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9" r:id="rId2"/>
    <p:sldMasterId id="2147484181" r:id="rId3"/>
    <p:sldMasterId id="2147484688" r:id="rId4"/>
    <p:sldMasterId id="2147484701" r:id="rId5"/>
    <p:sldMasterId id="2147484713" r:id="rId6"/>
    <p:sldMasterId id="2147484725" r:id="rId7"/>
  </p:sldMasterIdLst>
  <p:notesMasterIdLst>
    <p:notesMasterId r:id="rId38"/>
  </p:notesMasterIdLst>
  <p:handoutMasterIdLst>
    <p:handoutMasterId r:id="rId39"/>
  </p:handoutMasterIdLst>
  <p:sldIdLst>
    <p:sldId id="370" r:id="rId8"/>
    <p:sldId id="256" r:id="rId9"/>
    <p:sldId id="266" r:id="rId10"/>
    <p:sldId id="267" r:id="rId11"/>
    <p:sldId id="269" r:id="rId12"/>
    <p:sldId id="273" r:id="rId13"/>
    <p:sldId id="1586" r:id="rId14"/>
    <p:sldId id="281" r:id="rId15"/>
    <p:sldId id="284" r:id="rId16"/>
    <p:sldId id="413" r:id="rId17"/>
    <p:sldId id="414" r:id="rId18"/>
    <p:sldId id="1579" r:id="rId19"/>
    <p:sldId id="258" r:id="rId20"/>
    <p:sldId id="261" r:id="rId21"/>
    <p:sldId id="1587" r:id="rId22"/>
    <p:sldId id="260" r:id="rId23"/>
    <p:sldId id="1588" r:id="rId24"/>
    <p:sldId id="1582" r:id="rId25"/>
    <p:sldId id="375" r:id="rId26"/>
    <p:sldId id="377" r:id="rId27"/>
    <p:sldId id="406" r:id="rId28"/>
    <p:sldId id="410" r:id="rId29"/>
    <p:sldId id="397" r:id="rId30"/>
    <p:sldId id="399" r:id="rId31"/>
    <p:sldId id="398" r:id="rId32"/>
    <p:sldId id="1583" r:id="rId33"/>
    <p:sldId id="262" r:id="rId34"/>
    <p:sldId id="263" r:id="rId35"/>
    <p:sldId id="1584" r:id="rId36"/>
    <p:sldId id="1585" r:id="rId37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F38A0F-46B8-4695-847E-33ED2F7F33F9}">
          <p14:sldIdLst>
            <p14:sldId id="370"/>
          </p14:sldIdLst>
        </p14:section>
        <p14:section name="Untitled Section" id="{57DAA67F-3E41-47E4-9865-E55DEEF27CF0}">
          <p14:sldIdLst>
            <p14:sldId id="256"/>
            <p14:sldId id="266"/>
            <p14:sldId id="267"/>
            <p14:sldId id="269"/>
            <p14:sldId id="273"/>
            <p14:sldId id="1586"/>
            <p14:sldId id="281"/>
            <p14:sldId id="284"/>
            <p14:sldId id="413"/>
            <p14:sldId id="414"/>
            <p14:sldId id="1579"/>
            <p14:sldId id="258"/>
            <p14:sldId id="261"/>
            <p14:sldId id="1587"/>
          </p14:sldIdLst>
        </p14:section>
        <p14:section name="Untitled Section" id="{B5F6B3EC-0766-484E-8567-8016469ADD2A}">
          <p14:sldIdLst>
            <p14:sldId id="260"/>
            <p14:sldId id="1588"/>
            <p14:sldId id="1582"/>
          </p14:sldIdLst>
        </p14:section>
        <p14:section name="Untitled Section" id="{91799186-CF7B-402B-BADE-51E4DE0F90C7}">
          <p14:sldIdLst>
            <p14:sldId id="375"/>
            <p14:sldId id="377"/>
            <p14:sldId id="406"/>
            <p14:sldId id="410"/>
            <p14:sldId id="397"/>
          </p14:sldIdLst>
        </p14:section>
        <p14:section name="Untitled Section" id="{AF266C95-2B9B-441E-8E09-42144F390EF5}">
          <p14:sldIdLst>
            <p14:sldId id="399"/>
            <p14:sldId id="398"/>
            <p14:sldId id="1583"/>
            <p14:sldId id="262"/>
            <p14:sldId id="263"/>
            <p14:sldId id="1584"/>
            <p14:sldId id="15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1" autoAdjust="0"/>
    <p:restoredTop sz="90929"/>
  </p:normalViewPr>
  <p:slideViewPr>
    <p:cSldViewPr>
      <p:cViewPr varScale="1">
        <p:scale>
          <a:sx n="100" d="100"/>
          <a:sy n="100" d="100"/>
        </p:scale>
        <p:origin x="15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1768CDF9-E959-4127-8DA0-40FF5F7E5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767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8975"/>
            <a:ext cx="4598988" cy="344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8800"/>
            <a:ext cx="50292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162D1C7D-2C15-4399-A596-A13CAA578F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022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02D280-9FB7-439D-95EE-E684BEFE80F3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07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71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02D280-9FB7-439D-95EE-E684BEFE80F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07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AB155-A745-4211-A990-61DACD4D17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96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F570D-EE1F-4D5C-A1B5-5A43A2BED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31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7647B-BEA9-4734-BB1B-F8462729A1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98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0194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180975"/>
            <a:ext cx="96043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077200" cy="17526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 anchorCtr="0"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15178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 October 2010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3011D0C5-3ADC-4557-9D2C-F5067F9A4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51775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 October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B4901D4D-54AA-4410-B66B-EF98C33EF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28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419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19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 October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80E1B99-A7FF-47BE-91CA-9BC87515BE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287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 October 2010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7022EDA-0BEC-4584-BF67-740E944540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011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 October 2010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9E5278B-6E0F-4A41-8040-9E6A845B4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253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 October 2010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22B8576-F498-4D03-88F4-AC25BF913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693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 October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AAD014E-923D-4180-A342-32D8CCFE9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08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FE2AC-79E2-4EA1-9B7B-F451A43FA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550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 October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2A6755B-0E37-4029-BE75-0E796C27A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105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 October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37B4C31D-5002-44D0-8EBF-951D47BD7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405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52400"/>
            <a:ext cx="22479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5913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 October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3FBCDE48-DE36-41B7-A167-DA4E8A894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540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1484063"/>
            <a:ext cx="7886700" cy="1325563"/>
          </a:xfrm>
        </p:spPr>
        <p:txBody>
          <a:bodyPr/>
          <a:lstStyle>
            <a:lvl1pPr algn="ctr">
              <a:defRPr b="1"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Eric Stevens: Parsons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361020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1423"/>
            <a:ext cx="7886700" cy="1149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0675" y="63817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EF2E150-7447-4C5E-9C47-2C75B28ED947}" type="datetime1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788" y="6472238"/>
            <a:ext cx="5616575" cy="2984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Eric Stevens: Parsons Research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350" y="109538"/>
            <a:ext cx="2057400" cy="365125"/>
          </a:xfrm>
        </p:spPr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23368BB1-D77E-404F-82C0-33CF85885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433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0675" y="63817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F59C7DE-4A76-4CD6-B9F0-96FFCA067E9F}" type="datetime1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72300" y="107950"/>
            <a:ext cx="2057400" cy="365125"/>
          </a:xfrm>
        </p:spPr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1DB0E474-0667-4419-A4A1-FFC1261A37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7788" y="6472238"/>
            <a:ext cx="5616575" cy="2984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Eric Stevens: Parsons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1732132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7516"/>
            <a:ext cx="7886700" cy="1113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0675" y="63817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6A488E37-4B9D-4789-9092-77B4E60CB0FD}" type="datetime1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924675" y="109538"/>
            <a:ext cx="2057400" cy="365125"/>
          </a:xfrm>
        </p:spPr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45F5B406-C67A-49FA-BB82-9EC69386F90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7788" y="6472238"/>
            <a:ext cx="5616575" cy="2984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Eric Stevens: Parsons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2729606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00675" y="63817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F3D32EF8-E3B5-42A3-BA67-9F51C792E897}" type="datetime1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934200" y="92075"/>
            <a:ext cx="2057400" cy="365125"/>
          </a:xfrm>
        </p:spPr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E06EF0CD-DC00-4694-8B28-D8A5D2415A8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7788" y="6472238"/>
            <a:ext cx="5616575" cy="2984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Eric Stevens: Parsons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2710615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675" y="63817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EFD830F-2F4D-4675-B874-FF48C86B0A2A}" type="datetime1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24675" y="117475"/>
            <a:ext cx="2057400" cy="365125"/>
          </a:xfrm>
        </p:spPr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A56B25E0-4A16-4962-9DC1-A86EC34112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7788" y="6472238"/>
            <a:ext cx="5616575" cy="2984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Eric Stevens: Parsons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328617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0675" y="63817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24907A4-6EF4-4DB5-98C1-3445738849E0}" type="datetime1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117475"/>
            <a:ext cx="2057400" cy="365125"/>
          </a:xfrm>
        </p:spPr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483B1E1F-D30D-48A5-971C-C8E5F095BE5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7788" y="6472238"/>
            <a:ext cx="5616575" cy="2984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Eric Stevens: Parsons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303199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F4E3D-F37A-47E8-A19E-B4406E6BE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063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0675" y="63817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B16BC72-5952-4A82-BA0A-1C8241189F71}" type="datetime1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991350" y="111125"/>
            <a:ext cx="2057400" cy="365125"/>
          </a:xfrm>
        </p:spPr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B24BD55E-18A9-4072-9064-9279C51E6E1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7788" y="6472238"/>
            <a:ext cx="5616575" cy="2984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Eric Stevens: Parsons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3495740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0675" y="63817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1716E57-975D-48EC-BC39-89793CD109E9}" type="datetime1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943725" y="92075"/>
            <a:ext cx="2057400" cy="365125"/>
          </a:xfrm>
        </p:spPr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0FBBA655-533C-485A-9CA8-F9E31E1877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7788" y="6472238"/>
            <a:ext cx="5616575" cy="2984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Eric Stevens: Parsons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3893816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0675" y="63817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873F9F5-AE7F-482F-9511-1858037757A8}" type="datetime1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53250" y="114300"/>
            <a:ext cx="2057400" cy="365125"/>
          </a:xfrm>
        </p:spPr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ACD9EFCC-AF8E-46B9-B96D-DD2119653BA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7788" y="6472238"/>
            <a:ext cx="5616575" cy="2984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Eric Stevens: Parsons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667439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0675" y="63817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F74654C-F397-4F6C-8987-9FA0F4C75525}" type="datetime1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81825" y="93663"/>
            <a:ext cx="2057400" cy="365125"/>
          </a:xfrm>
        </p:spPr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ACED7807-A9FF-4107-876B-A5D4FAA866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7788" y="6472238"/>
            <a:ext cx="5616575" cy="2984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t>Eric Stevens: Parsons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2806151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  Distribution as per slide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AE5F-0824-48AA-97C9-FC205FCEC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74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  Distribution as per slide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AE5F-0824-48AA-97C9-FC205FCECA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Data\Admin\CCR\CCR logo.bmp">
            <a:extLst>
              <a:ext uri="{FF2B5EF4-FFF2-40B4-BE49-F238E27FC236}">
                <a16:creationId xmlns:a16="http://schemas.microsoft.com/office/drawing/2014/main" id="{C5F45E68-53FB-493D-BA8C-994AB59795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71" y="230188"/>
            <a:ext cx="2057400" cy="6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05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  Distribution as per slide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AE5F-0824-48AA-97C9-FC205FCEC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28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10/16/2020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  Distribution as per slide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AE5F-0824-48AA-97C9-FC205FCEC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22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10/16/2020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  Distribution as per slide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AE5F-0824-48AA-97C9-FC205FCEC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9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10/16/2020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  Distribution as per slide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AE5F-0824-48AA-97C9-FC205FCECA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Data\Admin\CCR\CCR logo.bmp">
            <a:extLst>
              <a:ext uri="{FF2B5EF4-FFF2-40B4-BE49-F238E27FC236}">
                <a16:creationId xmlns:a16="http://schemas.microsoft.com/office/drawing/2014/main" id="{EB043E15-56DD-4237-A5F3-3D1BE6B51D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71" y="230188"/>
            <a:ext cx="2057400" cy="6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56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2C984-C5A2-4E23-9568-6C04CC432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6111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10/16/2020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  Distribution as per slide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AE5F-0824-48AA-97C9-FC205FCEC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02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10/16/2020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  Distribution as per slide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AE5F-0824-48AA-97C9-FC205FCEC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917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10/16/2020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  Distribution as per slide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AE5F-0824-48AA-97C9-FC205FCEC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42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  Distribution as per slide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AE5F-0824-48AA-97C9-FC205FCEC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UNCLASSIFIED  Distribution as per slide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AE5F-0824-48AA-97C9-FC205FCEC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4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65AF4E41-4C79-4251-896F-00B70944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10/16/2020</a:t>
            </a: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C39FE25-D834-449E-811D-B94EB3C48F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2C0408-3B67-4D53-97A1-CEAFD993D2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02049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11F3-2AE7-4426-A70D-631EFB6FC17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039A-0BFC-4E38-9283-72A2A27A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53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11F3-2AE7-4426-A70D-631EFB6FC17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039A-0BFC-4E38-9283-72A2A27A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60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11F3-2AE7-4426-A70D-631EFB6FC17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039A-0BFC-4E38-9283-72A2A27A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511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11F3-2AE7-4426-A70D-631EFB6FC17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039A-0BFC-4E38-9283-72A2A27A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8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0BAA8-1159-47DF-B20B-0ECAC4690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9802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11F3-2AE7-4426-A70D-631EFB6FC17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039A-0BFC-4E38-9283-72A2A27A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17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11F3-2AE7-4426-A70D-631EFB6FC17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039A-0BFC-4E38-9283-72A2A27A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65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11F3-2AE7-4426-A70D-631EFB6FC17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039A-0BFC-4E38-9283-72A2A27A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243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11F3-2AE7-4426-A70D-631EFB6FC17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039A-0BFC-4E38-9283-72A2A27A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466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11F3-2AE7-4426-A70D-631EFB6FC17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039A-0BFC-4E38-9283-72A2A27A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389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11F3-2AE7-4426-A70D-631EFB6FC17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039A-0BFC-4E38-9283-72A2A27A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377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11F3-2AE7-4426-A70D-631EFB6FC17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039A-0BFC-4E38-9283-72A2A27A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42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FD9-0025-4C54-BFC1-0F491D537DB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80E-BA22-49F2-A427-2B333DF3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23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FD9-0025-4C54-BFC1-0F491D537DB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80E-BA22-49F2-A427-2B333DF3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668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FD9-0025-4C54-BFC1-0F491D537DB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80E-BA22-49F2-A427-2B333DF3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6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F529D-6581-40D2-8FAE-FAC6B3ABC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344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FD9-0025-4C54-BFC1-0F491D537DB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80E-BA22-49F2-A427-2B333DF3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051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FD9-0025-4C54-BFC1-0F491D537DB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80E-BA22-49F2-A427-2B333DF3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248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FD9-0025-4C54-BFC1-0F491D537DB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80E-BA22-49F2-A427-2B333DF3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081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FD9-0025-4C54-BFC1-0F491D537DB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80E-BA22-49F2-A427-2B333DF3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780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FD9-0025-4C54-BFC1-0F491D537DB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80E-BA22-49F2-A427-2B333DF3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067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FD9-0025-4C54-BFC1-0F491D537DB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80E-BA22-49F2-A427-2B333DF3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520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FD9-0025-4C54-BFC1-0F491D537DB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80E-BA22-49F2-A427-2B333DF3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015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DFD9-0025-4C54-BFC1-0F491D537DB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180E-BA22-49F2-A427-2B333DF3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101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A73A-5576-469B-AD22-292191CEE303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01332-AB08-46F4-9685-7B77DEAEC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322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ata\Admin\CCR\CCR LOGO SMALL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5575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8D322-05E9-4A6C-9F22-ADD0DE2A4B43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557E-9022-4110-8B2F-A10D10023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2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C258D-A702-4E7C-A037-4A2DE623B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415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FD38F-EBC1-4E6F-B6F0-718E4A906BE5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8141D-83A5-4E9D-9437-C413D036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273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E199D-3592-423E-9020-01E858C83B59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6710-B86C-48D6-B3EE-51C2485E3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851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4A4B8-0498-436C-B478-4CAD162B6F2B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7E6D5-B986-4699-BF6B-1D517CB37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12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7347E-AA92-4C23-8A09-A8CB92E5957C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8A71E-00C7-4C88-BAEE-B4A72201A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1" descr="C:\Data\Admin\CCR\CCR LOGO SMALL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5575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7176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DD9A-AFE2-449B-87B4-93A6180B0A48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FE1E-8027-4397-B907-F415ABB68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039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F6235-D02B-412E-95DA-CF0637C493EA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22CD-3184-4397-88AD-073E6280B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030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4E029-B4B0-43F6-BD5A-2A80CC8DD1D6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459E7-EC46-48F0-9C21-9EFFB2CAD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348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692CE-8DAE-414B-85EC-6BCA00BDB595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7631-F93D-469E-AF09-615272CB1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83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295A7-2BD0-4AA6-8F5E-30CA34E78AED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85F7-65E1-4217-B503-A6B9A35CE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3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B581E-9222-413B-9556-4C10E00AFA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80C8E-AD66-44FC-A5BB-4CB5A61D0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48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343084-653A-4623-8290-DAEF74D8C16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logoonl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28600"/>
            <a:ext cx="406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8991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28 October 2010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8653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298B8375-47B9-44CE-9CFF-81519D58D1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76200" y="6486525"/>
            <a:ext cx="89916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76200" y="6518275"/>
            <a:ext cx="89916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3643313" y="6491288"/>
            <a:ext cx="1847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</a:rPr>
              <a:t>UNCLASSIFIED</a:t>
            </a:r>
          </a:p>
        </p:txBody>
      </p:sp>
      <p:pic>
        <p:nvPicPr>
          <p:cNvPr id="2057" name="Picture 1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817563" y="6553200"/>
            <a:ext cx="3130550" cy="304800"/>
          </a:xfrm>
          <a:prstGeom prst="rect">
            <a:avLst/>
          </a:prstGeom>
          <a:noFill/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Use or disclosure of data contained on this sheet is subject to the restriction on the title page of this document.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  <p:sldLayoutId id="2147484667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676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65000"/>
        <a:buFont typeface="Wingdings" panose="05000000000000000000" pitchFamily="2" charset="2"/>
        <a:buChar char="¡"/>
        <a:defRPr sz="24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60000"/>
        <a:buFont typeface="Wingdings" panose="05000000000000000000" pitchFamily="2" charset="2"/>
        <a:buChar char="¢"/>
        <a:defRPr sz="20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anose="05000000000000000000" pitchFamily="2" charset="2"/>
        <a:buChar char="£"/>
        <a:defRPr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anose="05000000000000000000" pitchFamily="2" charset="2"/>
        <a:buChar char="¤"/>
        <a:defRPr sz="16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anose="05000000000000000000" pitchFamily="2" charset="2"/>
        <a:buChar char="¥"/>
        <a:defRPr sz="14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¥"/>
        <a:defRPr sz="14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¥"/>
        <a:defRPr sz="14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¥"/>
        <a:defRPr sz="14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¥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80963" y="6472238"/>
            <a:ext cx="8993187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614363"/>
            <a:ext cx="7886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72238"/>
            <a:ext cx="5694363" cy="385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en-US" sz="1200" kern="1200">
                <a:solidFill>
                  <a:prstClr val="white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t>Eric Stevens: Parsons Research Group</a:t>
            </a:r>
          </a:p>
        </p:txBody>
      </p:sp>
      <p:pic>
        <p:nvPicPr>
          <p:cNvPr id="3078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79375"/>
            <a:ext cx="2908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05125" y="69850"/>
            <a:ext cx="61690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87313" y="77788"/>
            <a:ext cx="28336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-3144838" y="3316288"/>
            <a:ext cx="6492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915150" y="11430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535D4C7F-6BA4-4F88-B3E4-07D703C811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10/16/2020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UNCLASSIFIED  Distribution as per slide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AE5F-0824-48AA-97C9-FC205FCEC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1" r:id="rId3"/>
    <p:sldLayoutId id="2147484692" r:id="rId4"/>
    <p:sldLayoutId id="2147484693" r:id="rId5"/>
    <p:sldLayoutId id="2147484694" r:id="rId6"/>
    <p:sldLayoutId id="2147484695" r:id="rId7"/>
    <p:sldLayoutId id="2147484696" r:id="rId8"/>
    <p:sldLayoutId id="2147484697" r:id="rId9"/>
    <p:sldLayoutId id="2147484698" r:id="rId10"/>
    <p:sldLayoutId id="2147484699" r:id="rId11"/>
    <p:sldLayoutId id="214748470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211F3-2AE7-4426-A70D-631EFB6FC17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B039A-0BFC-4E38-9283-72A2A27A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8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10" r:id="rId9"/>
    <p:sldLayoutId id="2147484711" r:id="rId10"/>
    <p:sldLayoutId id="2147484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5DFD9-0025-4C54-BFC1-0F491D537DB3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A180E-BA22-49F2-A427-2B333DF3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4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DF9142-278B-46D8-A3A6-CBE8F232DD28}" type="datetimeFigureOut">
              <a:rPr lang="en-US"/>
              <a:pPr>
                <a:defRPr/>
              </a:pPr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40C7B4-080F-4A4A-B0F6-0C9BA09B9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  <p:sldLayoutId id="2147484731" r:id="rId6"/>
    <p:sldLayoutId id="2147484732" r:id="rId7"/>
    <p:sldLayoutId id="2147484733" r:id="rId8"/>
    <p:sldLayoutId id="2147484734" r:id="rId9"/>
    <p:sldLayoutId id="2147484735" r:id="rId10"/>
    <p:sldLayoutId id="214748473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143000"/>
            <a:ext cx="8229600" cy="1066800"/>
          </a:xfrm>
        </p:spPr>
        <p:txBody>
          <a:bodyPr/>
          <a:lstStyle/>
          <a:p>
            <a:pPr latinLnBrk="1"/>
            <a:r>
              <a:rPr lang="en-US" altLang="en-US" sz="2800" b="1" dirty="0"/>
              <a:t>High Efficiency RF Source Development</a:t>
            </a:r>
            <a:br>
              <a:rPr lang="en-US" altLang="en-US" sz="3200" b="1" dirty="0"/>
            </a:br>
            <a:r>
              <a:rPr lang="en-US" altLang="en-US" sz="3200" b="1" dirty="0"/>
              <a:t> </a:t>
            </a:r>
            <a:br>
              <a:rPr lang="en-US" altLang="en-US" sz="3200" b="1" dirty="0"/>
            </a:br>
            <a:endParaRPr lang="en-US" altLang="en-US" sz="32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244" y="1657350"/>
            <a:ext cx="8310562" cy="781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600"/>
              </a:spcAft>
            </a:pPr>
            <a:r>
              <a:rPr lang="de-DE" altLang="en-US" sz="2000" b="1" dirty="0">
                <a:cs typeface="Times New Roman" panose="02020603050405020304" pitchFamily="18" charset="0"/>
              </a:rPr>
              <a:t>Lawrence Ives, </a:t>
            </a:r>
            <a:br>
              <a:rPr lang="de-DE" altLang="en-US" sz="2000" dirty="0">
                <a:cs typeface="Times New Roman" panose="02020603050405020304" pitchFamily="18" charset="0"/>
              </a:rPr>
            </a:br>
            <a:r>
              <a:rPr lang="de-DE" altLang="en-US" sz="2000" dirty="0">
                <a:cs typeface="Times New Roman" panose="02020603050405020304" pitchFamily="18" charset="0"/>
              </a:rPr>
              <a:t>Calabazas Creek Research, San Mateo, CA. USA</a:t>
            </a:r>
            <a:br>
              <a:rPr lang="de-DE" altLang="en-US" sz="2000" dirty="0">
                <a:cs typeface="Times New Roman" panose="02020603050405020304" pitchFamily="18" charset="0"/>
              </a:rPr>
            </a:br>
            <a:endParaRPr lang="de-DE" altLang="en-US" sz="20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br>
              <a:rPr lang="en-US" altLang="en-US" sz="2000" dirty="0"/>
            </a:br>
            <a:br>
              <a:rPr lang="en-US" altLang="en-US" dirty="0"/>
            </a:br>
            <a:endParaRPr lang="en-US" altLang="en-US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85800" y="5638800"/>
            <a:ext cx="7537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929F9D-AD98-436C-93E4-E131335FF32D}"/>
              </a:ext>
            </a:extLst>
          </p:cNvPr>
          <p:cNvSpPr txBox="1">
            <a:spLocks/>
          </p:cNvSpPr>
          <p:nvPr/>
        </p:nvSpPr>
        <p:spPr bwMode="auto">
          <a:xfrm>
            <a:off x="533400" y="2743200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kern="0" dirty="0"/>
              <a:t>100 kW, 1.3 GHz Magnetron w/ Phase and amplitude control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kern="0" dirty="0"/>
              <a:t>Magnetron frequency/phase control with varactors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kern="0" dirty="0"/>
              <a:t>100 kW, High efficiency, L-Band klystron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kern="0" dirty="0"/>
              <a:t>350 – 700 MHz, 200 kW Power Grid Tube RF 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kern="0" dirty="0"/>
              <a:t>700 MHz Multiple Beam IOT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DC178-2AA8-465F-B7F8-90CD70EB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0600"/>
            <a:ext cx="8153400" cy="1143000"/>
          </a:xfrm>
        </p:spPr>
        <p:txBody>
          <a:bodyPr/>
          <a:lstStyle/>
          <a:p>
            <a:r>
              <a:rPr lang="en-US" sz="2800" dirty="0"/>
              <a:t>Compact and Efficient Magnetron Source with </a:t>
            </a:r>
            <a:br>
              <a:rPr lang="en-US" sz="2800" dirty="0"/>
            </a:br>
            <a:r>
              <a:rPr lang="en-US" sz="2800" dirty="0"/>
              <a:t>Fast Phase and Frequency Control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9FED4C-557C-42B0-A3DC-FEA9711AF972}"/>
              </a:ext>
            </a:extLst>
          </p:cNvPr>
          <p:cNvSpPr/>
          <p:nvPr/>
        </p:nvSpPr>
        <p:spPr>
          <a:xfrm>
            <a:off x="609600" y="2313485"/>
            <a:ext cx="7587456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Michael Read</a:t>
            </a:r>
            <a:br>
              <a:rPr lang="en-US" sz="2000" b="1" baseline="30000" dirty="0">
                <a:solidFill>
                  <a:srgbClr val="0070C0"/>
                </a:solidFill>
              </a:rPr>
            </a:br>
            <a:r>
              <a:rPr lang="en-US" sz="2800" b="1" baseline="30000" dirty="0">
                <a:solidFill>
                  <a:srgbClr val="0070C0"/>
                </a:solidFill>
              </a:rPr>
              <a:t>Calabazas Creek Research, Inc.</a:t>
            </a:r>
          </a:p>
          <a:p>
            <a:pPr algn="ctr"/>
            <a:endParaRPr lang="en-US" sz="2800" b="1" baseline="30000" dirty="0">
              <a:solidFill>
                <a:srgbClr val="0070C0"/>
              </a:solidFill>
            </a:endParaRPr>
          </a:p>
          <a:p>
            <a:pPr algn="ctr"/>
            <a:r>
              <a:rPr lang="en-US" sz="2800" baseline="30000" dirty="0">
                <a:solidFill>
                  <a:srgbClr val="0070C0"/>
                </a:solidFill>
              </a:rPr>
              <a:t>Lili Ma, Joseph Frisch</a:t>
            </a:r>
          </a:p>
          <a:p>
            <a:pPr algn="ctr"/>
            <a:r>
              <a:rPr lang="en-US" sz="2800" b="1" baseline="30000" dirty="0">
                <a:solidFill>
                  <a:srgbClr val="0070C0"/>
                </a:solidFill>
              </a:rPr>
              <a:t>SLAC National Accelerator Laboratory</a:t>
            </a:r>
            <a:br>
              <a:rPr lang="en-US" sz="2800" b="1" baseline="30000" dirty="0">
                <a:solidFill>
                  <a:srgbClr val="0070C0"/>
                </a:solidFill>
              </a:rPr>
            </a:br>
            <a:endParaRPr lang="en-US" sz="2800" b="1" baseline="30000" dirty="0">
              <a:solidFill>
                <a:srgbClr val="0070C0"/>
              </a:solidFill>
            </a:endParaRPr>
          </a:p>
          <a:p>
            <a:pPr algn="ctr"/>
            <a:r>
              <a:rPr lang="en-US" sz="2800" baseline="30000" dirty="0">
                <a:solidFill>
                  <a:srgbClr val="0070C0"/>
                </a:solidFill>
              </a:rPr>
              <a:t>Chris Walker</a:t>
            </a:r>
          </a:p>
          <a:p>
            <a:pPr algn="ctr"/>
            <a:r>
              <a:rPr lang="en-US" sz="2800" b="1" baseline="30000" dirty="0">
                <a:solidFill>
                  <a:srgbClr val="0070C0"/>
                </a:solidFill>
              </a:rPr>
              <a:t>Communications &amp; Power Industries – Beverley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D95B1-3A49-4450-AC24-05F5B2DB0FD5}"/>
              </a:ext>
            </a:extLst>
          </p:cNvPr>
          <p:cNvSpPr txBox="1"/>
          <p:nvPr/>
        </p:nvSpPr>
        <p:spPr>
          <a:xfrm>
            <a:off x="1958340" y="5105400"/>
            <a:ext cx="545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Funded by US Navy Contract N6833520C0822</a:t>
            </a:r>
          </a:p>
        </p:txBody>
      </p:sp>
    </p:spTree>
    <p:extLst>
      <p:ext uri="{BB962C8B-B14F-4D97-AF65-F5344CB8AC3E}">
        <p14:creationId xmlns:p14="http://schemas.microsoft.com/office/powerpoint/2010/main" val="2593184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C29A-BED0-4FBC-98B2-71146BB3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46170-30CB-46E3-9A03-A2C5CAE148BD}"/>
              </a:ext>
            </a:extLst>
          </p:cNvPr>
          <p:cNvSpPr txBox="1">
            <a:spLocks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Develop S-Band, 5 kW magnetron with frequency and phase control</a:t>
            </a:r>
          </a:p>
          <a:p>
            <a:r>
              <a:rPr lang="en-US" sz="2800" kern="0" dirty="0"/>
              <a:t>Minimize weight and power</a:t>
            </a:r>
          </a:p>
          <a:p>
            <a:r>
              <a:rPr lang="en-US" sz="2800" kern="0" dirty="0"/>
              <a:t>Eliminate requirement for circulator</a:t>
            </a:r>
          </a:p>
        </p:txBody>
      </p:sp>
    </p:spTree>
    <p:extLst>
      <p:ext uri="{BB962C8B-B14F-4D97-AF65-F5344CB8AC3E}">
        <p14:creationId xmlns:p14="http://schemas.microsoft.com/office/powerpoint/2010/main" val="111649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FDA32-7139-4205-913D-6C1B7382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3657600" cy="1143000"/>
          </a:xfrm>
        </p:spPr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C7774A-03EA-4190-8CFF-8093663B7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6535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065A6A-C291-45DB-884C-260D04A679F9}"/>
              </a:ext>
            </a:extLst>
          </p:cNvPr>
          <p:cNvSpPr txBox="1"/>
          <p:nvPr/>
        </p:nvSpPr>
        <p:spPr>
          <a:xfrm>
            <a:off x="719415" y="1914173"/>
            <a:ext cx="229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Varactor tuning of magnetron by changing capacitance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5D99D1-BE10-4F36-A546-0A0621E492DB}"/>
              </a:ext>
            </a:extLst>
          </p:cNvPr>
          <p:cNvCxnSpPr>
            <a:cxnSpLocks/>
          </p:cNvCxnSpPr>
          <p:nvPr/>
        </p:nvCxnSpPr>
        <p:spPr bwMode="auto">
          <a:xfrm flipV="1">
            <a:off x="2667000" y="2222579"/>
            <a:ext cx="1295400" cy="32877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1EF3C9-02F7-42CA-B93C-35475ED7AB15}"/>
              </a:ext>
            </a:extLst>
          </p:cNvPr>
          <p:cNvGrpSpPr/>
          <p:nvPr/>
        </p:nvGrpSpPr>
        <p:grpSpPr>
          <a:xfrm>
            <a:off x="3962400" y="834681"/>
            <a:ext cx="3284550" cy="2581795"/>
            <a:chOff x="95727" y="2423435"/>
            <a:chExt cx="5005577" cy="397552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B613CD3-B48E-4CD2-86CB-B5AD6C8F7E0D}"/>
                </a:ext>
              </a:extLst>
            </p:cNvPr>
            <p:cNvGrpSpPr/>
            <p:nvPr/>
          </p:nvGrpSpPr>
          <p:grpSpPr>
            <a:xfrm>
              <a:off x="95727" y="2423435"/>
              <a:ext cx="5005577" cy="3858876"/>
              <a:chOff x="2928787" y="2312445"/>
              <a:chExt cx="6017920" cy="457942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6188D24-E263-43E4-98C5-21A1BA8ACD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7595" t="7526" r="24984" b="29170"/>
              <a:stretch/>
            </p:blipFill>
            <p:spPr>
              <a:xfrm>
                <a:off x="4247042" y="3115733"/>
                <a:ext cx="3635423" cy="3776133"/>
              </a:xfrm>
              <a:prstGeom prst="rect">
                <a:avLst/>
              </a:prstGeom>
            </p:spPr>
          </p:pic>
          <p:sp>
            <p:nvSpPr>
              <p:cNvPr id="16" name="TextBox 33">
                <a:extLst>
                  <a:ext uri="{FF2B5EF4-FFF2-40B4-BE49-F238E27FC236}">
                    <a16:creationId xmlns:a16="http://schemas.microsoft.com/office/drawing/2014/main" id="{17E28E6B-612F-400D-9072-DA2ACB5D3CF7}"/>
                  </a:ext>
                </a:extLst>
              </p:cNvPr>
              <p:cNvSpPr txBox="1"/>
              <p:nvPr/>
            </p:nvSpPr>
            <p:spPr>
              <a:xfrm>
                <a:off x="2928787" y="3337863"/>
                <a:ext cx="1472590" cy="463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Capacitor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4D9334F-8934-49A0-B1BF-5BC7D30346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99409" y="3611488"/>
                <a:ext cx="201968" cy="75188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5EA7B78-BDDF-473F-93B2-B60D619D0C40}"/>
                  </a:ext>
                </a:extLst>
              </p:cNvPr>
              <p:cNvSpPr/>
              <p:nvPr/>
            </p:nvSpPr>
            <p:spPr>
              <a:xfrm>
                <a:off x="3103814" y="2312445"/>
                <a:ext cx="5842893" cy="562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3D MAGIC Simulation PI Mode Fields </a:t>
                </a:r>
              </a:p>
            </p:txBody>
          </p:sp>
        </p:grp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C9E1835A-2FC7-4614-98AC-352CEAF03860}"/>
                </a:ext>
              </a:extLst>
            </p:cNvPr>
            <p:cNvSpPr txBox="1"/>
            <p:nvPr/>
          </p:nvSpPr>
          <p:spPr>
            <a:xfrm>
              <a:off x="3826930" y="6079065"/>
              <a:ext cx="603894" cy="319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50" dirty="0"/>
                <a:t>(mm)</a:t>
              </a:r>
            </a:p>
          </p:txBody>
        </p:sp>
      </p:grpSp>
      <p:sp>
        <p:nvSpPr>
          <p:cNvPr id="19" name="TextBox 42">
            <a:extLst>
              <a:ext uri="{FF2B5EF4-FFF2-40B4-BE49-F238E27FC236}">
                <a16:creationId xmlns:a16="http://schemas.microsoft.com/office/drawing/2014/main" id="{231FA316-8120-4D40-B1D2-6D3A9389B30B}"/>
              </a:ext>
            </a:extLst>
          </p:cNvPr>
          <p:cNvSpPr txBox="1"/>
          <p:nvPr/>
        </p:nvSpPr>
        <p:spPr>
          <a:xfrm>
            <a:off x="533400" y="2997103"/>
            <a:ext cx="3143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0.5 pF swing    5 MHz shift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B8B318-91E7-4FE1-B24C-9C4F027E7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996"/>
          <a:stretch/>
        </p:blipFill>
        <p:spPr>
          <a:xfrm>
            <a:off x="1781416" y="3793940"/>
            <a:ext cx="5076584" cy="26084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015B55-6F2C-41A9-90ED-B15AFA67D8AF}"/>
              </a:ext>
            </a:extLst>
          </p:cNvPr>
          <p:cNvSpPr txBox="1"/>
          <p:nvPr/>
        </p:nvSpPr>
        <p:spPr>
          <a:xfrm flipH="1">
            <a:off x="3017448" y="3522417"/>
            <a:ext cx="314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Simulated Performance</a:t>
            </a:r>
          </a:p>
        </p:txBody>
      </p:sp>
    </p:spTree>
    <p:extLst>
      <p:ext uri="{BB962C8B-B14F-4D97-AF65-F5344CB8AC3E}">
        <p14:creationId xmlns:p14="http://schemas.microsoft.com/office/powerpoint/2010/main" val="1143568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78" y="1412952"/>
            <a:ext cx="4927822" cy="283605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691E1C-BEA2-4425-B3A4-77E96BE72601}"/>
              </a:ext>
            </a:extLst>
          </p:cNvPr>
          <p:cNvSpPr txBox="1">
            <a:spLocks/>
          </p:cNvSpPr>
          <p:nvPr/>
        </p:nvSpPr>
        <p:spPr>
          <a:xfrm>
            <a:off x="386139" y="167520"/>
            <a:ext cx="60568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Spice Simulations Determined Diode Requirements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113741A-18A7-419C-B05C-83AB4C6FB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5326" y="4657588"/>
            <a:ext cx="3729790" cy="177553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A2FF85-5B73-46B9-8040-D8C69EAAF328}"/>
              </a:ext>
            </a:extLst>
          </p:cNvPr>
          <p:cNvCxnSpPr>
            <a:cxnSpLocks/>
          </p:cNvCxnSpPr>
          <p:nvPr/>
        </p:nvCxnSpPr>
        <p:spPr>
          <a:xfrm>
            <a:off x="5787189" y="5201653"/>
            <a:ext cx="47725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ADE8105-4CE8-4770-8905-ADBB78437F07}"/>
              </a:ext>
            </a:extLst>
          </p:cNvPr>
          <p:cNvSpPr txBox="1"/>
          <p:nvPr/>
        </p:nvSpPr>
        <p:spPr>
          <a:xfrm>
            <a:off x="5731042" y="5268357"/>
            <a:ext cx="697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MHz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BE1C04-E76D-4B34-A029-54837B8C5FAD}"/>
              </a:ext>
            </a:extLst>
          </p:cNvPr>
          <p:cNvSpPr txBox="1"/>
          <p:nvPr/>
        </p:nvSpPr>
        <p:spPr>
          <a:xfrm>
            <a:off x="4684295" y="4521045"/>
            <a:ext cx="65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667B1-77F4-47D4-A403-9DCA29061675}"/>
              </a:ext>
            </a:extLst>
          </p:cNvPr>
          <p:cNvSpPr txBox="1"/>
          <p:nvPr/>
        </p:nvSpPr>
        <p:spPr>
          <a:xfrm>
            <a:off x="6769769" y="4521044"/>
            <a:ext cx="657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400 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F4B60-0F88-4F29-9B43-22FAFA6DE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27" y="1752600"/>
            <a:ext cx="3081387" cy="1461972"/>
          </a:xfrm>
          <a:prstGeom prst="rect">
            <a:avLst/>
          </a:prstGeom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id="{67AE9E4F-06E0-481E-B8E6-B6CB82C25C72}"/>
              </a:ext>
            </a:extLst>
          </p:cNvPr>
          <p:cNvSpPr txBox="1"/>
          <p:nvPr/>
        </p:nvSpPr>
        <p:spPr>
          <a:xfrm>
            <a:off x="240747" y="4689779"/>
            <a:ext cx="3985217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 diodes in series      C =  0.2pF - 1.5pF</a:t>
            </a:r>
          </a:p>
          <a:p>
            <a:pPr marL="274320" lvl="1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Bias voltage		    13V – 38V</a:t>
            </a:r>
          </a:p>
          <a:p>
            <a:pPr marL="274320" lvl="1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Frequency Shift		6 MHz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6D663B-4100-4E7A-83F9-94FE8BE826D2}"/>
              </a:ext>
            </a:extLst>
          </p:cNvPr>
          <p:cNvSpPr txBox="1"/>
          <p:nvPr/>
        </p:nvSpPr>
        <p:spPr>
          <a:xfrm>
            <a:off x="533400" y="312316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Microsemi GC1712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32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27" y="265656"/>
            <a:ext cx="6266756" cy="785372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Key Innovations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79573"/>
            <a:ext cx="1526689" cy="5725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601" y="1199819"/>
            <a:ext cx="8009059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 eaLnBrk="1" fontAlgn="auto" hangingPunct="1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feed forward for frequency tuning</a:t>
            </a:r>
          </a:p>
          <a:p>
            <a:pPr marL="214313" indent="-214313" defTabSz="685800" eaLnBrk="1" fontAlgn="auto" hangingPunct="1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 back to control low frequency phase error.</a:t>
            </a:r>
          </a:p>
          <a:p>
            <a:pPr marL="214313" indent="-214313" defTabSz="685800" eaLnBrk="1" fontAlgn="auto" hangingPunct="1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feed forward to cancel 44kHz power supply resonance.</a:t>
            </a:r>
          </a:p>
          <a:p>
            <a:pPr marL="214313" indent="-214313" defTabSz="685800" eaLnBrk="1" fontAlgn="auto" hangingPunct="1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: analog loop for fast, high bandwidth control.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4521" y="3598802"/>
            <a:ext cx="4269375" cy="2780747"/>
            <a:chOff x="199498" y="697101"/>
            <a:chExt cx="7639397" cy="48399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498" y="697101"/>
              <a:ext cx="7639397" cy="4839971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752114" y="801806"/>
              <a:ext cx="5689424" cy="3662129"/>
              <a:chOff x="1752114" y="801806"/>
              <a:chExt cx="5689424" cy="366212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752114" y="2228820"/>
                <a:ext cx="5272141" cy="2235115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 w="38100">
                <a:solidFill>
                  <a:srgbClr val="FF0000">
                    <a:alpha val="60000"/>
                  </a:srgb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>
                <a:scene3d>
                  <a:camera prst="orthographicFront"/>
                  <a:lightRig rig="threePt" dir="t"/>
                </a:scene3d>
                <a:sp3d>
                  <a:bevelT w="25400"/>
                </a:sp3d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FF0000"/>
                    </a:solidFill>
                    <a:latin typeface="Calibri" panose="020F0502020204030204"/>
                  </a:rPr>
                  <a:t>Digital Control system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5551603" y="2791461"/>
                <a:ext cx="1637091" cy="354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Digital feed back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379490" y="3778097"/>
                <a:ext cx="2062048" cy="354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Adaptive feed forward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266901" y="801806"/>
                <a:ext cx="3158837" cy="1251798"/>
              </a:xfrm>
              <a:prstGeom prst="rect">
                <a:avLst/>
              </a:prstGeom>
              <a:solidFill>
                <a:srgbClr val="00B050">
                  <a:alpha val="10000"/>
                </a:srgbClr>
              </a:solidFill>
              <a:ln w="38100">
                <a:solidFill>
                  <a:srgbClr val="00B050">
                    <a:alpha val="60000"/>
                  </a:srgb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>
                <a:scene3d>
                  <a:camera prst="orthographicFront"/>
                  <a:lightRig rig="threePt" dir="t"/>
                </a:scene3d>
                <a:sp3d>
                  <a:bevelT w="25400"/>
                </a:sp3d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00B050"/>
                    </a:solidFill>
                    <a:latin typeface="Calibri" panose="020F0502020204030204"/>
                  </a:rPr>
                  <a:t>Fast Analog Control System</a:t>
                </a: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-1" r="2089" b="2318"/>
          <a:stretch/>
        </p:blipFill>
        <p:spPr>
          <a:xfrm>
            <a:off x="5202348" y="3799055"/>
            <a:ext cx="3559077" cy="23995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93314" y="4083521"/>
            <a:ext cx="7873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error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11887" y="5220493"/>
            <a:ext cx="11721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step 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A14ABE-7A30-4CDC-9F59-B92C204E3E6F}"/>
              </a:ext>
            </a:extLst>
          </p:cNvPr>
          <p:cNvSpPr txBox="1"/>
          <p:nvPr/>
        </p:nvSpPr>
        <p:spPr>
          <a:xfrm>
            <a:off x="709571" y="2895600"/>
            <a:ext cx="7299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CCR preparing proposal for high power system for accelerators</a:t>
            </a:r>
          </a:p>
        </p:txBody>
      </p:sp>
    </p:spTree>
    <p:extLst>
      <p:ext uri="{BB962C8B-B14F-4D97-AF65-F5344CB8AC3E}">
        <p14:creationId xmlns:p14="http://schemas.microsoft.com/office/powerpoint/2010/main" val="4063052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 rtlCol="0"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A 1.3 GHz 100 kW Ultra-high Efficiency Klystron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24384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400" b="1" i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2" descr="C:\Data\Admin\CCR\CCR 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798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400" y="4286562"/>
            <a:ext cx="7968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</a:rPr>
              <a:t>[1] Calabazas Creek Research Inc., 490 Port Drive San Mateo, CA 94404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b="1" dirty="0">
                <a:solidFill>
                  <a:srgbClr val="FF0000"/>
                </a:solidFill>
              </a:rPr>
              <a:t>[2] Leidos, Center for EM Manager DEOST, Billerica, MA 01821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b="1" dirty="0">
                <a:solidFill>
                  <a:srgbClr val="FF0000"/>
                </a:solidFill>
              </a:rPr>
              <a:t>Communications &amp; Power Industries, LLC, Palo Alto, CA 95304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3688" y="5884416"/>
            <a:ext cx="435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Funded by the US Department of Energy under SBIR grant DE-SC0017789.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297148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Michael Read</a:t>
            </a:r>
            <a:r>
              <a:rPr lang="en-US" sz="2400" baseline="30000" dirty="0"/>
              <a:t>1</a:t>
            </a:r>
            <a:r>
              <a:rPr lang="en-US" sz="2400" dirty="0"/>
              <a:t>, Aaron Jensen</a:t>
            </a:r>
            <a:r>
              <a:rPr lang="en-US" sz="2400" baseline="30000" dirty="0"/>
              <a:t>2</a:t>
            </a:r>
            <a:r>
              <a:rPr lang="en-US" sz="2400" dirty="0"/>
              <a:t>, R. Lawrence Ives</a:t>
            </a:r>
            <a:r>
              <a:rPr lang="en-US" sz="2400" baseline="30000" dirty="0"/>
              <a:t>1</a:t>
            </a:r>
            <a:r>
              <a:rPr lang="en-US" sz="2400" dirty="0"/>
              <a:t>, Thomas Haberman</a:t>
            </a:r>
            <a:r>
              <a:rPr lang="en-US" sz="2400" baseline="30000" dirty="0"/>
              <a:t>1</a:t>
            </a:r>
            <a:r>
              <a:rPr lang="en-US" sz="2400" dirty="0"/>
              <a:t>, David Marsden</a:t>
            </a:r>
            <a:r>
              <a:rPr lang="en-US" sz="2400" baseline="30000" dirty="0"/>
              <a:t>1</a:t>
            </a:r>
            <a:r>
              <a:rPr lang="en-US" sz="2400" dirty="0"/>
              <a:t>, and George Collins</a:t>
            </a:r>
            <a:r>
              <a:rPr lang="en-US" sz="2400" baseline="30000" dirty="0"/>
              <a:t>1</a:t>
            </a:r>
            <a:endParaRPr lang="en-US" sz="2400" dirty="0"/>
          </a:p>
          <a:p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3895CA-949B-424B-AB23-4E055A032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29" y="2995460"/>
            <a:ext cx="5562600" cy="3805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1"/>
            <a:ext cx="8229600" cy="685800"/>
          </a:xfrm>
        </p:spPr>
        <p:txBody>
          <a:bodyPr/>
          <a:lstStyle/>
          <a:p>
            <a:r>
              <a:rPr lang="en-US" sz="4000" dirty="0"/>
              <a:t>Core Oscillation Method (COM)</a:t>
            </a:r>
            <a:r>
              <a:rPr lang="en-US" sz="4000" baseline="30000" dirty="0"/>
              <a:t>*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2434F-C038-41B3-A822-164505D6EB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72" y="1476376"/>
            <a:ext cx="3788228" cy="270022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20792E1-0EBF-41FE-A71F-8BFE14F779A2}"/>
              </a:ext>
            </a:extLst>
          </p:cNvPr>
          <p:cNvSpPr txBox="1"/>
          <p:nvPr/>
        </p:nvSpPr>
        <p:spPr>
          <a:xfrm>
            <a:off x="304800" y="1676400"/>
            <a:ext cx="4495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Voltage                      53.5 kV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Current                      2.46 A (0.2 </a:t>
            </a:r>
            <a:r>
              <a:rPr lang="en-US" sz="1600" dirty="0" err="1"/>
              <a:t>mpervs</a:t>
            </a:r>
            <a:r>
              <a:rPr lang="en-US" sz="1600" dirty="0"/>
              <a:t>)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Cavities                     7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Simul. Efficiency        83%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RF structure length    250 cm</a:t>
            </a:r>
            <a:r>
              <a:rPr lang="en-US" sz="1400" dirty="0"/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3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D9D672A-8850-4D23-84D7-120C2EE91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871" y="3663600"/>
            <a:ext cx="2647581" cy="2771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42D806-427E-4CC7-8A1B-DD7972D6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in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E18F6-B60C-424F-9214-BB02829EF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sz="2400" dirty="0"/>
              <a:t>Most all parts received</a:t>
            </a:r>
          </a:p>
          <a:p>
            <a:r>
              <a:rPr lang="en-US" sz="2400" dirty="0"/>
              <a:t>Cold test and assembly in progress</a:t>
            </a:r>
          </a:p>
          <a:p>
            <a:r>
              <a:rPr lang="en-US" sz="2400" dirty="0"/>
              <a:t>Test set being configured</a:t>
            </a:r>
          </a:p>
          <a:p>
            <a:r>
              <a:rPr lang="en-US" sz="2400" dirty="0"/>
              <a:t>Testing  in February-March 2020</a:t>
            </a:r>
          </a:p>
        </p:txBody>
      </p:sp>
      <p:pic>
        <p:nvPicPr>
          <p:cNvPr id="5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14383550-6A3B-4491-AB15-A363E4727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2" r="19651"/>
          <a:stretch/>
        </p:blipFill>
        <p:spPr>
          <a:xfrm>
            <a:off x="5029200" y="2733676"/>
            <a:ext cx="2474196" cy="3409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6F7C49-806B-458F-B2F8-EFB3CA82D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549" y="5602933"/>
            <a:ext cx="1365301" cy="878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CDDDEA-9594-47A1-A5AD-3DA84CC67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97" y="4268966"/>
            <a:ext cx="1788717" cy="21985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8793AD-69B3-4011-80F6-2EA4DE486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4053" y="1257300"/>
            <a:ext cx="105971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6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914400"/>
          </a:xfrm>
        </p:spPr>
        <p:txBody>
          <a:bodyPr/>
          <a:lstStyle/>
          <a:p>
            <a:pPr latinLnBrk="1"/>
            <a:r>
              <a:rPr lang="en-US" altLang="en-US" sz="2800" b="1" dirty="0"/>
              <a:t>Multiple Beam Power Grid Tubes for High </a:t>
            </a:r>
            <a:br>
              <a:rPr lang="en-US" altLang="en-US" sz="2800" b="1" dirty="0"/>
            </a:br>
            <a:r>
              <a:rPr lang="en-US" altLang="en-US" sz="2800" b="1" dirty="0"/>
              <a:t>Frequency and High-Power Operation</a:t>
            </a:r>
            <a:br>
              <a:rPr lang="en-US" altLang="en-US" sz="3200" b="1" dirty="0"/>
            </a:br>
            <a:r>
              <a:rPr lang="en-US" altLang="en-US" sz="3200" b="1" dirty="0"/>
              <a:t> </a:t>
            </a:r>
            <a:br>
              <a:rPr lang="en-US" altLang="en-US" sz="3200" b="1" dirty="0"/>
            </a:br>
            <a:endParaRPr lang="en-US" altLang="en-US" sz="32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2438" y="1905000"/>
            <a:ext cx="8310562" cy="3276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"/>
              </a:spcBef>
              <a:spcAft>
                <a:spcPts val="600"/>
              </a:spcAft>
            </a:pPr>
            <a:r>
              <a:rPr lang="de-DE" altLang="en-US" sz="2000" dirty="0">
                <a:cs typeface="Times New Roman" panose="02020603050405020304" pitchFamily="18" charset="0"/>
              </a:rPr>
              <a:t>Lawrence Ives, Michael Read, </a:t>
            </a:r>
            <a:br>
              <a:rPr lang="de-DE" altLang="en-US" sz="2000" dirty="0">
                <a:cs typeface="Times New Roman" panose="02020603050405020304" pitchFamily="18" charset="0"/>
              </a:rPr>
            </a:br>
            <a:r>
              <a:rPr lang="de-DE" altLang="en-US" sz="2000" dirty="0">
                <a:cs typeface="Times New Roman" panose="02020603050405020304" pitchFamily="18" charset="0"/>
              </a:rPr>
              <a:t>David Marsden, Thuc Bui</a:t>
            </a:r>
            <a:br>
              <a:rPr lang="de-DE" altLang="en-US" sz="2000" dirty="0">
                <a:cs typeface="Times New Roman" panose="02020603050405020304" pitchFamily="18" charset="0"/>
              </a:rPr>
            </a:br>
            <a:r>
              <a:rPr lang="de-DE" altLang="en-US" sz="2000" b="1" dirty="0">
                <a:cs typeface="Times New Roman" panose="02020603050405020304" pitchFamily="18" charset="0"/>
              </a:rPr>
              <a:t>Calabazas Creek Research, San Mateo, CA. USA</a:t>
            </a:r>
            <a:br>
              <a:rPr lang="de-DE" altLang="en-US" sz="2000" dirty="0">
                <a:cs typeface="Times New Roman" panose="02020603050405020304" pitchFamily="18" charset="0"/>
              </a:rPr>
            </a:br>
            <a:endParaRPr lang="de-DE" altLang="en-US" sz="20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600"/>
              </a:spcAft>
            </a:pPr>
            <a:r>
              <a:rPr lang="en-US" altLang="en-US" sz="2000" dirty="0"/>
              <a:t>Ricky Ho, Nileshwar </a:t>
            </a:r>
            <a:r>
              <a:rPr lang="en-US" altLang="en-US" sz="2000" dirty="0" err="1"/>
              <a:t>Chaudar</a:t>
            </a:r>
            <a:r>
              <a:rPr lang="en-US" altLang="en-US" sz="2000" dirty="0"/>
              <a:t>, </a:t>
            </a:r>
            <a:br>
              <a:rPr lang="en-US" altLang="en-US" sz="2000" dirty="0"/>
            </a:br>
            <a:r>
              <a:rPr lang="en-US" altLang="en-US" sz="2000" dirty="0"/>
              <a:t>Christopher McVey, Tom Cox</a:t>
            </a:r>
            <a:br>
              <a:rPr lang="de-DE" altLang="en-US" sz="2000" b="1" dirty="0">
                <a:cs typeface="Times New Roman" panose="02020603050405020304" pitchFamily="18" charset="0"/>
              </a:rPr>
            </a:br>
            <a:r>
              <a:rPr lang="en-US" altLang="en-US" sz="2000" b="1" dirty="0"/>
              <a:t>Communications &amp; Power Industries, LLC</a:t>
            </a:r>
            <a:br>
              <a:rPr lang="en-US" altLang="en-US" sz="2000" b="1" dirty="0"/>
            </a:br>
            <a:r>
              <a:rPr lang="en-US" altLang="en-US" sz="2000" b="1" dirty="0"/>
              <a:t>Palo Alto, CA 94304 USA</a:t>
            </a:r>
            <a:br>
              <a:rPr lang="en-US" altLang="en-US" sz="2000" dirty="0"/>
            </a:br>
            <a:endParaRPr lang="en-US" altLang="en-US" sz="2000" dirty="0"/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600"/>
              </a:spcAft>
            </a:pPr>
            <a:r>
              <a:rPr lang="en-US" altLang="en-US" sz="2000" dirty="0"/>
              <a:t>James M. Potter</a:t>
            </a:r>
            <a:br>
              <a:rPr lang="en-US" altLang="en-US" sz="2000" dirty="0"/>
            </a:br>
            <a:r>
              <a:rPr lang="en-US" altLang="en-US" sz="2000" b="1" dirty="0"/>
              <a:t>JP Accelerator Works</a:t>
            </a:r>
            <a:br>
              <a:rPr lang="en-US" altLang="en-US" sz="2000" b="1" dirty="0"/>
            </a:br>
            <a:r>
              <a:rPr lang="en-US" altLang="en-US" sz="2000" b="1" dirty="0"/>
              <a:t>Los Alamos, NM USA</a:t>
            </a:r>
          </a:p>
          <a:p>
            <a:pPr>
              <a:lnSpc>
                <a:spcPct val="90000"/>
              </a:lnSpc>
            </a:pPr>
            <a:br>
              <a:rPr lang="en-US" altLang="en-US" sz="2000" dirty="0"/>
            </a:br>
            <a:br>
              <a:rPr lang="en-US" altLang="en-US" dirty="0"/>
            </a:br>
            <a:endParaRPr lang="en-US" altLang="en-US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85800" y="5638800"/>
            <a:ext cx="75374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This research funded by DOE SBIR Grant DE-SC0018838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416" y="762000"/>
            <a:ext cx="4114800" cy="1143000"/>
          </a:xfrm>
        </p:spPr>
        <p:txBody>
          <a:bodyPr/>
          <a:lstStyle/>
          <a:p>
            <a:r>
              <a:rPr lang="en-US" sz="2800" dirty="0"/>
              <a:t>25 kW 425 MHz </a:t>
            </a:r>
            <a:br>
              <a:rPr lang="en-US" sz="2800" dirty="0"/>
            </a:br>
            <a:r>
              <a:rPr lang="en-US" sz="2800" dirty="0"/>
              <a:t>Triode-based RF Source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2978"/>
            <a:ext cx="2620963" cy="593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" y="1905000"/>
            <a:ext cx="3341184" cy="24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0118" y="4572000"/>
            <a:ext cx="2074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YU-176 Triode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B7AB7-904D-4906-A948-072EDCC9BE78}"/>
              </a:ext>
            </a:extLst>
          </p:cNvPr>
          <p:cNvSpPr txBox="1"/>
          <p:nvPr/>
        </p:nvSpPr>
        <p:spPr>
          <a:xfrm>
            <a:off x="764129" y="5334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Efficiency 	90% (Class C)</a:t>
            </a:r>
          </a:p>
        </p:txBody>
      </p:sp>
    </p:spTree>
    <p:extLst>
      <p:ext uri="{BB962C8B-B14F-4D97-AF65-F5344CB8AC3E}">
        <p14:creationId xmlns:p14="http://schemas.microsoft.com/office/powerpoint/2010/main" val="263537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 rtlCol="0">
            <a:normAutofit fontScale="90000"/>
          </a:bodyPr>
          <a:lstStyle/>
          <a:p>
            <a:r>
              <a:rPr lang="en-US" dirty="0"/>
              <a:t> A 100 kW, 1.3 GHz Amplitude and Phase Controlled Magnetron for Accelerators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24384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400" b="1" i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3076" name="Picture 2" descr="C:\Data\Admin\CCR\CCR 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798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3284106"/>
            <a:ext cx="7587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Michael Read</a:t>
            </a:r>
            <a:r>
              <a:rPr lang="en-US" sz="2000" baseline="30000" dirty="0">
                <a:solidFill>
                  <a:srgbClr val="0070C0"/>
                </a:solidFill>
              </a:rPr>
              <a:t>1</a:t>
            </a:r>
            <a:r>
              <a:rPr lang="en-US" sz="2000" dirty="0">
                <a:solidFill>
                  <a:srgbClr val="0070C0"/>
                </a:solidFill>
              </a:rPr>
              <a:t>, R. Lawrence Ives</a:t>
            </a:r>
            <a:r>
              <a:rPr lang="en-US" sz="2000" baseline="30000" dirty="0">
                <a:solidFill>
                  <a:srgbClr val="0070C0"/>
                </a:solidFill>
              </a:rPr>
              <a:t>1</a:t>
            </a:r>
            <a:r>
              <a:rPr lang="en-US" sz="2000" dirty="0">
                <a:solidFill>
                  <a:srgbClr val="0070C0"/>
                </a:solidFill>
              </a:rPr>
              <a:t>, Brian Chase</a:t>
            </a:r>
            <a:r>
              <a:rPr lang="en-US" sz="2000" baseline="30000" dirty="0">
                <a:solidFill>
                  <a:srgbClr val="0070C0"/>
                </a:solidFill>
              </a:rPr>
              <a:t>2</a:t>
            </a:r>
            <a:r>
              <a:rPr lang="en-US" sz="2000" dirty="0">
                <a:solidFill>
                  <a:srgbClr val="0070C0"/>
                </a:solidFill>
              </a:rPr>
              <a:t>, John Reid</a:t>
            </a:r>
            <a:r>
              <a:rPr lang="en-US" sz="2000" baseline="30000" dirty="0">
                <a:solidFill>
                  <a:srgbClr val="0070C0"/>
                </a:solidFill>
              </a:rPr>
              <a:t>2</a:t>
            </a:r>
            <a:r>
              <a:rPr lang="en-US" sz="2000" dirty="0">
                <a:solidFill>
                  <a:srgbClr val="0070C0"/>
                </a:solidFill>
              </a:rPr>
              <a:t>, Chris Walker</a:t>
            </a:r>
            <a:r>
              <a:rPr lang="en-US" sz="2000" baseline="30000" dirty="0">
                <a:solidFill>
                  <a:srgbClr val="0070C0"/>
                </a:solidFill>
              </a:rPr>
              <a:t>3</a:t>
            </a:r>
            <a:r>
              <a:rPr lang="en-US" sz="2000" dirty="0">
                <a:solidFill>
                  <a:srgbClr val="0070C0"/>
                </a:solidFill>
              </a:rPr>
              <a:t> and Jeff Conant</a:t>
            </a:r>
            <a:r>
              <a:rPr lang="en-US" sz="2000" baseline="30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4315328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[1] Calabazas Creek Research Inc., San Mateo, CA 94404 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[2] </a:t>
            </a:r>
            <a:r>
              <a:rPr lang="it-IT" sz="2000" b="1" dirty="0">
                <a:solidFill>
                  <a:srgbClr val="002060"/>
                </a:solidFill>
              </a:rPr>
              <a:t>Fermi National Accelerator Laboratory Batavia IL 60510-5011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it-IT" sz="2000" b="1" dirty="0">
                <a:solidFill>
                  <a:srgbClr val="002060"/>
                </a:solidFill>
              </a:rPr>
              <a:t>[3] </a:t>
            </a:r>
            <a:r>
              <a:rPr lang="en-US" sz="2000" b="1" dirty="0">
                <a:solidFill>
                  <a:srgbClr val="002060"/>
                </a:solidFill>
              </a:rPr>
              <a:t>Communications and Power Industries LLC, Beverly, MA, USA 01915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5884416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Funded by the US Department of Energy under SBIR grant DE-SC0011229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E69544-CB06-4B11-A0DC-E64BB7012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812" y="3876774"/>
            <a:ext cx="2286000" cy="2609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Power for 200 kW RF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5271562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Eight YU-176 grid cathode assemblies</a:t>
            </a:r>
          </a:p>
          <a:p>
            <a:pPr marL="0" indent="0">
              <a:buNone/>
            </a:pPr>
            <a:r>
              <a:rPr lang="en-US" dirty="0"/>
              <a:t>230 kW of beam power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652562" y="2667000"/>
            <a:ext cx="2594501" cy="16984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457" y="1850823"/>
            <a:ext cx="286174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667F31-A474-4B95-9E0B-5FC3E850386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15491" y="3048000"/>
            <a:ext cx="384005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74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1561-45E4-4E3C-916E-B87F2401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4267200" cy="1143000"/>
          </a:xfrm>
        </p:spPr>
        <p:txBody>
          <a:bodyPr/>
          <a:lstStyle/>
          <a:p>
            <a:r>
              <a:rPr lang="en-US" dirty="0"/>
              <a:t>350 MHz Cavities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A970F-D788-454F-B9CE-37F57998F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24000"/>
            <a:ext cx="4114800" cy="4724400"/>
          </a:xfrm>
        </p:spPr>
        <p:txBody>
          <a:bodyPr/>
          <a:lstStyle/>
          <a:p>
            <a:r>
              <a:rPr lang="en-US" sz="2000" dirty="0"/>
              <a:t>MB triode tube installs from top (blue)</a:t>
            </a:r>
          </a:p>
          <a:p>
            <a:r>
              <a:rPr lang="en-US" sz="2000" dirty="0"/>
              <a:t>Single input cavity below tube</a:t>
            </a:r>
          </a:p>
          <a:p>
            <a:r>
              <a:rPr lang="en-US" sz="2000" dirty="0"/>
              <a:t>Upper and lower output cavities with coax output between</a:t>
            </a:r>
          </a:p>
          <a:p>
            <a:r>
              <a:rPr lang="en-US" sz="2000" dirty="0"/>
              <a:t>Upper cavity is frequency tuning element</a:t>
            </a:r>
          </a:p>
          <a:p>
            <a:r>
              <a:rPr lang="en-US" sz="2000" dirty="0"/>
              <a:t>Lower cavity is variable output coupling element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2F187-23CF-47AF-9267-14F42DD77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586408"/>
            <a:ext cx="3565114" cy="558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3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67CB-0577-4968-ACF3-23C29A2A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91" y="1151727"/>
            <a:ext cx="5257800" cy="1143000"/>
          </a:xfrm>
        </p:spPr>
        <p:txBody>
          <a:bodyPr/>
          <a:lstStyle/>
          <a:p>
            <a:r>
              <a:rPr lang="en-US" dirty="0"/>
              <a:t>Output Cavity </a:t>
            </a:r>
            <a:br>
              <a:rPr lang="en-US" dirty="0"/>
            </a:br>
            <a:r>
              <a:rPr lang="en-US" dirty="0"/>
              <a:t>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B2F09-9EA3-41E5-A2A2-A8CFC39DF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31" y="2514600"/>
            <a:ext cx="4353339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Tuning range for output cavity (325 – 500 MHz)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31C57-543D-412C-AF94-A8F326D8A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87747"/>
            <a:ext cx="6424146" cy="2972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9FAAF4-80E2-493E-95DB-B9D97F9D0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87579"/>
            <a:ext cx="2938209" cy="28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4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Gain ~14 dB for triode-based sources</a:t>
            </a:r>
          </a:p>
          <a:p>
            <a:r>
              <a:rPr lang="en-US" dirty="0"/>
              <a:t>Requires 6.5 kW driver 200 kW RF source </a:t>
            </a:r>
          </a:p>
          <a:p>
            <a:r>
              <a:rPr lang="en-US" dirty="0"/>
              <a:t>Driver options:</a:t>
            </a:r>
            <a:br>
              <a:rPr lang="en-US" dirty="0"/>
            </a:br>
            <a:r>
              <a:rPr lang="en-US" dirty="0"/>
              <a:t>- Solid State – expensive, may be difficult to find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Developing Single-beam triode driver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03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66800"/>
            <a:ext cx="3400423" cy="1143000"/>
          </a:xfrm>
        </p:spPr>
        <p:txBody>
          <a:bodyPr/>
          <a:lstStyle/>
          <a:p>
            <a:r>
              <a:rPr lang="en-US" sz="3200" dirty="0"/>
              <a:t>200 kW CW, 350 MHz RF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4582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Net Gain 	      28 dB</a:t>
            </a:r>
          </a:p>
          <a:p>
            <a:pPr marL="0" indent="0">
              <a:buNone/>
            </a:pPr>
            <a:r>
              <a:rPr lang="en-US" dirty="0"/>
              <a:t>Net Efficiency      ~72%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High power tests scheduled for January – February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9B2FC-D4F1-415D-9743-B6D4B21A1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11067"/>
            <a:ext cx="3771900" cy="456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16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z="3200" dirty="0"/>
              <a:t>200 kW CW RF Source Cost</a:t>
            </a:r>
            <a:br>
              <a:rPr lang="en-US" sz="3200" dirty="0"/>
            </a:br>
            <a:r>
              <a:rPr lang="en-US" sz="3200" dirty="0"/>
              <a:t>350 – 700 MHz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7724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Product			Price		     Efficiency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15 kW Driver			$45K			90%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200 KW MB source		$55K			80%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	Total		$100K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Triode-based system 	$0.50/Watt		~72%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Klystron:			($4/W)		50-60%</a:t>
            </a:r>
            <a:br>
              <a:rPr lang="en-US" dirty="0"/>
            </a:br>
            <a:r>
              <a:rPr lang="en-US" dirty="0"/>
              <a:t>MBIOT:			($2-$4/W)		65-70%</a:t>
            </a:r>
            <a:br>
              <a:rPr lang="en-US" dirty="0"/>
            </a:br>
            <a:r>
              <a:rPr lang="en-US" dirty="0"/>
              <a:t>Solid State:			($4/W)		  ~50%</a:t>
            </a:r>
          </a:p>
          <a:p>
            <a:pPr marL="0" indent="0">
              <a:buNone/>
            </a:pPr>
            <a:r>
              <a:rPr lang="en-US" dirty="0"/>
              <a:t>	  </a:t>
            </a:r>
          </a:p>
        </p:txBody>
      </p:sp>
    </p:spTree>
    <p:extLst>
      <p:ext uri="{BB962C8B-B14F-4D97-AF65-F5344CB8AC3E}">
        <p14:creationId xmlns:p14="http://schemas.microsoft.com/office/powerpoint/2010/main" val="1791445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812A19-DBEF-4996-A205-A33F2657E098}"/>
              </a:ext>
            </a:extLst>
          </p:cNvPr>
          <p:cNvSpPr txBox="1"/>
          <p:nvPr/>
        </p:nvSpPr>
        <p:spPr>
          <a:xfrm>
            <a:off x="519290" y="1178360"/>
            <a:ext cx="807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HIGH-EFFICENCY, HIGH AVERAGE POWER INDUCTIVE OUTPUT TUBES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4AEAE-067A-43B8-9C78-33CA9B8B4CFC}"/>
              </a:ext>
            </a:extLst>
          </p:cNvPr>
          <p:cNvSpPr txBox="1"/>
          <p:nvPr/>
        </p:nvSpPr>
        <p:spPr>
          <a:xfrm>
            <a:off x="838200" y="5646779"/>
            <a:ext cx="732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supported by the US </a:t>
            </a:r>
            <a:r>
              <a:rPr lang="en-US" dirty="0">
                <a:cs typeface="Times New Roman" panose="02020603050405020304" pitchFamily="18" charset="0"/>
              </a:rPr>
              <a:t>Department of Energy Grant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No. DE-SC0019800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FAE3A-9756-4588-B055-EDC648FB18C6}"/>
              </a:ext>
            </a:extLst>
          </p:cNvPr>
          <p:cNvSpPr txBox="1"/>
          <p:nvPr/>
        </p:nvSpPr>
        <p:spPr>
          <a:xfrm>
            <a:off x="266363" y="3048000"/>
            <a:ext cx="85774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H.P. Freund,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R.L. Ives,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D. Sessions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T. Bui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en-US" sz="28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Calabazas Creek Research, San Mateo, CA</a:t>
            </a:r>
          </a:p>
          <a:p>
            <a:pPr algn="ctr"/>
            <a:r>
              <a:rPr lang="en-US" sz="28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Tech Research Institute, Atlanta, GA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cs typeface="Times New Roman" panose="02020603050405020304" pitchFamily="18" charset="0"/>
              </a:rPr>
              <a:t>Communications &amp; Power Industries, LLC, Palo Alto, CA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31859-9C8D-491E-A360-328DE19F5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262282" cy="76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80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85BA01D-E799-4DB4-86C9-A8E1E5088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" y="1936"/>
            <a:ext cx="2696882" cy="3934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B669C1-4FBB-483E-9079-983A737AE3E5}"/>
              </a:ext>
            </a:extLst>
          </p:cNvPr>
          <p:cNvSpPr txBox="1"/>
          <p:nvPr/>
        </p:nvSpPr>
        <p:spPr>
          <a:xfrm>
            <a:off x="2231597" y="196313"/>
            <a:ext cx="4686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MBIOT SIMULATON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46D8EC-D2BB-4AC4-BD65-16B66BA742A9}"/>
              </a:ext>
            </a:extLst>
          </p:cNvPr>
          <p:cNvCxnSpPr/>
          <p:nvPr/>
        </p:nvCxnSpPr>
        <p:spPr>
          <a:xfrm>
            <a:off x="101600" y="743304"/>
            <a:ext cx="89069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:a16="http://schemas.microsoft.com/office/drawing/2014/main" id="{4777329A-517D-470C-9120-F28481AE9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91AB960-12F1-4FDE-880E-1A58C59CE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892611"/>
              </p:ext>
            </p:extLst>
          </p:nvPr>
        </p:nvGraphicFramePr>
        <p:xfrm>
          <a:off x="2895600" y="2838033"/>
          <a:ext cx="5442644" cy="3628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GPlot" r:id="rId3" imgW="4543092" imgH="3021628" progId="KGraph_Plot">
                  <p:embed/>
                </p:oleObj>
              </mc:Choice>
              <mc:Fallback>
                <p:oleObj name="KGPlot" r:id="rId3" imgW="4543092" imgH="3021628" progId="KGraph_Plo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91AB960-12F1-4FDE-880E-1A58C59CE1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38033"/>
                        <a:ext cx="5442644" cy="3628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EF1B72D-E5A2-45DD-A281-DBD7DDC0B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0D21E9-28DB-4343-830E-6DC9C5053273}"/>
              </a:ext>
            </a:extLst>
          </p:cNvPr>
          <p:cNvSpPr txBox="1"/>
          <p:nvPr/>
        </p:nvSpPr>
        <p:spPr>
          <a:xfrm>
            <a:off x="380998" y="1003528"/>
            <a:ext cx="76200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Adding 3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harmonic to drive signal to increase efficiency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Six beam Design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=700 MHz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 kV/6.67 A</a:t>
            </a:r>
          </a:p>
          <a:p>
            <a:pPr lvl="1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Simulated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efficiency with the 3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harmonic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91% 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4D2911-2806-4D2B-8B71-C18ADB35E527}"/>
              </a:ext>
            </a:extLst>
          </p:cNvPr>
          <p:cNvSpPr txBox="1"/>
          <p:nvPr/>
        </p:nvSpPr>
        <p:spPr>
          <a:xfrm flipH="1">
            <a:off x="488576" y="2819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harmonic power ½ of fundamental drive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AA2DE0-F1F4-4790-99C7-660FA7C080E1}"/>
              </a:ext>
            </a:extLst>
          </p:cNvPr>
          <p:cNvSpPr txBox="1"/>
          <p:nvPr/>
        </p:nvSpPr>
        <p:spPr>
          <a:xfrm flipH="1">
            <a:off x="380997" y="4495800"/>
            <a:ext cx="2514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Performance as function of relative phase of fundamental and 3</a:t>
            </a:r>
            <a:r>
              <a:rPr lang="en-US" baseline="30000" dirty="0"/>
              <a:t>rd</a:t>
            </a:r>
            <a:r>
              <a:rPr lang="en-US" dirty="0"/>
              <a:t> harmonic </a:t>
            </a:r>
          </a:p>
        </p:txBody>
      </p:sp>
    </p:spTree>
    <p:extLst>
      <p:ext uri="{BB962C8B-B14F-4D97-AF65-F5344CB8AC3E}">
        <p14:creationId xmlns:p14="http://schemas.microsoft.com/office/powerpoint/2010/main" val="2204052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8ACE38-209E-4836-95D3-B2F756EE0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" y="1934"/>
            <a:ext cx="2894106" cy="422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7668AF-01D1-413C-8C8E-2A1476E04EF2}"/>
              </a:ext>
            </a:extLst>
          </p:cNvPr>
          <p:cNvSpPr txBox="1"/>
          <p:nvPr/>
        </p:nvSpPr>
        <p:spPr>
          <a:xfrm>
            <a:off x="2040415" y="250104"/>
            <a:ext cx="5075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INPUT COUPLER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83A0C2-A9E6-4011-A0EF-4B1E3B2D6C6C}"/>
              </a:ext>
            </a:extLst>
          </p:cNvPr>
          <p:cNvCxnSpPr/>
          <p:nvPr/>
        </p:nvCxnSpPr>
        <p:spPr>
          <a:xfrm>
            <a:off x="101600" y="823983"/>
            <a:ext cx="89069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80D21E9-28DB-4343-830E-6DC9C5053273}"/>
              </a:ext>
            </a:extLst>
          </p:cNvPr>
          <p:cNvSpPr txBox="1"/>
          <p:nvPr/>
        </p:nvSpPr>
        <p:spPr>
          <a:xfrm>
            <a:off x="461790" y="1421777"/>
            <a:ext cx="48676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N-Beam, Coax-Conical-Coax Power Splitter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Single RF Driver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Direct coupling to individual guns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lvl="1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Challenge: Include 3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Harmonic Drive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95600"/>
            <a:ext cx="4073053" cy="22807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71464" y="573269"/>
            <a:ext cx="2104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Simulations via CST-MWS</a:t>
            </a:r>
            <a:r>
              <a:rPr kumimoji="0" lang="en-US" sz="1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953000"/>
            <a:ext cx="4513621" cy="15329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37AE2B-484C-4C38-B1E8-78E73DD6A24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715000" y="1074698"/>
            <a:ext cx="2413635" cy="2906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458FBE-C9E4-4190-87A2-F9899469CAA4}"/>
              </a:ext>
            </a:extLst>
          </p:cNvPr>
          <p:cNvSpPr txBox="1"/>
          <p:nvPr/>
        </p:nvSpPr>
        <p:spPr>
          <a:xfrm>
            <a:off x="5715000" y="403596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coupler for CPI-Thales 700 MHz MBIOT</a:t>
            </a:r>
          </a:p>
        </p:txBody>
      </p:sp>
    </p:spTree>
    <p:extLst>
      <p:ext uri="{BB962C8B-B14F-4D97-AF65-F5344CB8AC3E}">
        <p14:creationId xmlns:p14="http://schemas.microsoft.com/office/powerpoint/2010/main" val="26035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FF1990-2B70-45DC-A914-FE377A19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" y="1936"/>
            <a:ext cx="3063192" cy="446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E58B74-4E70-4FAA-801D-845201BAE3AA}"/>
              </a:ext>
            </a:extLst>
          </p:cNvPr>
          <p:cNvSpPr txBox="1"/>
          <p:nvPr/>
        </p:nvSpPr>
        <p:spPr>
          <a:xfrm>
            <a:off x="2056513" y="285962"/>
            <a:ext cx="5023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GRID DESIGN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8ABAB2-4294-42D0-B4F0-12C716217ACA}"/>
              </a:ext>
            </a:extLst>
          </p:cNvPr>
          <p:cNvCxnSpPr/>
          <p:nvPr/>
        </p:nvCxnSpPr>
        <p:spPr>
          <a:xfrm>
            <a:off x="101600" y="823981"/>
            <a:ext cx="89069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CF9130-7A71-43A5-A5C0-AE62AF7A61C8}"/>
              </a:ext>
            </a:extLst>
          </p:cNvPr>
          <p:cNvSpPr txBox="1"/>
          <p:nvPr/>
        </p:nvSpPr>
        <p:spPr>
          <a:xfrm>
            <a:off x="609600" y="1242381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IOTs use pyrolytic graphite (PG) grids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fabricate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low yield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MBIOT will use molybdenum grids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power loading with multiple beams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Thermomechanical analysis predicts good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cheaper </a:t>
            </a:r>
            <a:r>
              <a:rPr lang="en-US" sz="2000" dirty="0">
                <a:cs typeface="Times New Roman" panose="02020603050405020304" pitchFamily="18" charset="0"/>
              </a:rPr>
              <a:t>with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higher yield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D5BA33-C86D-4530-AE67-D6AFB820EC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962400"/>
            <a:ext cx="5373592" cy="18243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9113E-2355-4984-BC1F-291098C2CA39}"/>
              </a:ext>
            </a:extLst>
          </p:cNvPr>
          <p:cNvSpPr txBox="1"/>
          <p:nvPr/>
        </p:nvSpPr>
        <p:spPr>
          <a:xfrm>
            <a:off x="472440" y="6034019"/>
            <a:ext cx="7818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Two-year program to design, build and test MBIOT started in August</a:t>
            </a:r>
          </a:p>
        </p:txBody>
      </p:sp>
    </p:spTree>
    <p:extLst>
      <p:ext uri="{BB962C8B-B14F-4D97-AF65-F5344CB8AC3E}">
        <p14:creationId xmlns:p14="http://schemas.microsoft.com/office/powerpoint/2010/main" val="369967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/>
              <a:t>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Develop 100 kW, 1.3 GHz magnetron with fast amplitude and phase control</a:t>
            </a:r>
          </a:p>
          <a:p>
            <a:r>
              <a:rPr lang="en-US" kern="0" dirty="0"/>
              <a:t>Specifically for high Q (superconducting) cavities</a:t>
            </a:r>
          </a:p>
          <a:p>
            <a:r>
              <a:rPr lang="en-US" dirty="0"/>
              <a:t>Fast a</a:t>
            </a:r>
            <a:r>
              <a:rPr lang="en-US" kern="0" dirty="0"/>
              <a:t>mplitude control by phase modulating the locking signal to shift power to side bands</a:t>
            </a:r>
          </a:p>
          <a:p>
            <a:pPr lvl="1"/>
            <a:r>
              <a:rPr lang="en-US" sz="2400" kern="0" dirty="0"/>
              <a:t>Side bands are rejected by high Q cavity</a:t>
            </a:r>
          </a:p>
          <a:p>
            <a:pPr lvl="1"/>
            <a:r>
              <a:rPr lang="en-US" sz="2400" kern="0" dirty="0"/>
              <a:t>Power into the cavity = Magnetron power less side band power</a:t>
            </a:r>
          </a:p>
          <a:p>
            <a:endParaRPr lang="en-US" sz="3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06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RF Sources and Key Features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Magnetron System  	100 kW 1.3 GHz Amp/Phase Control    $1/Watt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    Completed</a:t>
            </a: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High Efficiency Klystron   100 kW CW 1.3 GHz  80%   Freq/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Pwr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Scalable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Triode-base RF sources    200 kW CW 350–700 MHz $0.5/Watt compact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Design complete – assembly in progress</a:t>
            </a: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Multiple Beam IOT	700 MHz  200 CW kW    80%    Reduced cost</a:t>
            </a:r>
            <a:br>
              <a:rPr lang="en-US" sz="2000" dirty="0">
                <a:solidFill>
                  <a:srgbClr val="7030A0"/>
                </a:solidFill>
              </a:rPr>
            </a:br>
            <a:r>
              <a:rPr lang="en-US" sz="2000" dirty="0">
                <a:solidFill>
                  <a:srgbClr val="7030A0"/>
                </a:solidFill>
              </a:rPr>
              <a:t>Fully Funded – Final design in progress – high power testing 2022</a:t>
            </a:r>
          </a:p>
          <a:p>
            <a:endParaRPr lang="en-US" sz="2000" dirty="0"/>
          </a:p>
          <a:p>
            <a:r>
              <a:rPr lang="en-US" sz="2000" dirty="0"/>
              <a:t>Magnetron using varactors      S-Band 5 MHz tuning	Very compact</a:t>
            </a:r>
            <a:br>
              <a:rPr lang="en-US" sz="2000" dirty="0"/>
            </a:br>
            <a:r>
              <a:rPr lang="en-US" sz="2000" dirty="0"/>
              <a:t>Proof of principle design complete – proposals in progress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5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3810000" cy="1143000"/>
          </a:xfrm>
        </p:spPr>
        <p:txBody>
          <a:bodyPr/>
          <a:lstStyle/>
          <a:p>
            <a:r>
              <a:rPr lang="en-US" dirty="0"/>
              <a:t>CPI Magnetron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523" y="1743076"/>
            <a:ext cx="4191000" cy="3276600"/>
          </a:xfrm>
        </p:spPr>
        <p:txBody>
          <a:bodyPr/>
          <a:lstStyle/>
          <a:p>
            <a:r>
              <a:rPr lang="en-US" dirty="0"/>
              <a:t>1.30 GHz</a:t>
            </a:r>
          </a:p>
          <a:p>
            <a:r>
              <a:rPr lang="en-US" dirty="0"/>
              <a:t>100 kW peak</a:t>
            </a:r>
          </a:p>
          <a:p>
            <a:r>
              <a:rPr lang="en-US" dirty="0"/>
              <a:t>10 kW average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6C90E5-6D93-4502-942E-F522BE12AF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81525" y="988750"/>
            <a:ext cx="3152952" cy="5204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2A2390-EC33-424B-8640-35E56E812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25" y="3590925"/>
            <a:ext cx="3152952" cy="30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3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Packaged Magnetron System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57497"/>
            <a:ext cx="5791200" cy="49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94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5505450" y="5867400"/>
            <a:ext cx="3276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38125"/>
            <a:ext cx="8229600" cy="1143000"/>
          </a:xfrm>
        </p:spPr>
        <p:txBody>
          <a:bodyPr/>
          <a:lstStyle/>
          <a:p>
            <a:r>
              <a:rPr lang="en-US" dirty="0"/>
              <a:t>Phase Modulation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6" t="4397" r="-11336" b="49"/>
          <a:stretch/>
        </p:blipFill>
        <p:spPr bwMode="auto">
          <a:xfrm>
            <a:off x="5029200" y="1828800"/>
            <a:ext cx="4297680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6067425"/>
            <a:ext cx="188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122° Modulation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6048375"/>
            <a:ext cx="1830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60° Modulation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1177"/>
            <a:ext cx="2323151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1962" y="6048375"/>
            <a:ext cx="17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Modulation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1143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50 MHz Phase Modulation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87499" y="5709821"/>
            <a:ext cx="8563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2 MHz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3653" y="5846014"/>
            <a:ext cx="1853045" cy="1169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82384" y="5688435"/>
            <a:ext cx="77845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2 MHz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95600" y="5879098"/>
            <a:ext cx="20574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87099" y="5688435"/>
            <a:ext cx="8563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1 MHz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00" y="1801175"/>
            <a:ext cx="2294600" cy="376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91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7B44-E015-4F2F-BFA8-C79AB550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Amplitude Control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529AD-C5D3-489D-BEDF-65F25563C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67138"/>
            <a:ext cx="5026625" cy="3723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573A62-B652-41F7-AE81-E3837F5A5CA5}"/>
              </a:ext>
            </a:extLst>
          </p:cNvPr>
          <p:cNvSpPr txBox="1"/>
          <p:nvPr/>
        </p:nvSpPr>
        <p:spPr>
          <a:xfrm>
            <a:off x="1865612" y="5562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Required  316 W of drive power to lock</a:t>
            </a:r>
          </a:p>
        </p:txBody>
      </p:sp>
    </p:spTree>
    <p:extLst>
      <p:ext uri="{BB962C8B-B14F-4D97-AF65-F5344CB8AC3E}">
        <p14:creationId xmlns:p14="http://schemas.microsoft.com/office/powerpoint/2010/main" val="373899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/>
              <a:t>Efficiency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6" y="2286000"/>
            <a:ext cx="7854850" cy="412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567934"/>
            <a:ext cx="705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Efficiency varied </a:t>
            </a:r>
            <a:r>
              <a:rPr lang="en-US"/>
              <a:t>between 81% </a:t>
            </a:r>
            <a:r>
              <a:rPr lang="en-US" dirty="0"/>
              <a:t>and 87%, depending on parameters</a:t>
            </a:r>
          </a:p>
        </p:txBody>
      </p:sp>
    </p:spTree>
    <p:extLst>
      <p:ext uri="{BB962C8B-B14F-4D97-AF65-F5344CB8AC3E}">
        <p14:creationId xmlns:p14="http://schemas.microsoft.com/office/powerpoint/2010/main" val="51871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F4AC-6F80-4A56-97F2-0395E4BA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/>
          <a:lstStyle/>
          <a:p>
            <a:r>
              <a:rPr lang="en-US" dirty="0"/>
              <a:t>Cost for 100 kW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7392B-FC2B-4148-8CF3-F78775728B0F}"/>
              </a:ext>
            </a:extLst>
          </p:cNvPr>
          <p:cNvSpPr txBox="1"/>
          <p:nvPr/>
        </p:nvSpPr>
        <p:spPr>
          <a:xfrm>
            <a:off x="685800" y="154299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(Exclusive of high voltage supply)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F2A27F-A6A5-482E-A68C-4C7C197BB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954977"/>
              </p:ext>
            </p:extLst>
          </p:nvPr>
        </p:nvGraphicFramePr>
        <p:xfrm>
          <a:off x="990600" y="2085174"/>
          <a:ext cx="6096000" cy="2091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0423">
                  <a:extLst>
                    <a:ext uri="{9D8B030D-6E8A-4147-A177-3AD203B41FA5}">
                      <a16:colId xmlns:a16="http://schemas.microsoft.com/office/drawing/2014/main" val="1282122718"/>
                    </a:ext>
                  </a:extLst>
                </a:gridCol>
                <a:gridCol w="1435577">
                  <a:extLst>
                    <a:ext uri="{9D8B030D-6E8A-4147-A177-3AD203B41FA5}">
                      <a16:colId xmlns:a16="http://schemas.microsoft.com/office/drawing/2014/main" val="4184528050"/>
                    </a:ext>
                  </a:extLst>
                </a:gridCol>
              </a:tblGrid>
              <a:tr h="34862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Magnetron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51" marR="12451" marT="12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 $40,000 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51" marR="12451" marT="12451" marB="0" anchor="b"/>
                </a:tc>
                <a:extLst>
                  <a:ext uri="{0D108BD9-81ED-4DB2-BD59-A6C34878D82A}">
                    <a16:rowId xmlns:a16="http://schemas.microsoft.com/office/drawing/2014/main" val="3408260304"/>
                  </a:ext>
                </a:extLst>
              </a:tr>
              <a:tr h="34862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500 W SS amplifier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51" marR="12451" marT="12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 $17,000 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51" marR="12451" marT="12451" marB="0" anchor="b"/>
                </a:tc>
                <a:extLst>
                  <a:ext uri="{0D108BD9-81ED-4DB2-BD59-A6C34878D82A}">
                    <a16:rowId xmlns:a16="http://schemas.microsoft.com/office/drawing/2014/main" val="4254684854"/>
                  </a:ext>
                </a:extLst>
              </a:tr>
              <a:tr h="34862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Circulator w waveguide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51" marR="12451" marT="12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 $20,000 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51" marR="12451" marT="12451" marB="0" anchor="b"/>
                </a:tc>
                <a:extLst>
                  <a:ext uri="{0D108BD9-81ED-4DB2-BD59-A6C34878D82A}">
                    <a16:rowId xmlns:a16="http://schemas.microsoft.com/office/drawing/2014/main" val="3076911125"/>
                  </a:ext>
                </a:extLst>
              </a:tr>
              <a:tr h="34862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>
                          <a:effectLst/>
                        </a:rPr>
                        <a:t>Controls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51" marR="12451" marT="12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 $10,000 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51" marR="12451" marT="12451" marB="0" anchor="b"/>
                </a:tc>
                <a:extLst>
                  <a:ext uri="{0D108BD9-81ED-4DB2-BD59-A6C34878D82A}">
                    <a16:rowId xmlns:a16="http://schemas.microsoft.com/office/drawing/2014/main" val="376774916"/>
                  </a:ext>
                </a:extLst>
              </a:tr>
              <a:tr h="34862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Packaging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51" marR="12451" marT="12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 $10,000 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51" marR="12451" marT="12451" marB="0" anchor="b"/>
                </a:tc>
                <a:extLst>
                  <a:ext uri="{0D108BD9-81ED-4DB2-BD59-A6C34878D82A}">
                    <a16:rowId xmlns:a16="http://schemas.microsoft.com/office/drawing/2014/main" val="2214879695"/>
                  </a:ext>
                </a:extLst>
              </a:tr>
              <a:tr h="34862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u="none" strike="noStrike">
                          <a:effectLst/>
                        </a:rPr>
                        <a:t>Total</a:t>
                      </a:r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51" marR="12451" marT="12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u="none" strike="noStrike" dirty="0">
                          <a:effectLst/>
                        </a:rPr>
                        <a:t> $97,000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51" marR="12451" marT="12451" marB="0" anchor="b"/>
                </a:tc>
                <a:extLst>
                  <a:ext uri="{0D108BD9-81ED-4DB2-BD59-A6C34878D82A}">
                    <a16:rowId xmlns:a16="http://schemas.microsoft.com/office/drawing/2014/main" val="244791105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1BCDB5-6420-42C9-A005-79A927290341}"/>
              </a:ext>
            </a:extLst>
          </p:cNvPr>
          <p:cNvSpPr txBox="1"/>
          <p:nvPr/>
        </p:nvSpPr>
        <p:spPr>
          <a:xfrm>
            <a:off x="2057400" y="4648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Magnetron System Cost ~ $1/Watt</a:t>
            </a:r>
          </a:p>
          <a:p>
            <a:r>
              <a:rPr lang="en-US" sz="2000" b="1" dirty="0"/>
              <a:t>(Klystron cost ~ $4/Watt)</a:t>
            </a:r>
          </a:p>
        </p:txBody>
      </p:sp>
    </p:spTree>
    <p:extLst>
      <p:ext uri="{BB962C8B-B14F-4D97-AF65-F5344CB8AC3E}">
        <p14:creationId xmlns:p14="http://schemas.microsoft.com/office/powerpoint/2010/main" val="317399893"/>
      </p:ext>
    </p:extLst>
  </p:cSld>
  <p:clrMapOvr>
    <a:masterClrMapping/>
  </p:clrMapOvr>
</p:sld>
</file>

<file path=ppt/theme/theme1.xml><?xml version="1.0" encoding="utf-8"?>
<a:theme xmlns:a="http://schemas.openxmlformats.org/drawingml/2006/main" name="CCRtemplate">
  <a:themeElements>
    <a:clrScheme name="CCR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CR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CR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R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R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R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R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R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R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DP slides">
  <a:themeElements>
    <a:clrScheme name="SDP slides 10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666699"/>
      </a:accent1>
      <a:accent2>
        <a:srgbClr val="9999FF"/>
      </a:accent2>
      <a:accent3>
        <a:srgbClr val="FFFFFF"/>
      </a:accent3>
      <a:accent4>
        <a:srgbClr val="000000"/>
      </a:accent4>
      <a:accent5>
        <a:srgbClr val="B8B8CA"/>
      </a:accent5>
      <a:accent6>
        <a:srgbClr val="8A8AE7"/>
      </a:accent6>
      <a:hlink>
        <a:srgbClr val="3366FF"/>
      </a:hlink>
      <a:folHlink>
        <a:srgbClr val="808080"/>
      </a:folHlink>
    </a:clrScheme>
    <a:fontScheme name="SDP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DP slides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P slides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P slides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P slides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P slides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P slides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P slides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P slides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P slides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P slides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CSU Theme -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SU Theme - 2" id="{E0676BB5-B229-4722-A38E-A69EA439CD34}" vid="{4DCABEE2-7EB8-48B4-B741-B0015CD07354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Office\Templates\CCRtemplate.pot</Template>
  <TotalTime>32932</TotalTime>
  <Words>1324</Words>
  <Application>Microsoft Office PowerPoint</Application>
  <PresentationFormat>On-screen Show (4:3)</PresentationFormat>
  <Paragraphs>198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Arial</vt:lpstr>
      <vt:lpstr>Calibri</vt:lpstr>
      <vt:lpstr>Calibri Light</vt:lpstr>
      <vt:lpstr>Garamond</vt:lpstr>
      <vt:lpstr>Symbol</vt:lpstr>
      <vt:lpstr>Tahoma</vt:lpstr>
      <vt:lpstr>Times New Roman</vt:lpstr>
      <vt:lpstr>Wingdings</vt:lpstr>
      <vt:lpstr>CCRtemplate</vt:lpstr>
      <vt:lpstr>SDP slides</vt:lpstr>
      <vt:lpstr>NCSU Theme - 2</vt:lpstr>
      <vt:lpstr>Office Theme</vt:lpstr>
      <vt:lpstr>1_Office Theme</vt:lpstr>
      <vt:lpstr>2_Office Theme</vt:lpstr>
      <vt:lpstr>3_Office Theme</vt:lpstr>
      <vt:lpstr>KGPlot</vt:lpstr>
      <vt:lpstr>High Efficiency RF Source Development   </vt:lpstr>
      <vt:lpstr> A 100 kW, 1.3 GHz Amplitude and Phase Controlled Magnetron for Accelerators</vt:lpstr>
      <vt:lpstr>Program </vt:lpstr>
      <vt:lpstr>CPI Magnetron</vt:lpstr>
      <vt:lpstr>Packaged Magnetron System</vt:lpstr>
      <vt:lpstr>Phase Modulation</vt:lpstr>
      <vt:lpstr>Amplitude Control </vt:lpstr>
      <vt:lpstr>Efficiency</vt:lpstr>
      <vt:lpstr>Cost for 100 kW System</vt:lpstr>
      <vt:lpstr>Compact and Efficient Magnetron Source with  Fast Phase and Frequency Control</vt:lpstr>
      <vt:lpstr>Goals</vt:lpstr>
      <vt:lpstr>Approach</vt:lpstr>
      <vt:lpstr>PowerPoint Presentation</vt:lpstr>
      <vt:lpstr>Key Innovations</vt:lpstr>
      <vt:lpstr> A 1.3 GHz 100 kW Ultra-high Efficiency Klystron</vt:lpstr>
      <vt:lpstr>Core Oscillation Method (COM)*</vt:lpstr>
      <vt:lpstr>Assembly in Progress</vt:lpstr>
      <vt:lpstr>Multiple Beam Power Grid Tubes for High  Frequency and High-Power Operation   </vt:lpstr>
      <vt:lpstr>25 kW 425 MHz  Triode-based RF Source</vt:lpstr>
      <vt:lpstr>Beam Power for 200 kW RF Source</vt:lpstr>
      <vt:lpstr>350 MHz Cavities</vt:lpstr>
      <vt:lpstr>Output Cavity  Simulation</vt:lpstr>
      <vt:lpstr>Gain</vt:lpstr>
      <vt:lpstr>200 kW CW, 350 MHz RF System</vt:lpstr>
      <vt:lpstr>200 kW CW RF Source Cost 350 – 700 MHz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Magnetron Injection Guns for Coaxial Gyrotrons and Gyroklystrons</dc:title>
  <dc:creator>Read</dc:creator>
  <cp:lastModifiedBy>Robert Ives</cp:lastModifiedBy>
  <cp:revision>619</cp:revision>
  <cp:lastPrinted>2002-09-20T20:07:52Z</cp:lastPrinted>
  <dcterms:created xsi:type="dcterms:W3CDTF">2002-09-19T17:19:15Z</dcterms:created>
  <dcterms:modified xsi:type="dcterms:W3CDTF">2020-12-17T16:00:34Z</dcterms:modified>
</cp:coreProperties>
</file>