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61" r:id="rId4"/>
    <p:sldId id="257" r:id="rId5"/>
    <p:sldId id="260" r:id="rId6"/>
    <p:sldId id="259" r:id="rId7"/>
    <p:sldId id="277" r:id="rId8"/>
    <p:sldId id="262" r:id="rId9"/>
    <p:sldId id="268" r:id="rId10"/>
    <p:sldId id="265" r:id="rId11"/>
    <p:sldId id="266" r:id="rId12"/>
    <p:sldId id="267" r:id="rId13"/>
    <p:sldId id="263" r:id="rId14"/>
    <p:sldId id="264" r:id="rId15"/>
    <p:sldId id="269" r:id="rId16"/>
    <p:sldId id="270" r:id="rId17"/>
    <p:sldId id="271" r:id="rId18"/>
    <p:sldId id="272" r:id="rId19"/>
    <p:sldId id="279" r:id="rId20"/>
    <p:sldId id="276" r:id="rId21"/>
    <p:sldId id="274" r:id="rId22"/>
    <p:sldId id="278" r:id="rId23"/>
    <p:sldId id="273" r:id="rId24"/>
    <p:sldId id="275" r:id="rId25"/>
    <p:sldId id="280" r:id="rId26"/>
  </p:sldIdLst>
  <p:sldSz cx="12192000" cy="6858000"/>
  <p:notesSz cx="6858000" cy="9144000"/>
  <p:embeddedFontLst>
    <p:embeddedFont>
      <p:font typeface="Wingdings 3" panose="05040102010807070707" pitchFamily="18" charset="2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1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9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63140-769A-4D1E-9356-16D7BFF7AAB5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BC44E-8C36-49A1-AFF5-6D0E6A2999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2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903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1120463" y="5725391"/>
            <a:ext cx="1427017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algn="r"/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0012098" y="3117272"/>
            <a:ext cx="364374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305041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649486" TargetMode="External"/><Relationship Id="rId2" Type="http://schemas.openxmlformats.org/officeDocument/2006/relationships/hyperlink" Target="https://indico.cern.ch/event/921325/contributions/3870852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cid:0526B262-9386-4A69-A803-C67F84B1B7D0" TargetMode="Externa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08335/contributions/3365146/" TargetMode="External"/><Relationship Id="rId2" Type="http://schemas.openxmlformats.org/officeDocument/2006/relationships/hyperlink" Target="http://www.ie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uu.se/event/515/contributions/760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eeexplore.ieee.org/document/8440054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1981200"/>
          </a:xfrm>
        </p:spPr>
        <p:txBody>
          <a:bodyPr/>
          <a:lstStyle/>
          <a:p>
            <a:pPr algn="ctr"/>
            <a:r>
              <a:rPr lang="en-GB" sz="4800" dirty="0"/>
              <a:t>Higher Efficiency</a:t>
            </a:r>
            <a:br>
              <a:rPr lang="en-GB" sz="4800" dirty="0"/>
            </a:br>
            <a:r>
              <a:rPr lang="en-GB" sz="4800" dirty="0"/>
              <a:t>High Power RF Generation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cap="none" dirty="0"/>
              <a:t>Erk Jensen/CERN</a:t>
            </a:r>
          </a:p>
        </p:txBody>
      </p:sp>
    </p:spTree>
    <p:extLst>
      <p:ext uri="{BB962C8B-B14F-4D97-AF65-F5344CB8AC3E}">
        <p14:creationId xmlns:p14="http://schemas.microsoft.com/office/powerpoint/2010/main" val="999294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LHC RF System – a 1</a:t>
            </a:r>
            <a:r>
              <a:rPr lang="en-GB" sz="3000" baseline="30000" dirty="0"/>
              <a:t>st</a:t>
            </a:r>
            <a:r>
              <a:rPr lang="en-GB" sz="3000" dirty="0"/>
              <a:t> step for validation</a:t>
            </a:r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7" b="23446"/>
          <a:stretch/>
        </p:blipFill>
        <p:spPr>
          <a:xfrm>
            <a:off x="0" y="1699591"/>
            <a:ext cx="12192000" cy="4462670"/>
          </a:xfrm>
        </p:spPr>
      </p:pic>
      <p:sp>
        <p:nvSpPr>
          <p:cNvPr id="7" name="TextBox 6"/>
          <p:cNvSpPr txBox="1"/>
          <p:nvPr/>
        </p:nvSpPr>
        <p:spPr>
          <a:xfrm>
            <a:off x="5616286" y="5515930"/>
            <a:ext cx="6478731" cy="646331"/>
          </a:xfrm>
          <a:prstGeom prst="rect">
            <a:avLst/>
          </a:prstGeom>
          <a:solidFill>
            <a:srgbClr val="FFFF00"/>
          </a:solidFill>
          <a:ln w="38100">
            <a:solidFill>
              <a:srgbClr val="1E5AAE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These 16 klystrons TH2167 provide the necessary RF power to accelerate the LHC beams to collision energy.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88336" y="616226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O. Brunner</a:t>
            </a:r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5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LHC RF System – a 1</a:t>
            </a:r>
            <a:r>
              <a:rPr lang="en-GB" sz="3000" baseline="30000" dirty="0"/>
              <a:t>st</a:t>
            </a:r>
            <a:r>
              <a:rPr lang="en-GB" sz="3000" dirty="0"/>
              <a:t> step for validation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95898-C0E5-411B-B526-8857805F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45" y="1207537"/>
            <a:ext cx="3434195" cy="2063372"/>
          </a:xfrm>
          <a:prstGeom prst="rect">
            <a:avLst/>
          </a:prstGeom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249" y="1207537"/>
            <a:ext cx="8219212" cy="4890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249" y="6098034"/>
            <a:ext cx="6074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A. </a:t>
            </a:r>
            <a:r>
              <a:rPr lang="en-GB" sz="1400" dirty="0" err="1"/>
              <a:t>Beunas</a:t>
            </a:r>
            <a:r>
              <a:rPr lang="en-GB" sz="1400" dirty="0"/>
              <a:t>: “Towards High Efficiency Klystrons for LHC”, FCC Week, Brussels, 2019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B5663975-730F-4133-85DC-CDAEED4AB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11" y="4271425"/>
            <a:ext cx="4075304" cy="1826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19409" y="1962224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TH2167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97143" y="1346132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TH2167HE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20545" y="3702430"/>
            <a:ext cx="3515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CST PIC Simulation:</a:t>
            </a:r>
            <a:br>
              <a:rPr lang="en-GB" dirty="0"/>
            </a:br>
            <a:r>
              <a:rPr lang="en-GB" dirty="0"/>
              <a:t>output cavity to collector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E7DAE-4B99-4807-81E5-0C3C95649B77}"/>
              </a:ext>
            </a:extLst>
          </p:cNvPr>
          <p:cNvSpPr txBox="1"/>
          <p:nvPr/>
        </p:nvSpPr>
        <p:spPr>
          <a:xfrm>
            <a:off x="8520545" y="807254"/>
            <a:ext cx="343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KlyC</a:t>
            </a:r>
            <a:r>
              <a:rPr lang="en-GB" dirty="0"/>
              <a:t> simulations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33884" y="6162261"/>
            <a:ext cx="310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A. </a:t>
            </a:r>
            <a:r>
              <a:rPr lang="en-GB" sz="1600" dirty="0" err="1" smtClean="0"/>
              <a:t>Buenas</a:t>
            </a:r>
            <a:r>
              <a:rPr lang="en-GB" sz="1600" dirty="0" smtClean="0"/>
              <a:t>, I. Syratchev, J. </a:t>
            </a:r>
            <a:r>
              <a:rPr lang="en-GB" sz="1600" dirty="0" err="1" smtClean="0"/>
              <a:t>Cai</a:t>
            </a:r>
            <a:endParaRPr lang="en-GB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10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KlyC.v5 and CGUN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458" y="1745673"/>
            <a:ext cx="8946541" cy="3645476"/>
          </a:xfrm>
        </p:spPr>
        <p:txBody>
          <a:bodyPr/>
          <a:lstStyle/>
          <a:p>
            <a:r>
              <a:rPr lang="en-GB" dirty="0"/>
              <a:t>Codes developed at CERN by </a:t>
            </a:r>
            <a:r>
              <a:rPr lang="en-GB" dirty="0" err="1"/>
              <a:t>Jinchi</a:t>
            </a:r>
            <a:r>
              <a:rPr lang="en-GB" dirty="0"/>
              <a:t> </a:t>
            </a:r>
            <a:r>
              <a:rPr lang="en-GB" dirty="0" err="1"/>
              <a:t>Cai</a:t>
            </a:r>
            <a:r>
              <a:rPr lang="en-GB" dirty="0"/>
              <a:t> (U. Lancaster) and Igor </a:t>
            </a:r>
            <a:r>
              <a:rPr lang="en-GB" dirty="0" err="1"/>
              <a:t>Syratchev</a:t>
            </a:r>
            <a:r>
              <a:rPr lang="en-GB" dirty="0"/>
              <a:t>. The codes are or will be in the public domain.</a:t>
            </a:r>
          </a:p>
          <a:p>
            <a:r>
              <a:rPr lang="en-GB" dirty="0" err="1"/>
              <a:t>KlyC</a:t>
            </a:r>
            <a:r>
              <a:rPr lang="en-GB" dirty="0"/>
              <a:t>:  1.5 D klystron simulation and optimisation code, including EM model, coupled cavities module, </a:t>
            </a:r>
            <a:r>
              <a:rPr lang="en-GB" dirty="0" err="1"/>
              <a:t>monotron</a:t>
            </a:r>
            <a:r>
              <a:rPr lang="en-GB" dirty="0"/>
              <a:t> oscillations module, Poisson module, klystron optimizer module, parameter scaling module. Allows import of HFSS/CST data.</a:t>
            </a:r>
          </a:p>
          <a:p>
            <a:r>
              <a:rPr lang="en-GB" dirty="0"/>
              <a:t>CGUN: Electrostatic and </a:t>
            </a:r>
            <a:r>
              <a:rPr lang="en-GB" dirty="0" err="1"/>
              <a:t>magnetostatic</a:t>
            </a:r>
            <a:r>
              <a:rPr lang="en-GB" dirty="0"/>
              <a:t> modules, suited e.g. for e-guns and two-stage klystrons, including e-beam tracking. Can be called from </a:t>
            </a:r>
            <a:r>
              <a:rPr lang="en-GB" dirty="0" err="1"/>
              <a:t>KlyC</a:t>
            </a:r>
            <a:r>
              <a:rPr lang="en-GB" dirty="0"/>
              <a:t> if needed.</a:t>
            </a:r>
          </a:p>
        </p:txBody>
      </p:sp>
      <p:sp>
        <p:nvSpPr>
          <p:cNvPr id="4" name="Rectangle 3"/>
          <p:cNvSpPr/>
          <p:nvPr/>
        </p:nvSpPr>
        <p:spPr>
          <a:xfrm>
            <a:off x="964623" y="5703561"/>
            <a:ext cx="7945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https://indico.cern.ch/event/921325/contributions/3870852/</a:t>
            </a:r>
            <a:endParaRPr lang="en-GB" dirty="0"/>
          </a:p>
          <a:p>
            <a:r>
              <a:rPr lang="en-GB" dirty="0">
                <a:hlinkClick r:id="rId3"/>
              </a:rPr>
              <a:t>https://cds.cern.ch/record/2649486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6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L-band industrial prototypes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19" y="1384764"/>
            <a:ext cx="3620705" cy="23732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6702" y="1388936"/>
            <a:ext cx="2535865" cy="4588990"/>
            <a:chOff x="196702" y="1388936"/>
            <a:chExt cx="2535865" cy="45889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5624" r="26151"/>
            <a:stretch/>
          </p:blipFill>
          <p:spPr>
            <a:xfrm>
              <a:off x="196702" y="1388936"/>
              <a:ext cx="2535865" cy="39426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96702" y="5331595"/>
              <a:ext cx="25358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rgbClr val="FFFF00"/>
                  </a:solidFill>
                </a:rPr>
                <a:t>Canon E37503</a:t>
              </a:r>
              <a:br>
                <a:rPr lang="en-GB" b="1" dirty="0">
                  <a:solidFill>
                    <a:srgbClr val="FFFF00"/>
                  </a:solidFill>
                </a:rPr>
              </a:br>
              <a:r>
                <a:rPr lang="en-GB" b="1" dirty="0">
                  <a:solidFill>
                    <a:srgbClr val="FFFF00"/>
                  </a:solidFill>
                </a:rPr>
                <a:t>6-beam MBK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940627" y="3875729"/>
                <a:ext cx="2905568" cy="2077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𝟗𝟗𝟗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𝐌𝐇𝐳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GB" sz="1600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sub>
                    </m:sSub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𝐌𝐖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𝐦𝐬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𝟏𝟓𝟗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𝐤𝐕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GB" sz="1600" b="1" i="0" smtClean="0">
                            <a:latin typeface="Cambria Math" panose="02040503050406030204" pitchFamily="18" charset="0"/>
                          </a:rPr>
                          <m:t>𝐭𝐨𝐭𝐚𝐥</m:t>
                        </m:r>
                      </m:sub>
                    </m:sSub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𝟏𝟖𝟎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:r>
                  <a:rPr lang="en-GB" sz="1600" b="1" dirty="0"/>
                  <a:t>Perveance: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𝟒𝟕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p>
                        <m:r>
                          <a:rPr lang="en-GB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en-GB" sz="1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1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endParaRPr lang="en-GB" sz="1600" b="1" dirty="0"/>
              </a:p>
              <a:p>
                <a:r>
                  <a:rPr lang="en-GB" sz="1600" b="1" dirty="0"/>
                  <a:t>Gain: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𝟓𝟑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𝐝𝐁</m:t>
                    </m:r>
                  </m:oMath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627" y="3875729"/>
                <a:ext cx="2905568" cy="2077428"/>
              </a:xfrm>
              <a:prstGeom prst="rect">
                <a:avLst/>
              </a:prstGeom>
              <a:blipFill>
                <a:blip r:embed="rId4"/>
                <a:stretch>
                  <a:fillRect l="-1048" r="-5660" b="-2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054" y="1384764"/>
            <a:ext cx="3193756" cy="225061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751075" y="1384764"/>
            <a:ext cx="1987371" cy="4648153"/>
            <a:chOff x="6585129" y="1236518"/>
            <a:chExt cx="1987371" cy="464815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t="1164" r="2058"/>
            <a:stretch/>
          </p:blipFill>
          <p:spPr>
            <a:xfrm>
              <a:off x="6585129" y="1236518"/>
              <a:ext cx="1987371" cy="400182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585129" y="5238340"/>
              <a:ext cx="198737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rgbClr val="FFFF00"/>
                  </a:solidFill>
                </a:rPr>
                <a:t>Thales </a:t>
              </a:r>
              <a:r>
                <a:rPr lang="en-US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TH1803</a:t>
              </a:r>
              <a:br>
                <a:rPr lang="en-US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GB" b="1" dirty="0">
                  <a:solidFill>
                    <a:srgbClr val="FFFF00"/>
                  </a:solidFill>
                </a:rPr>
                <a:t>10-beam MBK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894618" y="3875729"/>
                <a:ext cx="3284430" cy="2077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𝟗𝟗𝟗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𝐌𝐇𝐳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GB" sz="1600" b="1" i="0" smtClean="0">
                            <a:latin typeface="Cambria Math" panose="02040503050406030204" pitchFamily="18" charset="0"/>
                          </a:rPr>
                          <m:t>𝐦𝐚𝐱</m:t>
                        </m:r>
                      </m:sub>
                    </m:sSub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𝟐𝟏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𝐌𝐖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𝐦𝐬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𝟏𝟒𝟔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𝐤𝐕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GB" sz="1600" b="1" i="0" smtClean="0">
                            <a:latin typeface="Cambria Math" panose="02040503050406030204" pitchFamily="18" charset="0"/>
                          </a:rPr>
                          <m:t>𝐭𝐨𝐭𝐚𝐥</m:t>
                        </m:r>
                      </m:sub>
                    </m:sSub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𝟏𝟗𝟏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𝟕𝟑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GB" sz="1600" b="1" dirty="0"/>
                  <a:t> </a:t>
                </a:r>
              </a:p>
              <a:p>
                <a:r>
                  <a:rPr lang="en-GB" sz="1600" b="1" dirty="0"/>
                  <a:t>Perveance: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𝟑𝟒𝟏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𝛍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p>
                        <m:r>
                          <a:rPr lang="en-GB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en-GB" sz="16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1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</m:oMath>
                </a14:m>
                <a:endParaRPr lang="en-GB" sz="1600" b="1" dirty="0"/>
              </a:p>
              <a:p>
                <a:r>
                  <a:rPr lang="en-GB" sz="1600" b="1" dirty="0"/>
                  <a:t>Gain: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𝟓𝟏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1" i="0" smtClean="0">
                        <a:latin typeface="Cambria Math" panose="02040503050406030204" pitchFamily="18" charset="0"/>
                      </a:rPr>
                      <m:t>𝐝𝐁</m:t>
                    </m:r>
                  </m:oMath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4618" y="3875729"/>
                <a:ext cx="3284430" cy="2077428"/>
              </a:xfrm>
              <a:prstGeom prst="rect">
                <a:avLst/>
              </a:prstGeom>
              <a:blipFill>
                <a:blip r:embed="rId7"/>
                <a:stretch>
                  <a:fillRect l="-928" b="-2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8404893" y="6162261"/>
            <a:ext cx="3631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G. </a:t>
            </a:r>
            <a:r>
              <a:rPr lang="en-GB" sz="1600" dirty="0" err="1" smtClean="0"/>
              <a:t>McMonagle</a:t>
            </a:r>
            <a:r>
              <a:rPr lang="en-GB" sz="1600" dirty="0" smtClean="0"/>
              <a:t>, I. Syratchev, J. </a:t>
            </a:r>
            <a:r>
              <a:rPr lang="en-GB" sz="1600" dirty="0" err="1" smtClean="0"/>
              <a:t>Cai</a:t>
            </a:r>
            <a:endParaRPr lang="en-GB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1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543" y="452718"/>
            <a:ext cx="7106291" cy="1400530"/>
          </a:xfrm>
        </p:spPr>
        <p:txBody>
          <a:bodyPr/>
          <a:lstStyle/>
          <a:p>
            <a:r>
              <a:rPr lang="en-GB" sz="3000" dirty="0"/>
              <a:t>Two-stage MBK technology (TS MBK)</a:t>
            </a:r>
          </a:p>
        </p:txBody>
      </p:sp>
      <p:sp>
        <p:nvSpPr>
          <p:cNvPr id="138" name="Content Placeholder 137"/>
          <p:cNvSpPr>
            <a:spLocks noGrp="1"/>
          </p:cNvSpPr>
          <p:nvPr>
            <p:ph idx="1"/>
          </p:nvPr>
        </p:nvSpPr>
        <p:spPr>
          <a:xfrm>
            <a:off x="3147997" y="1309256"/>
            <a:ext cx="5840571" cy="52162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b="1" dirty="0"/>
              <a:t>Specific features:</a:t>
            </a:r>
          </a:p>
          <a:p>
            <a:pPr>
              <a:buFont typeface="+mj-lt"/>
              <a:buAutoNum type="arabicPeriod"/>
            </a:pPr>
            <a:r>
              <a:rPr lang="en-GB" sz="1800" dirty="0"/>
              <a:t>Bunching at low voltage (high perveance). Very </a:t>
            </a:r>
            <a:r>
              <a:rPr lang="en-GB" sz="1800" b="1" dirty="0">
                <a:solidFill>
                  <a:srgbClr val="FFFF00"/>
                </a:solidFill>
              </a:rPr>
              <a:t>compact RF bunching circuit</a:t>
            </a:r>
            <a:r>
              <a:rPr lang="en-GB" sz="1800" b="1" dirty="0"/>
              <a:t>.</a:t>
            </a:r>
          </a:p>
          <a:p>
            <a:pPr>
              <a:buFont typeface="+mj-lt"/>
              <a:buAutoNum type="arabicPeriod"/>
            </a:pPr>
            <a:r>
              <a:rPr lang="en-GB" sz="1800" dirty="0"/>
              <a:t>Bunched beam acceleration and cooling (reducing </a:t>
            </a:r>
            <a:r>
              <a:rPr lang="en-GB" sz="1800" dirty="0">
                <a:sym typeface="Symbol" panose="05050102010706020507" pitchFamily="18" charset="2"/>
              </a:rPr>
              <a:t>p/p</a:t>
            </a:r>
            <a:r>
              <a:rPr lang="en-GB" sz="1800" dirty="0"/>
              <a:t>) along the short DC voltage post-accelerating gap.</a:t>
            </a:r>
          </a:p>
          <a:p>
            <a:pPr>
              <a:buFont typeface="+mj-lt"/>
              <a:buAutoNum type="arabicPeriod"/>
            </a:pPr>
            <a:r>
              <a:rPr lang="en-GB" sz="1800" dirty="0"/>
              <a:t>Final power extraction from high voltage (low perveance) beam. </a:t>
            </a:r>
            <a:r>
              <a:rPr lang="en-GB" sz="1800" b="1" dirty="0">
                <a:solidFill>
                  <a:srgbClr val="FFFF00"/>
                </a:solidFill>
              </a:rPr>
              <a:t>High efficiency</a:t>
            </a:r>
            <a:r>
              <a:rPr lang="en-GB" sz="1800" b="1" dirty="0"/>
              <a:t>.</a:t>
            </a:r>
          </a:p>
          <a:p>
            <a:pPr marL="0" indent="0">
              <a:buNone/>
            </a:pPr>
            <a:r>
              <a:rPr lang="en-GB" sz="2200" b="1" dirty="0"/>
              <a:t>Additional advantages:</a:t>
            </a:r>
          </a:p>
          <a:p>
            <a:pPr algn="just">
              <a:buFont typeface="+mj-lt"/>
              <a:buAutoNum type="arabicPeriod"/>
            </a:pPr>
            <a:r>
              <a:rPr lang="en-GB" sz="1800" dirty="0"/>
              <a:t>The 2</a:t>
            </a:r>
            <a:r>
              <a:rPr lang="en-GB" sz="1800" baseline="30000" dirty="0"/>
              <a:t>nd</a:t>
            </a:r>
            <a:r>
              <a:rPr lang="en-GB" sz="1800" dirty="0"/>
              <a:t> stage can be operated in DC, simplifying the modulator and increasing its conversion efficiency.</a:t>
            </a:r>
          </a:p>
          <a:p>
            <a:pPr algn="just">
              <a:buFont typeface="+mj-lt"/>
              <a:buAutoNum type="arabicPeriod"/>
            </a:pPr>
            <a:r>
              <a:rPr lang="en-GB" sz="1800" dirty="0"/>
              <a:t>Simplified feedback for the first stage pulsed voltage. Improved klystron RF phase and amplitude stability.</a:t>
            </a:r>
          </a:p>
          <a:p>
            <a:pPr algn="just">
              <a:buFont typeface="+mj-lt"/>
              <a:buAutoNum type="arabicPeriod"/>
            </a:pPr>
            <a:r>
              <a:rPr lang="en-GB" sz="1800" dirty="0"/>
              <a:t>Gap’s accelerating DC voltage is a natural barrier for reflected electrons. Improved tube stability.</a:t>
            </a:r>
          </a:p>
        </p:txBody>
      </p:sp>
      <p:sp>
        <p:nvSpPr>
          <p:cNvPr id="64" name="TextBox 63"/>
          <p:cNvSpPr txBox="1"/>
          <p:nvPr/>
        </p:nvSpPr>
        <p:spPr>
          <a:xfrm rot="16200000">
            <a:off x="8940685" y="4337403"/>
            <a:ext cx="1009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HV insulators</a:t>
            </a:r>
            <a:endParaRPr lang="en-GB" sz="1200" dirty="0"/>
          </a:p>
        </p:txBody>
      </p:sp>
      <p:cxnSp>
        <p:nvCxnSpPr>
          <p:cNvPr id="65" name="Straight Arrow Connector 64"/>
          <p:cNvCxnSpPr>
            <a:stCxn id="64" idx="2"/>
          </p:cNvCxnSpPr>
          <p:nvPr/>
        </p:nvCxnSpPr>
        <p:spPr>
          <a:xfrm flipV="1">
            <a:off x="9583938" y="4249994"/>
            <a:ext cx="232984" cy="225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4" idx="2"/>
          </p:cNvCxnSpPr>
          <p:nvPr/>
        </p:nvCxnSpPr>
        <p:spPr>
          <a:xfrm>
            <a:off x="9583938" y="4475902"/>
            <a:ext cx="162159" cy="583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rot="16200000">
            <a:off x="8696815" y="5768168"/>
            <a:ext cx="1502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Post accelerating gap</a:t>
            </a:r>
            <a:endParaRPr lang="en-GB" sz="1200" dirty="0"/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9581556" y="5463321"/>
            <a:ext cx="479685" cy="443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561121" y="925350"/>
            <a:ext cx="1461149" cy="5659052"/>
            <a:chOff x="9375971" y="884310"/>
            <a:chExt cx="1461149" cy="5659052"/>
          </a:xfrm>
        </p:grpSpPr>
        <p:sp>
          <p:nvSpPr>
            <p:cNvPr id="69" name="Rectangle 68"/>
            <p:cNvSpPr/>
            <p:nvPr/>
          </p:nvSpPr>
          <p:spPr>
            <a:xfrm>
              <a:off x="9582369" y="1459909"/>
              <a:ext cx="1032734" cy="45025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9657671" y="5596688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9668429" y="5768811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582369" y="5962449"/>
              <a:ext cx="1032734" cy="58091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9749110" y="5962448"/>
              <a:ext cx="242049" cy="516368"/>
              <a:chOff x="5416474" y="3775933"/>
              <a:chExt cx="242049" cy="516368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5416475" y="3775933"/>
                <a:ext cx="242048" cy="25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Isosceles Triangle 74"/>
              <p:cNvSpPr/>
              <p:nvPr/>
            </p:nvSpPr>
            <p:spPr>
              <a:xfrm rot="10800000">
                <a:off x="5416474" y="4034117"/>
                <a:ext cx="242049" cy="2581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10203894" y="5962449"/>
              <a:ext cx="242049" cy="516368"/>
              <a:chOff x="5416474" y="3775933"/>
              <a:chExt cx="242049" cy="516368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5416475" y="3775933"/>
                <a:ext cx="242048" cy="25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Isosceles Triangle 77"/>
              <p:cNvSpPr/>
              <p:nvPr/>
            </p:nvSpPr>
            <p:spPr>
              <a:xfrm rot="10800000">
                <a:off x="5416474" y="4034117"/>
                <a:ext cx="242049" cy="2581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9" name="Straight Connector 78"/>
            <p:cNvCxnSpPr>
              <a:endCxn id="74" idx="0"/>
            </p:cNvCxnSpPr>
            <p:nvPr/>
          </p:nvCxnSpPr>
          <p:spPr>
            <a:xfrm>
              <a:off x="9867641" y="5768811"/>
              <a:ext cx="2494" cy="193637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323671" y="5768811"/>
              <a:ext cx="2494" cy="193637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9748863" y="5962447"/>
              <a:ext cx="249715" cy="520535"/>
              <a:chOff x="7655141" y="4082971"/>
              <a:chExt cx="249715" cy="520535"/>
            </a:xfrm>
          </p:grpSpPr>
          <p:cxnSp>
            <p:nvCxnSpPr>
              <p:cNvPr id="82" name="Straight Connector 81"/>
              <p:cNvCxnSpPr>
                <a:stCxn id="74" idx="0"/>
                <a:endCxn id="74" idx="1"/>
              </p:cNvCxnSpPr>
              <p:nvPr/>
            </p:nvCxnSpPr>
            <p:spPr>
              <a:xfrm flipH="1">
                <a:off x="7655141" y="4082971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74" idx="0"/>
                <a:endCxn id="74" idx="3"/>
              </p:cNvCxnSpPr>
              <p:nvPr/>
            </p:nvCxnSpPr>
            <p:spPr>
              <a:xfrm>
                <a:off x="7776165" y="4082971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stCxn id="74" idx="0"/>
              </p:cNvCxnSpPr>
              <p:nvPr/>
            </p:nvCxnSpPr>
            <p:spPr>
              <a:xfrm>
                <a:off x="7783832" y="4087139"/>
                <a:ext cx="121024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74" idx="0"/>
              </p:cNvCxnSpPr>
              <p:nvPr/>
            </p:nvCxnSpPr>
            <p:spPr>
              <a:xfrm flipH="1">
                <a:off x="7662806" y="4087139"/>
                <a:ext cx="121026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74" idx="0"/>
              </p:cNvCxnSpPr>
              <p:nvPr/>
            </p:nvCxnSpPr>
            <p:spPr>
              <a:xfrm>
                <a:off x="7783832" y="4087139"/>
                <a:ext cx="60512" cy="387276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>
                <a:endCxn id="75" idx="5"/>
              </p:cNvCxnSpPr>
              <p:nvPr/>
            </p:nvCxnSpPr>
            <p:spPr>
              <a:xfrm flipH="1">
                <a:off x="7723319" y="4087140"/>
                <a:ext cx="63202" cy="387275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stCxn id="74" idx="0"/>
              </p:cNvCxnSpPr>
              <p:nvPr/>
            </p:nvCxnSpPr>
            <p:spPr>
              <a:xfrm>
                <a:off x="7783832" y="4087139"/>
                <a:ext cx="2017" cy="516367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>
              <a:off x="10200409" y="5962449"/>
              <a:ext cx="242050" cy="516367"/>
              <a:chOff x="5416473" y="3775933"/>
              <a:chExt cx="242050" cy="516367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flipH="1">
                <a:off x="5416475" y="3775933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5537499" y="3775933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5537499" y="3775933"/>
                <a:ext cx="121024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H="1">
                <a:off x="5416473" y="3775933"/>
                <a:ext cx="121026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5537499" y="3775933"/>
                <a:ext cx="60512" cy="387276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>
                <a:off x="5476986" y="3775934"/>
                <a:ext cx="63202" cy="387275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5537499" y="3775933"/>
                <a:ext cx="2017" cy="516367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96"/>
            <p:cNvSpPr/>
            <p:nvPr/>
          </p:nvSpPr>
          <p:spPr>
            <a:xfrm>
              <a:off x="10042497" y="5508545"/>
              <a:ext cx="121263" cy="4559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9635671" y="1016863"/>
              <a:ext cx="871369" cy="19363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375971" y="887770"/>
              <a:ext cx="114750" cy="576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9375971" y="1464076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endCxn id="105" idx="0"/>
            </p:cNvCxnSpPr>
            <p:nvPr/>
          </p:nvCxnSpPr>
          <p:spPr>
            <a:xfrm>
              <a:off x="9397469" y="884310"/>
              <a:ext cx="1382276" cy="34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/>
            <p:nvPr/>
          </p:nvSpPr>
          <p:spPr>
            <a:xfrm>
              <a:off x="10722370" y="887770"/>
              <a:ext cx="114750" cy="576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10609437" y="1459909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106"/>
            <p:cNvSpPr/>
            <p:nvPr/>
          </p:nvSpPr>
          <p:spPr>
            <a:xfrm>
              <a:off x="9668429" y="1675062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9668429" y="4953681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9668429" y="2575393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668429" y="3948302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0011814" y="1586332"/>
              <a:ext cx="157836" cy="38812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9809232" y="1457827"/>
              <a:ext cx="111113" cy="4308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0268191" y="1485817"/>
              <a:ext cx="111113" cy="4308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10316453" y="1223493"/>
              <a:ext cx="15149" cy="4539529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16ADA5E-6086-4258-B1E6-3E922130AAE7}"/>
                </a:ext>
              </a:extLst>
            </p:cNvPr>
            <p:cNvCxnSpPr>
              <a:cxnSpLocks/>
            </p:cNvCxnSpPr>
            <p:nvPr/>
          </p:nvCxnSpPr>
          <p:spPr>
            <a:xfrm>
              <a:off x="9863054" y="1223493"/>
              <a:ext cx="11932" cy="454323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9957279" y="3158456"/>
                <a:ext cx="10292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TS MBK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≈85%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279" y="3158456"/>
                <a:ext cx="1029256" cy="584775"/>
              </a:xfrm>
              <a:prstGeom prst="rect">
                <a:avLst/>
              </a:prstGeom>
              <a:blipFill>
                <a:blip r:embed="rId2"/>
                <a:stretch>
                  <a:fillRect t="-3125"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299754" y="285596"/>
                <a:ext cx="23262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Conventional HE MBK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dirty="0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GB" sz="1600" b="0" i="1" dirty="0" smtClean="0">
                          <a:latin typeface="Cambria Math" panose="02040503050406030204" pitchFamily="18" charset="0"/>
                        </a:rPr>
                        <m:t>≈70%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4" y="285596"/>
                <a:ext cx="2326278" cy="584775"/>
              </a:xfrm>
              <a:prstGeom prst="rect">
                <a:avLst/>
              </a:prstGeom>
              <a:blipFill>
                <a:blip r:embed="rId3"/>
                <a:stretch>
                  <a:fillRect l="-1309" t="-3125" r="-524" b="-3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Group 133"/>
          <p:cNvGrpSpPr/>
          <p:nvPr/>
        </p:nvGrpSpPr>
        <p:grpSpPr>
          <a:xfrm>
            <a:off x="10869434" y="4151874"/>
            <a:ext cx="986735" cy="2432528"/>
            <a:chOff x="8101588" y="4078152"/>
            <a:chExt cx="986735" cy="243252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8628992" y="5187490"/>
              <a:ext cx="0" cy="1032732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8628992" y="4079453"/>
              <a:ext cx="0" cy="1108037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 rot="16200000">
              <a:off x="8613350" y="4454828"/>
              <a:ext cx="639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Stage 1</a:t>
              </a:r>
              <a:endParaRPr lang="en-GB" sz="1200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8634929" y="6220222"/>
              <a:ext cx="0" cy="2904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487129" y="6510680"/>
              <a:ext cx="30771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rot="16200000">
              <a:off x="8629832" y="5624523"/>
              <a:ext cx="639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Stage 2</a:t>
              </a:r>
              <a:endParaRPr lang="en-GB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ounded Rectangle 126"/>
                <p:cNvSpPr/>
                <p:nvPr/>
              </p:nvSpPr>
              <p:spPr>
                <a:xfrm>
                  <a:off x="8425555" y="4412550"/>
                  <a:ext cx="406873" cy="3580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7" name="Rounded Rectangle 1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5555" y="4412550"/>
                  <a:ext cx="406873" cy="358082"/>
                </a:xfrm>
                <a:prstGeom prst="roundRect">
                  <a:avLst/>
                </a:prstGeom>
                <a:blipFill>
                  <a:blip r:embed="rId4"/>
                  <a:stretch>
                    <a:fillRect l="-285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ounded Rectangle 127"/>
                <p:cNvSpPr/>
                <p:nvPr/>
              </p:nvSpPr>
              <p:spPr>
                <a:xfrm>
                  <a:off x="8439619" y="5561127"/>
                  <a:ext cx="406873" cy="3580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8" name="Rounded Rectangle 1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9619" y="5561127"/>
                  <a:ext cx="406873" cy="358082"/>
                </a:xfrm>
                <a:prstGeom prst="roundRect">
                  <a:avLst/>
                </a:prstGeom>
                <a:blipFill>
                  <a:blip r:embed="rId5"/>
                  <a:stretch>
                    <a:fillRect l="-2857" b="-161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1" name="Straight Connector 130"/>
            <p:cNvCxnSpPr/>
            <p:nvPr/>
          </p:nvCxnSpPr>
          <p:spPr>
            <a:xfrm flipV="1">
              <a:off x="8101588" y="4078152"/>
              <a:ext cx="493928" cy="4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8101588" y="5185071"/>
              <a:ext cx="493928" cy="4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8101588" y="6218083"/>
              <a:ext cx="493928" cy="4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9722909" y="4029848"/>
            <a:ext cx="1409251" cy="2556153"/>
            <a:chOff x="7037419" y="3954527"/>
            <a:chExt cx="1409251" cy="2556153"/>
          </a:xfrm>
        </p:grpSpPr>
        <p:sp>
          <p:nvSpPr>
            <p:cNvPr id="3" name="Rectangle 2"/>
            <p:cNvSpPr/>
            <p:nvPr/>
          </p:nvSpPr>
          <p:spPr>
            <a:xfrm>
              <a:off x="8317020" y="4913319"/>
              <a:ext cx="113512" cy="5724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58735" y="3970813"/>
              <a:ext cx="75983" cy="3185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311737" y="3982633"/>
              <a:ext cx="871369" cy="19363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214918" y="4273089"/>
              <a:ext cx="1043493" cy="10327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225677" y="5477946"/>
              <a:ext cx="1032734" cy="45182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462344" y="4273089"/>
              <a:ext cx="107576" cy="1656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92651" y="4273089"/>
              <a:ext cx="107576" cy="1656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11737" y="4402181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10996" y="4649685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17414" y="5142576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00979" y="5564006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11737" y="5736129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25677" y="5929767"/>
              <a:ext cx="1032734" cy="58091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392418" y="5929766"/>
              <a:ext cx="242049" cy="516368"/>
              <a:chOff x="5416474" y="3775933"/>
              <a:chExt cx="242049" cy="51636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416475" y="3775933"/>
                <a:ext cx="242048" cy="25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 rot="10800000">
                <a:off x="5416474" y="4034117"/>
                <a:ext cx="242049" cy="2581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825414" y="5929766"/>
              <a:ext cx="242049" cy="516368"/>
              <a:chOff x="5416474" y="3775933"/>
              <a:chExt cx="242049" cy="51636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416475" y="3775933"/>
                <a:ext cx="242048" cy="258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 rot="10800000">
                <a:off x="5416474" y="4034117"/>
                <a:ext cx="242049" cy="25818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>
              <a:off x="7513442" y="5305823"/>
              <a:ext cx="0" cy="4303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938200" y="5305823"/>
              <a:ext cx="0" cy="4303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7" idx="0"/>
            </p:cNvCxnSpPr>
            <p:nvPr/>
          </p:nvCxnSpPr>
          <p:spPr>
            <a:xfrm>
              <a:off x="7510949" y="5736129"/>
              <a:ext cx="2494" cy="193637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945191" y="5736128"/>
              <a:ext cx="2494" cy="193637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7401950" y="5919209"/>
              <a:ext cx="242050" cy="516367"/>
              <a:chOff x="5458514" y="4206857"/>
              <a:chExt cx="242050" cy="516367"/>
            </a:xfrm>
          </p:grpSpPr>
          <p:cxnSp>
            <p:nvCxnSpPr>
              <p:cNvPr id="27" name="Straight Connector 26"/>
              <p:cNvCxnSpPr>
                <a:stCxn id="17" idx="0"/>
                <a:endCxn id="17" idx="1"/>
              </p:cNvCxnSpPr>
              <p:nvPr/>
            </p:nvCxnSpPr>
            <p:spPr>
              <a:xfrm flipH="1">
                <a:off x="5458516" y="4206857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17" idx="0"/>
                <a:endCxn id="17" idx="3"/>
              </p:cNvCxnSpPr>
              <p:nvPr/>
            </p:nvCxnSpPr>
            <p:spPr>
              <a:xfrm>
                <a:off x="5579540" y="4206857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17" idx="0"/>
              </p:cNvCxnSpPr>
              <p:nvPr/>
            </p:nvCxnSpPr>
            <p:spPr>
              <a:xfrm>
                <a:off x="5579540" y="4206857"/>
                <a:ext cx="121024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>
                <a:stCxn id="17" idx="0"/>
              </p:cNvCxnSpPr>
              <p:nvPr/>
            </p:nvCxnSpPr>
            <p:spPr>
              <a:xfrm flipH="1">
                <a:off x="5458514" y="4206857"/>
                <a:ext cx="121026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7" idx="0"/>
              </p:cNvCxnSpPr>
              <p:nvPr/>
            </p:nvCxnSpPr>
            <p:spPr>
              <a:xfrm>
                <a:off x="5579540" y="4206857"/>
                <a:ext cx="60512" cy="387276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8" idx="2"/>
                <a:endCxn id="18" idx="5"/>
              </p:cNvCxnSpPr>
              <p:nvPr/>
            </p:nvCxnSpPr>
            <p:spPr>
              <a:xfrm flipH="1">
                <a:off x="5519027" y="4206858"/>
                <a:ext cx="63202" cy="387275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7" idx="0"/>
              </p:cNvCxnSpPr>
              <p:nvPr/>
            </p:nvCxnSpPr>
            <p:spPr>
              <a:xfrm>
                <a:off x="5579540" y="4206857"/>
                <a:ext cx="2017" cy="516367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7821929" y="5929766"/>
              <a:ext cx="242050" cy="516367"/>
              <a:chOff x="5416473" y="3775933"/>
              <a:chExt cx="242050" cy="516367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H="1">
                <a:off x="5416475" y="3775933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5537499" y="3775933"/>
                <a:ext cx="121024" cy="129092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5537499" y="3775933"/>
                <a:ext cx="121024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5416473" y="3775933"/>
                <a:ext cx="121026" cy="258184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5537499" y="3775933"/>
                <a:ext cx="60512" cy="387276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5476986" y="3775934"/>
                <a:ext cx="63202" cy="387275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5537499" y="3775933"/>
                <a:ext cx="2017" cy="516367"/>
              </a:xfrm>
              <a:prstGeom prst="line">
                <a:avLst/>
              </a:prstGeom>
              <a:ln w="28575">
                <a:solidFill>
                  <a:srgbClr val="3333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7685805" y="5475863"/>
              <a:ext cx="121263" cy="4559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123479" y="3954527"/>
              <a:ext cx="75983" cy="3185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037419" y="4899337"/>
              <a:ext cx="114750" cy="5763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7037419" y="5475643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8240485" y="5485791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7037419" y="4899337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122275" y="3970814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137392" y="3970814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22"/>
            <p:cNvSpPr/>
            <p:nvPr/>
          </p:nvSpPr>
          <p:spPr>
            <a:xfrm>
              <a:off x="7315934" y="4949450"/>
              <a:ext cx="871369" cy="107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7513442" y="4165511"/>
              <a:ext cx="0" cy="1140311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7938200" y="4165511"/>
              <a:ext cx="0" cy="1140311"/>
            </a:xfrm>
            <a:prstGeom prst="line">
              <a:avLst/>
            </a:prstGeom>
            <a:ln w="571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/>
            <p:cNvSpPr/>
            <p:nvPr/>
          </p:nvSpPr>
          <p:spPr>
            <a:xfrm>
              <a:off x="7687506" y="4301195"/>
              <a:ext cx="119082" cy="97652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8225546" y="4899337"/>
              <a:ext cx="20618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1667078" y="1197500"/>
            <a:ext cx="1203920" cy="5380337"/>
            <a:chOff x="10491048" y="1123778"/>
            <a:chExt cx="1203920" cy="5380337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11103365" y="6213657"/>
              <a:ext cx="0" cy="2904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0955565" y="6504115"/>
              <a:ext cx="30771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10491048" y="1123778"/>
              <a:ext cx="6123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10609437" y="3096505"/>
              <a:ext cx="493928" cy="4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11103365" y="1123778"/>
              <a:ext cx="0" cy="1972727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ounded Rectangle 119"/>
                <p:cNvSpPr/>
                <p:nvPr/>
              </p:nvSpPr>
              <p:spPr>
                <a:xfrm>
                  <a:off x="10721895" y="1990429"/>
                  <a:ext cx="973073" cy="35808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0" name="Rounded Rectangle 1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21895" y="1990429"/>
                  <a:ext cx="973073" cy="358082"/>
                </a:xfrm>
                <a:prstGeom prst="roundRect">
                  <a:avLst/>
                </a:prstGeom>
                <a:blipFill>
                  <a:blip r:embed="rId6"/>
                  <a:stretch>
                    <a:fillRect b="-163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Connector 135"/>
            <p:cNvCxnSpPr/>
            <p:nvPr/>
          </p:nvCxnSpPr>
          <p:spPr>
            <a:xfrm flipV="1">
              <a:off x="10609437" y="6213657"/>
              <a:ext cx="493928" cy="4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6A68D1B5-045B-43CD-8E95-58A1151C6334}"/>
              </a:ext>
            </a:extLst>
          </p:cNvPr>
          <p:cNvSpPr txBox="1"/>
          <p:nvPr/>
        </p:nvSpPr>
        <p:spPr>
          <a:xfrm>
            <a:off x="1786700" y="5951050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Collector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F115C18-B82F-460E-B26D-8632DF503FC9}"/>
              </a:ext>
            </a:extLst>
          </p:cNvPr>
          <p:cNvSpPr txBox="1"/>
          <p:nvPr/>
        </p:nvSpPr>
        <p:spPr>
          <a:xfrm>
            <a:off x="2048832" y="850702"/>
            <a:ext cx="869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Cathode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952797" y="6350579"/>
            <a:ext cx="2004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I. Syratchev, J. </a:t>
            </a:r>
            <a:r>
              <a:rPr lang="en-GB" sz="1600" dirty="0" err="1" smtClean="0"/>
              <a:t>Cai</a:t>
            </a:r>
            <a:endParaRPr lang="en-GB" sz="1600" dirty="0"/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46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0280" y="1501985"/>
            <a:ext cx="3716234" cy="4869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Example: 1 GHz, 24 MW TS-MBK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0" y="3584309"/>
            <a:ext cx="3716234" cy="2787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95" y="1514625"/>
            <a:ext cx="3338004" cy="2298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2565647" y="3277073"/>
            <a:ext cx="619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DC gap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138" y="1102071"/>
            <a:ext cx="249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KlyC optimization results</a:t>
            </a:r>
            <a:endParaRPr lang="en-GB" dirty="0"/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257" y="2068496"/>
            <a:ext cx="6746763" cy="403009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ounded Rectangle 14"/>
          <p:cNvSpPr/>
          <p:nvPr/>
        </p:nvSpPr>
        <p:spPr>
          <a:xfrm>
            <a:off x="6972300" y="2560320"/>
            <a:ext cx="640080" cy="1943100"/>
          </a:xfrm>
          <a:prstGeom prst="roundRect">
            <a:avLst/>
          </a:prstGeom>
          <a:solidFill>
            <a:srgbClr val="A9D18E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6808521" y="4503420"/>
            <a:ext cx="96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selected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2637" y="5088076"/>
            <a:ext cx="151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 </a:t>
            </a:r>
            <a:r>
              <a:rPr lang="en-US" baseline="-25000" dirty="0"/>
              <a:t>total</a:t>
            </a:r>
            <a:r>
              <a:rPr lang="en-US" dirty="0"/>
              <a:t> = 140 kV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8656D-141E-4491-9A13-88C2597DFABB}"/>
              </a:ext>
            </a:extLst>
          </p:cNvPr>
          <p:cNvSpPr txBox="1"/>
          <p:nvPr/>
        </p:nvSpPr>
        <p:spPr>
          <a:xfrm>
            <a:off x="4164395" y="1193267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Note the flat, cylindrical bunch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54F225-F383-4A07-910D-E0D2FB85FAF7}"/>
              </a:ext>
            </a:extLst>
          </p:cNvPr>
          <p:cNvCxnSpPr/>
          <p:nvPr/>
        </p:nvCxnSpPr>
        <p:spPr>
          <a:xfrm flipH="1">
            <a:off x="3385751" y="1400592"/>
            <a:ext cx="873211" cy="4217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031941" y="6162261"/>
            <a:ext cx="2004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I. Syratchev, J. </a:t>
            </a:r>
            <a:r>
              <a:rPr lang="en-GB" sz="1600" dirty="0" err="1" smtClean="0"/>
              <a:t>Cai</a:t>
            </a:r>
            <a:endParaRPr lang="en-GB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19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Radial gap RF isolation</a:t>
            </a:r>
            <a:endParaRPr lang="en-GB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06" y="3808267"/>
            <a:ext cx="5489331" cy="2888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45" b="50493"/>
          <a:stretch/>
        </p:blipFill>
        <p:spPr bwMode="auto">
          <a:xfrm>
            <a:off x="436142" y="1008241"/>
            <a:ext cx="4579162" cy="2420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1" b="-1"/>
          <a:stretch/>
        </p:blipFill>
        <p:spPr bwMode="auto">
          <a:xfrm>
            <a:off x="6096000" y="1109827"/>
            <a:ext cx="4636069" cy="23191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6142" y="3392632"/>
            <a:ext cx="457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Straight gap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5999" y="3392632"/>
            <a:ext cx="463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Gap with rejector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67824" y="3919185"/>
                <a:ext cx="3312042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Without rejector, about -21 dB of beam power would leak through DC gap.</a:t>
                </a:r>
              </a:p>
              <a:p>
                <a:endParaRPr lang="en-GB" sz="1400" dirty="0"/>
              </a:p>
              <a:p>
                <a:r>
                  <a:rPr lang="en-GB" sz="1400" dirty="0"/>
                  <a:t>The dual-harmonic rejection filter reduces this to -57 </a:t>
                </a:r>
                <a:r>
                  <a:rPr lang="en-GB" sz="1400" dirty="0" err="1"/>
                  <a:t>dB.</a:t>
                </a:r>
                <a:r>
                  <a:rPr lang="en-GB" sz="1400" dirty="0"/>
                  <a:t> Required mechanical tolerance: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±0.2 </m:t>
                    </m:r>
                    <m:r>
                      <m:rPr>
                        <m:sty m:val="p"/>
                      </m:rPr>
                      <a:rPr lang="en-GB" sz="1400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GB" sz="1400" dirty="0"/>
                  <a:t> to stay below -50 </a:t>
                </a:r>
                <a:r>
                  <a:rPr lang="en-GB" sz="1400" dirty="0" err="1"/>
                  <a:t>dB.</a:t>
                </a:r>
                <a:endParaRPr lang="en-GB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824" y="3919185"/>
                <a:ext cx="3312042" cy="1815882"/>
              </a:xfrm>
              <a:prstGeom prst="rect">
                <a:avLst/>
              </a:prstGeom>
              <a:blipFill>
                <a:blip r:embed="rId4"/>
                <a:stretch>
                  <a:fillRect l="-552" t="-671" b="-23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0031941" y="6162261"/>
            <a:ext cx="2004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I. Syratchev, J. </a:t>
            </a:r>
            <a:r>
              <a:rPr lang="en-GB" sz="1600" dirty="0" err="1" smtClean="0"/>
              <a:t>Cai</a:t>
            </a:r>
            <a:endParaRPr lang="en-GB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1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3286"/>
            <a:ext cx="9404723" cy="1176269"/>
          </a:xfrm>
        </p:spPr>
        <p:txBody>
          <a:bodyPr/>
          <a:lstStyle/>
          <a:p>
            <a:r>
              <a:rPr lang="en-GB" sz="3000" dirty="0"/>
              <a:t>Example: 1 GHz, 24 MW TS-MBK: </a:t>
            </a:r>
            <a:br>
              <a:rPr lang="en-GB" sz="3000" dirty="0"/>
            </a:br>
            <a:r>
              <a:rPr lang="en-GB" sz="3000" dirty="0"/>
              <a:t>Simulated overall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19308"/>
            <a:ext cx="10709910" cy="3490773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8047016" y="4066117"/>
            <a:ext cx="4007636" cy="2532980"/>
          </a:xfrm>
          <a:prstGeom prst="rect">
            <a:avLst/>
          </a:prstGeom>
        </p:spPr>
      </p:pic>
      <p:pic>
        <p:nvPicPr>
          <p:cNvPr id="5" name="Picture 4" descr="cid:0526B262-9386-4A69-A803-C67F84B1B7D0"/>
          <p:cNvPicPr/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0834" y="4066117"/>
            <a:ext cx="3509010" cy="2394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57574" y="3679455"/>
            <a:ext cx="4266088" cy="2814565"/>
            <a:chOff x="178356" y="3193597"/>
            <a:chExt cx="4266088" cy="2814565"/>
          </a:xfrm>
        </p:grpSpPr>
        <p:pic>
          <p:nvPicPr>
            <p:cNvPr id="7" name="Picture 6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8356" y="3193597"/>
              <a:ext cx="4266088" cy="21682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78356" y="5361831"/>
              <a:ext cx="420755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The record high efficiency of 82% is achieved in 3D PIC simulation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10736971" y="4378820"/>
            <a:ext cx="217170" cy="2076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F74B9-8574-465C-B30A-3453BD31CA91}"/>
              </a:ext>
            </a:extLst>
          </p:cNvPr>
          <p:cNvSpPr txBox="1"/>
          <p:nvPr/>
        </p:nvSpPr>
        <p:spPr>
          <a:xfrm>
            <a:off x="6235339" y="89950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EF1143-BF39-438F-9255-009522DF5E8E}"/>
              </a:ext>
            </a:extLst>
          </p:cNvPr>
          <p:cNvSpPr txBox="1"/>
          <p:nvPr/>
        </p:nvSpPr>
        <p:spPr>
          <a:xfrm>
            <a:off x="8607836" y="1152983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stage 2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36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566305" y="1095432"/>
            <a:ext cx="5597866" cy="5662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899" y="136250"/>
            <a:ext cx="9404723" cy="1400530"/>
          </a:xfrm>
        </p:spPr>
        <p:txBody>
          <a:bodyPr/>
          <a:lstStyle/>
          <a:p>
            <a:r>
              <a:rPr lang="en-GB" sz="3000" dirty="0"/>
              <a:t>Example: 1 GHz, 24 MW TS-MBK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415" y="4150239"/>
            <a:ext cx="4638821" cy="260744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911825" y="4658501"/>
            <a:ext cx="738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TS MBK</a:t>
            </a:r>
            <a:endParaRPr lang="en-GB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5212" y="5844775"/>
            <a:ext cx="729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E37503</a:t>
            </a:r>
            <a:endParaRPr lang="en-GB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975" y="452718"/>
            <a:ext cx="4143487" cy="365792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46111" y="1095432"/>
            <a:ext cx="5518060" cy="5662249"/>
            <a:chOff x="35912" y="609597"/>
            <a:chExt cx="5518060" cy="5662249"/>
          </a:xfrm>
        </p:grpSpPr>
        <p:grpSp>
          <p:nvGrpSpPr>
            <p:cNvPr id="43" name="Group 42"/>
            <p:cNvGrpSpPr/>
            <p:nvPr/>
          </p:nvGrpSpPr>
          <p:grpSpPr>
            <a:xfrm>
              <a:off x="1284556" y="609600"/>
              <a:ext cx="3369505" cy="5662246"/>
              <a:chOff x="3359541" y="725618"/>
              <a:chExt cx="3092415" cy="5323490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4"/>
              <a:srcRect b="6216"/>
              <a:stretch/>
            </p:blipFill>
            <p:spPr>
              <a:xfrm rot="5400000">
                <a:off x="3017108" y="2614259"/>
                <a:ext cx="5323490" cy="1546207"/>
              </a:xfrm>
              <a:prstGeom prst="rect">
                <a:avLst/>
              </a:prstGeom>
            </p:spPr>
          </p:pic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4"/>
              <a:srcRect b="6216"/>
              <a:stretch/>
            </p:blipFill>
            <p:spPr>
              <a:xfrm rot="16200000" flipH="1">
                <a:off x="1470900" y="2614259"/>
                <a:ext cx="5323490" cy="1546207"/>
              </a:xfrm>
              <a:prstGeom prst="rect">
                <a:avLst/>
              </a:prstGeom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148155" y="1014792"/>
              <a:ext cx="1136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Local oil tank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8155" y="2072160"/>
              <a:ext cx="1223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Main solenoid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48155" y="1398026"/>
              <a:ext cx="1471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Cathode ceramic (25 kV)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75117" y="3132943"/>
              <a:ext cx="6714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PA gap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55" y="2545703"/>
              <a:ext cx="1471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nd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HV insulating ceramic (115 kV)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912" y="609597"/>
              <a:ext cx="1360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Magnetic circuit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781" y="3594608"/>
              <a:ext cx="15341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Output waveguide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54421" y="4742285"/>
              <a:ext cx="12747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Beam collector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1228" y="5267970"/>
              <a:ext cx="1132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Collector coil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53" name="Straight Arrow Connector 52"/>
            <p:cNvCxnSpPr>
              <a:stCxn id="49" idx="3"/>
            </p:cNvCxnSpPr>
            <p:nvPr/>
          </p:nvCxnSpPr>
          <p:spPr>
            <a:xfrm>
              <a:off x="1396797" y="763486"/>
              <a:ext cx="181122" cy="153888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4" name="Straight Arrow Connector 53"/>
            <p:cNvCxnSpPr>
              <a:stCxn id="44" idx="3"/>
            </p:cNvCxnSpPr>
            <p:nvPr/>
          </p:nvCxnSpPr>
          <p:spPr>
            <a:xfrm flipV="1">
              <a:off x="1284556" y="1168680"/>
              <a:ext cx="933127" cy="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>
            <a:xfrm flipV="1">
              <a:off x="1371567" y="1168680"/>
              <a:ext cx="1077343" cy="49095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6" name="Straight Arrow Connector 55"/>
            <p:cNvCxnSpPr>
              <a:stCxn id="45" idx="3"/>
            </p:cNvCxnSpPr>
            <p:nvPr/>
          </p:nvCxnSpPr>
          <p:spPr>
            <a:xfrm flipV="1">
              <a:off x="1371567" y="2226048"/>
              <a:ext cx="379552" cy="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>
            <a:xfrm>
              <a:off x="1487358" y="2807313"/>
              <a:ext cx="730325" cy="26161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8" name="Straight Arrow Connector 57"/>
            <p:cNvCxnSpPr>
              <a:stCxn id="47" idx="3"/>
            </p:cNvCxnSpPr>
            <p:nvPr/>
          </p:nvCxnSpPr>
          <p:spPr>
            <a:xfrm>
              <a:off x="1146583" y="3286832"/>
              <a:ext cx="1396920" cy="30777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9" name="Straight Arrow Connector 58"/>
            <p:cNvCxnSpPr>
              <a:stCxn id="50" idx="2"/>
            </p:cNvCxnSpPr>
            <p:nvPr/>
          </p:nvCxnSpPr>
          <p:spPr>
            <a:xfrm>
              <a:off x="810850" y="3902385"/>
              <a:ext cx="560717" cy="133587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>
            <a:xfrm>
              <a:off x="1929129" y="4896173"/>
              <a:ext cx="761519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1" name="Straight Arrow Connector 60"/>
            <p:cNvCxnSpPr>
              <a:stCxn id="52" idx="3"/>
            </p:cNvCxnSpPr>
            <p:nvPr/>
          </p:nvCxnSpPr>
          <p:spPr>
            <a:xfrm flipV="1">
              <a:off x="1773269" y="5421858"/>
              <a:ext cx="444414" cy="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>
            <a:xfrm>
              <a:off x="3489434" y="1082955"/>
              <a:ext cx="1164628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oval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>
              <a:off x="3489434" y="2664105"/>
              <a:ext cx="1164628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oval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>
              <a:off x="3613259" y="3286831"/>
              <a:ext cx="1040803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oval" w="med" len="med"/>
            </a:ln>
            <a:effectLst/>
          </p:spPr>
        </p:cxnSp>
        <p:cxnSp>
          <p:nvCxnSpPr>
            <p:cNvPr id="65" name="Straight Connector 64"/>
            <p:cNvCxnSpPr>
              <a:endCxn id="71" idx="0"/>
            </p:cNvCxnSpPr>
            <p:nvPr/>
          </p:nvCxnSpPr>
          <p:spPr>
            <a:xfrm>
              <a:off x="4654062" y="1082955"/>
              <a:ext cx="0" cy="2357767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4507264" y="3440720"/>
              <a:ext cx="315589" cy="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4685658" y="1954060"/>
              <a:ext cx="7884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st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stage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685657" y="2884562"/>
              <a:ext cx="868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</a:t>
              </a:r>
              <a:r>
                <a: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nd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stage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88170" y="4300921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Output coil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70" name="Straight Arrow Connector 69"/>
            <p:cNvCxnSpPr>
              <a:stCxn id="69" idx="3"/>
            </p:cNvCxnSpPr>
            <p:nvPr/>
          </p:nvCxnSpPr>
          <p:spPr>
            <a:xfrm flipV="1">
              <a:off x="1187161" y="4300921"/>
              <a:ext cx="563958" cy="15388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45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Magnetrons?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cap="none" dirty="0" smtClean="0"/>
              <a:t>Interesting, but I don’t feel competent to talk about magnetrons. </a:t>
            </a:r>
            <a:endParaRPr lang="en-GB" cap="non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3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34" y="452718"/>
            <a:ext cx="11164900" cy="1400530"/>
          </a:xfrm>
        </p:spPr>
        <p:txBody>
          <a:bodyPr/>
          <a:lstStyle/>
          <a:p>
            <a:r>
              <a:rPr lang="en-GB" sz="3000" dirty="0"/>
              <a:t>Improving Energy Efficiency: a Duty and an Opportunity</a:t>
            </a:r>
            <a:br>
              <a:rPr lang="en-GB" sz="3000" dirty="0"/>
            </a:br>
            <a:endParaRPr lang="en-GB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98924" y="1178011"/>
                <a:ext cx="10119873" cy="5199737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hlinkClick r:id="rId2"/>
                  </a:rPr>
                  <a:t>www.iea.org</a:t>
                </a:r>
                <a:r>
                  <a:rPr lang="en-GB" sz="2400" dirty="0"/>
                  <a:t>: Energy Efficiency is one of the cornerstones of any strategy</a:t>
                </a:r>
              </a:p>
              <a:p>
                <a:r>
                  <a:rPr lang="en-GB" sz="2400" dirty="0"/>
                  <a:t>Our obligations:</a:t>
                </a:r>
              </a:p>
              <a:p>
                <a:pPr lvl="1"/>
                <a:r>
                  <a:rPr lang="en-GB" dirty="0"/>
                  <a:t>Be aware and make aware of efficient energy use and energy conversion</a:t>
                </a:r>
              </a:p>
              <a:p>
                <a:pPr lvl="1"/>
                <a:r>
                  <a:rPr lang="en-GB" dirty="0"/>
                  <a:t>Make good design choices to minimize “waste”!</a:t>
                </a:r>
              </a:p>
              <a:p>
                <a:pPr lvl="1"/>
                <a:r>
                  <a:rPr lang="en-GB" dirty="0">
                    <a:solidFill>
                      <a:srgbClr val="FFFF00"/>
                    </a:solidFill>
                  </a:rPr>
                  <a:t>Design and use energy-efficient equipment</a:t>
                </a:r>
                <a:r>
                  <a:rPr lang="en-GB" dirty="0"/>
                  <a:t>!</a:t>
                </a:r>
              </a:p>
              <a:p>
                <a:pPr lvl="1"/>
                <a:r>
                  <a:rPr lang="en-GB" dirty="0"/>
                  <a:t>Monitor and plan energy use (Energy Management)</a:t>
                </a:r>
              </a:p>
              <a:p>
                <a:pPr lvl="1"/>
                <a:r>
                  <a:rPr lang="en-GB" dirty="0"/>
                  <a:t>Recover otherwise “wasted” energy!</a:t>
                </a:r>
              </a:p>
              <a:p>
                <a:pPr marL="0" indent="0">
                  <a:buNone/>
                </a:pPr>
                <a:r>
                  <a:rPr lang="en-GB" b="1" i="1" dirty="0"/>
                  <a:t>This is our duty to society, but also a necessity for acceptance of future projects!</a:t>
                </a:r>
              </a:p>
              <a:p>
                <a:pPr marL="0" indent="0">
                  <a:buNone/>
                </a:pPr>
                <a:endParaRPr lang="en-GB" b="1" i="1" dirty="0"/>
              </a:p>
              <a:p>
                <a:pPr marL="0" indent="0">
                  <a:buNone/>
                </a:pPr>
                <a:r>
                  <a:rPr lang="en-GB" dirty="0"/>
                  <a:t>The size of HEP projects,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200 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MW</m:t>
                        </m:r>
                      </m:e>
                    </m:d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TWh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y</m:t>
                            </m:r>
                          </m:den>
                        </m:f>
                      </m:e>
                    </m:d>
                  </m:oMath>
                </a14:m>
                <a:r>
                  <a:rPr lang="en-GB" dirty="0"/>
                  <a:t>, allows dedicated R&amp;D. Benefits:</a:t>
                </a:r>
              </a:p>
              <a:p>
                <a:pPr lvl="1"/>
                <a:r>
                  <a:rPr lang="en-GB" dirty="0"/>
                  <a:t>Concepts and designs developed to improve energy efficiency in accelerators  will be relevant for society at large.</a:t>
                </a:r>
              </a:p>
              <a:p>
                <a:pPr lvl="1"/>
                <a:r>
                  <a:rPr lang="en-GB" dirty="0"/>
                  <a:t>Significant savings in operational cost.</a:t>
                </a:r>
              </a:p>
              <a:p>
                <a:pPr lvl="1"/>
                <a:endParaRPr lang="en-GB" dirty="0"/>
              </a:p>
              <a:p>
                <a:pPr marL="457200" lvl="1" indent="0">
                  <a:buNone/>
                </a:pPr>
                <a:r>
                  <a:rPr lang="en-GB" dirty="0"/>
                  <a:t>From: European Strategy Open Forum, Granada 2019,”Energy Efficiency of HEP Infrastructures” </a:t>
                </a:r>
                <a:r>
                  <a:rPr lang="en-GB" dirty="0">
                    <a:hlinkClick r:id="rId3"/>
                  </a:rPr>
                  <a:t>https://indico.cern.ch/event/808335/contributions/3365146/</a:t>
                </a:r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98924" y="1178011"/>
                <a:ext cx="10119873" cy="5199737"/>
              </a:xfrm>
              <a:blipFill>
                <a:blip r:embed="rId4"/>
                <a:stretch>
                  <a:fillRect l="-663" t="-1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316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10CD0D-AB22-48DF-9C5E-273B125A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Solid State Power Amplifiers (SSPAs)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588C8-1BE9-466C-B4DD-9826EF1A2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4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SSPA – today’s state of the art: CERN SPS </a:t>
            </a:r>
            <a:r>
              <a:rPr lang="en-GB" sz="3000" dirty="0" smtClean="0"/>
              <a:t>200 MHz</a:t>
            </a:r>
            <a:endParaRPr lang="en-GB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339702"/>
            <a:ext cx="9500654" cy="506558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Present day technology: e.g. CERN SPS recent </a:t>
            </a:r>
            <a:r>
              <a:rPr lang="en-GB" dirty="0" smtClean="0"/>
              <a:t>power upgrade</a:t>
            </a:r>
            <a:r>
              <a:rPr lang="en-GB" dirty="0"/>
              <a:t>: 4.6 MW with 32 SSPA towers, based on recent LDMOS technology and 80-fold cavity-combiners.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This approach was very successful, but was not (yet) optimized for energy </a:t>
            </a:r>
            <a:r>
              <a:rPr lang="en-GB" dirty="0" smtClean="0"/>
              <a:t>efficiency.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b="6570"/>
          <a:stretch/>
        </p:blipFill>
        <p:spPr>
          <a:xfrm>
            <a:off x="3096351" y="2329066"/>
            <a:ext cx="4960461" cy="308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516047" y="6162261"/>
            <a:ext cx="151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E. Montesinos</a:t>
            </a:r>
            <a:endParaRPr lang="en-GB" sz="1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9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SSPA – how to get to MW levels?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03312" y="1339703"/>
                <a:ext cx="10384318" cy="4269642"/>
              </a:xfrm>
            </p:spPr>
            <p:txBody>
              <a:bodyPr>
                <a:noAutofit/>
              </a:bodyPr>
              <a:lstStyle/>
              <a:p>
                <a:r>
                  <a:rPr lang="en-GB" sz="2400" dirty="0" smtClean="0"/>
                  <a:t>The single transistor level will probably remain in the 1 to 2 kW range.</a:t>
                </a:r>
              </a:p>
              <a:p>
                <a:r>
                  <a:rPr lang="en-GB" sz="2400" dirty="0"/>
                  <a:t>The space requirement for the SPS system: </a:t>
                </a:r>
              </a:p>
              <a:p>
                <a:pPr marL="0" indent="0" algn="ctr">
                  <a:buNone/>
                </a:pPr>
                <a:r>
                  <a:rPr lang="en-GB" sz="2400" dirty="0" smtClean="0"/>
                  <a:t>19 m </a:t>
                </a:r>
                <a:r>
                  <a:rPr lang="en-GB" sz="2400" dirty="0"/>
                  <a:t>x 36 m x 12 m for 4.6 MW!</a:t>
                </a:r>
              </a:p>
              <a:p>
                <a:r>
                  <a:rPr lang="en-GB" sz="2400" dirty="0"/>
                  <a:t>Scaling to 100 </a:t>
                </a:r>
                <a:r>
                  <a:rPr lang="en-GB" sz="2400" dirty="0" smtClean="0"/>
                  <a:t>MW would lead to impractical size!</a:t>
                </a:r>
              </a:p>
              <a:p>
                <a:r>
                  <a:rPr lang="en-GB" sz="2400" dirty="0" smtClean="0"/>
                  <a:t>Scaling to 100 MW would require combination factors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100,000</m:t>
                        </m:r>
                      </m:e>
                    </m:d>
                  </m:oMath>
                </a14:m>
                <a:r>
                  <a:rPr lang="en-GB" sz="2400" dirty="0" smtClean="0"/>
                  <a:t>!</a:t>
                </a:r>
                <a:endParaRPr lang="en-GB" sz="2400" dirty="0"/>
              </a:p>
              <a:p>
                <a:r>
                  <a:rPr lang="en-GB" sz="2400" dirty="0" smtClean="0"/>
                  <a:t>We </a:t>
                </a:r>
                <a:r>
                  <a:rPr lang="en-GB" sz="2400" dirty="0"/>
                  <a:t>need smaller, smart, scalable power combiners!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2" y="1339703"/>
                <a:ext cx="10384318" cy="4269642"/>
              </a:xfrm>
              <a:blipFill>
                <a:blip r:embed="rId2"/>
                <a:stretch>
                  <a:fillRect l="-470" t="-1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67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 smtClean="0"/>
              <a:t>SSPAs – how to get to high efficiency?</a:t>
            </a:r>
            <a:endParaRPr lang="en-GB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53" y="1013980"/>
            <a:ext cx="7697018" cy="5424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90638" y="6438669"/>
            <a:ext cx="4417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3"/>
              </a:rPr>
              <a:t>https://indico.uu.se/event/515/contributions/760/</a:t>
            </a:r>
            <a:r>
              <a:rPr lang="en-GB" sz="12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6414" y="2130052"/>
            <a:ext cx="3544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Paul J. Tasker: “Technical limits of solid state efficiency,”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11376" y="6162261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P. Tasker</a:t>
            </a:r>
            <a:endParaRPr lang="en-GB" sz="1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030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Efficiencies in SSPA’s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38206" y="1215358"/>
                <a:ext cx="8057338" cy="4195481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𝑃𝐴𝐸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sub>
                    </m:sSub>
                  </m:oMath>
                </a14:m>
                <a:r>
                  <a:rPr lang="en-GB" sz="24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GB" b="0" dirty="0" smtClean="0">
                    <a:latin typeface="+mn-lt"/>
                  </a:rPr>
                  <a:t>(power added efficiency)</a:t>
                </a:r>
                <a:endParaRPr lang="en-GB" b="0" i="1" dirty="0" smtClean="0">
                  <a:latin typeface="+mn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𝐷𝐸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𝑚𝑜𝑑𝑒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𝑘𝑛𝑒𝑒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</m:oMath>
                </a14:m>
                <a:r>
                  <a:rPr lang="en-GB" dirty="0" smtClean="0"/>
                  <a:t> (drain efficiency)</a:t>
                </a:r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𝑚𝑜𝑑𝑒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</m:oMath>
                </a14:m>
                <a:r>
                  <a:rPr lang="en-GB" dirty="0"/>
                  <a:t>: dominated by mode chosen and impedance matching. </a:t>
                </a:r>
                <a:r>
                  <a:rPr lang="en-GB" dirty="0" smtClean="0"/>
                  <a:t>Class </a:t>
                </a:r>
                <a:r>
                  <a:rPr lang="en-GB" dirty="0"/>
                  <a:t>F operation and matching multiple </a:t>
                </a:r>
                <a:r>
                  <a:rPr lang="en-GB" dirty="0" smtClean="0"/>
                  <a:t>harmonics may lead to practical</a:t>
                </a:r>
                <a:r>
                  <a:rPr lang="en-GB" dirty="0"/>
                  <a:t>: 90%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𝑘𝑛𝑒𝑒</m:t>
                        </m:r>
                      </m:sub>
                    </m:sSub>
                  </m:oMath>
                </a14:m>
                <a:r>
                  <a:rPr lang="en-GB" sz="2400" dirty="0"/>
                  <a:t>: </a:t>
                </a:r>
                <a:r>
                  <a:rPr lang="en-GB" dirty="0"/>
                  <a:t>impact of knee voltage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≈1−</m:t>
                    </m:r>
                    <m:f>
                      <m:fPr>
                        <m:type m:val="li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DC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/>
                  <a:t>), typical for </a:t>
                </a:r>
                <a:r>
                  <a:rPr lang="en-GB" dirty="0" err="1"/>
                  <a:t>GaN</a:t>
                </a:r>
                <a:r>
                  <a:rPr lang="en-GB" dirty="0"/>
                  <a:t>: 97%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𝑙𝑜𝑠𝑠</m:t>
                        </m:r>
                      </m:sub>
                    </m:sSub>
                  </m:oMath>
                </a14:m>
                <a:r>
                  <a:rPr lang="en-GB" sz="2400" dirty="0"/>
                  <a:t>: </a:t>
                </a:r>
                <a:r>
                  <a:rPr lang="en-GB" dirty="0"/>
                  <a:t>impact of matching/combining losses – target: 97.5%</a:t>
                </a:r>
              </a:p>
              <a:p>
                <a:r>
                  <a:rPr lang="en-GB" sz="2400" dirty="0" smtClean="0"/>
                  <a:t>Overall </a:t>
                </a:r>
                <a:r>
                  <a:rPr lang="en-GB" sz="2400" dirty="0"/>
                  <a:t>“realistic” but challenging target: 82%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8206" y="1215358"/>
                <a:ext cx="8057338" cy="4195481"/>
              </a:xfrm>
              <a:blipFill>
                <a:blip r:embed="rId2"/>
                <a:stretch>
                  <a:fillRect l="-6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746" t="25365" r="16218" b="11228"/>
          <a:stretch/>
        </p:blipFill>
        <p:spPr>
          <a:xfrm>
            <a:off x="8047759" y="1507048"/>
            <a:ext cx="4036295" cy="2988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934" y="5485899"/>
            <a:ext cx="11523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</a:t>
            </a:r>
            <a:r>
              <a:rPr lang="en-GB" dirty="0"/>
              <a:t>. </a:t>
            </a:r>
            <a:r>
              <a:rPr lang="en-GB" dirty="0" err="1" smtClean="0"/>
              <a:t>Formicone</a:t>
            </a:r>
            <a:r>
              <a:rPr lang="en-GB" dirty="0" smtClean="0"/>
              <a:t> (Integra): </a:t>
            </a:r>
            <a:r>
              <a:rPr lang="en-GB" dirty="0"/>
              <a:t>A Highly </a:t>
            </a:r>
            <a:r>
              <a:rPr lang="en-GB" dirty="0" err="1"/>
              <a:t>Manufacturable</a:t>
            </a:r>
            <a:r>
              <a:rPr lang="en-GB" dirty="0"/>
              <a:t> 75–150 VDC </a:t>
            </a:r>
            <a:r>
              <a:rPr lang="en-GB" dirty="0" err="1"/>
              <a:t>GaN-SiC</a:t>
            </a:r>
            <a:r>
              <a:rPr lang="en-GB" dirty="0"/>
              <a:t> RF Technology for Radars and Particle Accelerators </a:t>
            </a:r>
            <a:r>
              <a:rPr lang="en-GB" dirty="0">
                <a:hlinkClick r:id="rId4"/>
              </a:rPr>
              <a:t>https://ieeexplore.ieee.org/document/8440054</a:t>
            </a:r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011376" y="6162261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/>
              <a:t>P. Tasker</a:t>
            </a:r>
            <a:endParaRPr lang="en-GB" sz="1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1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8128" y="2861733"/>
            <a:ext cx="10259314" cy="1915647"/>
          </a:xfrm>
        </p:spPr>
        <p:txBody>
          <a:bodyPr/>
          <a:lstStyle/>
          <a:p>
            <a:r>
              <a:rPr lang="en-GB" dirty="0" smtClean="0"/>
              <a:t>Thank you very much for your attention!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5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Excerpt from Letter of Intent: Areas of R&amp;D: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4" y="1574936"/>
            <a:ext cx="7697789" cy="4195481"/>
          </a:xfrm>
        </p:spPr>
        <p:txBody>
          <a:bodyPr>
            <a:normAutofit/>
          </a:bodyPr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FF00"/>
                </a:solidFill>
              </a:rPr>
              <a:t>Higher efficiency klystron </a:t>
            </a:r>
            <a:r>
              <a:rPr lang="en-GB" dirty="0"/>
              <a:t>development involving modern concepts like “BAC”, “COM”, “CSM” and others. Application also to Inductive Output Tubes (IOTs),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Investigate stabilization, phase control and combination of </a:t>
            </a:r>
            <a:r>
              <a:rPr lang="en-GB" b="1" dirty="0">
                <a:solidFill>
                  <a:srgbClr val="FFFF00"/>
                </a:solidFill>
              </a:rPr>
              <a:t>magnetron</a:t>
            </a:r>
            <a:r>
              <a:rPr lang="en-GB" dirty="0"/>
              <a:t> RF sources for possible accelerator use.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Development of scalable </a:t>
            </a:r>
            <a:r>
              <a:rPr lang="en-GB" b="1" dirty="0">
                <a:solidFill>
                  <a:srgbClr val="FFFF00"/>
                </a:solidFill>
              </a:rPr>
              <a:t>power combiners </a:t>
            </a:r>
            <a:r>
              <a:rPr lang="en-GB" dirty="0"/>
              <a:t>to combine thousands of inputs (of kW level) in few stages to reach power levels necessary to operate large particle accelerators,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GB" dirty="0"/>
              <a:t>Development, jointly with industry, </a:t>
            </a:r>
            <a:r>
              <a:rPr lang="en-GB" dirty="0" err="1"/>
              <a:t>GaN</a:t>
            </a:r>
            <a:r>
              <a:rPr lang="en-GB" dirty="0"/>
              <a:t>-based </a:t>
            </a:r>
            <a:r>
              <a:rPr lang="en-GB" b="1" dirty="0">
                <a:solidFill>
                  <a:srgbClr val="FFFF00"/>
                </a:solidFill>
              </a:rPr>
              <a:t>SSPA modules</a:t>
            </a:r>
            <a:r>
              <a:rPr lang="en-GB" dirty="0"/>
              <a:t>, applying techniques to increase efficiency at high power levels (Class F, multi-harmonic terminations …)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1137">
            <a:off x="8415463" y="1543049"/>
            <a:ext cx="3447386" cy="362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0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Example FCC-</a:t>
            </a:r>
            <a:r>
              <a:rPr lang="en-GB" sz="3000" dirty="0" err="1"/>
              <a:t>ee</a:t>
            </a:r>
            <a:r>
              <a:rPr lang="en-GB" sz="3000" dirty="0"/>
              <a:t>: Energy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67650"/>
            <a:ext cx="8946541" cy="4780749"/>
          </a:xfrm>
        </p:spPr>
        <p:txBody>
          <a:bodyPr/>
          <a:lstStyle/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is a large (Ø 31 km) Electron-Positron Ring Collider</a:t>
            </a:r>
          </a:p>
          <a:p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will be dominated by synchrotron radiation losses.</a:t>
            </a:r>
          </a:p>
          <a:p>
            <a:r>
              <a:rPr lang="en-GB" dirty="0"/>
              <a:t>It requires 110 MW RF power in CW!</a:t>
            </a:r>
          </a:p>
          <a:p>
            <a:r>
              <a:rPr lang="en-GB" dirty="0"/>
              <a:t>The yearly energy consumption for the </a:t>
            </a:r>
            <a:br>
              <a:rPr lang="en-GB" dirty="0"/>
            </a:br>
            <a:r>
              <a:rPr lang="en-GB" dirty="0"/>
              <a:t>FCC-</a:t>
            </a:r>
            <a:r>
              <a:rPr lang="en-GB" dirty="0" err="1"/>
              <a:t>ee</a:t>
            </a:r>
            <a:r>
              <a:rPr lang="en-GB" dirty="0"/>
              <a:t> alone (assuming 5500 h operation and </a:t>
            </a:r>
            <a:br>
              <a:rPr lang="en-GB" dirty="0"/>
            </a:br>
            <a:r>
              <a:rPr lang="en-GB" dirty="0"/>
              <a:t>an overall conversion efficiency of 50%) will</a:t>
            </a:r>
            <a:br>
              <a:rPr lang="en-GB" dirty="0"/>
            </a:br>
            <a:r>
              <a:rPr lang="en-GB" dirty="0"/>
              <a:t>be in the order of 1.2 </a:t>
            </a:r>
            <a:r>
              <a:rPr lang="en-GB" dirty="0" err="1"/>
              <a:t>TWh</a:t>
            </a:r>
            <a:r>
              <a:rPr lang="en-GB" dirty="0"/>
              <a:t> – the consumption </a:t>
            </a:r>
            <a:br>
              <a:rPr lang="en-GB" dirty="0"/>
            </a:br>
            <a:r>
              <a:rPr lang="en-GB" dirty="0"/>
              <a:t>of a small town!</a:t>
            </a:r>
          </a:p>
          <a:p>
            <a:r>
              <a:rPr lang="en-GB" dirty="0"/>
              <a:t>Higher efficiency </a:t>
            </a:r>
            <a:r>
              <a:rPr lang="en-GB" dirty="0">
                <a:sym typeface="Wingdings" panose="05000000000000000000" pitchFamily="2" charset="2"/>
              </a:rPr>
              <a:t> less waste  gained resources!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795" y="2365954"/>
            <a:ext cx="3907073" cy="373644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8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211428" cy="1400530"/>
          </a:xfrm>
        </p:spPr>
        <p:txBody>
          <a:bodyPr/>
          <a:lstStyle/>
          <a:p>
            <a:r>
              <a:rPr lang="en-GB" sz="3000" dirty="0"/>
              <a:t>Example FCC-</a:t>
            </a:r>
            <a:r>
              <a:rPr lang="en-GB" sz="3000" dirty="0" err="1"/>
              <a:t>ee</a:t>
            </a:r>
            <a:r>
              <a:rPr lang="en-GB" sz="3000" dirty="0"/>
              <a:t>: Energy Conversion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27" y="1335233"/>
            <a:ext cx="7752478" cy="5296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3491" y="1352156"/>
            <a:ext cx="870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Grid to DC: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47046" y="1455464"/>
            <a:ext cx="1792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power generation!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1925" y="2057257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distribution!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1418" y="2305127"/>
            <a:ext cx="136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losses in cavities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2202" y="2571801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to beam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6539" y="1497238"/>
            <a:ext cx="4553903" cy="1615777"/>
            <a:chOff x="447564" y="1737853"/>
            <a:chExt cx="4553903" cy="1615777"/>
          </a:xfrm>
        </p:grpSpPr>
        <p:sp>
          <p:nvSpPr>
            <p:cNvPr id="14" name="Rectangle 13"/>
            <p:cNvSpPr/>
            <p:nvPr/>
          </p:nvSpPr>
          <p:spPr>
            <a:xfrm>
              <a:off x="447564" y="1737853"/>
              <a:ext cx="2320803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Note: largest impact by RF power generation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4300392" y="2164492"/>
              <a:ext cx="701075" cy="118913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463347" y="2164492"/>
              <a:ext cx="1868401" cy="46126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43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A scalable problem – a scalable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31643"/>
            <a:ext cx="9438265" cy="4195481"/>
          </a:xfrm>
        </p:spPr>
        <p:txBody>
          <a:bodyPr/>
          <a:lstStyle/>
          <a:p>
            <a:r>
              <a:rPr lang="en-GB" dirty="0"/>
              <a:t>The need to improve energy efficiency is most visible with a large, energy hungry installation like FCC-</a:t>
            </a:r>
            <a:r>
              <a:rPr lang="en-GB" dirty="0" err="1"/>
              <a:t>ee</a:t>
            </a:r>
            <a:r>
              <a:rPr lang="en-GB" dirty="0"/>
              <a:t>.</a:t>
            </a:r>
          </a:p>
          <a:p>
            <a:r>
              <a:rPr lang="en-GB" dirty="0"/>
              <a:t>But 10 smaller infrastructures requiring “only” 10% of its energy, have the exact same problem.</a:t>
            </a:r>
          </a:p>
          <a:p>
            <a:r>
              <a:rPr lang="en-GB" dirty="0"/>
              <a:t> … or 100 “small” infrastructures requiring only 1% of its energy need …</a:t>
            </a:r>
          </a:p>
          <a:p>
            <a:r>
              <a:rPr lang="en-GB" dirty="0"/>
              <a:t>There exist maybe 30,000 smaller accelerators in the world (medical, industrial, …) with together a huge consumption and a large potential to save resources.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If we find a solution for higher efficiency RF sources, RF sources for all applications will potentially profit!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2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A83B-31D3-4ED2-AD58-139BAA85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Efficiency Klystrons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1D96E-D5E9-483D-BAD1-5E251B8EF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71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High-Efficiency klystron activities at CERN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65812758"/>
                  </p:ext>
                </p:extLst>
              </p:nvPr>
            </p:nvGraphicFramePr>
            <p:xfrm>
              <a:off x="448542" y="1589807"/>
              <a:ext cx="11294916" cy="28397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7057">
                      <a:extLst>
                        <a:ext uri="{9D8B030D-6E8A-4147-A177-3AD203B41FA5}">
                          <a16:colId xmlns:a16="http://schemas.microsoft.com/office/drawing/2014/main" val="3099035019"/>
                        </a:ext>
                      </a:extLst>
                    </a:gridCol>
                    <a:gridCol w="800100">
                      <a:extLst>
                        <a:ext uri="{9D8B030D-6E8A-4147-A177-3AD203B41FA5}">
                          <a16:colId xmlns:a16="http://schemas.microsoft.com/office/drawing/2014/main" val="3263980847"/>
                        </a:ext>
                      </a:extLst>
                    </a:gridCol>
                    <a:gridCol w="1477663">
                      <a:extLst>
                        <a:ext uri="{9D8B030D-6E8A-4147-A177-3AD203B41FA5}">
                          <a16:colId xmlns:a16="http://schemas.microsoft.com/office/drawing/2014/main" val="2140010827"/>
                        </a:ext>
                      </a:extLst>
                    </a:gridCol>
                    <a:gridCol w="1400619">
                      <a:extLst>
                        <a:ext uri="{9D8B030D-6E8A-4147-A177-3AD203B41FA5}">
                          <a16:colId xmlns:a16="http://schemas.microsoft.com/office/drawing/2014/main" val="817199572"/>
                        </a:ext>
                      </a:extLst>
                    </a:gridCol>
                    <a:gridCol w="1465118">
                      <a:extLst>
                        <a:ext uri="{9D8B030D-6E8A-4147-A177-3AD203B41FA5}">
                          <a16:colId xmlns:a16="http://schemas.microsoft.com/office/drawing/2014/main" val="3905065902"/>
                        </a:ext>
                      </a:extLst>
                    </a:gridCol>
                    <a:gridCol w="1797627">
                      <a:extLst>
                        <a:ext uri="{9D8B030D-6E8A-4147-A177-3AD203B41FA5}">
                          <a16:colId xmlns:a16="http://schemas.microsoft.com/office/drawing/2014/main" val="1140997851"/>
                        </a:ext>
                      </a:extLst>
                    </a:gridCol>
                    <a:gridCol w="1906732">
                      <a:extLst>
                        <a:ext uri="{9D8B030D-6E8A-4147-A177-3AD203B41FA5}">
                          <a16:colId xmlns:a16="http://schemas.microsoft.com/office/drawing/2014/main" val="958075929"/>
                        </a:ext>
                      </a:extLst>
                    </a:gridCol>
                  </a:tblGrid>
                  <a:tr h="401374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Project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GB" sz="1400" b="1" i="1" smtClean="0">
                                  <a:latin typeface="Cambria Math" panose="02040503050406030204" pitchFamily="18" charset="0"/>
                                </a:rPr>
                                <m:t>𝜼</m:t>
                              </m:r>
                            </m:oMath>
                          </a14:m>
                          <a:r>
                            <a:rPr lang="en-GB" sz="14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Technology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Design status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System status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Industrial</a:t>
                          </a:r>
                          <a:r>
                            <a:rPr lang="en-GB" sz="1400" baseline="0" dirty="0"/>
                            <a:t> partner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Prototype schedule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7334621"/>
                      </a:ext>
                    </a:extLst>
                  </a:tr>
                  <a:tr h="259411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LHC 400 MHz, 350 kW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70% 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ongoing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Thales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18 months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147212"/>
                      </a:ext>
                    </a:extLst>
                  </a:tr>
                  <a:tr h="224422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FCC 400 MHz 600 kW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88%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TS MBK or 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ongoing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Thales?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36</a:t>
                          </a:r>
                          <a:r>
                            <a:rPr lang="en-GB" sz="1400" baseline="0" dirty="0"/>
                            <a:t> months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656546"/>
                      </a:ext>
                    </a:extLst>
                  </a:tr>
                  <a:tr h="224422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FCC 800 MHz 1.3 MW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88%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TS MBK or 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ongoing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Thales?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5067846"/>
                      </a:ext>
                    </a:extLst>
                  </a:tr>
                  <a:tr h="284307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ILC 1.3 GHz 10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85%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TS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Thales/Canon/CPI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1873590"/>
                      </a:ext>
                    </a:extLst>
                  </a:tr>
                  <a:tr h="284307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CLIC 1 GHz 24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85%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TS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Thales/Canon/CPI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0554813"/>
                      </a:ext>
                    </a:extLst>
                  </a:tr>
                  <a:tr h="224422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X-band 8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56%*)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Canon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12 months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8959748"/>
                      </a:ext>
                    </a:extLst>
                  </a:tr>
                  <a:tr h="224422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X-band 50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70%*)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24 months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1943446"/>
                      </a:ext>
                    </a:extLst>
                  </a:tr>
                  <a:tr h="224422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36 GHz</a:t>
                          </a:r>
                          <a:r>
                            <a:rPr lang="en-GB" sz="1400" baseline="0" dirty="0"/>
                            <a:t> 2.5 MW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HOM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On hold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71086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65812758"/>
                  </p:ext>
                </p:extLst>
              </p:nvPr>
            </p:nvGraphicFramePr>
            <p:xfrm>
              <a:off x="448542" y="1589807"/>
              <a:ext cx="11294916" cy="28397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7057">
                      <a:extLst>
                        <a:ext uri="{9D8B030D-6E8A-4147-A177-3AD203B41FA5}">
                          <a16:colId xmlns:a16="http://schemas.microsoft.com/office/drawing/2014/main" val="3099035019"/>
                        </a:ext>
                      </a:extLst>
                    </a:gridCol>
                    <a:gridCol w="800100">
                      <a:extLst>
                        <a:ext uri="{9D8B030D-6E8A-4147-A177-3AD203B41FA5}">
                          <a16:colId xmlns:a16="http://schemas.microsoft.com/office/drawing/2014/main" val="3263980847"/>
                        </a:ext>
                      </a:extLst>
                    </a:gridCol>
                    <a:gridCol w="1477663">
                      <a:extLst>
                        <a:ext uri="{9D8B030D-6E8A-4147-A177-3AD203B41FA5}">
                          <a16:colId xmlns:a16="http://schemas.microsoft.com/office/drawing/2014/main" val="2140010827"/>
                        </a:ext>
                      </a:extLst>
                    </a:gridCol>
                    <a:gridCol w="1400619">
                      <a:extLst>
                        <a:ext uri="{9D8B030D-6E8A-4147-A177-3AD203B41FA5}">
                          <a16:colId xmlns:a16="http://schemas.microsoft.com/office/drawing/2014/main" val="817199572"/>
                        </a:ext>
                      </a:extLst>
                    </a:gridCol>
                    <a:gridCol w="1465118">
                      <a:extLst>
                        <a:ext uri="{9D8B030D-6E8A-4147-A177-3AD203B41FA5}">
                          <a16:colId xmlns:a16="http://schemas.microsoft.com/office/drawing/2014/main" val="3905065902"/>
                        </a:ext>
                      </a:extLst>
                    </a:gridCol>
                    <a:gridCol w="1797627">
                      <a:extLst>
                        <a:ext uri="{9D8B030D-6E8A-4147-A177-3AD203B41FA5}">
                          <a16:colId xmlns:a16="http://schemas.microsoft.com/office/drawing/2014/main" val="1140997851"/>
                        </a:ext>
                      </a:extLst>
                    </a:gridCol>
                    <a:gridCol w="1906732">
                      <a:extLst>
                        <a:ext uri="{9D8B030D-6E8A-4147-A177-3AD203B41FA5}">
                          <a16:colId xmlns:a16="http://schemas.microsoft.com/office/drawing/2014/main" val="958075929"/>
                        </a:ext>
                      </a:extLst>
                    </a:gridCol>
                  </a:tblGrid>
                  <a:tr h="401374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Project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7634" t="-1515" r="-1011450" b="-6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Technology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Design status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System status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Industrial</a:t>
                          </a:r>
                          <a:r>
                            <a:rPr lang="en-GB" sz="1400" baseline="0" dirty="0"/>
                            <a:t> partner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Prototype schedule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733462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LHC 400 MHz, 350 kW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70% 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ongoing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Thales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18 months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614721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FCC 400 MHz 600 kW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88%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TS MBK or 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ongoing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Thales?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36</a:t>
                          </a:r>
                          <a:r>
                            <a:rPr lang="en-GB" sz="1400" baseline="0" dirty="0"/>
                            <a:t> months</a:t>
                          </a:r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65654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FCC 800 MHz 1.3 MW 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88%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TS MBK or CSM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ongoing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Thales?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506784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ILC 1.3 GHz 10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85%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TS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Thales/Canon/CPI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1873590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CLIC 1 GHz 24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85%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TS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Thales/Canon/CPI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055481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X-band 8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56%*)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Canon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12 months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8895974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X-band 50 MW pulsed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70%*)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24 months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194344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36 GHz</a:t>
                          </a:r>
                          <a:r>
                            <a:rPr lang="en-GB" sz="1400" baseline="0" dirty="0"/>
                            <a:t> 2.5 MW</a:t>
                          </a:r>
                          <a:endParaRPr lang="en-GB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35%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HOM MBK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completed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On hold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GB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71086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/>
          <p:cNvSpPr txBox="1"/>
          <p:nvPr/>
        </p:nvSpPr>
        <p:spPr>
          <a:xfrm>
            <a:off x="431223" y="4899314"/>
            <a:ext cx="7688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*) Retrofit to existing tube, re-use of modulator, solenoid and frame.</a:t>
            </a:r>
          </a:p>
          <a:p>
            <a:endParaRPr lang="en-GB" dirty="0"/>
          </a:p>
          <a:p>
            <a:pPr lvl="1"/>
            <a:r>
              <a:rPr lang="en-GB" dirty="0"/>
              <a:t>CSM: Core Stabilisation Method</a:t>
            </a:r>
          </a:p>
          <a:p>
            <a:pPr lvl="1"/>
            <a:r>
              <a:rPr lang="en-GB" dirty="0"/>
              <a:t>TS: Two-stage</a:t>
            </a:r>
          </a:p>
          <a:p>
            <a:pPr lvl="1"/>
            <a:r>
              <a:rPr lang="en-GB" dirty="0"/>
              <a:t>MBK: Multi-beam Klystron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65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High-Efficiency klystron activities at CERN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1E13533-10CC-4E10-9AD9-205FFFCA8964}"/>
              </a:ext>
            </a:extLst>
          </p:cNvPr>
          <p:cNvGrpSpPr/>
          <p:nvPr/>
        </p:nvGrpSpPr>
        <p:grpSpPr>
          <a:xfrm>
            <a:off x="2423103" y="1768446"/>
            <a:ext cx="6730657" cy="4545531"/>
            <a:chOff x="2152170" y="1307333"/>
            <a:chExt cx="6730657" cy="454553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FC844CF-D672-4A64-B7FE-692B8CF3DA96}"/>
                </a:ext>
              </a:extLst>
            </p:cNvPr>
            <p:cNvGrpSpPr/>
            <p:nvPr/>
          </p:nvGrpSpPr>
          <p:grpSpPr>
            <a:xfrm>
              <a:off x="2152170" y="1307333"/>
              <a:ext cx="6730657" cy="4545531"/>
              <a:chOff x="4553726" y="1809750"/>
              <a:chExt cx="6730657" cy="4545531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BB73F4C-3592-453D-BAD5-17C9EA08C715}"/>
                  </a:ext>
                </a:extLst>
              </p:cNvPr>
              <p:cNvGrpSpPr/>
              <p:nvPr/>
            </p:nvGrpSpPr>
            <p:grpSpPr>
              <a:xfrm>
                <a:off x="4553726" y="1809750"/>
                <a:ext cx="6730657" cy="4545531"/>
                <a:chOff x="4668026" y="2148532"/>
                <a:chExt cx="6730657" cy="4545531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515C05B6-68B4-4F91-8A93-6BCC1490A5CA}"/>
                    </a:ext>
                  </a:extLst>
                </p:cNvPr>
                <p:cNvGrpSpPr/>
                <p:nvPr/>
              </p:nvGrpSpPr>
              <p:grpSpPr>
                <a:xfrm>
                  <a:off x="4668026" y="2148532"/>
                  <a:ext cx="6730657" cy="4545531"/>
                  <a:chOff x="2102626" y="1795444"/>
                  <a:chExt cx="6730657" cy="4545531"/>
                </a:xfrm>
              </p:grpSpPr>
              <p:pic>
                <p:nvPicPr>
                  <p:cNvPr id="105" name="Picture 104">
                    <a:extLst>
                      <a:ext uri="{FF2B5EF4-FFF2-40B4-BE49-F238E27FC236}">
                        <a16:creationId xmlns:a16="http://schemas.microsoft.com/office/drawing/2014/main" id="{2ECED1E2-EC94-458D-B042-361EDA3AF5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102626" y="1795444"/>
                    <a:ext cx="6730657" cy="4545531"/>
                  </a:xfrm>
                  <a:prstGeom prst="rect">
                    <a:avLst/>
                  </a:prstGeom>
                </p:spPr>
              </p:pic>
              <p:sp>
                <p:nvSpPr>
                  <p:cNvPr id="106" name="Freeform 49">
                    <a:extLst>
                      <a:ext uri="{FF2B5EF4-FFF2-40B4-BE49-F238E27FC236}">
                        <a16:creationId xmlns:a16="http://schemas.microsoft.com/office/drawing/2014/main" id="{B4F78759-5F0C-4B19-86AE-335B91DE0EF9}"/>
                      </a:ext>
                    </a:extLst>
                  </p:cNvPr>
                  <p:cNvSpPr/>
                  <p:nvPr/>
                </p:nvSpPr>
                <p:spPr>
                  <a:xfrm>
                    <a:off x="2864284" y="3012826"/>
                    <a:ext cx="5676900" cy="2667000"/>
                  </a:xfrm>
                  <a:custGeom>
                    <a:avLst/>
                    <a:gdLst>
                      <a:gd name="connsiteX0" fmla="*/ 0 w 5676900"/>
                      <a:gd name="connsiteY0" fmla="*/ 0 h 2667000"/>
                      <a:gd name="connsiteX1" fmla="*/ 5676900 w 5676900"/>
                      <a:gd name="connsiteY1" fmla="*/ 1485900 h 2667000"/>
                      <a:gd name="connsiteX2" fmla="*/ 5676900 w 5676900"/>
                      <a:gd name="connsiteY2" fmla="*/ 2667000 h 2667000"/>
                      <a:gd name="connsiteX3" fmla="*/ 12700 w 5676900"/>
                      <a:gd name="connsiteY3" fmla="*/ 2654300 h 2667000"/>
                      <a:gd name="connsiteX4" fmla="*/ 0 w 5676900"/>
                      <a:gd name="connsiteY4" fmla="*/ 0 h 2667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76900" h="2667000">
                        <a:moveTo>
                          <a:pt x="0" y="0"/>
                        </a:moveTo>
                        <a:lnTo>
                          <a:pt x="5676900" y="1485900"/>
                        </a:lnTo>
                        <a:lnTo>
                          <a:pt x="5676900" y="2667000"/>
                        </a:lnTo>
                        <a:lnTo>
                          <a:pt x="12700" y="2654300"/>
                        </a:lnTo>
                        <a:cubicBezTo>
                          <a:pt x="8467" y="1773767"/>
                          <a:pt x="4233" y="893233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ysClr val="window" lastClr="FFFFFF"/>
                      </a:gs>
                      <a:gs pos="41000">
                        <a:srgbClr val="70AD47">
                          <a:lumMod val="20000"/>
                          <a:lumOff val="80000"/>
                          <a:alpha val="19000"/>
                        </a:srgbClr>
                      </a:gs>
                      <a:gs pos="72000">
                        <a:srgbClr val="70AD47">
                          <a:lumMod val="40000"/>
                          <a:lumOff val="60000"/>
                        </a:srgbClr>
                      </a:gs>
                      <a:gs pos="100000">
                        <a:srgbClr val="70AD47">
                          <a:lumMod val="60000"/>
                          <a:lumOff val="40000"/>
                        </a:srgbClr>
                      </a:gs>
                    </a:gsLst>
                    <a:lin ang="18900000" scaled="1"/>
                    <a:tileRect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Rounded Rectangle 50">
                    <a:extLst>
                      <a:ext uri="{FF2B5EF4-FFF2-40B4-BE49-F238E27FC236}">
                        <a16:creationId xmlns:a16="http://schemas.microsoft.com/office/drawing/2014/main" id="{0C6A60B1-D844-4EE2-AF76-9FA126043A44}"/>
                      </a:ext>
                    </a:extLst>
                  </p:cNvPr>
                  <p:cNvSpPr/>
                  <p:nvPr/>
                </p:nvSpPr>
                <p:spPr>
                  <a:xfrm rot="1110569">
                    <a:off x="6940984" y="4469594"/>
                    <a:ext cx="457200" cy="306891"/>
                  </a:xfrm>
                  <a:prstGeom prst="round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lumMod val="40000"/>
                        <a:lumOff val="6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37F86193-B113-4F91-9E62-184B5AD692B0}"/>
                      </a:ext>
                    </a:extLst>
                  </p:cNvPr>
                  <p:cNvSpPr txBox="1"/>
                  <p:nvPr/>
                </p:nvSpPr>
                <p:spPr>
                  <a:xfrm>
                    <a:off x="6801422" y="4612507"/>
                    <a:ext cx="69666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60000"/>
                            <a:lumOff val="40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S-band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60000"/>
                            <a:lumOff val="40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Industry</a:t>
                    </a: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460104E5-5597-44EB-84D4-61834400F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674641" y="4726197"/>
                    <a:ext cx="52770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X-CPI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50 MW</a:t>
                    </a:r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FCB0B533-C9B2-4A17-9B70-98153548AA74}"/>
                      </a:ext>
                    </a:extLst>
                  </p:cNvPr>
                  <p:cNvSpPr/>
                  <p:nvPr/>
                </p:nvSpPr>
                <p:spPr>
                  <a:xfrm>
                    <a:off x="7019238" y="4452289"/>
                    <a:ext cx="203200" cy="196850"/>
                  </a:xfrm>
                  <a:prstGeom prst="ellipse">
                    <a:avLst/>
                  </a:prstGeom>
                  <a:solidFill>
                    <a:srgbClr val="4472C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E4758535-A07F-49BD-AA43-FC7D950C6AEC}"/>
                      </a:ext>
                    </a:extLst>
                  </p:cNvPr>
                  <p:cNvSpPr txBox="1"/>
                  <p:nvPr/>
                </p:nvSpPr>
                <p:spPr>
                  <a:xfrm>
                    <a:off x="6637837" y="4243958"/>
                    <a:ext cx="57740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X-Canon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6 MW</a:t>
                    </a:r>
                  </a:p>
                </p:txBody>
              </p:sp>
              <p:sp>
                <p:nvSpPr>
                  <p:cNvPr id="112" name="TextBox 111">
                    <a:extLst>
                      <a:ext uri="{FF2B5EF4-FFF2-40B4-BE49-F238E27FC236}">
                        <a16:creationId xmlns:a16="http://schemas.microsoft.com/office/drawing/2014/main" id="{03358698-E5E9-4EA8-93CE-B850D9B94217}"/>
                      </a:ext>
                    </a:extLst>
                  </p:cNvPr>
                  <p:cNvSpPr txBox="1"/>
                  <p:nvPr/>
                </p:nvSpPr>
                <p:spPr>
                  <a:xfrm>
                    <a:off x="4297372" y="4355954"/>
                    <a:ext cx="80021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X-Toshiba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PPM, 50 MW</a:t>
                    </a:r>
                  </a:p>
                </p:txBody>
              </p:sp>
              <p:sp>
                <p:nvSpPr>
                  <p:cNvPr id="113" name="Rounded Rectangle 56">
                    <a:extLst>
                      <a:ext uri="{FF2B5EF4-FFF2-40B4-BE49-F238E27FC236}">
                        <a16:creationId xmlns:a16="http://schemas.microsoft.com/office/drawing/2014/main" id="{530EE4B4-BDB7-403B-947F-F826B0F1A853}"/>
                      </a:ext>
                    </a:extLst>
                  </p:cNvPr>
                  <p:cNvSpPr/>
                  <p:nvPr/>
                </p:nvSpPr>
                <p:spPr>
                  <a:xfrm>
                    <a:off x="3879773" y="3259125"/>
                    <a:ext cx="180000" cy="180000"/>
                  </a:xfrm>
                  <a:prstGeom prst="roundRect">
                    <a:avLst/>
                  </a:prstGeom>
                  <a:solidFill>
                    <a:srgbClr val="ED7D31">
                      <a:lumMod val="60000"/>
                      <a:lumOff val="4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Rounded Rectangle 57">
                    <a:extLst>
                      <a:ext uri="{FF2B5EF4-FFF2-40B4-BE49-F238E27FC236}">
                        <a16:creationId xmlns:a16="http://schemas.microsoft.com/office/drawing/2014/main" id="{2AB4E496-F625-4015-91FF-332E34DE28CC}"/>
                      </a:ext>
                    </a:extLst>
                  </p:cNvPr>
                  <p:cNvSpPr/>
                  <p:nvPr/>
                </p:nvSpPr>
                <p:spPr>
                  <a:xfrm>
                    <a:off x="4412509" y="3372596"/>
                    <a:ext cx="180000" cy="180000"/>
                  </a:xfrm>
                  <a:prstGeom prst="roundRect">
                    <a:avLst/>
                  </a:prstGeom>
                  <a:solidFill>
                    <a:srgbClr val="ED7D31">
                      <a:lumMod val="60000"/>
                      <a:lumOff val="4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TextBox 114">
                    <a:extLst>
                      <a:ext uri="{FF2B5EF4-FFF2-40B4-BE49-F238E27FC236}">
                        <a16:creationId xmlns:a16="http://schemas.microsoft.com/office/drawing/2014/main" id="{168C103D-C3A8-45D6-A884-8FC1E15FC252}"/>
                      </a:ext>
                    </a:extLst>
                  </p:cNvPr>
                  <p:cNvSpPr txBox="1"/>
                  <p:nvPr/>
                </p:nvSpPr>
                <p:spPr>
                  <a:xfrm>
                    <a:off x="4220849" y="3012012"/>
                    <a:ext cx="70148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4B183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L-MBK ILC, 10 MW</a:t>
                    </a:r>
                  </a:p>
                </p:txBody>
              </p:sp>
              <p:sp>
                <p:nvSpPr>
                  <p:cNvPr id="116" name="TextBox 115">
                    <a:extLst>
                      <a:ext uri="{FF2B5EF4-FFF2-40B4-BE49-F238E27FC236}">
                        <a16:creationId xmlns:a16="http://schemas.microsoft.com/office/drawing/2014/main" id="{990CFF1F-3648-4D12-B359-64ECAF0CFD7F}"/>
                      </a:ext>
                    </a:extLst>
                  </p:cNvPr>
                  <p:cNvSpPr txBox="1"/>
                  <p:nvPr/>
                </p:nvSpPr>
                <p:spPr>
                  <a:xfrm>
                    <a:off x="2810781" y="3218681"/>
                    <a:ext cx="1111202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4B183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L-MBK CLIC, 20 MW</a:t>
                    </a:r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E2E2DE22-51D2-460A-B995-71AE99AEA9DF}"/>
                      </a:ext>
                    </a:extLst>
                  </p:cNvPr>
                  <p:cNvSpPr/>
                  <p:nvPr/>
                </p:nvSpPr>
                <p:spPr>
                  <a:xfrm>
                    <a:off x="4738637" y="3732563"/>
                    <a:ext cx="203200" cy="196850"/>
                  </a:xfrm>
                  <a:prstGeom prst="ellipse">
                    <a:avLst/>
                  </a:prstGeom>
                  <a:solidFill>
                    <a:srgbClr val="4472C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D58F7826-DA1A-465A-B955-8CD7192ACB02}"/>
                      </a:ext>
                    </a:extLst>
                  </p:cNvPr>
                  <p:cNvSpPr txBox="1"/>
                  <p:nvPr/>
                </p:nvSpPr>
                <p:spPr>
                  <a:xfrm>
                    <a:off x="4750392" y="3866198"/>
                    <a:ext cx="5998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UHF-LHC</a:t>
                    </a:r>
                  </a:p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0.3 MW</a:t>
                    </a:r>
                  </a:p>
                </p:txBody>
              </p:sp>
              <p:sp>
                <p:nvSpPr>
                  <p:cNvPr id="119" name="TextBox 118">
                    <a:extLst>
                      <a:ext uri="{FF2B5EF4-FFF2-40B4-BE49-F238E27FC236}">
                        <a16:creationId xmlns:a16="http://schemas.microsoft.com/office/drawing/2014/main" id="{E3A1CEE4-8D4F-4316-A31B-897EB32A0804}"/>
                      </a:ext>
                    </a:extLst>
                  </p:cNvPr>
                  <p:cNvSpPr txBox="1"/>
                  <p:nvPr/>
                </p:nvSpPr>
                <p:spPr>
                  <a:xfrm>
                    <a:off x="3467517" y="4908581"/>
                    <a:ext cx="171322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/>
                      </a:rPr>
                      <a:t>Klystrons for  science</a:t>
                    </a:r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9350830D-5DBF-46D6-BC14-BC3D6CEEB68A}"/>
                      </a:ext>
                    </a:extLst>
                  </p:cNvPr>
                  <p:cNvSpPr/>
                  <p:nvPr/>
                </p:nvSpPr>
                <p:spPr>
                  <a:xfrm>
                    <a:off x="2941620" y="4964044"/>
                    <a:ext cx="203200" cy="196850"/>
                  </a:xfrm>
                  <a:prstGeom prst="ellipse">
                    <a:avLst/>
                  </a:prstGeom>
                  <a:solidFill>
                    <a:srgbClr val="4472C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Rounded Rectangle 64">
                    <a:extLst>
                      <a:ext uri="{FF2B5EF4-FFF2-40B4-BE49-F238E27FC236}">
                        <a16:creationId xmlns:a16="http://schemas.microsoft.com/office/drawing/2014/main" id="{9FBBF578-32F3-42DF-BD03-B476E00726FB}"/>
                      </a:ext>
                    </a:extLst>
                  </p:cNvPr>
                  <p:cNvSpPr/>
                  <p:nvPr/>
                </p:nvSpPr>
                <p:spPr>
                  <a:xfrm>
                    <a:off x="3216784" y="4975397"/>
                    <a:ext cx="180000" cy="180000"/>
                  </a:xfrm>
                  <a:prstGeom prst="roundRect">
                    <a:avLst/>
                  </a:prstGeom>
                  <a:solidFill>
                    <a:srgbClr val="ED7D31">
                      <a:lumMod val="60000"/>
                      <a:lumOff val="40000"/>
                    </a:srgb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FEE1EE5E-FA22-40DD-A621-7DDA3330A12F}"/>
                      </a:ext>
                    </a:extLst>
                  </p:cNvPr>
                  <p:cNvSpPr/>
                  <p:nvPr/>
                </p:nvSpPr>
                <p:spPr>
                  <a:xfrm>
                    <a:off x="6076060" y="4701101"/>
                    <a:ext cx="203200" cy="196850"/>
                  </a:xfrm>
                  <a:prstGeom prst="ellipse">
                    <a:avLst/>
                  </a:prstGeom>
                  <a:solidFill>
                    <a:srgbClr val="4472C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54D5AFDF-9A07-44CC-9AAC-C937D9DACC63}"/>
                      </a:ext>
                    </a:extLst>
                  </p:cNvPr>
                  <p:cNvSpPr/>
                  <p:nvPr/>
                </p:nvSpPr>
                <p:spPr>
                  <a:xfrm>
                    <a:off x="4890792" y="4373311"/>
                    <a:ext cx="203200" cy="196850"/>
                  </a:xfrm>
                  <a:prstGeom prst="ellipse">
                    <a:avLst/>
                  </a:prstGeom>
                  <a:solidFill>
                    <a:srgbClr val="4472C4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2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BB1611A9-70FE-4CE3-A3A9-9E022B3959FC}"/>
                    </a:ext>
                  </a:extLst>
                </p:cNvPr>
                <p:cNvSpPr/>
                <p:nvPr/>
              </p:nvSpPr>
              <p:spPr>
                <a:xfrm>
                  <a:off x="6722200" y="3920837"/>
                  <a:ext cx="203200" cy="196850"/>
                </a:xfrm>
                <a:prstGeom prst="ellipse">
                  <a:avLst/>
                </a:prstGeom>
                <a:solidFill>
                  <a:srgbClr val="4472C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9E0CBD8F-008F-45FD-A5BC-F2832B264FFB}"/>
                    </a:ext>
                  </a:extLst>
                </p:cNvPr>
                <p:cNvSpPr txBox="1"/>
                <p:nvPr/>
              </p:nvSpPr>
              <p:spPr>
                <a:xfrm>
                  <a:off x="5979348" y="3960034"/>
                  <a:ext cx="1017325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9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L-ESS,1.5 MW</a:t>
                  </a:r>
                </a:p>
              </p:txBody>
            </p:sp>
          </p:grp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D4E90193-0CD3-4C9E-BB16-1BCBC026100D}"/>
                  </a:ext>
                </a:extLst>
              </p:cNvPr>
              <p:cNvSpPr/>
              <p:nvPr/>
            </p:nvSpPr>
            <p:spPr>
              <a:xfrm>
                <a:off x="8072636" y="3713082"/>
                <a:ext cx="203200" cy="19685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4F5A32DC-D742-47C7-B064-AFAD68FFF013}"/>
                  </a:ext>
                </a:extLst>
              </p:cNvPr>
              <p:cNvSpPr txBox="1"/>
              <p:nvPr/>
            </p:nvSpPr>
            <p:spPr>
              <a:xfrm>
                <a:off x="7902117" y="3880504"/>
                <a:ext cx="846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UHF-B-factory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1.25 MW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869134C-587C-4D06-AAA0-EE0581B19EA3}"/>
                  </a:ext>
                </a:extLst>
              </p:cNvPr>
              <p:cNvSpPr/>
              <p:nvPr/>
            </p:nvSpPr>
            <p:spPr>
              <a:xfrm>
                <a:off x="8763245" y="6013251"/>
                <a:ext cx="7617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(µA/V</a:t>
                </a:r>
                <a:r>
                  <a:rPr kumimoji="0" lang="en-GB" sz="12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1.5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) </a:t>
                </a: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5F22C85-4D96-4B7E-8574-F40455C10EB3}"/>
                  </a:ext>
                </a:extLst>
              </p:cNvPr>
              <p:cNvSpPr/>
              <p:nvPr/>
            </p:nvSpPr>
            <p:spPr>
              <a:xfrm>
                <a:off x="10830220" y="4695278"/>
                <a:ext cx="203200" cy="196850"/>
              </a:xfrm>
              <a:prstGeom prst="ellipse">
                <a:avLst/>
              </a:prstGeom>
              <a:solidFill>
                <a:srgbClr val="9900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8CD7365-E243-4C75-9C42-C77C88556437}"/>
                  </a:ext>
                </a:extLst>
              </p:cNvPr>
              <p:cNvSpPr/>
              <p:nvPr/>
            </p:nvSpPr>
            <p:spPr>
              <a:xfrm>
                <a:off x="10464586" y="4818505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</a:rPr>
                  <a:t>ITT 2960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</a:rPr>
                  <a:t>33 MW 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1C205502-232D-4656-B1E2-A0ECDCA9BC99}"/>
                  </a:ext>
                </a:extLst>
              </p:cNvPr>
              <p:cNvSpPr/>
              <p:nvPr/>
            </p:nvSpPr>
            <p:spPr>
              <a:xfrm>
                <a:off x="6665182" y="3339041"/>
                <a:ext cx="203200" cy="19685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2B88F9BF-BEB1-4D66-B0B8-F16EEF50C24E}"/>
                  </a:ext>
                </a:extLst>
              </p:cNvPr>
              <p:cNvSpPr txBox="1"/>
              <p:nvPr/>
            </p:nvSpPr>
            <p:spPr>
              <a:xfrm>
                <a:off x="5856888" y="3407371"/>
                <a:ext cx="101732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L-SNS, 0.55 MW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A0281E8A-E3E0-45F4-BBDE-16E27E9B3F5A}"/>
                  </a:ext>
                </a:extLst>
              </p:cNvPr>
              <p:cNvSpPr/>
              <p:nvPr/>
            </p:nvSpPr>
            <p:spPr>
              <a:xfrm>
                <a:off x="10863020" y="4498428"/>
                <a:ext cx="203200" cy="196850"/>
              </a:xfrm>
              <a:prstGeom prst="ellipse">
                <a:avLst/>
              </a:prstGeom>
              <a:solidFill>
                <a:srgbClr val="4472C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680A3DDB-6A46-496E-A642-E0E012CAE5FB}"/>
                  </a:ext>
                </a:extLst>
              </p:cNvPr>
              <p:cNvSpPr txBox="1"/>
              <p:nvPr/>
            </p:nvSpPr>
            <p:spPr>
              <a:xfrm>
                <a:off x="10408334" y="4417717"/>
                <a:ext cx="5277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S-SLAC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65 MW</a:t>
                </a:r>
              </a:p>
            </p:txBody>
          </p:sp>
        </p:grp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4E8D530-9794-4D20-9AB5-377D61ED67C0}"/>
                </a:ext>
              </a:extLst>
            </p:cNvPr>
            <p:cNvSpPr/>
            <p:nvPr/>
          </p:nvSpPr>
          <p:spPr>
            <a:xfrm>
              <a:off x="7785237" y="3983049"/>
              <a:ext cx="203200" cy="196850"/>
            </a:xfrm>
            <a:prstGeom prst="ellipse">
              <a:avLst/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6FED952-708C-48F7-8A3E-E3440756FECB}"/>
                </a:ext>
              </a:extLst>
            </p:cNvPr>
            <p:cNvSpPr txBox="1"/>
            <p:nvPr/>
          </p:nvSpPr>
          <p:spPr>
            <a:xfrm>
              <a:off x="7587291" y="4156266"/>
              <a:ext cx="631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S-SLAC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150 MW</a:t>
              </a:r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275246D8-A90C-4F42-B16C-1E99D6AA9CEC}"/>
                </a:ext>
              </a:extLst>
            </p:cNvPr>
            <p:cNvSpPr/>
            <p:nvPr/>
          </p:nvSpPr>
          <p:spPr>
            <a:xfrm>
              <a:off x="3006423" y="1937116"/>
              <a:ext cx="5584305" cy="1268254"/>
            </a:xfrm>
            <a:custGeom>
              <a:avLst/>
              <a:gdLst>
                <a:gd name="connsiteX0" fmla="*/ 0 w 2562225"/>
                <a:gd name="connsiteY0" fmla="*/ 0 h 1895475"/>
                <a:gd name="connsiteX1" fmla="*/ 228600 w 2562225"/>
                <a:gd name="connsiteY1" fmla="*/ 200025 h 1895475"/>
                <a:gd name="connsiteX2" fmla="*/ 552450 w 2562225"/>
                <a:gd name="connsiteY2" fmla="*/ 533400 h 1895475"/>
                <a:gd name="connsiteX3" fmla="*/ 1228725 w 2562225"/>
                <a:gd name="connsiteY3" fmla="*/ 1066800 h 1895475"/>
                <a:gd name="connsiteX4" fmla="*/ 1885950 w 2562225"/>
                <a:gd name="connsiteY4" fmla="*/ 1524000 h 1895475"/>
                <a:gd name="connsiteX5" fmla="*/ 2562225 w 2562225"/>
                <a:gd name="connsiteY5" fmla="*/ 1895475 h 189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2225" h="1895475">
                  <a:moveTo>
                    <a:pt x="0" y="0"/>
                  </a:moveTo>
                  <a:cubicBezTo>
                    <a:pt x="68262" y="55562"/>
                    <a:pt x="136525" y="111125"/>
                    <a:pt x="228600" y="200025"/>
                  </a:cubicBezTo>
                  <a:cubicBezTo>
                    <a:pt x="320675" y="288925"/>
                    <a:pt x="385763" y="388938"/>
                    <a:pt x="552450" y="533400"/>
                  </a:cubicBezTo>
                  <a:cubicBezTo>
                    <a:pt x="719137" y="677862"/>
                    <a:pt x="1006475" y="901700"/>
                    <a:pt x="1228725" y="1066800"/>
                  </a:cubicBezTo>
                  <a:cubicBezTo>
                    <a:pt x="1450975" y="1231900"/>
                    <a:pt x="1663700" y="1385888"/>
                    <a:pt x="1885950" y="1524000"/>
                  </a:cubicBezTo>
                  <a:cubicBezTo>
                    <a:pt x="2108200" y="1662112"/>
                    <a:pt x="2335212" y="1778793"/>
                    <a:pt x="2562225" y="1895475"/>
                  </a:cubicBezTo>
                </a:path>
              </a:pathLst>
            </a:custGeom>
            <a:noFill/>
            <a:ln w="28575" cap="flat" cmpd="sng" algn="ctr">
              <a:solidFill>
                <a:srgbClr val="99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E3C7D65-C5CF-45E7-9792-4DC4E8132059}"/>
                </a:ext>
              </a:extLst>
            </p:cNvPr>
            <p:cNvSpPr/>
            <p:nvPr/>
          </p:nvSpPr>
          <p:spPr>
            <a:xfrm>
              <a:off x="3601827" y="238169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A4C2B69-B5D0-47D8-B3FB-CF73C55214A5}"/>
                </a:ext>
              </a:extLst>
            </p:cNvPr>
            <p:cNvSpPr/>
            <p:nvPr/>
          </p:nvSpPr>
          <p:spPr>
            <a:xfrm>
              <a:off x="4826094" y="28179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ounded Rectangle 14">
              <a:extLst>
                <a:ext uri="{FF2B5EF4-FFF2-40B4-BE49-F238E27FC236}">
                  <a16:creationId xmlns:a16="http://schemas.microsoft.com/office/drawing/2014/main" id="{6FB3C44B-B881-433F-A209-5B7AA6E9A63A}"/>
                </a:ext>
              </a:extLst>
            </p:cNvPr>
            <p:cNvSpPr/>
            <p:nvPr/>
          </p:nvSpPr>
          <p:spPr>
            <a:xfrm>
              <a:off x="3360135" y="2189393"/>
              <a:ext cx="144000" cy="144000"/>
            </a:xfrm>
            <a:prstGeom prst="round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0C723E7-BB39-41BE-88BB-9C5CA0EB14B3}"/>
                </a:ext>
              </a:extLst>
            </p:cNvPr>
            <p:cNvSpPr/>
            <p:nvPr/>
          </p:nvSpPr>
          <p:spPr>
            <a:xfrm>
              <a:off x="4978036" y="286506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F43F908-0DA5-40BB-BCE4-E34E63C29B16}"/>
                </a:ext>
              </a:extLst>
            </p:cNvPr>
            <p:cNvSpPr/>
            <p:nvPr/>
          </p:nvSpPr>
          <p:spPr>
            <a:xfrm>
              <a:off x="7098382" y="34534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8F84D30-CE86-4079-BF5F-DB62B89F788B}"/>
                </a:ext>
              </a:extLst>
            </p:cNvPr>
            <p:cNvSpPr/>
            <p:nvPr/>
          </p:nvSpPr>
          <p:spPr>
            <a:xfrm>
              <a:off x="7633995" y="3297302"/>
              <a:ext cx="180000" cy="144000"/>
            </a:xfrm>
            <a:prstGeom prst="triangle">
              <a:avLst/>
            </a:prstGeom>
            <a:solidFill>
              <a:srgbClr val="70AD47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CEE9AE08-15CD-48B8-A699-E2AC1F14DF05}"/>
                </a:ext>
              </a:extLst>
            </p:cNvPr>
            <p:cNvSpPr/>
            <p:nvPr/>
          </p:nvSpPr>
          <p:spPr>
            <a:xfrm>
              <a:off x="4500844" y="3250214"/>
              <a:ext cx="180000" cy="144000"/>
            </a:xfrm>
            <a:prstGeom prst="triangle">
              <a:avLst/>
            </a:prstGeom>
            <a:noFill/>
            <a:ln w="19050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EB66077-1AE9-4F3C-B670-C9EB10736149}"/>
                </a:ext>
              </a:extLst>
            </p:cNvPr>
            <p:cNvSpPr txBox="1"/>
            <p:nvPr/>
          </p:nvSpPr>
          <p:spPr>
            <a:xfrm>
              <a:off x="4780267" y="2515658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UHF-LHC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0.35 MW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B69C133-D54D-41BF-A40D-2672C952A7DC}"/>
                </a:ext>
              </a:extLst>
            </p:cNvPr>
            <p:cNvSpPr txBox="1"/>
            <p:nvPr/>
          </p:nvSpPr>
          <p:spPr>
            <a:xfrm>
              <a:off x="4173675" y="3366579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X-BVERI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50 MW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6EE70E3-E951-4661-AFFF-2B306B24A912}"/>
                </a:ext>
              </a:extLst>
            </p:cNvPr>
            <p:cNvSpPr txBox="1"/>
            <p:nvPr/>
          </p:nvSpPr>
          <p:spPr>
            <a:xfrm>
              <a:off x="5018862" y="2908504"/>
              <a:ext cx="885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X-CERN/CPI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50 MW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BA5E1BA-90F3-4A83-A90A-B52829718417}"/>
                </a:ext>
              </a:extLst>
            </p:cNvPr>
            <p:cNvSpPr txBox="1"/>
            <p:nvPr/>
          </p:nvSpPr>
          <p:spPr>
            <a:xfrm>
              <a:off x="6709613" y="3220371"/>
              <a:ext cx="877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X-CERN/Canon  8 MW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7BC4C5C-BE1A-4B44-9006-D30FA671AF7C}"/>
                </a:ext>
              </a:extLst>
            </p:cNvPr>
            <p:cNvSpPr txBox="1"/>
            <p:nvPr/>
          </p:nvSpPr>
          <p:spPr>
            <a:xfrm>
              <a:off x="3491743" y="2481008"/>
              <a:ext cx="9346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L-FCC, 1.5 MW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04394C5-D207-4CC2-A7F5-C1BE85CE1680}"/>
                </a:ext>
              </a:extLst>
            </p:cNvPr>
            <p:cNvCxnSpPr/>
            <p:nvPr/>
          </p:nvCxnSpPr>
          <p:spPr>
            <a:xfrm flipV="1">
              <a:off x="7140257" y="3589703"/>
              <a:ext cx="37474" cy="460518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dash"/>
              <a:miter lim="800000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2FA8FA2-9A43-44AF-A1D3-1CD3ABF41D14}"/>
                </a:ext>
              </a:extLst>
            </p:cNvPr>
            <p:cNvCxnSpPr>
              <a:stCxn id="117" idx="0"/>
            </p:cNvCxnSpPr>
            <p:nvPr/>
          </p:nvCxnSpPr>
          <p:spPr>
            <a:xfrm flipH="1" flipV="1">
              <a:off x="4888800" y="2958800"/>
              <a:ext cx="981" cy="285652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dash"/>
              <a:miter lim="800000"/>
            </a:ln>
            <a:effectLst/>
          </p:spPr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E2AB12A-0B06-41C9-A568-3ACD628888A1}"/>
                </a:ext>
              </a:extLst>
            </p:cNvPr>
            <p:cNvGrpSpPr/>
            <p:nvPr/>
          </p:nvGrpSpPr>
          <p:grpSpPr>
            <a:xfrm>
              <a:off x="2982111" y="4900850"/>
              <a:ext cx="2925836" cy="307777"/>
              <a:chOff x="2735837" y="4766373"/>
              <a:chExt cx="2925836" cy="307777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F1934B0-C715-4701-A159-7D15FC399D3A}"/>
                  </a:ext>
                </a:extLst>
              </p:cNvPr>
              <p:cNvSpPr txBox="1"/>
              <p:nvPr/>
            </p:nvSpPr>
            <p:spPr>
              <a:xfrm>
                <a:off x="2735837" y="4766373"/>
                <a:ext cx="28886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HE industrial prototype      ; off shelf 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90" name="Isosceles Triangle 89">
                <a:extLst>
                  <a:ext uri="{FF2B5EF4-FFF2-40B4-BE49-F238E27FC236}">
                    <a16:creationId xmlns:a16="http://schemas.microsoft.com/office/drawing/2014/main" id="{CD1636E7-CDAA-4520-A60A-6F5BA3FD6DAB}"/>
                  </a:ext>
                </a:extLst>
              </p:cNvPr>
              <p:cNvSpPr/>
              <p:nvPr/>
            </p:nvSpPr>
            <p:spPr>
              <a:xfrm>
                <a:off x="4531134" y="4850749"/>
                <a:ext cx="180000" cy="144000"/>
              </a:xfrm>
              <a:prstGeom prst="triangle">
                <a:avLst/>
              </a:prstGeom>
              <a:noFill/>
              <a:ln w="19050" cap="flat" cmpd="sng" algn="ctr">
                <a:solidFill>
                  <a:srgbClr val="70AD4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Isosceles Triangle 90">
                <a:extLst>
                  <a:ext uri="{FF2B5EF4-FFF2-40B4-BE49-F238E27FC236}">
                    <a16:creationId xmlns:a16="http://schemas.microsoft.com/office/drawing/2014/main" id="{318653FD-0E94-4B63-8890-AB53FBA51CB4}"/>
                  </a:ext>
                </a:extLst>
              </p:cNvPr>
              <p:cNvSpPr/>
              <p:nvPr/>
            </p:nvSpPr>
            <p:spPr>
              <a:xfrm>
                <a:off x="5481673" y="4826709"/>
                <a:ext cx="180000" cy="144000"/>
              </a:xfrm>
              <a:prstGeom prst="triangle">
                <a:avLst/>
              </a:prstGeom>
              <a:solidFill>
                <a:srgbClr val="70AD4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E3CE578-7BF1-4742-B670-9078723EA79F}"/>
                </a:ext>
              </a:extLst>
            </p:cNvPr>
            <p:cNvSpPr txBox="1"/>
            <p:nvPr/>
          </p:nvSpPr>
          <p:spPr>
            <a:xfrm>
              <a:off x="7757891" y="3231358"/>
              <a:ext cx="570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S-Canon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7.5 MW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059A803-F514-48A2-B15A-68497FEE5295}"/>
                </a:ext>
              </a:extLst>
            </p:cNvPr>
            <p:cNvSpPr txBox="1"/>
            <p:nvPr/>
          </p:nvSpPr>
          <p:spPr>
            <a:xfrm>
              <a:off x="2863012" y="2276898"/>
              <a:ext cx="806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L-MBK/TS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CLIC, 24 MW</a:t>
              </a: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80E2888-7E10-4D8E-A116-C2744063CFA9}"/>
                </a:ext>
              </a:extLst>
            </p:cNvPr>
            <p:cNvSpPr/>
            <p:nvPr/>
          </p:nvSpPr>
          <p:spPr>
            <a:xfrm>
              <a:off x="3038798" y="47551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8A3ECD4-4EA2-4215-BDD5-75B900E123F3}"/>
                </a:ext>
              </a:extLst>
            </p:cNvPr>
            <p:cNvSpPr txBox="1"/>
            <p:nvPr/>
          </p:nvSpPr>
          <p:spPr>
            <a:xfrm>
              <a:off x="3168353" y="4655643"/>
              <a:ext cx="2645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HE design, CERN (PIC simulations)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8" name="Freeform 31">
              <a:extLst>
                <a:ext uri="{FF2B5EF4-FFF2-40B4-BE49-F238E27FC236}">
                  <a16:creationId xmlns:a16="http://schemas.microsoft.com/office/drawing/2014/main" id="{DCE4FBB7-A997-4255-B388-E0E40861F43A}"/>
                </a:ext>
              </a:extLst>
            </p:cNvPr>
            <p:cNvSpPr/>
            <p:nvPr/>
          </p:nvSpPr>
          <p:spPr>
            <a:xfrm>
              <a:off x="3006423" y="2094692"/>
              <a:ext cx="5584305" cy="1316893"/>
            </a:xfrm>
            <a:custGeom>
              <a:avLst/>
              <a:gdLst>
                <a:gd name="connsiteX0" fmla="*/ 0 w 4071025"/>
                <a:gd name="connsiteY0" fmla="*/ 0 h 860898"/>
                <a:gd name="connsiteX1" fmla="*/ 296693 w 4071025"/>
                <a:gd name="connsiteY1" fmla="*/ 77821 h 860898"/>
                <a:gd name="connsiteX2" fmla="*/ 851170 w 4071025"/>
                <a:gd name="connsiteY2" fmla="*/ 238328 h 860898"/>
                <a:gd name="connsiteX3" fmla="*/ 1381327 w 4071025"/>
                <a:gd name="connsiteY3" fmla="*/ 350196 h 860898"/>
                <a:gd name="connsiteX4" fmla="*/ 1896893 w 4071025"/>
                <a:gd name="connsiteY4" fmla="*/ 462064 h 860898"/>
                <a:gd name="connsiteX5" fmla="*/ 2456234 w 4071025"/>
                <a:gd name="connsiteY5" fmla="*/ 573932 h 860898"/>
                <a:gd name="connsiteX6" fmla="*/ 2855068 w 4071025"/>
                <a:gd name="connsiteY6" fmla="*/ 661481 h 860898"/>
                <a:gd name="connsiteX7" fmla="*/ 3297676 w 4071025"/>
                <a:gd name="connsiteY7" fmla="*/ 749030 h 860898"/>
                <a:gd name="connsiteX8" fmla="*/ 3701374 w 4071025"/>
                <a:gd name="connsiteY8" fmla="*/ 807396 h 860898"/>
                <a:gd name="connsiteX9" fmla="*/ 4071025 w 4071025"/>
                <a:gd name="connsiteY9" fmla="*/ 860898 h 86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71025" h="860898">
                  <a:moveTo>
                    <a:pt x="0" y="0"/>
                  </a:moveTo>
                  <a:cubicBezTo>
                    <a:pt x="77415" y="19050"/>
                    <a:pt x="296693" y="77821"/>
                    <a:pt x="296693" y="77821"/>
                  </a:cubicBezTo>
                  <a:cubicBezTo>
                    <a:pt x="438555" y="117542"/>
                    <a:pt x="670398" y="192932"/>
                    <a:pt x="851170" y="238328"/>
                  </a:cubicBezTo>
                  <a:cubicBezTo>
                    <a:pt x="1031942" y="283724"/>
                    <a:pt x="1381327" y="350196"/>
                    <a:pt x="1381327" y="350196"/>
                  </a:cubicBezTo>
                  <a:lnTo>
                    <a:pt x="1896893" y="462064"/>
                  </a:lnTo>
                  <a:lnTo>
                    <a:pt x="2456234" y="573932"/>
                  </a:lnTo>
                  <a:cubicBezTo>
                    <a:pt x="2615930" y="607168"/>
                    <a:pt x="2714828" y="632298"/>
                    <a:pt x="2855068" y="661481"/>
                  </a:cubicBezTo>
                  <a:cubicBezTo>
                    <a:pt x="2995308" y="690664"/>
                    <a:pt x="3156625" y="724711"/>
                    <a:pt x="3297676" y="749030"/>
                  </a:cubicBezTo>
                  <a:cubicBezTo>
                    <a:pt x="3438727" y="773349"/>
                    <a:pt x="3701374" y="807396"/>
                    <a:pt x="3701374" y="807396"/>
                  </a:cubicBezTo>
                  <a:lnTo>
                    <a:pt x="4071025" y="860898"/>
                  </a:lnTo>
                </a:path>
              </a:pathLst>
            </a:custGeom>
            <a:noFill/>
            <a:ln w="0" cap="flat" cmpd="sng" algn="ctr"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glow rad="63500">
                <a:srgbClr val="70AD47">
                  <a:satMod val="175000"/>
                  <a:alpha val="28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Dec 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EJ: Higher Efficiency High Power RF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5620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461</TotalTime>
  <Words>2067</Words>
  <Application>Microsoft Office PowerPoint</Application>
  <PresentationFormat>Widescreen</PresentationFormat>
  <Paragraphs>343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Wingdings 3</vt:lpstr>
      <vt:lpstr>Symbol</vt:lpstr>
      <vt:lpstr>Arial</vt:lpstr>
      <vt:lpstr>Century Gothic</vt:lpstr>
      <vt:lpstr>Calibri</vt:lpstr>
      <vt:lpstr>Wingdings</vt:lpstr>
      <vt:lpstr>Cambria Math</vt:lpstr>
      <vt:lpstr>Ion</vt:lpstr>
      <vt:lpstr>Higher Efficiency High Power RF Generation</vt:lpstr>
      <vt:lpstr>Improving Energy Efficiency: a Duty and an Opportunity </vt:lpstr>
      <vt:lpstr>Excerpt from Letter of Intent: Areas of R&amp;D:</vt:lpstr>
      <vt:lpstr>Example FCC-ee: Energy Needs</vt:lpstr>
      <vt:lpstr>Example FCC-ee: Energy Conversion</vt:lpstr>
      <vt:lpstr>A scalable problem – a scalable solution</vt:lpstr>
      <vt:lpstr>High Efficiency Klystrons</vt:lpstr>
      <vt:lpstr>High-Efficiency klystron activities at CERN</vt:lpstr>
      <vt:lpstr>High-Efficiency klystron activities at CERN</vt:lpstr>
      <vt:lpstr>LHC RF System – a 1st step for validation</vt:lpstr>
      <vt:lpstr>LHC RF System – a 1st step for validation</vt:lpstr>
      <vt:lpstr>KlyC.v5 and CGUN</vt:lpstr>
      <vt:lpstr>Recent L-band industrial prototypes</vt:lpstr>
      <vt:lpstr>Two-stage MBK technology (TS MBK)</vt:lpstr>
      <vt:lpstr>Example: 1 GHz, 24 MW TS-MBK</vt:lpstr>
      <vt:lpstr>Radial gap RF isolation</vt:lpstr>
      <vt:lpstr>Example: 1 GHz, 24 MW TS-MBK:  Simulated overall performance</vt:lpstr>
      <vt:lpstr>Example: 1 GHz, 24 MW TS-MBK</vt:lpstr>
      <vt:lpstr>Magnetrons?</vt:lpstr>
      <vt:lpstr>Solid State Power Amplifiers (SSPAs)</vt:lpstr>
      <vt:lpstr>SSPA – today’s state of the art: CERN SPS 200 MHz</vt:lpstr>
      <vt:lpstr>SSPA – how to get to MW levels?</vt:lpstr>
      <vt:lpstr>SSPAs – how to get to high efficiency?</vt:lpstr>
      <vt:lpstr>Efficiencies in SSPA’s</vt:lpstr>
      <vt:lpstr>Thank you very much for your attention!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Efficiency High Power RF Generation</dc:title>
  <dc:creator>Erk Jensen</dc:creator>
  <cp:lastModifiedBy>Erk Jensen</cp:lastModifiedBy>
  <cp:revision>208</cp:revision>
  <dcterms:created xsi:type="dcterms:W3CDTF">2020-12-17T05:45:04Z</dcterms:created>
  <dcterms:modified xsi:type="dcterms:W3CDTF">2020-12-17T13:34:32Z</dcterms:modified>
</cp:coreProperties>
</file>