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1719" r:id="rId4"/>
    <p:sldId id="1720" r:id="rId5"/>
    <p:sldId id="258" r:id="rId6"/>
    <p:sldId id="259" r:id="rId7"/>
    <p:sldId id="260" r:id="rId8"/>
    <p:sldId id="261" r:id="rId9"/>
    <p:sldId id="262" r:id="rId10"/>
    <p:sldId id="265" r:id="rId11"/>
    <p:sldId id="1721" r:id="rId12"/>
    <p:sldId id="266" r:id="rId13"/>
    <p:sldId id="1723" r:id="rId14"/>
    <p:sldId id="1722" r:id="rId15"/>
    <p:sldId id="269" r:id="rId16"/>
    <p:sldId id="270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vCfzDpbygu8W4ueIJvIFiZrh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io Alessandro Nanni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6664F0-D795-4B4D-B374-82B35C5851EE}">
  <a:tblStyle styleId="{616664F0-D795-4B4D-B374-82B35C5851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98" d="100"/>
          <a:sy n="98" d="100"/>
        </p:scale>
        <p:origin x="19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94e619d9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94e619d9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894e619d9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1984804" y="-345646"/>
            <a:ext cx="517439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CHAR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>
            <a:spLocks noGrp="1"/>
          </p:cNvSpPr>
          <p:nvPr>
            <p:ph type="chart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"/>
          </p:nvPr>
        </p:nvSpPr>
        <p:spPr>
          <a:xfrm>
            <a:off x="457200" y="1312863"/>
            <a:ext cx="40386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body" idx="2"/>
          </p:nvPr>
        </p:nvSpPr>
        <p:spPr>
          <a:xfrm>
            <a:off x="4648200" y="1312863"/>
            <a:ext cx="40386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lo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star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ac.stanford.edu/econf/C1307292/" TargetMode="External"/><Relationship Id="rId5" Type="http://schemas.openxmlformats.org/officeDocument/2006/relationships/hyperlink" Target="https://www.osti.gov/servlets/purl/1631119" TargetMode="External"/><Relationship Id="rId4" Type="http://schemas.openxmlformats.org/officeDocument/2006/relationships/hyperlink" Target="https://snowmass2021.slack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46775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listserv@fnal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sbelomes@fnal.gov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hans.weise@desy.de" TargetMode="External"/><Relationship Id="rId4" Type="http://schemas.openxmlformats.org/officeDocument/2006/relationships/hyperlink" Target="mailto:nanni@slac.stanford.ed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400"/>
            </a:pPr>
            <a:r>
              <a:rPr lang="en-US" dirty="0"/>
              <a:t>AF7 - Subgroup RF - </a:t>
            </a:r>
            <a:r>
              <a:rPr lang="en-US" dirty="0" err="1"/>
              <a:t>miniWorkshop</a:t>
            </a:r>
            <a:r>
              <a:rPr lang="en-US" dirty="0"/>
              <a:t> on RF Systems and Sources</a:t>
            </a:r>
            <a:endParaRPr dirty="0"/>
          </a:p>
        </p:txBody>
      </p:sp>
      <p:sp>
        <p:nvSpPr>
          <p:cNvPr id="112" name="Google Shape;112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90"/>
              <a:buNone/>
            </a:pPr>
            <a:r>
              <a:rPr lang="en-US" sz="2590" b="1" dirty="0"/>
              <a:t>Dec. 17, 2020</a:t>
            </a:r>
            <a:endParaRPr dirty="0"/>
          </a:p>
          <a:p>
            <a:pPr marL="0" indent="0">
              <a:lnSpc>
                <a:spcPct val="80000"/>
              </a:lnSpc>
              <a:spcBef>
                <a:spcPts val="518"/>
              </a:spcBef>
              <a:buSzPts val="2590"/>
            </a:pPr>
            <a:r>
              <a:rPr lang="en-US" dirty="0"/>
              <a:t>Sergey </a:t>
            </a:r>
            <a:r>
              <a:rPr lang="en-US" dirty="0" err="1"/>
              <a:t>Belomestnykh</a:t>
            </a:r>
            <a:br>
              <a:rPr lang="en-US" dirty="0"/>
            </a:br>
            <a:r>
              <a:rPr lang="en-US" dirty="0"/>
              <a:t>Emilio Nanni</a:t>
            </a:r>
          </a:p>
          <a:p>
            <a:pPr marL="0" lvl="0" indent="0">
              <a:lnSpc>
                <a:spcPct val="80000"/>
              </a:lnSpc>
              <a:spcBef>
                <a:spcPts val="518"/>
              </a:spcBef>
              <a:buSzPts val="2590"/>
            </a:pPr>
            <a:r>
              <a:rPr lang="en-US" sz="2590" dirty="0"/>
              <a:t>Hans Weise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Impact of Submissions</a:t>
            </a:r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/>
              <a:t>Snowmass is our opportunity to inform the community on R&amp;D opportunities in our field</a:t>
            </a:r>
            <a:endParaRPr sz="32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/>
              <a:t>DOE’s P5 will follow Snowmass and utilize this information to lay out a decadal vision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sz="2800" dirty="0"/>
              <a:t>Accelerator Subpanel deliberations during the last P5 made a significant impact on resources for R&amp;D</a:t>
            </a:r>
          </a:p>
          <a:p>
            <a:pPr marL="342900">
              <a:spcBef>
                <a:spcPts val="0"/>
              </a:spcBef>
              <a:buSzPts val="2800"/>
            </a:pPr>
            <a:r>
              <a:rPr lang="en-US" sz="3200" dirty="0"/>
              <a:t>Contributions will have more impact if community works together</a:t>
            </a: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202" name="Google Shape;20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203" name="Google Shape;20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204" name="Google Shape;20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05" name="Google Shape;205;p9"/>
          <p:cNvSpPr txBox="1"/>
          <p:nvPr/>
        </p:nvSpPr>
        <p:spPr>
          <a:xfrm>
            <a:off x="864650" y="5491825"/>
            <a:ext cx="67869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hlink"/>
                </a:solidFill>
                <a:hlinkClick r:id="rId3"/>
              </a:rPr>
              <a:t>https://snowmass21.org/loi</a:t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F5204-6CA0-A049-A10F-5C0A3AAF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miniWorkshop</a:t>
            </a:r>
            <a:r>
              <a:rPr lang="en-US" dirty="0"/>
              <a:t> on RF Systems and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B165E-3C57-2D46-AF08-67D414F4D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of this workshop: </a:t>
            </a:r>
          </a:p>
          <a:p>
            <a:pPr lvl="1"/>
            <a:r>
              <a:rPr lang="en-US" dirty="0"/>
              <a:t>Discuss the submitted LOIs in this topic</a:t>
            </a:r>
          </a:p>
          <a:p>
            <a:pPr lvl="1"/>
            <a:r>
              <a:rPr lang="en-US" dirty="0"/>
              <a:t>Learn about future research plans</a:t>
            </a:r>
          </a:p>
          <a:p>
            <a:pPr lvl="1"/>
            <a:r>
              <a:rPr lang="en-US" dirty="0"/>
              <a:t>Discuss important HEP technical challenges</a:t>
            </a:r>
          </a:p>
          <a:p>
            <a:pPr lvl="1"/>
            <a:r>
              <a:rPr lang="en-US" dirty="0"/>
              <a:t> Strategize as a community for our collective contribution to Snowmass</a:t>
            </a:r>
          </a:p>
          <a:p>
            <a:r>
              <a:rPr lang="en-US" dirty="0"/>
              <a:t>Events will be held in coming months for additional categories of LOIs submitted to AF7-rf. 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B7AFE-7F05-364F-B4E3-004ED5CEE3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GARD RF Acceleration R&amp;D Roadmap</a:t>
            </a:r>
            <a:endParaRPr/>
          </a:p>
        </p:txBody>
      </p:sp>
      <p:sp>
        <p:nvSpPr>
          <p:cNvPr id="211" name="Google Shape;211;p11"/>
          <p:cNvSpPr txBox="1">
            <a:spLocks noGrp="1"/>
          </p:cNvSpPr>
          <p:nvPr>
            <p:ph type="body" idx="1"/>
          </p:nvPr>
        </p:nvSpPr>
        <p:spPr>
          <a:xfrm>
            <a:off x="457200" y="5295050"/>
            <a:ext cx="8686800" cy="1680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 dirty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</a:t>
            </a:r>
            <a:r>
              <a:rPr lang="en-US" sz="2400" dirty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tructure some discussion around DOE RF Accelerator Roadmap</a:t>
            </a:r>
          </a:p>
          <a:p>
            <a:pPr lvl="1" indent="-317500">
              <a:spcBef>
                <a:spcPts val="0"/>
              </a:spcBef>
              <a:buSzPts val="1400"/>
              <a:buChar char="•"/>
            </a:pPr>
            <a:r>
              <a:rPr lang="en-US" sz="2000" dirty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Does it capture the right topics / are we making progress?</a:t>
            </a:r>
            <a:endParaRPr sz="2000" dirty="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</a:ext>
              </a:extLs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 dirty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In addition explore new or overlooked </a:t>
            </a:r>
            <a:r>
              <a:rPr lang="en-US" sz="2400" dirty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concepts/topics </a:t>
            </a:r>
            <a:endParaRPr sz="2400" dirty="0"/>
          </a:p>
        </p:txBody>
      </p:sp>
      <p:sp>
        <p:nvSpPr>
          <p:cNvPr id="212" name="Google Shape;2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213" name="Google Shape;2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20" y="1272285"/>
            <a:ext cx="2638698" cy="339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1418" y="800958"/>
            <a:ext cx="6453679" cy="4494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8AEF-B0DA-C24A-BF61-A4E0985F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1650"/>
            <a:ext cx="9144000" cy="499218"/>
          </a:xfrm>
        </p:spPr>
        <p:txBody>
          <a:bodyPr anchor="ctr">
            <a:normAutofit fontScale="90000"/>
          </a:bodyPr>
          <a:lstStyle/>
          <a:p>
            <a:r>
              <a:rPr lang="en-US" b="1" dirty="0"/>
              <a:t>GARD-RF R&amp;D alignment with future HEP particle accelerators 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92702-74EC-E646-BC5E-70EB60714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22107-52CD-8849-820A-DD16EA5CBE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12702-1390-564F-A0EE-19B388FC7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868"/>
            <a:ext cx="9074157" cy="491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89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1425D6-23D4-CB4F-9D4A-8C31E5582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00058-A9DD-604D-96BF-02BEA696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8E5FA-B922-8845-BC73-44FAD94C53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E1B66-F3B6-DA4F-93D6-5BBD981AC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4" y="317856"/>
            <a:ext cx="8872812" cy="3705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EDF19E-F9D3-D642-A359-A81C7567C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94" y="4023360"/>
            <a:ext cx="8872812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82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Snowmass website, including upload for LOIs and contributed papers –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https://snowmass21.org/start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Slack Channel –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https://snowmass2021.slack.com/</a:t>
            </a:r>
            <a:r>
              <a:rPr lang="en-US" dirty="0"/>
              <a:t> </a:t>
            </a:r>
            <a:endParaRPr dirty="0"/>
          </a:p>
          <a:p>
            <a:pPr marL="342900" lvl="0">
              <a:spcBef>
                <a:spcPts val="560"/>
              </a:spcBef>
              <a:buSzPts val="2800"/>
            </a:pPr>
            <a:r>
              <a:rPr lang="en-US" dirty="0"/>
              <a:t>GARD Roadmap </a:t>
            </a:r>
            <a:r>
              <a:rPr lang="en-US" dirty="0">
                <a:hlinkClick r:id="rId5"/>
              </a:rPr>
              <a:t>https://www.osti.gov/servlets/purl/1631119</a:t>
            </a:r>
            <a:r>
              <a:rPr lang="en-US" dirty="0"/>
              <a:t> 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Snowmass 2013 proceedings  –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https://www.slac.stanford.edu/econf/C1307292/</a:t>
            </a:r>
            <a:endParaRPr lang="en-US" u="sng" dirty="0">
              <a:solidFill>
                <a:schemeClr val="hlink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dirty="0"/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42" name="Google Shape;24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94e619d90_0_14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 / Discussion Topics</a:t>
            </a:r>
            <a:endParaRPr/>
          </a:p>
        </p:txBody>
      </p:sp>
      <p:sp>
        <p:nvSpPr>
          <p:cNvPr id="251" name="Google Shape;251;g894e619d90_0_14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Questions on Contributed Papers?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contributions are you considering?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Can we build teams to submit contributions with strong impact?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would those categories be for RF Systems and Sources?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Who or what would you like to hear from for future seminars ?</a:t>
            </a:r>
            <a:endParaRPr dirty="0"/>
          </a:p>
        </p:txBody>
      </p:sp>
      <p:sp>
        <p:nvSpPr>
          <p:cNvPr id="252" name="Google Shape;252;g894e619d90_0_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2980984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20 minutes: overview of Snowmass, RF acceleration R&amp;D sub-topic, upcoming activities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19" name="Google Shape;1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20" name="Google Shape;1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14FAB7-4D13-D548-BEC7-D46C9821D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183" y="1616414"/>
            <a:ext cx="5467277" cy="43054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69DEF-3B10-47A5-B699-6C48F9BA7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280"/>
            <a:ext cx="3606800" cy="832076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5300" b="1" u="sng" dirty="0">
                <a:solidFill>
                  <a:srgbClr val="7030A0"/>
                </a:solidFill>
              </a:rPr>
              <a:t>AF7rf: RF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0B9B7-1EB8-49DD-A3C2-CCFB90263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" y="878948"/>
            <a:ext cx="3777150" cy="2290972"/>
          </a:xfrm>
        </p:spPr>
        <p:txBody>
          <a:bodyPr>
            <a:normAutofit fontScale="92500" lnSpcReduction="20000"/>
          </a:bodyPr>
          <a:lstStyle/>
          <a:p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Updates:</a:t>
            </a:r>
          </a:p>
          <a:p>
            <a:pPr lvl="1"/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Sergey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Belomestnykh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replace Sam Posen as convener</a:t>
            </a:r>
          </a:p>
          <a:p>
            <a:pPr lvl="1"/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Congrats to Sam on new position and welcome Sergey!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BDE40-6BAE-4FB2-AC1E-B21A7F9A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F796D-CB21-49CB-8475-A4680E441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Snowmass AF | CPM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0CF4A-812A-4F2E-86BB-E06BE412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3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FB30CB-D3E6-6A46-9F63-C88977BB4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03"/>
          <a:stretch/>
        </p:blipFill>
        <p:spPr>
          <a:xfrm>
            <a:off x="3938016" y="138211"/>
            <a:ext cx="5106592" cy="272051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088A44A-409B-5642-B796-22596B5F5B86}"/>
              </a:ext>
            </a:extLst>
          </p:cNvPr>
          <p:cNvSpPr txBox="1">
            <a:spLocks/>
          </p:cNvSpPr>
          <p:nvPr/>
        </p:nvSpPr>
        <p:spPr>
          <a:xfrm>
            <a:off x="457200" y="3108961"/>
            <a:ext cx="8587408" cy="3623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CPM convener meetings to plan</a:t>
            </a:r>
          </a:p>
          <a:p>
            <a:pPr lvl="1"/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Contributed papers will be a major topic at workshops</a:t>
            </a:r>
          </a:p>
          <a:p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 include :</a:t>
            </a:r>
            <a:endParaRPr lang="en-US" sz="2100" dirty="0"/>
          </a:p>
          <a:p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on “Cavity Performance Frontier”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300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Feb. 16</a:t>
            </a:r>
            <a:r>
              <a:rPr lang="en-US" sz="2300" b="1" baseline="30000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300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Tentative</a:t>
            </a:r>
            <a:endParaRPr lang="en-US" sz="2300" dirty="0">
              <a:solidFill>
                <a:srgbClr val="043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on “RF Sources &amp; Auxiliaries”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300" b="1" u="sng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Dec. 17</a:t>
            </a:r>
            <a:r>
              <a:rPr lang="en-US" sz="2300" b="1" u="sng" baseline="30000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endParaRPr lang="en-US" sz="2300" b="1" u="sng" dirty="0">
              <a:solidFill>
                <a:srgbClr val="043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https://indico.fnal.gov/event/46775/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on  “Innovative Design and Modelling”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300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26</a:t>
            </a:r>
            <a:r>
              <a:rPr lang="en-US" sz="2300" b="1" baseline="30000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300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Tentative</a:t>
            </a:r>
            <a:r>
              <a:rPr lang="en-US" sz="2300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900" dirty="0">
              <a:solidFill>
                <a:srgbClr val="043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Upcoming:</a:t>
            </a:r>
          </a:p>
          <a:p>
            <a:pPr lvl="1"/>
            <a:r>
              <a:rPr lang="en-US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workshops </a:t>
            </a:r>
            <a:r>
              <a:rPr 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other groups for other four categories, or have smaller mini-workshops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plan to continue </a:t>
            </a:r>
            <a:r>
              <a:rPr lang="en-US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 series </a:t>
            </a:r>
            <a:r>
              <a:rPr 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see previous seminars at </a:t>
            </a:r>
            <a:r>
              <a:rPr lang="en-US" sz="1900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indico.fnal.gov/category/1117/</a:t>
            </a:r>
          </a:p>
        </p:txBody>
      </p:sp>
    </p:spTree>
    <p:extLst>
      <p:ext uri="{BB962C8B-B14F-4D97-AF65-F5344CB8AC3E}">
        <p14:creationId xmlns:p14="http://schemas.microsoft.com/office/powerpoint/2010/main" val="262306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217A-5984-0D4C-ABCC-4F0C007B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AF7-rf LISTSERV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D888-C112-1B48-862E-9DFA1ADB5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Dear Snowmass Accelerator Frontier / RF Accelerator Technology (AF7-RF) enthusiasts,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sign up and encourage others who are interested in this topic to join the list by sending a “SUBSCRIBE SNOWMASS-AF7-RF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” (without quotation marks and substituting “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” with their first and last names) command to </a:t>
            </a:r>
            <a:r>
              <a:rPr lang="en-US" u="sng" dirty="0">
                <a:hlinkClick r:id="rId2"/>
              </a:rPr>
              <a:t>listserv@fnal.gov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You may leave the list at any time by sending a "SIGNOFF SNOWMASS-AF7-RF" (without quotation marks) command to </a:t>
            </a:r>
            <a:r>
              <a:rPr lang="en-US" u="sng" dirty="0">
                <a:hlinkClick r:id="rId2"/>
              </a:rPr>
              <a:t>listserv@fnal.gov</a:t>
            </a:r>
            <a:r>
              <a:rPr lang="en-US" dirty="0"/>
              <a:t>. 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E44E9-BBF8-3A4B-AB57-CCFE18F9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69B99-C5CB-7841-9311-3C42F8F2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Snowmass AF | CPM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67E8F-4B54-EE4F-A213-732BA3A1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90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Snowmass</a:t>
            </a:r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Snowmass is a long-term planning exercise for the particle physics community, organized by the American Physical Society (APS)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Opportunity for the entire particle physics community to come together to identify and document a vision for the future of particle physics in the U.S. and together with its international partners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Contributions provide important input that influences future projects and scientific programs.</a:t>
            </a:r>
            <a:endParaRPr/>
          </a:p>
        </p:txBody>
      </p:sp>
      <p:sp>
        <p:nvSpPr>
          <p:cNvPr id="128" name="Google Shape;1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30" name="Google Shape;1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Snowmass 2021 Organization</a:t>
            </a:r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10 Frontiers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Energy Frontier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Neutrino Physics Frontier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Rare Processes and Precision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Cosmic Frontier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Theory Frontier</a:t>
            </a: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rgbClr val="00B0F0"/>
                </a:solidFill>
              </a:rPr>
              <a:t>Accelerator Frontier</a:t>
            </a:r>
            <a:endParaRPr dirty="0">
              <a:solidFill>
                <a:srgbClr val="00B0F0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Instrumentation Frontier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Computational Frontier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Underground Facilities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Community Engagement Frontier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" name="Google Shape;13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0" y="17083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Snowmass Accelerator Frontier Organization</a:t>
            </a:r>
            <a:endParaRPr/>
          </a:p>
        </p:txBody>
      </p:sp>
      <p:graphicFrame>
        <p:nvGraphicFramePr>
          <p:cNvPr id="145" name="Google Shape;145;p5"/>
          <p:cNvGraphicFramePr/>
          <p:nvPr>
            <p:extLst>
              <p:ext uri="{D42A27DB-BD31-4B8C-83A1-F6EECF244321}">
                <p14:modId xmlns:p14="http://schemas.microsoft.com/office/powerpoint/2010/main" val="3686888438"/>
              </p:ext>
            </p:extLst>
          </p:nvPr>
        </p:nvGraphicFramePr>
        <p:xfrm>
          <a:off x="387626" y="2166324"/>
          <a:ext cx="8229575" cy="4633070"/>
        </p:xfrm>
        <a:graphic>
          <a:graphicData uri="http://schemas.openxmlformats.org/drawingml/2006/table">
            <a:tbl>
              <a:tblPr>
                <a:noFill/>
                <a:tableStyleId>{616664F0-D795-4B4D-B374-82B35C5851EE}</a:tableStyleId>
              </a:tblPr>
              <a:tblGrid>
                <a:gridCol w="253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Topical Group 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6A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Group Co-Conveners 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6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AF1. Beam Physics and Education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Z. Huang (Stanford)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Bei (GSI)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S. Lund (MSU)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AF2. Accelerators for Neutrinos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J. Galambos (ORNL)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B. Zwaska (FNAL)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G. Arduini (CERN)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AF3. Accelerators for EW/Higgs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Ross (SLAC)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A. Seryi (JLAB)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Q. Qin (IHEP, Beijing)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AF4. Multi-TeV Colliders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Palmer (BNL)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A. Valishev (FNAL)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N. Pastrone (INFN, Torino)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AF5. Accelerators for PBC and Rare Processes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E. Prebys (UC Davis)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Lamont (CERN)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MS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Richard Milner (MIT)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AF6. Advanced Accelerator Concepts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C. Geddes (LBNL)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Hogan (SLAC)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P. Musumeci (UCLA)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R. Assmann (DESY) 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AF7. Accelerator Technology R&amp;D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1E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00B0F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    Sub-group RF </a:t>
                      </a:r>
                      <a:endParaRPr sz="1800" b="1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F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E. Nanni (SLAC) </a:t>
                      </a:r>
                      <a:endParaRPr sz="1800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B0F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S. </a:t>
                      </a:r>
                      <a:r>
                        <a:rPr lang="en-US" sz="1200" dirty="0" err="1">
                          <a:solidFill>
                            <a:srgbClr val="00B0F0"/>
                          </a:solidFill>
                        </a:rPr>
                        <a:t>Belomestnykh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(FNAL) </a:t>
                      </a:r>
                      <a:endParaRPr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B0F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H. Weise (DESY) </a:t>
                      </a:r>
                      <a:endParaRPr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    Sub-Group Magnets </a:t>
                      </a:r>
                      <a:endParaRPr sz="1800" b="1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G. Sabbi (LBNL) </a:t>
                      </a:r>
                      <a:endParaRPr sz="180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S. Zlobin (FNAL) </a:t>
                      </a:r>
                      <a:endParaRPr sz="180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S.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Izquierdo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Bermudez (CERN) 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    Sub-group Targets/Sources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Charlotte Barbier (ORNL)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Yin-E Sun (ANL)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MS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Frederique </a:t>
                      </a:r>
                      <a:r>
                        <a:rPr lang="en-US" sz="1200" dirty="0" err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Pellemoine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(MSU/FNAL)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9591" y="821962"/>
            <a:ext cx="5277679" cy="129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1699591" y="861718"/>
            <a:ext cx="197788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Frontier Conveners</a:t>
            </a: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060"/>
              <a:buFont typeface="Calibri"/>
              <a:buNone/>
            </a:pPr>
            <a:r>
              <a:rPr lang="en-US" sz="3060"/>
              <a:t>Accelerator Frontier 7: Accelerator Technology R&amp;D</a:t>
            </a:r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201039" y="1350253"/>
            <a:ext cx="8631676" cy="13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Accelerator Technology is the enabling foundation for accelerator-based HEP. 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RF acceleration – primarily divided into SRF and NCRF, plus consideration for regions of overlap, e.g. RF sources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7" name="Google Shape;15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-96253" y="569988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 sz="3400" b="1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RF Subtopical Group 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0" y="2719851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 sz="3400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AF7 - RF Conveners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3031468" y="3395235"/>
            <a:ext cx="2978516" cy="14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 </a:t>
            </a:r>
            <a:r>
              <a:rPr lang="en-US" sz="2000" dirty="0" err="1"/>
              <a:t>Belomestnykh</a:t>
            </a:r>
            <a:endParaRPr dirty="0"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Fermilab</a:t>
            </a:r>
            <a:endParaRPr dirty="0"/>
          </a:p>
          <a:p>
            <a:pPr lvl="0" algn="ctr">
              <a:spcBef>
                <a:spcPts val="400"/>
              </a:spcBef>
              <a:buClr>
                <a:schemeClr val="dk1"/>
              </a:buClr>
              <a:buSzPts val="2000"/>
            </a:pPr>
            <a:r>
              <a:rPr lang="en-US" sz="1800" dirty="0">
                <a:hlinkClick r:id="rId3"/>
              </a:rPr>
              <a:t>sbelomes@fnal.gov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51938" y="3357514"/>
            <a:ext cx="2978516" cy="14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Emilio Nanni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SLAC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nanni@slac.stanford.edu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6019800" y="3356046"/>
            <a:ext cx="2978516" cy="14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Hans Weise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DESY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hans.weise@desy.de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6">
            <a:alphaModFix/>
          </a:blip>
          <a:srcRect l="10081" t="19620" r="50000" b="19340"/>
          <a:stretch/>
        </p:blipFill>
        <p:spPr>
          <a:xfrm>
            <a:off x="6996169" y="4509329"/>
            <a:ext cx="1207902" cy="184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8329" y="4612379"/>
            <a:ext cx="1736785" cy="167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rom Chief Technology Officer Sergey Belomestnykh: OCTO's top five | News">
            <a:extLst>
              <a:ext uri="{FF2B5EF4-FFF2-40B4-BE49-F238E27FC236}">
                <a16:creationId xmlns:a16="http://schemas.microsoft.com/office/drawing/2014/main" id="{B5EA67A4-3CB6-D24B-AA09-D873845E0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9"/>
          <a:stretch/>
        </p:blipFill>
        <p:spPr bwMode="auto">
          <a:xfrm>
            <a:off x="3750110" y="4578203"/>
            <a:ext cx="1451274" cy="174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Snowmass Submissions</a:t>
            </a:r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Snowmass submissions will take the form of Contributed Papers, such as white papers on specific scientific areas, with a maximum length of 10 pages each, </a:t>
            </a:r>
            <a:r>
              <a:rPr lang="en-US" dirty="0">
                <a:highlight>
                  <a:srgbClr val="FFFF00"/>
                </a:highlight>
              </a:rPr>
              <a:t>due July 31, 2021 (THIS DATE MAY CHANGE)</a:t>
            </a:r>
            <a:endParaRPr dirty="0">
              <a:highlight>
                <a:srgbClr val="FFFF00"/>
              </a:highlight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Contributed papers are typically expected to be preceded by Letters of Interest (</a:t>
            </a:r>
            <a:r>
              <a:rPr lang="en-US" dirty="0" err="1"/>
              <a:t>LoI</a:t>
            </a:r>
            <a:r>
              <a:rPr lang="en-US" dirty="0"/>
              <a:t>), with a maximum length of 2 pages each, due August 31, 2020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We encourage </a:t>
            </a:r>
            <a:r>
              <a:rPr lang="en-US" dirty="0" err="1"/>
              <a:t>LoI</a:t>
            </a:r>
            <a:r>
              <a:rPr lang="en-US" dirty="0"/>
              <a:t> submitters to form teams for contributions (where appropriate)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Rally support behind contributions from others</a:t>
            </a:r>
            <a:endParaRPr dirty="0"/>
          </a:p>
        </p:txBody>
      </p:sp>
      <p:sp>
        <p:nvSpPr>
          <p:cNvPr id="175" name="Google Shape;17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77" name="Google Shape;17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1120</Words>
  <Application>Microsoft Macintosh PowerPoint</Application>
  <PresentationFormat>On-screen Show (4:3)</PresentationFormat>
  <Paragraphs>170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TrebuchetMS</vt:lpstr>
      <vt:lpstr>Office Theme</vt:lpstr>
      <vt:lpstr>AF7 - Subgroup RF - miniWorkshop on RF Systems and Sources</vt:lpstr>
      <vt:lpstr>Agenda</vt:lpstr>
      <vt:lpstr>AF7rf: RF</vt:lpstr>
      <vt:lpstr>AF7-rf LISTSERV</vt:lpstr>
      <vt:lpstr>Snowmass</vt:lpstr>
      <vt:lpstr>Snowmass 2021 Organization</vt:lpstr>
      <vt:lpstr>Snowmass Accelerator Frontier Organization</vt:lpstr>
      <vt:lpstr>Accelerator Frontier 7: Accelerator Technology R&amp;D</vt:lpstr>
      <vt:lpstr>Snowmass Submissions</vt:lpstr>
      <vt:lpstr>Impact of Submissions</vt:lpstr>
      <vt:lpstr>miniWorkshop on RF Systems and Sources</vt:lpstr>
      <vt:lpstr>GARD RF Acceleration R&amp;D Roadmap</vt:lpstr>
      <vt:lpstr>GARD-RF R&amp;D alignment with future HEP particle accelerators  </vt:lpstr>
      <vt:lpstr>PowerPoint Presentation</vt:lpstr>
      <vt:lpstr>Resources</vt:lpstr>
      <vt:lpstr>Questions / Discussion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Kickoff Meeting: Snowmass Group AF7-RF</dc:title>
  <dc:creator>Young-Kee Kim</dc:creator>
  <cp:lastModifiedBy>Nanni, Emilio Alessandro</cp:lastModifiedBy>
  <cp:revision>13</cp:revision>
  <dcterms:created xsi:type="dcterms:W3CDTF">2014-06-24T05:51:31Z</dcterms:created>
  <dcterms:modified xsi:type="dcterms:W3CDTF">2020-12-17T14:41:19Z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0x010100E92200099A496542A068C53B692DC9D7</vt:lpwstr>
  </property>
</Properties>
</file>