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6" r:id="rId3"/>
    <p:sldId id="267" r:id="rId4"/>
    <p:sldId id="261" r:id="rId5"/>
    <p:sldId id="272" r:id="rId6"/>
    <p:sldId id="257" r:id="rId7"/>
    <p:sldId id="277" r:id="rId8"/>
    <p:sldId id="273" r:id="rId9"/>
    <p:sldId id="274" r:id="rId10"/>
    <p:sldId id="278" r:id="rId11"/>
    <p:sldId id="279" r:id="rId12"/>
    <p:sldId id="275" r:id="rId13"/>
    <p:sldId id="280" r:id="rId14"/>
    <p:sldId id="268" r:id="rId15"/>
    <p:sldId id="259" r:id="rId16"/>
    <p:sldId id="271" r:id="rId17"/>
    <p:sldId id="265" r:id="rId18"/>
    <p:sldId id="269" r:id="rId19"/>
    <p:sldId id="262"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17" autoAdjust="0"/>
    <p:restoredTop sz="94660"/>
  </p:normalViewPr>
  <p:slideViewPr>
    <p:cSldViewPr>
      <p:cViewPr varScale="1">
        <p:scale>
          <a:sx n="103" d="100"/>
          <a:sy n="103" d="100"/>
        </p:scale>
        <p:origin x="-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avies\My%20Documents\Fermi%20Lab%202011\Input%20data\Merged%20data%20compare%20heat%20capac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avies\My%20Documents\Fermi%20Lab%202011\Input%20data\Merged%20data%20compare%20heat%20capac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baseline="0"/>
              <a:t>Nb3Sn specific heat capacity</a:t>
            </a:r>
            <a:endParaRPr lang="en-US"/>
          </a:p>
        </c:rich>
      </c:tx>
      <c:layout>
        <c:manualLayout>
          <c:xMode val="edge"/>
          <c:yMode val="edge"/>
          <c:x val="0.3185291338582677"/>
          <c:y val="0"/>
        </c:manualLayout>
      </c:layout>
      <c:overlay val="1"/>
    </c:title>
    <c:plotArea>
      <c:layout>
        <c:manualLayout>
          <c:layoutTarget val="inner"/>
          <c:xMode val="edge"/>
          <c:yMode val="edge"/>
          <c:x val="6.0586220864596134E-2"/>
          <c:y val="4.8629478100922545E-2"/>
          <c:w val="0.61623074600417949"/>
          <c:h val="0.87209258993210659"/>
        </c:manualLayout>
      </c:layout>
      <c:scatterChart>
        <c:scatterStyle val="lineMarker"/>
        <c:ser>
          <c:idx val="2"/>
          <c:order val="0"/>
          <c:tx>
            <c:strRef>
              <c:f>Nb3Sn!$A$115:$A$116</c:f>
              <c:strCache>
                <c:ptCount val="1"/>
                <c:pt idx="0">
                  <c:v>Nb3Sn Normal H = 0 T [16] Equation:</c:v>
                </c:pt>
              </c:strCache>
            </c:strRef>
          </c:tx>
          <c:spPr>
            <a:ln w="28575">
              <a:solidFill>
                <a:srgbClr val="7030A0"/>
              </a:solidFill>
            </a:ln>
          </c:spPr>
          <c:xVal>
            <c:numRef>
              <c:f>Nb3Sn!$A$118:$A$127</c:f>
              <c:numCache>
                <c:formatCode>General</c:formatCode>
                <c:ptCount val="10"/>
                <c:pt idx="0">
                  <c:v>9</c:v>
                </c:pt>
                <c:pt idx="1">
                  <c:v>10</c:v>
                </c:pt>
                <c:pt idx="2">
                  <c:v>11</c:v>
                </c:pt>
                <c:pt idx="3">
                  <c:v>12</c:v>
                </c:pt>
                <c:pt idx="4">
                  <c:v>13</c:v>
                </c:pt>
                <c:pt idx="5">
                  <c:v>14</c:v>
                </c:pt>
                <c:pt idx="6">
                  <c:v>15</c:v>
                </c:pt>
                <c:pt idx="7">
                  <c:v>16</c:v>
                </c:pt>
                <c:pt idx="8">
                  <c:v>17</c:v>
                </c:pt>
                <c:pt idx="9">
                  <c:v>18</c:v>
                </c:pt>
              </c:numCache>
            </c:numRef>
          </c:xVal>
          <c:yVal>
            <c:numRef>
              <c:f>Nb3Sn!$B$118:$B$127</c:f>
              <c:numCache>
                <c:formatCode>General</c:formatCode>
                <c:ptCount val="10"/>
                <c:pt idx="0">
                  <c:v>2.1006221942627077</c:v>
                </c:pt>
                <c:pt idx="1">
                  <c:v>2.6079516859587319</c:v>
                </c:pt>
                <c:pt idx="2">
                  <c:v>3.1957391545042779</c:v>
                </c:pt>
                <c:pt idx="3">
                  <c:v>3.8690077503774529</c:v>
                </c:pt>
                <c:pt idx="4">
                  <c:v>4.6319170105686975</c:v>
                </c:pt>
                <c:pt idx="5">
                  <c:v>5.4876843482637137</c:v>
                </c:pt>
                <c:pt idx="6">
                  <c:v>6.4385065425264223</c:v>
                </c:pt>
                <c:pt idx="7">
                  <c:v>7.4854812279818832</c:v>
                </c:pt>
                <c:pt idx="8">
                  <c:v>8.628528384499246</c:v>
                </c:pt>
                <c:pt idx="9">
                  <c:v>9.8663118268746857</c:v>
                </c:pt>
              </c:numCache>
            </c:numRef>
          </c:yVal>
        </c:ser>
        <c:ser>
          <c:idx val="3"/>
          <c:order val="1"/>
          <c:tx>
            <c:strRef>
              <c:f>Nb3Sn!$A$129:$A$130</c:f>
              <c:strCache>
                <c:ptCount val="1"/>
                <c:pt idx="0">
                  <c:v>Nb3Sn Normal H = 0 T [16] Equation:</c:v>
                </c:pt>
              </c:strCache>
            </c:strRef>
          </c:tx>
          <c:spPr>
            <a:ln>
              <a:solidFill>
                <a:srgbClr val="7030A0"/>
              </a:solidFill>
            </a:ln>
          </c:spPr>
          <c:marker>
            <c:symbol val="x"/>
            <c:size val="16"/>
          </c:marker>
          <c:xVal>
            <c:numRef>
              <c:f>Nb3Sn!$A$132:$A$143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Nb3Sn!$B$132:$B$143</c:f>
              <c:numCache>
                <c:formatCode>General</c:formatCode>
                <c:ptCount val="12"/>
                <c:pt idx="0">
                  <c:v>0.11072124489179669</c:v>
                </c:pt>
                <c:pt idx="1">
                  <c:v>0.22145189169602419</c:v>
                </c:pt>
                <c:pt idx="2">
                  <c:v>0.33220134232511322</c:v>
                </c:pt>
                <c:pt idx="3">
                  <c:v>0.44297899869149476</c:v>
                </c:pt>
                <c:pt idx="4">
                  <c:v>0.55379426270759946</c:v>
                </c:pt>
                <c:pt idx="5">
                  <c:v>0.66465653628585808</c:v>
                </c:pt>
                <c:pt idx="6">
                  <c:v>0.77557522133870171</c:v>
                </c:pt>
                <c:pt idx="7">
                  <c:v>0.88655971977856063</c:v>
                </c:pt>
                <c:pt idx="8">
                  <c:v>0.99761943351786619</c:v>
                </c:pt>
                <c:pt idx="9">
                  <c:v>1.1087637644690489</c:v>
                </c:pt>
                <c:pt idx="10">
                  <c:v>1.2200021145445394</c:v>
                </c:pt>
                <c:pt idx="11">
                  <c:v>1.331343885656769</c:v>
                </c:pt>
              </c:numCache>
            </c:numRef>
          </c:yVal>
        </c:ser>
        <c:ser>
          <c:idx val="4"/>
          <c:order val="2"/>
          <c:tx>
            <c:strRef>
              <c:f>Nb3Sn!$A$146:$A$147</c:f>
              <c:strCache>
                <c:ptCount val="1"/>
                <c:pt idx="0">
                  <c:v>Nb3Sn [17], Normal Equation:</c:v>
                </c:pt>
              </c:strCache>
            </c:strRef>
          </c:tx>
          <c:spPr>
            <a:ln>
              <a:solidFill>
                <a:srgbClr val="7030A0"/>
              </a:solidFill>
            </a:ln>
          </c:spPr>
          <c:marker>
            <c:symbol val="dot"/>
            <c:size val="14"/>
            <c:spPr>
              <a:solidFill>
                <a:srgbClr val="9BBB59">
                  <a:lumMod val="75000"/>
                </a:srgbClr>
              </a:solidFill>
            </c:spPr>
          </c:marker>
          <c:xVal>
            <c:numRef>
              <c:f>Nb3Sn!$A$149:$A$168</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Nb3Sn!$B$149:$B$168</c:f>
              <c:numCache>
                <c:formatCode>General</c:formatCode>
                <c:ptCount val="20"/>
                <c:pt idx="0">
                  <c:v>0.10100000000000001</c:v>
                </c:pt>
                <c:pt idx="1">
                  <c:v>0.20800000000000002</c:v>
                </c:pt>
                <c:pt idx="2">
                  <c:v>0.32700000000000007</c:v>
                </c:pt>
                <c:pt idx="3">
                  <c:v>0.46400000000000002</c:v>
                </c:pt>
                <c:pt idx="4">
                  <c:v>0.625</c:v>
                </c:pt>
                <c:pt idx="5">
                  <c:v>0.81600000000000006</c:v>
                </c:pt>
                <c:pt idx="6">
                  <c:v>1.0430000000000001</c:v>
                </c:pt>
                <c:pt idx="7">
                  <c:v>1.3120000000000001</c:v>
                </c:pt>
                <c:pt idx="8">
                  <c:v>1.629</c:v>
                </c:pt>
                <c:pt idx="9">
                  <c:v>2</c:v>
                </c:pt>
                <c:pt idx="10">
                  <c:v>2.431</c:v>
                </c:pt>
                <c:pt idx="11">
                  <c:v>2.9279999999999999</c:v>
                </c:pt>
                <c:pt idx="12">
                  <c:v>3.4969999999999999</c:v>
                </c:pt>
                <c:pt idx="13">
                  <c:v>4.1440000000000001</c:v>
                </c:pt>
                <c:pt idx="14">
                  <c:v>4.875</c:v>
                </c:pt>
                <c:pt idx="15">
                  <c:v>5.6959999999999997</c:v>
                </c:pt>
                <c:pt idx="16">
                  <c:v>6.6130000000000004</c:v>
                </c:pt>
                <c:pt idx="17">
                  <c:v>7.6319999999999997</c:v>
                </c:pt>
                <c:pt idx="18">
                  <c:v>8.7590000000000003</c:v>
                </c:pt>
                <c:pt idx="19">
                  <c:v>10</c:v>
                </c:pt>
              </c:numCache>
            </c:numRef>
          </c:yVal>
        </c:ser>
        <c:ser>
          <c:idx val="5"/>
          <c:order val="3"/>
          <c:tx>
            <c:v>[17], Super B = 11T equation</c:v>
          </c:tx>
          <c:spPr>
            <a:ln w="28575">
              <a:solidFill>
                <a:srgbClr val="FF0000"/>
              </a:solidFill>
            </a:ln>
          </c:spPr>
          <c:xVal>
            <c:numRef>
              <c:f>Nb3Sn!$A$149:$A$168</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Nb3Sn!$M$149:$M$168</c:f>
              <c:numCache>
                <c:formatCode>General</c:formatCode>
                <c:ptCount val="20"/>
                <c:pt idx="0">
                  <c:v>6.4416477702191999E-2</c:v>
                </c:pt>
                <c:pt idx="1">
                  <c:v>0.24594406651549511</c:v>
                </c:pt>
                <c:pt idx="2">
                  <c:v>0.66169387755102038</c:v>
                </c:pt>
                <c:pt idx="3">
                  <c:v>1.428777021919879</c:v>
                </c:pt>
                <c:pt idx="4">
                  <c:v>2.6643046107331823</c:v>
                </c:pt>
                <c:pt idx="5">
                  <c:v>4.4853877551020407</c:v>
                </c:pt>
                <c:pt idx="6">
                  <c:v>7.0091375661375661</c:v>
                </c:pt>
                <c:pt idx="7">
                  <c:v>10.35266515495087</c:v>
                </c:pt>
                <c:pt idx="8">
                  <c:v>14.633081632653061</c:v>
                </c:pt>
                <c:pt idx="9">
                  <c:v>19.967498110355255</c:v>
                </c:pt>
                <c:pt idx="10">
                  <c:v>26.473025699168556</c:v>
                </c:pt>
                <c:pt idx="11">
                  <c:v>34.266775510204084</c:v>
                </c:pt>
                <c:pt idx="12">
                  <c:v>43.465858654572941</c:v>
                </c:pt>
                <c:pt idx="13">
                  <c:v>54.187386243386243</c:v>
                </c:pt>
                <c:pt idx="14">
                  <c:v>66.548469387755105</c:v>
                </c:pt>
                <c:pt idx="15">
                  <c:v>80.666219198790628</c:v>
                </c:pt>
                <c:pt idx="16">
                  <c:v>96.657746787603926</c:v>
                </c:pt>
                <c:pt idx="17">
                  <c:v>114.64016326530611</c:v>
                </c:pt>
              </c:numCache>
            </c:numRef>
          </c:yVal>
        </c:ser>
        <c:ser>
          <c:idx val="6"/>
          <c:order val="4"/>
          <c:tx>
            <c:v>[17] super B = 2 T equation</c:v>
          </c:tx>
          <c:spPr>
            <a:ln w="28575">
              <a:solidFill>
                <a:srgbClr val="FF0000"/>
              </a:solidFill>
            </a:ln>
          </c:spPr>
          <c:xVal>
            <c:numRef>
              <c:f>Nb3Sn!$A$149:$A$168</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Nb3Sn!$D$149:$D$168</c:f>
              <c:numCache>
                <c:formatCode>General</c:formatCode>
                <c:ptCount val="20"/>
                <c:pt idx="0">
                  <c:v>2.7681783824640968E-2</c:v>
                </c:pt>
                <c:pt idx="1">
                  <c:v>0.17247467876039305</c:v>
                </c:pt>
                <c:pt idx="2">
                  <c:v>0.55148979591836733</c:v>
                </c:pt>
                <c:pt idx="3">
                  <c:v>1.2818382464096749</c:v>
                </c:pt>
                <c:pt idx="4">
                  <c:v>2.4806311413454272</c:v>
                </c:pt>
                <c:pt idx="5">
                  <c:v>4.2649795918367346</c:v>
                </c:pt>
                <c:pt idx="6">
                  <c:v>6.751994708994709</c:v>
                </c:pt>
                <c:pt idx="7">
                  <c:v>10.058787603930462</c:v>
                </c:pt>
                <c:pt idx="8">
                  <c:v>14.302469387755101</c:v>
                </c:pt>
                <c:pt idx="9">
                  <c:v>19.600151171579743</c:v>
                </c:pt>
                <c:pt idx="10">
                  <c:v>26.068944066515495</c:v>
                </c:pt>
                <c:pt idx="11">
                  <c:v>33.825959183673469</c:v>
                </c:pt>
                <c:pt idx="12">
                  <c:v>42.988307634164777</c:v>
                </c:pt>
                <c:pt idx="13">
                  <c:v>53.67310052910053</c:v>
                </c:pt>
                <c:pt idx="14">
                  <c:v>65.997448979591837</c:v>
                </c:pt>
                <c:pt idx="15">
                  <c:v>80.078464096749812</c:v>
                </c:pt>
                <c:pt idx="16">
                  <c:v>96.033256991685562</c:v>
                </c:pt>
                <c:pt idx="17">
                  <c:v>113.9789387755102</c:v>
                </c:pt>
              </c:numCache>
            </c:numRef>
          </c:yVal>
        </c:ser>
        <c:ser>
          <c:idx val="7"/>
          <c:order val="5"/>
          <c:tx>
            <c:strRef>
              <c:f>Nb3Sn!$B$191:$B$192</c:f>
              <c:strCache>
                <c:ptCount val="1"/>
                <c:pt idx="0">
                  <c:v>Nb3Sn [17] T&lt;Tcs Equation CSuper (J/(kg*K)</c:v>
                </c:pt>
              </c:strCache>
            </c:strRef>
          </c:tx>
          <c:spPr>
            <a:ln w="28575">
              <a:solidFill>
                <a:srgbClr val="FF0000"/>
              </a:solidFill>
            </a:ln>
          </c:spPr>
          <c:marker>
            <c:symbol val="dash"/>
            <c:size val="10"/>
          </c:marker>
          <c:xVal>
            <c:numRef>
              <c:f>Nb3Sn!$A$193:$A$199</c:f>
              <c:numCache>
                <c:formatCode>General</c:formatCode>
                <c:ptCount val="7"/>
                <c:pt idx="0">
                  <c:v>1</c:v>
                </c:pt>
                <c:pt idx="1">
                  <c:v>2</c:v>
                </c:pt>
                <c:pt idx="2">
                  <c:v>3</c:v>
                </c:pt>
                <c:pt idx="3">
                  <c:v>4</c:v>
                </c:pt>
                <c:pt idx="4">
                  <c:v>5</c:v>
                </c:pt>
                <c:pt idx="5">
                  <c:v>6</c:v>
                </c:pt>
                <c:pt idx="6">
                  <c:v>7</c:v>
                </c:pt>
              </c:numCache>
            </c:numRef>
          </c:xVal>
          <c:yVal>
            <c:numRef>
              <c:f>Nb3Sn!$B$193:$B$199</c:f>
              <c:numCache>
                <c:formatCode>General</c:formatCode>
                <c:ptCount val="7"/>
                <c:pt idx="0">
                  <c:v>1.0431671287213775</c:v>
                </c:pt>
                <c:pt idx="1">
                  <c:v>8.3453370297710201</c:v>
                </c:pt>
                <c:pt idx="2">
                  <c:v>28.165512475477197</c:v>
                </c:pt>
                <c:pt idx="3">
                  <c:v>66.762696238168161</c:v>
                </c:pt>
                <c:pt idx="4">
                  <c:v>130.39589109017223</c:v>
                </c:pt>
                <c:pt idx="5">
                  <c:v>225.32409980381757</c:v>
                </c:pt>
                <c:pt idx="6">
                  <c:v>357.80632515143253</c:v>
                </c:pt>
              </c:numCache>
            </c:numRef>
          </c:yVal>
        </c:ser>
        <c:ser>
          <c:idx val="8"/>
          <c:order val="6"/>
          <c:tx>
            <c:strRef>
              <c:f>Nb3Sn!$C$191:$C$192</c:f>
              <c:strCache>
                <c:ptCount val="1"/>
                <c:pt idx="0">
                  <c:v>Nb3Sn[17] Tcs&lt;T&lt;Tc Equation CpTransitionSuper</c:v>
                </c:pt>
              </c:strCache>
            </c:strRef>
          </c:tx>
          <c:spPr>
            <a:ln w="28575">
              <a:solidFill>
                <a:schemeClr val="accent1">
                  <a:lumMod val="40000"/>
                  <a:lumOff val="60000"/>
                </a:schemeClr>
              </a:solidFill>
            </a:ln>
          </c:spPr>
          <c:marker>
            <c:symbol val="dash"/>
            <c:size val="12"/>
          </c:marker>
          <c:dPt>
            <c:idx val="2"/>
            <c:spPr>
              <a:ln w="28575">
                <a:solidFill>
                  <a:srgbClr val="FF0000"/>
                </a:solidFill>
              </a:ln>
            </c:spPr>
          </c:dPt>
          <c:xVal>
            <c:numRef>
              <c:f>Nb3Sn!$A$199:$A$201</c:f>
              <c:numCache>
                <c:formatCode>General</c:formatCode>
                <c:ptCount val="3"/>
                <c:pt idx="0">
                  <c:v>7</c:v>
                </c:pt>
                <c:pt idx="1">
                  <c:v>8</c:v>
                </c:pt>
                <c:pt idx="2">
                  <c:v>9</c:v>
                </c:pt>
              </c:numCache>
            </c:numRef>
          </c:xVal>
          <c:yVal>
            <c:numRef>
              <c:f>Nb3Sn!$C$199:$C$201</c:f>
              <c:numCache>
                <c:formatCode>General</c:formatCode>
                <c:ptCount val="3"/>
                <c:pt idx="0">
                  <c:v>357.80632515143253</c:v>
                </c:pt>
                <c:pt idx="1">
                  <c:v>267.29230495267262</c:v>
                </c:pt>
                <c:pt idx="2">
                  <c:v>0.61134750000000004</c:v>
                </c:pt>
              </c:numCache>
            </c:numRef>
          </c:yVal>
        </c:ser>
        <c:ser>
          <c:idx val="9"/>
          <c:order val="7"/>
          <c:tx>
            <c:strRef>
              <c:f>Nb3Sn!$D$191:$D$192</c:f>
              <c:strCache>
                <c:ptCount val="1"/>
                <c:pt idx="0">
                  <c:v>Nb3Sn [17] T&gt;Tc Equation Cnormal</c:v>
                </c:pt>
              </c:strCache>
            </c:strRef>
          </c:tx>
          <c:spPr>
            <a:ln w="28575">
              <a:solidFill>
                <a:srgbClr val="7030A0"/>
              </a:solidFill>
            </a:ln>
          </c:spPr>
          <c:xVal>
            <c:numRef>
              <c:f>Nb3Sn!$A$201:$A$212</c:f>
              <c:numCache>
                <c:formatCode>General</c:formatCode>
                <c:ptCount val="12"/>
                <c:pt idx="0">
                  <c:v>9</c:v>
                </c:pt>
                <c:pt idx="1">
                  <c:v>10</c:v>
                </c:pt>
                <c:pt idx="2">
                  <c:v>11</c:v>
                </c:pt>
                <c:pt idx="3">
                  <c:v>12</c:v>
                </c:pt>
                <c:pt idx="4">
                  <c:v>13</c:v>
                </c:pt>
                <c:pt idx="5">
                  <c:v>14</c:v>
                </c:pt>
                <c:pt idx="6">
                  <c:v>15</c:v>
                </c:pt>
                <c:pt idx="7">
                  <c:v>16</c:v>
                </c:pt>
                <c:pt idx="8">
                  <c:v>17</c:v>
                </c:pt>
                <c:pt idx="9">
                  <c:v>18</c:v>
                </c:pt>
                <c:pt idx="10">
                  <c:v>19</c:v>
                </c:pt>
                <c:pt idx="11">
                  <c:v>20</c:v>
                </c:pt>
              </c:numCache>
            </c:numRef>
          </c:xVal>
          <c:yVal>
            <c:numRef>
              <c:f>Nb3Sn!$D$201:$D$212</c:f>
              <c:numCache>
                <c:formatCode>General</c:formatCode>
                <c:ptCount val="12"/>
                <c:pt idx="0">
                  <c:v>0.61134750000000004</c:v>
                </c:pt>
                <c:pt idx="1">
                  <c:v>0.75475000000000003</c:v>
                </c:pt>
                <c:pt idx="2">
                  <c:v>0.9132475000000001</c:v>
                </c:pt>
                <c:pt idx="3">
                  <c:v>1.08684</c:v>
                </c:pt>
                <c:pt idx="4">
                  <c:v>1.2755275000000001</c:v>
                </c:pt>
                <c:pt idx="5">
                  <c:v>1.4793100000000001</c:v>
                </c:pt>
                <c:pt idx="6">
                  <c:v>1.6981875000000002</c:v>
                </c:pt>
                <c:pt idx="7">
                  <c:v>1.9321600000000001</c:v>
                </c:pt>
                <c:pt idx="8">
                  <c:v>2.1812275000000003</c:v>
                </c:pt>
                <c:pt idx="9">
                  <c:v>2.4453900000000002</c:v>
                </c:pt>
                <c:pt idx="10">
                  <c:v>2.7246475000000001</c:v>
                </c:pt>
                <c:pt idx="11">
                  <c:v>3.0190000000000001</c:v>
                </c:pt>
              </c:numCache>
            </c:numRef>
          </c:yVal>
        </c:ser>
        <c:ser>
          <c:idx val="10"/>
          <c:order val="8"/>
          <c:tx>
            <c:strRef>
              <c:f>Nb3Sn!$A$214:$A$215</c:f>
              <c:strCache>
                <c:ptCount val="1"/>
                <c:pt idx="0">
                  <c:v> Nb3Sn Super [27] Equation:</c:v>
                </c:pt>
              </c:strCache>
            </c:strRef>
          </c:tx>
          <c:spPr>
            <a:ln w="28575">
              <a:solidFill>
                <a:srgbClr val="FF0000"/>
              </a:solidFill>
            </a:ln>
          </c:spPr>
          <c:xVal>
            <c:numRef>
              <c:f>Nb3Sn!$A$217:$A$246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Nb3Sn!$B$217:$B$246</c:f>
              <c:numCache>
                <c:formatCode>General</c:formatCode>
                <c:ptCount val="30"/>
                <c:pt idx="0">
                  <c:v>0.18720000000000001</c:v>
                </c:pt>
                <c:pt idx="1">
                  <c:v>0.39960000000000001</c:v>
                </c:pt>
                <c:pt idx="2">
                  <c:v>0.66239999999999999</c:v>
                </c:pt>
                <c:pt idx="3">
                  <c:v>1.0007999999999999</c:v>
                </c:pt>
                <c:pt idx="4">
                  <c:v>1.44</c:v>
                </c:pt>
                <c:pt idx="5">
                  <c:v>2.0051999999999999</c:v>
                </c:pt>
                <c:pt idx="6">
                  <c:v>2.7216</c:v>
                </c:pt>
                <c:pt idx="7">
                  <c:v>3.6144000000000003</c:v>
                </c:pt>
                <c:pt idx="8">
                  <c:v>4.7088000000000001</c:v>
                </c:pt>
                <c:pt idx="9">
                  <c:v>6.03</c:v>
                </c:pt>
                <c:pt idx="10">
                  <c:v>7.6032000000000011</c:v>
                </c:pt>
                <c:pt idx="11">
                  <c:v>9.4536000000000016</c:v>
                </c:pt>
                <c:pt idx="12">
                  <c:v>11.606400000000001</c:v>
                </c:pt>
                <c:pt idx="13">
                  <c:v>14.0868</c:v>
                </c:pt>
                <c:pt idx="14">
                  <c:v>16.920000000000002</c:v>
                </c:pt>
                <c:pt idx="15">
                  <c:v>20.131200000000003</c:v>
                </c:pt>
                <c:pt idx="16">
                  <c:v>23.745600000000003</c:v>
                </c:pt>
                <c:pt idx="17">
                  <c:v>27.788400000000003</c:v>
                </c:pt>
                <c:pt idx="18">
                  <c:v>32.284800000000004</c:v>
                </c:pt>
                <c:pt idx="19">
                  <c:v>37.260000000000005</c:v>
                </c:pt>
                <c:pt idx="20">
                  <c:v>42.739200000000011</c:v>
                </c:pt>
                <c:pt idx="21">
                  <c:v>48.747600000000006</c:v>
                </c:pt>
                <c:pt idx="22">
                  <c:v>55.310400000000001</c:v>
                </c:pt>
                <c:pt idx="23">
                  <c:v>62.452800000000011</c:v>
                </c:pt>
                <c:pt idx="24">
                  <c:v>70.200000000000017</c:v>
                </c:pt>
                <c:pt idx="25">
                  <c:v>78.577200000000005</c:v>
                </c:pt>
                <c:pt idx="26">
                  <c:v>87.609600000000015</c:v>
                </c:pt>
                <c:pt idx="27">
                  <c:v>97.322400000000002</c:v>
                </c:pt>
                <c:pt idx="28">
                  <c:v>107.74080000000002</c:v>
                </c:pt>
                <c:pt idx="29">
                  <c:v>118.89000000000001</c:v>
                </c:pt>
              </c:numCache>
            </c:numRef>
          </c:yVal>
        </c:ser>
        <c:ser>
          <c:idx val="11"/>
          <c:order val="9"/>
          <c:tx>
            <c:strRef>
              <c:f>Nb3Sn!$A$249</c:f>
              <c:strCache>
                <c:ptCount val="1"/>
                <c:pt idx="0">
                  <c:v>Nb3Sn[39] </c:v>
                </c:pt>
              </c:strCache>
            </c:strRef>
          </c:tx>
          <c:spPr>
            <a:ln w="28575">
              <a:solidFill>
                <a:srgbClr val="7030A0"/>
              </a:solidFill>
            </a:ln>
          </c:spPr>
          <c:xVal>
            <c:numRef>
              <c:f>Nb3Sn!$A$251:$A$258</c:f>
              <c:numCache>
                <c:formatCode>0.0</c:formatCode>
                <c:ptCount val="8"/>
                <c:pt idx="0">
                  <c:v>4</c:v>
                </c:pt>
                <c:pt idx="1">
                  <c:v>6</c:v>
                </c:pt>
                <c:pt idx="2">
                  <c:v>8</c:v>
                </c:pt>
                <c:pt idx="3">
                  <c:v>10</c:v>
                </c:pt>
                <c:pt idx="4">
                  <c:v>15</c:v>
                </c:pt>
                <c:pt idx="5">
                  <c:v>20</c:v>
                </c:pt>
                <c:pt idx="6">
                  <c:v>25</c:v>
                </c:pt>
                <c:pt idx="7">
                  <c:v>30</c:v>
                </c:pt>
              </c:numCache>
            </c:numRef>
          </c:xVal>
          <c:yVal>
            <c:numRef>
              <c:f>Nb3Sn!$B$251:$B$258</c:f>
              <c:numCache>
                <c:formatCode>General</c:formatCode>
                <c:ptCount val="8"/>
                <c:pt idx="0">
                  <c:v>1.23</c:v>
                </c:pt>
                <c:pt idx="1">
                  <c:v>2.0099999999999998</c:v>
                </c:pt>
                <c:pt idx="2">
                  <c:v>2.99</c:v>
                </c:pt>
                <c:pt idx="3">
                  <c:v>4.2300000000000004</c:v>
                </c:pt>
                <c:pt idx="4">
                  <c:v>8.9600000000000009</c:v>
                </c:pt>
                <c:pt idx="5">
                  <c:v>17.100000000000001</c:v>
                </c:pt>
                <c:pt idx="6">
                  <c:v>28</c:v>
                </c:pt>
                <c:pt idx="7">
                  <c:v>45</c:v>
                </c:pt>
              </c:numCache>
            </c:numRef>
          </c:yVal>
        </c:ser>
        <c:ser>
          <c:idx val="0"/>
          <c:order val="10"/>
          <c:tx>
            <c:strRef>
              <c:f>Nb3Sn!$A$348:$A$349</c:f>
              <c:strCache>
                <c:ptCount val="1"/>
                <c:pt idx="0">
                  <c:v>Nb3Sn Super H=0 T [16] Superconducting state</c:v>
                </c:pt>
              </c:strCache>
            </c:strRef>
          </c:tx>
          <c:spPr>
            <a:ln>
              <a:solidFill>
                <a:srgbClr val="FF0000"/>
              </a:solidFill>
            </a:ln>
          </c:spPr>
          <c:xVal>
            <c:numRef>
              <c:f>Nb3Sn!$A$351:$A$363</c:f>
              <c:numCache>
                <c:formatCode>General</c:formatCode>
                <c:ptCount val="13"/>
                <c:pt idx="0">
                  <c:v>5</c:v>
                </c:pt>
                <c:pt idx="1">
                  <c:v>6</c:v>
                </c:pt>
                <c:pt idx="2">
                  <c:v>7</c:v>
                </c:pt>
                <c:pt idx="3">
                  <c:v>8</c:v>
                </c:pt>
                <c:pt idx="4">
                  <c:v>9</c:v>
                </c:pt>
                <c:pt idx="5">
                  <c:v>10</c:v>
                </c:pt>
                <c:pt idx="6">
                  <c:v>11</c:v>
                </c:pt>
                <c:pt idx="7">
                  <c:v>12</c:v>
                </c:pt>
                <c:pt idx="8">
                  <c:v>13</c:v>
                </c:pt>
                <c:pt idx="9">
                  <c:v>14</c:v>
                </c:pt>
                <c:pt idx="10">
                  <c:v>15</c:v>
                </c:pt>
                <c:pt idx="11">
                  <c:v>16</c:v>
                </c:pt>
                <c:pt idx="12">
                  <c:v>17</c:v>
                </c:pt>
              </c:numCache>
            </c:numRef>
          </c:xVal>
          <c:yVal>
            <c:numRef>
              <c:f>Nb3Sn!$B$351:$B$363</c:f>
              <c:numCache>
                <c:formatCode>General</c:formatCode>
                <c:ptCount val="13"/>
                <c:pt idx="0">
                  <c:v>7.2214131052393382E-2</c:v>
                </c:pt>
                <c:pt idx="1">
                  <c:v>0.12253756732583826</c:v>
                </c:pt>
                <c:pt idx="2">
                  <c:v>0.1929903781086611</c:v>
                </c:pt>
                <c:pt idx="3">
                  <c:v>0.28961137575367518</c:v>
                </c:pt>
                <c:pt idx="4">
                  <c:v>0.42271686469693692</c:v>
                </c:pt>
                <c:pt idx="5">
                  <c:v>0.5938165480266494</c:v>
                </c:pt>
                <c:pt idx="6">
                  <c:v>0.81020732400246243</c:v>
                </c:pt>
                <c:pt idx="7">
                  <c:v>1.0693730208107035</c:v>
                </c:pt>
                <c:pt idx="8">
                  <c:v>1.373829810265045</c:v>
                </c:pt>
                <c:pt idx="9">
                  <c:v>1.7336423796201756</c:v>
                </c:pt>
                <c:pt idx="10">
                  <c:v>2.1563592443171125</c:v>
                </c:pt>
                <c:pt idx="11">
                  <c:v>2.6444965761695278</c:v>
                </c:pt>
                <c:pt idx="12">
                  <c:v>3.1703764852270266</c:v>
                </c:pt>
              </c:numCache>
            </c:numRef>
          </c:yVal>
        </c:ser>
        <c:ser>
          <c:idx val="1"/>
          <c:order val="11"/>
          <c:tx>
            <c:strRef>
              <c:f>Nb3Sn!$D$348:$D$349</c:f>
              <c:strCache>
                <c:ptCount val="1"/>
                <c:pt idx="0">
                  <c:v>Nb3Sn Normal  H=0 T [16] Normal state</c:v>
                </c:pt>
              </c:strCache>
            </c:strRef>
          </c:tx>
          <c:spPr>
            <a:ln>
              <a:solidFill>
                <a:srgbClr val="7030A0"/>
              </a:solidFill>
            </a:ln>
          </c:spPr>
          <c:xVal>
            <c:numRef>
              <c:f>Nb3Sn!$D$351:$D$372</c:f>
              <c:numCache>
                <c:formatCode>General</c:formatCode>
                <c:ptCount val="22"/>
                <c:pt idx="0">
                  <c:v>9</c:v>
                </c:pt>
                <c:pt idx="1">
                  <c:v>10</c:v>
                </c:pt>
                <c:pt idx="2">
                  <c:v>11</c:v>
                </c:pt>
                <c:pt idx="3">
                  <c:v>12</c:v>
                </c:pt>
                <c:pt idx="4">
                  <c:v>13</c:v>
                </c:pt>
                <c:pt idx="5">
                  <c:v>14</c:v>
                </c:pt>
                <c:pt idx="6">
                  <c:v>15</c:v>
                </c:pt>
                <c:pt idx="7">
                  <c:v>16</c:v>
                </c:pt>
                <c:pt idx="8">
                  <c:v>17</c:v>
                </c:pt>
                <c:pt idx="9">
                  <c:v>18</c:v>
                </c:pt>
                <c:pt idx="10">
                  <c:v>19</c:v>
                </c:pt>
                <c:pt idx="11">
                  <c:v>20</c:v>
                </c:pt>
                <c:pt idx="12">
                  <c:v>25</c:v>
                </c:pt>
                <c:pt idx="13">
                  <c:v>30</c:v>
                </c:pt>
                <c:pt idx="14">
                  <c:v>35</c:v>
                </c:pt>
                <c:pt idx="15">
                  <c:v>40</c:v>
                </c:pt>
                <c:pt idx="16">
                  <c:v>45</c:v>
                </c:pt>
                <c:pt idx="17">
                  <c:v>50</c:v>
                </c:pt>
                <c:pt idx="18">
                  <c:v>55</c:v>
                </c:pt>
                <c:pt idx="19">
                  <c:v>60</c:v>
                </c:pt>
                <c:pt idx="20">
                  <c:v>65</c:v>
                </c:pt>
                <c:pt idx="21">
                  <c:v>70</c:v>
                </c:pt>
              </c:numCache>
            </c:numRef>
          </c:xVal>
          <c:yVal>
            <c:numRef>
              <c:f>Nb3Sn!$E$351:$E$372</c:f>
              <c:numCache>
                <c:formatCode>General</c:formatCode>
                <c:ptCount val="22"/>
                <c:pt idx="0">
                  <c:v>0.52084756543015442</c:v>
                </c:pt>
                <c:pt idx="1">
                  <c:v>0.65420467155478335</c:v>
                </c:pt>
                <c:pt idx="2">
                  <c:v>0.79762646493410116</c:v>
                </c:pt>
                <c:pt idx="3">
                  <c:v>0.96872614826381376</c:v>
                </c:pt>
                <c:pt idx="4">
                  <c:v>1.157439034289232</c:v>
                </c:pt>
                <c:pt idx="5">
                  <c:v>1.3788621538923895</c:v>
                </c:pt>
                <c:pt idx="6">
                  <c:v>1.622930819818597</c:v>
                </c:pt>
                <c:pt idx="7">
                  <c:v>1.8871288602541827</c:v>
                </c:pt>
                <c:pt idx="8">
                  <c:v>2.168940103385474</c:v>
                </c:pt>
                <c:pt idx="9">
                  <c:v>2.4658483773987987</c:v>
                </c:pt>
                <c:pt idx="10">
                  <c:v>2.7929507131761904</c:v>
                </c:pt>
                <c:pt idx="11">
                  <c:v>3.1426985952766322</c:v>
                </c:pt>
                <c:pt idx="12">
                  <c:v>5.2059594824878719</c:v>
                </c:pt>
                <c:pt idx="13">
                  <c:v>7.7196151243464435</c:v>
                </c:pt>
                <c:pt idx="14">
                  <c:v>10.598115679187488</c:v>
                </c:pt>
                <c:pt idx="15">
                  <c:v>13.730749587209433</c:v>
                </c:pt>
                <c:pt idx="16">
                  <c:v>16.938868649641545</c:v>
                </c:pt>
                <c:pt idx="17">
                  <c:v>20.023695293203716</c:v>
                </c:pt>
                <c:pt idx="18">
                  <c:v>22.902195848044762</c:v>
                </c:pt>
                <c:pt idx="19">
                  <c:v>25.710243592102984</c:v>
                </c:pt>
                <c:pt idx="20">
                  <c:v>28.618938208708098</c:v>
                </c:pt>
                <c:pt idx="21">
                  <c:v>30.908654559149841</c:v>
                </c:pt>
              </c:numCache>
            </c:numRef>
          </c:yVal>
        </c:ser>
        <c:ser>
          <c:idx val="13"/>
          <c:order val="12"/>
          <c:tx>
            <c:strRef>
              <c:f>Nb3Sn!$A$404</c:f>
              <c:strCache>
                <c:ptCount val="1"/>
                <c:pt idx="0">
                  <c:v>Nb3Sn Mixed Super/Normal [25],[17]</c:v>
                </c:pt>
              </c:strCache>
            </c:strRef>
          </c:tx>
          <c:spPr>
            <a:ln>
              <a:solidFill>
                <a:srgbClr val="00B050"/>
              </a:solidFill>
            </a:ln>
          </c:spPr>
          <c:xVal>
            <c:numRef>
              <c:f>Nb3Sn!$A$406:$A$417</c:f>
              <c:numCache>
                <c:formatCode>General</c:formatCode>
                <c:ptCount val="12"/>
                <c:pt idx="0">
                  <c:v>2</c:v>
                </c:pt>
                <c:pt idx="1">
                  <c:v>7</c:v>
                </c:pt>
                <c:pt idx="2">
                  <c:v>12</c:v>
                </c:pt>
                <c:pt idx="3">
                  <c:v>17</c:v>
                </c:pt>
                <c:pt idx="4">
                  <c:v>22</c:v>
                </c:pt>
                <c:pt idx="5">
                  <c:v>42</c:v>
                </c:pt>
                <c:pt idx="6">
                  <c:v>72</c:v>
                </c:pt>
                <c:pt idx="7">
                  <c:v>102</c:v>
                </c:pt>
                <c:pt idx="8">
                  <c:v>162</c:v>
                </c:pt>
                <c:pt idx="9">
                  <c:v>212</c:v>
                </c:pt>
                <c:pt idx="10">
                  <c:v>262</c:v>
                </c:pt>
                <c:pt idx="11">
                  <c:v>297</c:v>
                </c:pt>
              </c:numCache>
            </c:numRef>
          </c:xVal>
          <c:yVal>
            <c:numRef>
              <c:f>Nb3Sn!$B$406:$B$417</c:f>
              <c:numCache>
                <c:formatCode>General</c:formatCode>
                <c:ptCount val="12"/>
                <c:pt idx="0">
                  <c:v>0.57999999999999996</c:v>
                </c:pt>
                <c:pt idx="1">
                  <c:v>2.5</c:v>
                </c:pt>
                <c:pt idx="2">
                  <c:v>5.8</c:v>
                </c:pt>
                <c:pt idx="3">
                  <c:v>11.6</c:v>
                </c:pt>
                <c:pt idx="4">
                  <c:v>20.8</c:v>
                </c:pt>
                <c:pt idx="5">
                  <c:v>75.8</c:v>
                </c:pt>
                <c:pt idx="6">
                  <c:v>142</c:v>
                </c:pt>
                <c:pt idx="7">
                  <c:v>202</c:v>
                </c:pt>
                <c:pt idx="8">
                  <c:v>236</c:v>
                </c:pt>
                <c:pt idx="9">
                  <c:v>251</c:v>
                </c:pt>
                <c:pt idx="10">
                  <c:v>257</c:v>
                </c:pt>
                <c:pt idx="11">
                  <c:v>262</c:v>
                </c:pt>
              </c:numCache>
            </c:numRef>
          </c:yVal>
        </c:ser>
        <c:ser>
          <c:idx val="14"/>
          <c:order val="13"/>
          <c:tx>
            <c:strRef>
              <c:f>Nb3Sn!$A$420</c:f>
              <c:strCache>
                <c:ptCount val="1"/>
                <c:pt idx="0">
                  <c:v>Nb3Sn Normal [27]</c:v>
                </c:pt>
              </c:strCache>
            </c:strRef>
          </c:tx>
          <c:spPr>
            <a:ln>
              <a:solidFill>
                <a:srgbClr val="7030A0"/>
              </a:solidFill>
            </a:ln>
          </c:spPr>
          <c:xVal>
            <c:numRef>
              <c:f>Nb3Sn!$A$422:$A$441</c:f>
              <c:numCache>
                <c:formatCode>General</c:formatCode>
                <c:ptCount val="20"/>
                <c:pt idx="0">
                  <c:v>2</c:v>
                </c:pt>
                <c:pt idx="1">
                  <c:v>4</c:v>
                </c:pt>
                <c:pt idx="2">
                  <c:v>6</c:v>
                </c:pt>
                <c:pt idx="3">
                  <c:v>8</c:v>
                </c:pt>
                <c:pt idx="4">
                  <c:v>10</c:v>
                </c:pt>
                <c:pt idx="5">
                  <c:v>12</c:v>
                </c:pt>
                <c:pt idx="6">
                  <c:v>14</c:v>
                </c:pt>
                <c:pt idx="7">
                  <c:v>16</c:v>
                </c:pt>
                <c:pt idx="8">
                  <c:v>18</c:v>
                </c:pt>
                <c:pt idx="9">
                  <c:v>20</c:v>
                </c:pt>
                <c:pt idx="10">
                  <c:v>22</c:v>
                </c:pt>
                <c:pt idx="11">
                  <c:v>24</c:v>
                </c:pt>
                <c:pt idx="12">
                  <c:v>26</c:v>
                </c:pt>
                <c:pt idx="13">
                  <c:v>28</c:v>
                </c:pt>
                <c:pt idx="14">
                  <c:v>50</c:v>
                </c:pt>
                <c:pt idx="15">
                  <c:v>100</c:v>
                </c:pt>
                <c:pt idx="16">
                  <c:v>120</c:v>
                </c:pt>
                <c:pt idx="17">
                  <c:v>150</c:v>
                </c:pt>
                <c:pt idx="18">
                  <c:v>200</c:v>
                </c:pt>
                <c:pt idx="19">
                  <c:v>300</c:v>
                </c:pt>
              </c:numCache>
            </c:numRef>
          </c:xVal>
          <c:yVal>
            <c:numRef>
              <c:f>Nb3Sn!$B$422:$B$441</c:f>
              <c:numCache>
                <c:formatCode>General</c:formatCode>
                <c:ptCount val="20"/>
                <c:pt idx="0">
                  <c:v>0.57999999999999996</c:v>
                </c:pt>
                <c:pt idx="1">
                  <c:v>1.23</c:v>
                </c:pt>
                <c:pt idx="2">
                  <c:v>2.0099999999999998</c:v>
                </c:pt>
                <c:pt idx="3">
                  <c:v>2.99</c:v>
                </c:pt>
                <c:pt idx="4">
                  <c:v>4.2300000000000004</c:v>
                </c:pt>
                <c:pt idx="5">
                  <c:v>5.8</c:v>
                </c:pt>
                <c:pt idx="6">
                  <c:v>7.76</c:v>
                </c:pt>
                <c:pt idx="7">
                  <c:v>10.19</c:v>
                </c:pt>
                <c:pt idx="8">
                  <c:v>13.1</c:v>
                </c:pt>
                <c:pt idx="9">
                  <c:v>17.100000000000001</c:v>
                </c:pt>
                <c:pt idx="10">
                  <c:v>20.8</c:v>
                </c:pt>
                <c:pt idx="11">
                  <c:v>24.9</c:v>
                </c:pt>
                <c:pt idx="12">
                  <c:v>31.1</c:v>
                </c:pt>
                <c:pt idx="13">
                  <c:v>38.700000000000003</c:v>
                </c:pt>
                <c:pt idx="14">
                  <c:v>97</c:v>
                </c:pt>
                <c:pt idx="15">
                  <c:v>200</c:v>
                </c:pt>
                <c:pt idx="16">
                  <c:v>220</c:v>
                </c:pt>
                <c:pt idx="17">
                  <c:v>232</c:v>
                </c:pt>
                <c:pt idx="18">
                  <c:v>250</c:v>
                </c:pt>
                <c:pt idx="19">
                  <c:v>262</c:v>
                </c:pt>
              </c:numCache>
            </c:numRef>
          </c:yVal>
        </c:ser>
        <c:ser>
          <c:idx val="15"/>
          <c:order val="14"/>
          <c:tx>
            <c:strRef>
              <c:f>Tin!$G$3</c:f>
              <c:strCache>
                <c:ptCount val="1"/>
                <c:pt idx="0">
                  <c:v> White Tin [24]</c:v>
                </c:pt>
              </c:strCache>
            </c:strRef>
          </c:tx>
          <c:spPr>
            <a:ln>
              <a:solidFill>
                <a:schemeClr val="tx1">
                  <a:lumMod val="95000"/>
                  <a:lumOff val="5000"/>
                </a:schemeClr>
              </a:solidFill>
            </a:ln>
          </c:spPr>
          <c:xVal>
            <c:numRef>
              <c:f>Tin!$G$5:$G$15</c:f>
              <c:numCache>
                <c:formatCode>General</c:formatCode>
                <c:ptCount val="11"/>
                <c:pt idx="0">
                  <c:v>1</c:v>
                </c:pt>
                <c:pt idx="1">
                  <c:v>2</c:v>
                </c:pt>
                <c:pt idx="2">
                  <c:v>3</c:v>
                </c:pt>
                <c:pt idx="3">
                  <c:v>3.72</c:v>
                </c:pt>
                <c:pt idx="4">
                  <c:v>4</c:v>
                </c:pt>
                <c:pt idx="5">
                  <c:v>5</c:v>
                </c:pt>
                <c:pt idx="6">
                  <c:v>6</c:v>
                </c:pt>
                <c:pt idx="7">
                  <c:v>8</c:v>
                </c:pt>
                <c:pt idx="8">
                  <c:v>10</c:v>
                </c:pt>
                <c:pt idx="9">
                  <c:v>15</c:v>
                </c:pt>
                <c:pt idx="10">
                  <c:v>20</c:v>
                </c:pt>
              </c:numCache>
            </c:numRef>
          </c:xVal>
          <c:yVal>
            <c:numRef>
              <c:f>Tin!$H$5:$H$14</c:f>
              <c:numCache>
                <c:formatCode>General</c:formatCode>
                <c:ptCount val="10"/>
                <c:pt idx="0">
                  <c:v>1.7000000000000001E-2</c:v>
                </c:pt>
                <c:pt idx="1">
                  <c:v>4.7E-2</c:v>
                </c:pt>
                <c:pt idx="2">
                  <c:v>0.10900000000000001</c:v>
                </c:pt>
                <c:pt idx="3">
                  <c:v>0.19799999999999998</c:v>
                </c:pt>
                <c:pt idx="4">
                  <c:v>0.245</c:v>
                </c:pt>
                <c:pt idx="5">
                  <c:v>0.54</c:v>
                </c:pt>
                <c:pt idx="6">
                  <c:v>1.27</c:v>
                </c:pt>
                <c:pt idx="7">
                  <c:v>4.2</c:v>
                </c:pt>
                <c:pt idx="8">
                  <c:v>8.1</c:v>
                </c:pt>
                <c:pt idx="9">
                  <c:v>22.599999999999998</c:v>
                </c:pt>
              </c:numCache>
            </c:numRef>
          </c:yVal>
        </c:ser>
        <c:ser>
          <c:idx val="16"/>
          <c:order val="15"/>
          <c:tx>
            <c:strRef>
              <c:f>Niobium!$A$1:$A$2</c:f>
              <c:strCache>
                <c:ptCount val="1"/>
                <c:pt idx="0">
                  <c:v>Niobium specific heat capacity  [24],[20],[19],[17],[15],[14]</c:v>
                </c:pt>
              </c:strCache>
            </c:strRef>
          </c:tx>
          <c:spPr>
            <a:ln>
              <a:solidFill>
                <a:sysClr val="windowText" lastClr="000000">
                  <a:lumMod val="95000"/>
                  <a:lumOff val="5000"/>
                </a:sysClr>
              </a:solidFill>
            </a:ln>
          </c:spPr>
          <c:xVal>
            <c:numRef>
              <c:f>Niobium!$A$4:$A$62</c:f>
              <c:numCache>
                <c:formatCode>General</c:formatCode>
                <c:ptCount val="59"/>
                <c:pt idx="0">
                  <c:v>0</c:v>
                </c:pt>
                <c:pt idx="1">
                  <c:v>0.5</c:v>
                </c:pt>
                <c:pt idx="2">
                  <c:v>1</c:v>
                </c:pt>
                <c:pt idx="3">
                  <c:v>1</c:v>
                </c:pt>
                <c:pt idx="4">
                  <c:v>1</c:v>
                </c:pt>
                <c:pt idx="5">
                  <c:v>1.5</c:v>
                </c:pt>
                <c:pt idx="6">
                  <c:v>2</c:v>
                </c:pt>
                <c:pt idx="7">
                  <c:v>2</c:v>
                </c:pt>
                <c:pt idx="8">
                  <c:v>2</c:v>
                </c:pt>
                <c:pt idx="9">
                  <c:v>2</c:v>
                </c:pt>
                <c:pt idx="10">
                  <c:v>2.5</c:v>
                </c:pt>
                <c:pt idx="11">
                  <c:v>3</c:v>
                </c:pt>
                <c:pt idx="12">
                  <c:v>3</c:v>
                </c:pt>
                <c:pt idx="13">
                  <c:v>3</c:v>
                </c:pt>
                <c:pt idx="14">
                  <c:v>3</c:v>
                </c:pt>
                <c:pt idx="15">
                  <c:v>3.5</c:v>
                </c:pt>
                <c:pt idx="16">
                  <c:v>4</c:v>
                </c:pt>
                <c:pt idx="17">
                  <c:v>4</c:v>
                </c:pt>
                <c:pt idx="18">
                  <c:v>4</c:v>
                </c:pt>
                <c:pt idx="19">
                  <c:v>4</c:v>
                </c:pt>
                <c:pt idx="20">
                  <c:v>4</c:v>
                </c:pt>
                <c:pt idx="21">
                  <c:v>4.5</c:v>
                </c:pt>
                <c:pt idx="22">
                  <c:v>5</c:v>
                </c:pt>
                <c:pt idx="23">
                  <c:v>5</c:v>
                </c:pt>
                <c:pt idx="24">
                  <c:v>5</c:v>
                </c:pt>
                <c:pt idx="25">
                  <c:v>5</c:v>
                </c:pt>
                <c:pt idx="26">
                  <c:v>5.5</c:v>
                </c:pt>
                <c:pt idx="27">
                  <c:v>6</c:v>
                </c:pt>
                <c:pt idx="28">
                  <c:v>6</c:v>
                </c:pt>
                <c:pt idx="29">
                  <c:v>6</c:v>
                </c:pt>
                <c:pt idx="30">
                  <c:v>6</c:v>
                </c:pt>
                <c:pt idx="31">
                  <c:v>6.5</c:v>
                </c:pt>
                <c:pt idx="32">
                  <c:v>7</c:v>
                </c:pt>
                <c:pt idx="33">
                  <c:v>7</c:v>
                </c:pt>
                <c:pt idx="34">
                  <c:v>7</c:v>
                </c:pt>
                <c:pt idx="35">
                  <c:v>7</c:v>
                </c:pt>
                <c:pt idx="36">
                  <c:v>7.5</c:v>
                </c:pt>
                <c:pt idx="37">
                  <c:v>8</c:v>
                </c:pt>
                <c:pt idx="38">
                  <c:v>8</c:v>
                </c:pt>
                <c:pt idx="39">
                  <c:v>8</c:v>
                </c:pt>
                <c:pt idx="40">
                  <c:v>8</c:v>
                </c:pt>
                <c:pt idx="41">
                  <c:v>8.5</c:v>
                </c:pt>
                <c:pt idx="42">
                  <c:v>9</c:v>
                </c:pt>
                <c:pt idx="43">
                  <c:v>9</c:v>
                </c:pt>
                <c:pt idx="44">
                  <c:v>9</c:v>
                </c:pt>
                <c:pt idx="45">
                  <c:v>9</c:v>
                </c:pt>
                <c:pt idx="46">
                  <c:v>10</c:v>
                </c:pt>
                <c:pt idx="47">
                  <c:v>10</c:v>
                </c:pt>
                <c:pt idx="48">
                  <c:v>10</c:v>
                </c:pt>
                <c:pt idx="49">
                  <c:v>10.98</c:v>
                </c:pt>
                <c:pt idx="50">
                  <c:v>11.22</c:v>
                </c:pt>
                <c:pt idx="51">
                  <c:v>12.7</c:v>
                </c:pt>
                <c:pt idx="52">
                  <c:v>13.77</c:v>
                </c:pt>
                <c:pt idx="53">
                  <c:v>15</c:v>
                </c:pt>
                <c:pt idx="54">
                  <c:v>15</c:v>
                </c:pt>
                <c:pt idx="55">
                  <c:v>18.41</c:v>
                </c:pt>
                <c:pt idx="56">
                  <c:v>20</c:v>
                </c:pt>
                <c:pt idx="57">
                  <c:v>20</c:v>
                </c:pt>
                <c:pt idx="58">
                  <c:v>20</c:v>
                </c:pt>
              </c:numCache>
            </c:numRef>
          </c:xVal>
          <c:yVal>
            <c:numRef>
              <c:f>Niobium!$B$4:$B$62</c:f>
              <c:numCache>
                <c:formatCode>General</c:formatCode>
                <c:ptCount val="59"/>
                <c:pt idx="0">
                  <c:v>0</c:v>
                </c:pt>
                <c:pt idx="1">
                  <c:v>4.2085376698564728E-2</c:v>
                </c:pt>
                <c:pt idx="2">
                  <c:v>9.0000000000000011E-2</c:v>
                </c:pt>
                <c:pt idx="3">
                  <c:v>9.0000000000000011E-2</c:v>
                </c:pt>
                <c:pt idx="4">
                  <c:v>8.4924200038791739E-2</c:v>
                </c:pt>
                <c:pt idx="5">
                  <c:v>0.12916228142782013</c:v>
                </c:pt>
                <c:pt idx="6">
                  <c:v>0.18000000000000002</c:v>
                </c:pt>
                <c:pt idx="7">
                  <c:v>0.18000000000000002</c:v>
                </c:pt>
                <c:pt idx="8">
                  <c:v>1.5000000000000001E-2</c:v>
                </c:pt>
                <c:pt idx="9">
                  <c:v>0.17587597321088175</c:v>
                </c:pt>
                <c:pt idx="10">
                  <c:v>0.22549581632606935</c:v>
                </c:pt>
                <c:pt idx="11">
                  <c:v>0.27999999999999997</c:v>
                </c:pt>
                <c:pt idx="12">
                  <c:v>0.27999999999999997</c:v>
                </c:pt>
                <c:pt idx="13">
                  <c:v>8.7999999999999995E-2</c:v>
                </c:pt>
                <c:pt idx="14">
                  <c:v>0.27899052788409151</c:v>
                </c:pt>
                <c:pt idx="15">
                  <c:v>0.3424414986355081</c:v>
                </c:pt>
                <c:pt idx="16">
                  <c:v>0.4</c:v>
                </c:pt>
                <c:pt idx="17">
                  <c:v>0.4</c:v>
                </c:pt>
                <c:pt idx="18">
                  <c:v>0.27</c:v>
                </c:pt>
                <c:pt idx="19">
                  <c:v>0.41374984150711713</c:v>
                </c:pt>
                <c:pt idx="20">
                  <c:v>0.40500000000000003</c:v>
                </c:pt>
                <c:pt idx="21">
                  <c:v>0.49404572646141198</c:v>
                </c:pt>
                <c:pt idx="22">
                  <c:v>0.55999999999999994</c:v>
                </c:pt>
                <c:pt idx="23">
                  <c:v>0.55999999999999994</c:v>
                </c:pt>
                <c:pt idx="24">
                  <c:v>0.55999999999999994</c:v>
                </c:pt>
                <c:pt idx="25">
                  <c:v>0.584997499633502</c:v>
                </c:pt>
                <c:pt idx="26">
                  <c:v>0.68671279625791037</c:v>
                </c:pt>
                <c:pt idx="27">
                  <c:v>0.76999999999999991</c:v>
                </c:pt>
                <c:pt idx="28">
                  <c:v>0.76999999999999991</c:v>
                </c:pt>
                <c:pt idx="29">
                  <c:v>0.98</c:v>
                </c:pt>
                <c:pt idx="30">
                  <c:v>0.80080614485248491</c:v>
                </c:pt>
                <c:pt idx="31">
                  <c:v>0.92840771537971878</c:v>
                </c:pt>
                <c:pt idx="32">
                  <c:v>1.02</c:v>
                </c:pt>
                <c:pt idx="33">
                  <c:v>1.02</c:v>
                </c:pt>
                <c:pt idx="34">
                  <c:v>1.5</c:v>
                </c:pt>
                <c:pt idx="35">
                  <c:v>1.071401124443768</c:v>
                </c:pt>
                <c:pt idx="36">
                  <c:v>1.2294634663410631</c:v>
                </c:pt>
                <c:pt idx="37">
                  <c:v>1.4</c:v>
                </c:pt>
                <c:pt idx="38">
                  <c:v>1.4</c:v>
                </c:pt>
                <c:pt idx="39">
                  <c:v>2.2999999999999998</c:v>
                </c:pt>
                <c:pt idx="40">
                  <c:v>1.4044245400584976</c:v>
                </c:pt>
                <c:pt idx="41">
                  <c:v>1.5974145155585655</c:v>
                </c:pt>
                <c:pt idx="42">
                  <c:v>1.7</c:v>
                </c:pt>
                <c:pt idx="43">
                  <c:v>1.7</c:v>
                </c:pt>
                <c:pt idx="44">
                  <c:v>3.2</c:v>
                </c:pt>
                <c:pt idx="45">
                  <c:v>1.8095635628037601</c:v>
                </c:pt>
                <c:pt idx="46">
                  <c:v>2.2000000000000002</c:v>
                </c:pt>
                <c:pt idx="47">
                  <c:v>2.2000000000000002</c:v>
                </c:pt>
                <c:pt idx="48">
                  <c:v>2.15</c:v>
                </c:pt>
                <c:pt idx="49">
                  <c:v>2.79</c:v>
                </c:pt>
                <c:pt idx="50">
                  <c:v>2.93</c:v>
                </c:pt>
                <c:pt idx="51">
                  <c:v>3.92</c:v>
                </c:pt>
                <c:pt idx="52">
                  <c:v>4.7300000000000004</c:v>
                </c:pt>
                <c:pt idx="53">
                  <c:v>5.5</c:v>
                </c:pt>
                <c:pt idx="54">
                  <c:v>5.5</c:v>
                </c:pt>
                <c:pt idx="55">
                  <c:v>8.74</c:v>
                </c:pt>
                <c:pt idx="56">
                  <c:v>11.299999999999999</c:v>
                </c:pt>
                <c:pt idx="57">
                  <c:v>11.299999999999999</c:v>
                </c:pt>
                <c:pt idx="58">
                  <c:v>12</c:v>
                </c:pt>
              </c:numCache>
            </c:numRef>
          </c:yVal>
        </c:ser>
        <c:axId val="116085888"/>
        <c:axId val="116087808"/>
      </c:scatterChart>
      <c:valAx>
        <c:axId val="116085888"/>
        <c:scaling>
          <c:orientation val="minMax"/>
          <c:max val="20"/>
          <c:min val="0"/>
        </c:scaling>
        <c:axPos val="b"/>
        <c:title>
          <c:tx>
            <c:rich>
              <a:bodyPr/>
              <a:lstStyle/>
              <a:p>
                <a:pPr>
                  <a:defRPr/>
                </a:pPr>
                <a:r>
                  <a:rPr lang="en-US"/>
                  <a:t>T (K)</a:t>
                </a:r>
              </a:p>
            </c:rich>
          </c:tx>
          <c:layout/>
        </c:title>
        <c:numFmt formatCode="General" sourceLinked="1"/>
        <c:tickLblPos val="nextTo"/>
        <c:crossAx val="116087808"/>
        <c:crosses val="autoZero"/>
        <c:crossBetween val="midCat"/>
      </c:valAx>
      <c:valAx>
        <c:axId val="116087808"/>
        <c:scaling>
          <c:orientation val="minMax"/>
          <c:max val="25"/>
          <c:min val="0"/>
        </c:scaling>
        <c:axPos val="l"/>
        <c:title>
          <c:tx>
            <c:rich>
              <a:bodyPr rot="-5400000" vert="horz"/>
              <a:lstStyle/>
              <a:p>
                <a:pPr>
                  <a:defRPr/>
                </a:pPr>
                <a:r>
                  <a:rPr lang="en-US"/>
                  <a:t>C (J/(kg*K))</a:t>
                </a:r>
              </a:p>
            </c:rich>
          </c:tx>
          <c:layout>
            <c:manualLayout>
              <c:xMode val="edge"/>
              <c:yMode val="edge"/>
              <c:x val="1.7096089738344804E-2"/>
              <c:y val="0.45283647880128508"/>
            </c:manualLayout>
          </c:layout>
        </c:title>
        <c:numFmt formatCode="General" sourceLinked="0"/>
        <c:tickLblPos val="nextTo"/>
        <c:crossAx val="116085888"/>
        <c:crosses val="autoZero"/>
        <c:crossBetween val="midCat"/>
      </c:valAx>
    </c:plotArea>
    <c:legend>
      <c:legendPos val="l"/>
      <c:layout>
        <c:manualLayout>
          <c:xMode val="edge"/>
          <c:yMode val="edge"/>
          <c:x val="0.68517733360253075"/>
          <c:y val="2.4147089195817741E-2"/>
          <c:w val="0.31290542207865074"/>
          <c:h val="0.90208241900090347"/>
        </c:manualLayout>
      </c:layout>
      <c:overlay val="1"/>
      <c:txPr>
        <a:bodyPr/>
        <a:lstStyle/>
        <a:p>
          <a:pPr>
            <a:defRPr sz="900" spc="-5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baseline="0"/>
              <a:t>G10 Specific Heat Capacity</a:t>
            </a:r>
          </a:p>
        </c:rich>
      </c:tx>
      <c:layout/>
      <c:overlay val="1"/>
    </c:title>
    <c:plotArea>
      <c:layout>
        <c:manualLayout>
          <c:layoutTarget val="inner"/>
          <c:xMode val="edge"/>
          <c:yMode val="edge"/>
          <c:x val="0.11980977801503626"/>
          <c:y val="9.3713223502922507E-2"/>
          <c:w val="0.81896151964055364"/>
          <c:h val="0.77906048526976523"/>
        </c:manualLayout>
      </c:layout>
      <c:scatterChart>
        <c:scatterStyle val="lineMarker"/>
        <c:ser>
          <c:idx val="6"/>
          <c:order val="0"/>
          <c:tx>
            <c:strRef>
              <c:f>'G10'!$E$317:$F$317</c:f>
              <c:strCache>
                <c:ptCount val="1"/>
                <c:pt idx="0">
                  <c:v>[43] G-10CR</c:v>
                </c:pt>
              </c:strCache>
            </c:strRef>
          </c:tx>
          <c:spPr>
            <a:ln cmpd="thinThick">
              <a:solidFill>
                <a:srgbClr val="FF0000"/>
              </a:solidFill>
              <a:prstDash val="sysDash"/>
            </a:ln>
          </c:spPr>
          <c:marker>
            <c:symbol val="plus"/>
            <c:size val="12"/>
            <c:spPr>
              <a:solidFill>
                <a:srgbClr val="FF0000">
                  <a:alpha val="0"/>
                </a:srgbClr>
              </a:solidFill>
            </c:spPr>
          </c:marker>
          <c:xVal>
            <c:numRef>
              <c:f>'G10'!$E$319:$E$328</c:f>
              <c:numCache>
                <c:formatCode>0.0</c:formatCode>
                <c:ptCount val="10"/>
                <c:pt idx="0">
                  <c:v>4</c:v>
                </c:pt>
                <c:pt idx="1">
                  <c:v>10</c:v>
                </c:pt>
                <c:pt idx="2">
                  <c:v>20</c:v>
                </c:pt>
                <c:pt idx="3">
                  <c:v>30</c:v>
                </c:pt>
                <c:pt idx="4">
                  <c:v>50</c:v>
                </c:pt>
                <c:pt idx="5">
                  <c:v>77</c:v>
                </c:pt>
                <c:pt idx="6">
                  <c:v>100</c:v>
                </c:pt>
                <c:pt idx="7">
                  <c:v>150</c:v>
                </c:pt>
                <c:pt idx="8">
                  <c:v>200</c:v>
                </c:pt>
                <c:pt idx="9">
                  <c:v>300</c:v>
                </c:pt>
              </c:numCache>
            </c:numRef>
          </c:xVal>
          <c:yVal>
            <c:numRef>
              <c:f>'G10'!$G$319:$G$328</c:f>
              <c:numCache>
                <c:formatCode>General</c:formatCode>
                <c:ptCount val="10"/>
                <c:pt idx="0">
                  <c:v>2</c:v>
                </c:pt>
                <c:pt idx="1">
                  <c:v>15.4</c:v>
                </c:pt>
                <c:pt idx="2">
                  <c:v>47</c:v>
                </c:pt>
                <c:pt idx="3">
                  <c:v>81</c:v>
                </c:pt>
                <c:pt idx="4">
                  <c:v>149</c:v>
                </c:pt>
                <c:pt idx="5">
                  <c:v>239</c:v>
                </c:pt>
                <c:pt idx="6">
                  <c:v>317</c:v>
                </c:pt>
                <c:pt idx="7">
                  <c:v>489</c:v>
                </c:pt>
                <c:pt idx="8">
                  <c:v>664</c:v>
                </c:pt>
                <c:pt idx="9">
                  <c:v>999</c:v>
                </c:pt>
              </c:numCache>
            </c:numRef>
          </c:yVal>
        </c:ser>
        <c:ser>
          <c:idx val="1"/>
          <c:order val="1"/>
          <c:tx>
            <c:strRef>
              <c:f>'G10'!$A$13:$A$14</c:f>
              <c:strCache>
                <c:ptCount val="1"/>
                <c:pt idx="0">
                  <c:v>[13] G-10 CR (Fiberglass Epoxy) Equation:</c:v>
                </c:pt>
              </c:strCache>
            </c:strRef>
          </c:tx>
          <c:spPr>
            <a:ln cmpd="sng">
              <a:solidFill>
                <a:srgbClr val="FF0000"/>
              </a:solidFill>
              <a:prstDash val="solid"/>
            </a:ln>
          </c:spPr>
          <c:marker>
            <c:symbol val="x"/>
            <c:size val="5"/>
          </c:marker>
          <c:xVal>
            <c:strRef>
              <c:f>'G10'!$A$15:$A$315</c:f>
              <c:strCache>
                <c:ptCount val="301"/>
                <c:pt idx="0">
                  <c:v>T (K)</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strCache>
            </c:strRef>
          </c:xVal>
          <c:yVal>
            <c:numRef>
              <c:f>'G10'!$B$15:$B$315</c:f>
              <c:numCache>
                <c:formatCode>General</c:formatCode>
                <c:ptCount val="301"/>
                <c:pt idx="0">
                  <c:v>0</c:v>
                </c:pt>
                <c:pt idx="1">
                  <c:v>3.905710056937562E-3</c:v>
                </c:pt>
                <c:pt idx="2">
                  <c:v>0.19780646051946546</c:v>
                </c:pt>
                <c:pt idx="3">
                  <c:v>0.86719367255457991</c:v>
                </c:pt>
                <c:pt idx="4">
                  <c:v>2.0158885663862147</c:v>
                </c:pt>
                <c:pt idx="5">
                  <c:v>3.571339512312822</c:v>
                </c:pt>
                <c:pt idx="6">
                  <c:v>5.4629768548656648</c:v>
                </c:pt>
                <c:pt idx="7">
                  <c:v>7.6316088728547307</c:v>
                </c:pt>
                <c:pt idx="8">
                  <c:v>10.028666372499817</c:v>
                </c:pt>
                <c:pt idx="9">
                  <c:v>12.614343488541877</c:v>
                </c:pt>
                <c:pt idx="10">
                  <c:v>15.355925625514057</c:v>
                </c:pt>
                <c:pt idx="11">
                  <c:v>18.226435852920961</c:v>
                </c:pt>
                <c:pt idx="12">
                  <c:v>21.203557435394561</c:v>
                </c:pt>
                <c:pt idx="13">
                  <c:v>24.268775414865758</c:v>
                </c:pt>
                <c:pt idx="14">
                  <c:v>27.406689571077951</c:v>
                </c:pt>
                <c:pt idx="15">
                  <c:v>30.604461754785138</c:v>
                </c:pt>
                <c:pt idx="16">
                  <c:v>33.851369152485617</c:v>
                </c:pt>
                <c:pt idx="17">
                  <c:v>37.138441535812859</c:v>
                </c:pt>
                <c:pt idx="18">
                  <c:v>40.458165448705174</c:v>
                </c:pt>
                <c:pt idx="19">
                  <c:v>43.804242006780107</c:v>
                </c:pt>
                <c:pt idx="20">
                  <c:v>47.171387832312234</c:v>
                </c:pt>
                <c:pt idx="21">
                  <c:v>50.555170845346971</c:v>
                </c:pt>
                <c:pt idx="22">
                  <c:v>53.951874336578797</c:v>
                </c:pt>
                <c:pt idx="23">
                  <c:v>57.358384078176904</c:v>
                </c:pt>
                <c:pt idx="24">
                  <c:v>60.772094272175337</c:v>
                </c:pt>
                <c:pt idx="25">
                  <c:v>64.190828958068352</c:v>
                </c:pt>
                <c:pt idx="26">
                  <c:v>67.61277615164758</c:v>
                </c:pt>
                <c:pt idx="27">
                  <c:v>71.036432503918135</c:v>
                </c:pt>
                <c:pt idx="28">
                  <c:v>74.460556681124018</c:v>
                </c:pt>
                <c:pt idx="29">
                  <c:v>77.884129997107181</c:v>
                </c:pt>
                <c:pt idx="30">
                  <c:v>81.306323094544538</c:v>
                </c:pt>
                <c:pt idx="31">
                  <c:v>84.726467685840873</c:v>
                </c:pt>
                <c:pt idx="32">
                  <c:v>88.144032537729487</c:v>
                </c:pt>
                <c:pt idx="33">
                  <c:v>91.558603024648676</c:v>
                </c:pt>
                <c:pt idx="34">
                  <c:v>94.969863690760135</c:v>
                </c:pt>
                <c:pt idx="35">
                  <c:v>98.37758335448612</c:v>
                </c:pt>
                <c:pt idx="36">
                  <c:v>101.78160236657824</c:v>
                </c:pt>
                <c:pt idx="37">
                  <c:v>105.18182169616823</c:v>
                </c:pt>
                <c:pt idx="38">
                  <c:v>108.5781935717076</c:v>
                </c:pt>
                <c:pt idx="39">
                  <c:v>111.97071344709033</c:v>
                </c:pt>
                <c:pt idx="40">
                  <c:v>115.35941309929564</c:v>
                </c:pt>
                <c:pt idx="41">
                  <c:v>118.74435469390826</c:v>
                </c:pt>
                <c:pt idx="42">
                  <c:v>122.12562567986319</c:v>
                </c:pt>
                <c:pt idx="43">
                  <c:v>125.50333439585074</c:v>
                </c:pt>
                <c:pt idx="44">
                  <c:v>128.87760628825112</c:v>
                </c:pt>
                <c:pt idx="45">
                  <c:v>132.24858065541065</c:v>
                </c:pt>
                <c:pt idx="46">
                  <c:v>135.61640784543152</c:v>
                </c:pt>
                <c:pt idx="47">
                  <c:v>138.98124684522745</c:v>
                </c:pt>
                <c:pt idx="48">
                  <c:v>142.34326320750549</c:v>
                </c:pt>
                <c:pt idx="49">
                  <c:v>145.70262726992158</c:v>
                </c:pt>
                <c:pt idx="50">
                  <c:v>149.05951262701402</c:v>
                </c:pt>
                <c:pt idx="51">
                  <c:v>152.41409482110066</c:v>
                </c:pt>
                <c:pt idx="52">
                  <c:v>155.7665502229128</c:v>
                </c:pt>
                <c:pt idx="53">
                  <c:v>159.11705507674648</c:v>
                </c:pt>
                <c:pt idx="54">
                  <c:v>162.46578468839493</c:v>
                </c:pt>
                <c:pt idx="55">
                  <c:v>165.81291273692366</c:v>
                </c:pt>
                <c:pt idx="56">
                  <c:v>169.1586106940459</c:v>
                </c:pt>
                <c:pt idx="57">
                  <c:v>172.50304733688174</c:v>
                </c:pt>
                <c:pt idx="58">
                  <c:v>175.84638834175101</c:v>
                </c:pt>
                <c:pt idx="59">
                  <c:v>179.18879594841604</c:v>
                </c:pt>
                <c:pt idx="60">
                  <c:v>182.53042868540052</c:v>
                </c:pt>
                <c:pt idx="61">
                  <c:v>185.87144114826015</c:v>
                </c:pt>
                <c:pt idx="62">
                  <c:v>189.21198382382769</c:v>
                </c:pt>
                <c:pt idx="63">
                  <c:v>192.55220295426048</c:v>
                </c:pt>
                <c:pt idx="64">
                  <c:v>195.89224043546426</c:v>
                </c:pt>
                <c:pt idx="65">
                  <c:v>199.23223374529209</c:v>
                </c:pt>
                <c:pt idx="66">
                  <c:v>202.57231589739652</c:v>
                </c:pt>
                <c:pt idx="67">
                  <c:v>205.91261541712802</c:v>
                </c:pt>
                <c:pt idx="68">
                  <c:v>209.25325633647077</c:v>
                </c:pt>
                <c:pt idx="69">
                  <c:v>212.59435820509472</c:v>
                </c:pt>
                <c:pt idx="70">
                  <c:v>215.93603611540996</c:v>
                </c:pt>
                <c:pt idx="71">
                  <c:v>219.27840073925745</c:v>
                </c:pt>
                <c:pt idx="72">
                  <c:v>222.6215583746152</c:v>
                </c:pt>
                <c:pt idx="73">
                  <c:v>225.96561100067203</c:v>
                </c:pt>
                <c:pt idx="74">
                  <c:v>229.3106563398554</c:v>
                </c:pt>
                <c:pt idx="75">
                  <c:v>232.65678792561243</c:v>
                </c:pt>
                <c:pt idx="76">
                  <c:v>236.00409517488947</c:v>
                </c:pt>
                <c:pt idx="77">
                  <c:v>239.3526634644669</c:v>
                </c:pt>
                <c:pt idx="78">
                  <c:v>242.7025742101585</c:v>
                </c:pt>
                <c:pt idx="79">
                  <c:v>246.05390494836564</c:v>
                </c:pt>
                <c:pt idx="80">
                  <c:v>249.40672941932408</c:v>
                </c:pt>
                <c:pt idx="81">
                  <c:v>252.76111765144987</c:v>
                </c:pt>
                <c:pt idx="82">
                  <c:v>256.11713604640033</c:v>
                </c:pt>
                <c:pt idx="83">
                  <c:v>259.47484746449828</c:v>
                </c:pt>
                <c:pt idx="84">
                  <c:v>262.83431130997076</c:v>
                </c:pt>
                <c:pt idx="85">
                  <c:v>266.19558361613082</c:v>
                </c:pt>
                <c:pt idx="86">
                  <c:v>269.55871712965967</c:v>
                </c:pt>
                <c:pt idx="87">
                  <c:v>272.92376139443274</c:v>
                </c:pt>
                <c:pt idx="88">
                  <c:v>276.29076283415753</c:v>
                </c:pt>
                <c:pt idx="89">
                  <c:v>279.65976483398521</c:v>
                </c:pt>
                <c:pt idx="90">
                  <c:v>283.03080782097311</c:v>
                </c:pt>
                <c:pt idx="91">
                  <c:v>286.40392934309017</c:v>
                </c:pt>
                <c:pt idx="92">
                  <c:v>289.7791641468794</c:v>
                </c:pt>
                <c:pt idx="93">
                  <c:v>293.15654425363687</c:v>
                </c:pt>
                <c:pt idx="94">
                  <c:v>296.53609903403628</c:v>
                </c:pt>
                <c:pt idx="95">
                  <c:v>299.9178552811855</c:v>
                </c:pt>
                <c:pt idx="96">
                  <c:v>303.30183728217025</c:v>
                </c:pt>
                <c:pt idx="97">
                  <c:v>306.68806688779426</c:v>
                </c:pt>
                <c:pt idx="98">
                  <c:v>310.07656358090185</c:v>
                </c:pt>
                <c:pt idx="99">
                  <c:v>313.46734454298962</c:v>
                </c:pt>
                <c:pt idx="100">
                  <c:v>316.86042471908968</c:v>
                </c:pt>
                <c:pt idx="101">
                  <c:v>320.25581688124055</c:v>
                </c:pt>
                <c:pt idx="102">
                  <c:v>323.65353169017362</c:v>
                </c:pt>
                <c:pt idx="103">
                  <c:v>327.05357775556433</c:v>
                </c:pt>
                <c:pt idx="104">
                  <c:v>330.45596169459463</c:v>
                </c:pt>
                <c:pt idx="105">
                  <c:v>333.86068818901163</c:v>
                </c:pt>
                <c:pt idx="106">
                  <c:v>337.26776004080648</c:v>
                </c:pt>
                <c:pt idx="107">
                  <c:v>340.67717822609671</c:v>
                </c:pt>
                <c:pt idx="108">
                  <c:v>344.08894194795437</c:v>
                </c:pt>
                <c:pt idx="109">
                  <c:v>347.50304868741682</c:v>
                </c:pt>
                <c:pt idx="110">
                  <c:v>350.91949425341181</c:v>
                </c:pt>
                <c:pt idx="111">
                  <c:v>354.33827283113078</c:v>
                </c:pt>
                <c:pt idx="112">
                  <c:v>357.75937702909351</c:v>
                </c:pt>
                <c:pt idx="113">
                  <c:v>361.18279792501579</c:v>
                </c:pt>
                <c:pt idx="114">
                  <c:v>364.60852511024245</c:v>
                </c:pt>
                <c:pt idx="115">
                  <c:v>368.03654673319437</c:v>
                </c:pt>
                <c:pt idx="116">
                  <c:v>371.46684954128239</c:v>
                </c:pt>
                <c:pt idx="117">
                  <c:v>374.89941892191854</c:v>
                </c:pt>
                <c:pt idx="118">
                  <c:v>378.33423894230316</c:v>
                </c:pt>
                <c:pt idx="119">
                  <c:v>381.77129238811273</c:v>
                </c:pt>
                <c:pt idx="120">
                  <c:v>385.21056080103284</c:v>
                </c:pt>
                <c:pt idx="121">
                  <c:v>388.65202451532377</c:v>
                </c:pt>
                <c:pt idx="122">
                  <c:v>392.09566269344742</c:v>
                </c:pt>
                <c:pt idx="123">
                  <c:v>395.5414533604897</c:v>
                </c:pt>
                <c:pt idx="124">
                  <c:v>398.9893734378872</c:v>
                </c:pt>
                <c:pt idx="125">
                  <c:v>402.43939877591009</c:v>
                </c:pt>
                <c:pt idx="126">
                  <c:v>405.89150418560826</c:v>
                </c:pt>
                <c:pt idx="127">
                  <c:v>409.34566346959861</c:v>
                </c:pt>
                <c:pt idx="128">
                  <c:v>412.80184945212739</c:v>
                </c:pt>
                <c:pt idx="129">
                  <c:v>416.26003400825761</c:v>
                </c:pt>
                <c:pt idx="130">
                  <c:v>419.72018809233538</c:v>
                </c:pt>
                <c:pt idx="131">
                  <c:v>423.18228176555994</c:v>
                </c:pt>
                <c:pt idx="132">
                  <c:v>426.64628422288683</c:v>
                </c:pt>
                <c:pt idx="133">
                  <c:v>430.11216381922719</c:v>
                </c:pt>
                <c:pt idx="134">
                  <c:v>433.57988809487205</c:v>
                </c:pt>
                <c:pt idx="135">
                  <c:v>437.04942380020651</c:v>
                </c:pt>
                <c:pt idx="136">
                  <c:v>440.52073691995253</c:v>
                </c:pt>
                <c:pt idx="137">
                  <c:v>443.9937926964119</c:v>
                </c:pt>
                <c:pt idx="138">
                  <c:v>447.46855565248745</c:v>
                </c:pt>
                <c:pt idx="139">
                  <c:v>450.94498961381396</c:v>
                </c:pt>
                <c:pt idx="140">
                  <c:v>454.42305773043591</c:v>
                </c:pt>
                <c:pt idx="141">
                  <c:v>457.90272249777996</c:v>
                </c:pt>
                <c:pt idx="142">
                  <c:v>461.38394577733209</c:v>
                </c:pt>
                <c:pt idx="143">
                  <c:v>464.86668881650405</c:v>
                </c:pt>
                <c:pt idx="144">
                  <c:v>468.35091226804968</c:v>
                </c:pt>
                <c:pt idx="145">
                  <c:v>471.83657620918893</c:v>
                </c:pt>
                <c:pt idx="146">
                  <c:v>475.32364015989583</c:v>
                </c:pt>
                <c:pt idx="147">
                  <c:v>478.812063101001</c:v>
                </c:pt>
                <c:pt idx="148">
                  <c:v>482.30180349172679</c:v>
                </c:pt>
                <c:pt idx="149">
                  <c:v>485.79281928666194</c:v>
                </c:pt>
                <c:pt idx="150">
                  <c:v>489.28506795255959</c:v>
                </c:pt>
                <c:pt idx="151">
                  <c:v>492.77850648448265</c:v>
                </c:pt>
                <c:pt idx="152">
                  <c:v>496.27309142167456</c:v>
                </c:pt>
                <c:pt idx="153">
                  <c:v>499.76877886291305</c:v>
                </c:pt>
                <c:pt idx="154">
                  <c:v>503.2655244816961</c:v>
                </c:pt>
                <c:pt idx="155">
                  <c:v>506.76328354081602</c:v>
                </c:pt>
                <c:pt idx="156">
                  <c:v>510.26201090664119</c:v>
                </c:pt>
                <c:pt idx="157">
                  <c:v>513.76166106324422</c:v>
                </c:pt>
                <c:pt idx="158">
                  <c:v>517.26218812581385</c:v>
                </c:pt>
                <c:pt idx="159">
                  <c:v>520.76354585407387</c:v>
                </c:pt>
                <c:pt idx="160">
                  <c:v>524.26568766528828</c:v>
                </c:pt>
                <c:pt idx="161">
                  <c:v>527.76856664679474</c:v>
                </c:pt>
                <c:pt idx="162">
                  <c:v>531.27213556842935</c:v>
                </c:pt>
                <c:pt idx="163">
                  <c:v>534.77634689463434</c:v>
                </c:pt>
                <c:pt idx="164">
                  <c:v>538.28115279616998</c:v>
                </c:pt>
                <c:pt idx="165">
                  <c:v>541.78650516155869</c:v>
                </c:pt>
                <c:pt idx="166">
                  <c:v>545.2923556084321</c:v>
                </c:pt>
                <c:pt idx="167">
                  <c:v>548.79865549444924</c:v>
                </c:pt>
                <c:pt idx="168">
                  <c:v>552.30535592797423</c:v>
                </c:pt>
                <c:pt idx="169">
                  <c:v>555.81240777856362</c:v>
                </c:pt>
                <c:pt idx="170">
                  <c:v>559.31976168718722</c:v>
                </c:pt>
                <c:pt idx="171">
                  <c:v>562.82736807621609</c:v>
                </c:pt>
                <c:pt idx="172">
                  <c:v>566.33517715914331</c:v>
                </c:pt>
                <c:pt idx="173">
                  <c:v>569.84313895021137</c:v>
                </c:pt>
                <c:pt idx="174">
                  <c:v>573.35120327355071</c:v>
                </c:pt>
                <c:pt idx="175">
                  <c:v>576.85931977254756</c:v>
                </c:pt>
                <c:pt idx="176">
                  <c:v>580.36743791846459</c:v>
                </c:pt>
                <c:pt idx="177">
                  <c:v>583.87550701937221</c:v>
                </c:pt>
                <c:pt idx="178">
                  <c:v>587.38347622861079</c:v>
                </c:pt>
                <c:pt idx="179">
                  <c:v>590.89129455302134</c:v>
                </c:pt>
                <c:pt idx="180">
                  <c:v>594.3989108610516</c:v>
                </c:pt>
                <c:pt idx="181">
                  <c:v>597.90627389105305</c:v>
                </c:pt>
                <c:pt idx="182">
                  <c:v>601.4133322585792</c:v>
                </c:pt>
                <c:pt idx="183">
                  <c:v>604.9200344643466</c:v>
                </c:pt>
                <c:pt idx="184">
                  <c:v>608.42632890161792</c:v>
                </c:pt>
                <c:pt idx="185">
                  <c:v>611.93216386344</c:v>
                </c:pt>
                <c:pt idx="186">
                  <c:v>615.43748754974627</c:v>
                </c:pt>
                <c:pt idx="187">
                  <c:v>618.94224807447267</c:v>
                </c:pt>
                <c:pt idx="188">
                  <c:v>622.44639347223949</c:v>
                </c:pt>
                <c:pt idx="189">
                  <c:v>625.9498717051963</c:v>
                </c:pt>
                <c:pt idx="190">
                  <c:v>629.45263066940254</c:v>
                </c:pt>
                <c:pt idx="191">
                  <c:v>632.9546182012956</c:v>
                </c:pt>
                <c:pt idx="192">
                  <c:v>636.45578208413372</c:v>
                </c:pt>
                <c:pt idx="193">
                  <c:v>639.95607005378326</c:v>
                </c:pt>
                <c:pt idx="194">
                  <c:v>643.45542980513756</c:v>
                </c:pt>
                <c:pt idx="195">
                  <c:v>646.9538089976395</c:v>
                </c:pt>
                <c:pt idx="196">
                  <c:v>650.45115526123243</c:v>
                </c:pt>
                <c:pt idx="197">
                  <c:v>653.94741620203718</c:v>
                </c:pt>
                <c:pt idx="198">
                  <c:v>657.44253940784336</c:v>
                </c:pt>
                <c:pt idx="199">
                  <c:v>660.93647245349155</c:v>
                </c:pt>
                <c:pt idx="200">
                  <c:v>664.42916290613675</c:v>
                </c:pt>
                <c:pt idx="201">
                  <c:v>667.92055833065831</c:v>
                </c:pt>
                <c:pt idx="202">
                  <c:v>671.41060629443166</c:v>
                </c:pt>
                <c:pt idx="203">
                  <c:v>674.89925437259569</c:v>
                </c:pt>
                <c:pt idx="204">
                  <c:v>678.38645015289603</c:v>
                </c:pt>
                <c:pt idx="205">
                  <c:v>681.87214124020602</c:v>
                </c:pt>
                <c:pt idx="206">
                  <c:v>685.35627526164444</c:v>
                </c:pt>
                <c:pt idx="207">
                  <c:v>688.83879987092007</c:v>
                </c:pt>
                <c:pt idx="208">
                  <c:v>692.31966275266302</c:v>
                </c:pt>
                <c:pt idx="209">
                  <c:v>695.79881162738911</c:v>
                </c:pt>
                <c:pt idx="210">
                  <c:v>699.27619425521743</c:v>
                </c:pt>
                <c:pt idx="211">
                  <c:v>702.7517584405507</c:v>
                </c:pt>
                <c:pt idx="212">
                  <c:v>706.22545203602635</c:v>
                </c:pt>
                <c:pt idx="213">
                  <c:v>709.6972229466071</c:v>
                </c:pt>
                <c:pt idx="214">
                  <c:v>713.16701913370184</c:v>
                </c:pt>
                <c:pt idx="215">
                  <c:v>716.63478861882231</c:v>
                </c:pt>
                <c:pt idx="216">
                  <c:v>720.10047948774888</c:v>
                </c:pt>
                <c:pt idx="217">
                  <c:v>723.56403989409034</c:v>
                </c:pt>
                <c:pt idx="218">
                  <c:v>727.02541806299064</c:v>
                </c:pt>
                <c:pt idx="219">
                  <c:v>730.48456229468457</c:v>
                </c:pt>
                <c:pt idx="220">
                  <c:v>733.94142096842461</c:v>
                </c:pt>
                <c:pt idx="221">
                  <c:v>737.39594254531107</c:v>
                </c:pt>
                <c:pt idx="222">
                  <c:v>740.84807557224008</c:v>
                </c:pt>
                <c:pt idx="223">
                  <c:v>744.29776868515364</c:v>
                </c:pt>
                <c:pt idx="224">
                  <c:v>747.74497061192437</c:v>
                </c:pt>
                <c:pt idx="225">
                  <c:v>751.18963017617102</c:v>
                </c:pt>
                <c:pt idx="226">
                  <c:v>754.63169629995878</c:v>
                </c:pt>
                <c:pt idx="227">
                  <c:v>758.07111800701864</c:v>
                </c:pt>
                <c:pt idx="228">
                  <c:v>761.50784442596421</c:v>
                </c:pt>
                <c:pt idx="229">
                  <c:v>764.94182479273024</c:v>
                </c:pt>
                <c:pt idx="230">
                  <c:v>768.37300845430116</c:v>
                </c:pt>
                <c:pt idx="231">
                  <c:v>771.801344870761</c:v>
                </c:pt>
                <c:pt idx="232">
                  <c:v>775.22678361849592</c:v>
                </c:pt>
                <c:pt idx="233">
                  <c:v>778.64927439312737</c:v>
                </c:pt>
                <c:pt idx="234">
                  <c:v>782.06876701161718</c:v>
                </c:pt>
                <c:pt idx="235">
                  <c:v>785.48521141534889</c:v>
                </c:pt>
                <c:pt idx="236">
                  <c:v>788.89855767290805</c:v>
                </c:pt>
                <c:pt idx="237">
                  <c:v>792.30875598182672</c:v>
                </c:pt>
                <c:pt idx="238">
                  <c:v>795.71575667194281</c:v>
                </c:pt>
                <c:pt idx="239">
                  <c:v>799.11951020730407</c:v>
                </c:pt>
                <c:pt idx="240">
                  <c:v>802.51996718876478</c:v>
                </c:pt>
                <c:pt idx="241">
                  <c:v>805.91707835618865</c:v>
                </c:pt>
                <c:pt idx="242">
                  <c:v>809.3107945909336</c:v>
                </c:pt>
                <c:pt idx="243">
                  <c:v>812.70106691802346</c:v>
                </c:pt>
                <c:pt idx="244">
                  <c:v>816.08784650825885</c:v>
                </c:pt>
                <c:pt idx="245">
                  <c:v>819.47108468034264</c:v>
                </c:pt>
                <c:pt idx="246">
                  <c:v>822.8507329034743</c:v>
                </c:pt>
                <c:pt idx="247">
                  <c:v>826.22674279870398</c:v>
                </c:pt>
                <c:pt idx="248">
                  <c:v>829.59906614150634</c:v>
                </c:pt>
                <c:pt idx="249">
                  <c:v>832.96765486353661</c:v>
                </c:pt>
                <c:pt idx="250">
                  <c:v>836.33246105470562</c:v>
                </c:pt>
                <c:pt idx="251">
                  <c:v>839.69343696503154</c:v>
                </c:pt>
                <c:pt idx="252">
                  <c:v>843.05053500633119</c:v>
                </c:pt>
                <c:pt idx="253">
                  <c:v>846.40370775472627</c:v>
                </c:pt>
                <c:pt idx="254">
                  <c:v>849.7529079514851</c:v>
                </c:pt>
                <c:pt idx="255">
                  <c:v>853.09808850559057</c:v>
                </c:pt>
                <c:pt idx="256">
                  <c:v>856.43920249490941</c:v>
                </c:pt>
                <c:pt idx="257">
                  <c:v>859.77620316833611</c:v>
                </c:pt>
                <c:pt idx="258">
                  <c:v>863.1090439470529</c:v>
                </c:pt>
                <c:pt idx="259">
                  <c:v>866.43767842662999</c:v>
                </c:pt>
                <c:pt idx="260">
                  <c:v>869.76206037804502</c:v>
                </c:pt>
                <c:pt idx="261">
                  <c:v>873.08214374976922</c:v>
                </c:pt>
                <c:pt idx="262">
                  <c:v>876.39788266875757</c:v>
                </c:pt>
                <c:pt idx="263">
                  <c:v>879.70923144249002</c:v>
                </c:pt>
                <c:pt idx="264">
                  <c:v>883.01614456010623</c:v>
                </c:pt>
                <c:pt idx="265">
                  <c:v>886.31857669381134</c:v>
                </c:pt>
                <c:pt idx="266">
                  <c:v>889.61648270046226</c:v>
                </c:pt>
                <c:pt idx="267">
                  <c:v>892.90981762279864</c:v>
                </c:pt>
                <c:pt idx="268">
                  <c:v>896.19853669084841</c:v>
                </c:pt>
                <c:pt idx="269">
                  <c:v>899.48259532310738</c:v>
                </c:pt>
                <c:pt idx="270">
                  <c:v>902.76194912807694</c:v>
                </c:pt>
                <c:pt idx="271">
                  <c:v>906.03655390513097</c:v>
                </c:pt>
                <c:pt idx="272">
                  <c:v>909.30636564615133</c:v>
                </c:pt>
                <c:pt idx="273">
                  <c:v>912.57134053661878</c:v>
                </c:pt>
                <c:pt idx="274">
                  <c:v>915.83143495640456</c:v>
                </c:pt>
                <c:pt idx="275">
                  <c:v>919.08660548130899</c:v>
                </c:pt>
                <c:pt idx="276">
                  <c:v>922.33680888426784</c:v>
                </c:pt>
                <c:pt idx="277">
                  <c:v>925.58200213590646</c:v>
                </c:pt>
                <c:pt idx="278">
                  <c:v>928.82214240623762</c:v>
                </c:pt>
                <c:pt idx="279">
                  <c:v>932.0571870653323</c:v>
                </c:pt>
                <c:pt idx="280">
                  <c:v>935.28709368412024</c:v>
                </c:pt>
                <c:pt idx="281">
                  <c:v>938.51182003615816</c:v>
                </c:pt>
                <c:pt idx="282">
                  <c:v>941.73132409778361</c:v>
                </c:pt>
                <c:pt idx="283">
                  <c:v>944.94556404914704</c:v>
                </c:pt>
                <c:pt idx="284">
                  <c:v>948.15449827578061</c:v>
                </c:pt>
                <c:pt idx="285">
                  <c:v>951.35808536889112</c:v>
                </c:pt>
                <c:pt idx="286">
                  <c:v>954.55628412646706</c:v>
                </c:pt>
                <c:pt idx="287">
                  <c:v>957.74905355384533</c:v>
                </c:pt>
                <c:pt idx="288">
                  <c:v>960.93635286501751</c:v>
                </c:pt>
                <c:pt idx="289">
                  <c:v>964.11814148279893</c:v>
                </c:pt>
                <c:pt idx="290">
                  <c:v>967.29437904042993</c:v>
                </c:pt>
                <c:pt idx="291">
                  <c:v>970.46502538155357</c:v>
                </c:pt>
                <c:pt idx="292">
                  <c:v>973.63004056143882</c:v>
                </c:pt>
                <c:pt idx="293">
                  <c:v>976.789384847566</c:v>
                </c:pt>
                <c:pt idx="294">
                  <c:v>979.94301872009646</c:v>
                </c:pt>
                <c:pt idx="295">
                  <c:v>983.09090287306628</c:v>
                </c:pt>
                <c:pt idx="296">
                  <c:v>986.23299821452326</c:v>
                </c:pt>
                <c:pt idx="297">
                  <c:v>989.36926586747825</c:v>
                </c:pt>
                <c:pt idx="298">
                  <c:v>992.49966717047187</c:v>
                </c:pt>
                <c:pt idx="299">
                  <c:v>995.62416367795981</c:v>
                </c:pt>
                <c:pt idx="300">
                  <c:v>998.74271716116584</c:v>
                </c:pt>
              </c:numCache>
            </c:numRef>
          </c:yVal>
        </c:ser>
        <c:ser>
          <c:idx val="3"/>
          <c:order val="2"/>
          <c:tx>
            <c:strRef>
              <c:f>'G10'!$A$317</c:f>
              <c:strCache>
                <c:ptCount val="1"/>
                <c:pt idx="0">
                  <c:v>[39] G-10</c:v>
                </c:pt>
              </c:strCache>
            </c:strRef>
          </c:tx>
          <c:spPr>
            <a:ln>
              <a:solidFill>
                <a:srgbClr val="FF0000"/>
              </a:solidFill>
            </a:ln>
          </c:spPr>
          <c:xVal>
            <c:numRef>
              <c:f>'G10'!$A$319:$A$336</c:f>
              <c:numCache>
                <c:formatCode>0.0</c:formatCode>
                <c:ptCount val="18"/>
                <c:pt idx="0">
                  <c:v>4</c:v>
                </c:pt>
                <c:pt idx="1">
                  <c:v>6</c:v>
                </c:pt>
                <c:pt idx="2">
                  <c:v>8</c:v>
                </c:pt>
                <c:pt idx="3">
                  <c:v>10</c:v>
                </c:pt>
                <c:pt idx="4">
                  <c:v>15</c:v>
                </c:pt>
                <c:pt idx="5">
                  <c:v>20</c:v>
                </c:pt>
                <c:pt idx="6">
                  <c:v>25</c:v>
                </c:pt>
                <c:pt idx="7">
                  <c:v>30</c:v>
                </c:pt>
                <c:pt idx="8">
                  <c:v>40</c:v>
                </c:pt>
                <c:pt idx="9">
                  <c:v>50</c:v>
                </c:pt>
                <c:pt idx="10">
                  <c:v>70</c:v>
                </c:pt>
                <c:pt idx="11">
                  <c:v>100</c:v>
                </c:pt>
                <c:pt idx="12">
                  <c:v>120</c:v>
                </c:pt>
                <c:pt idx="13">
                  <c:v>150</c:v>
                </c:pt>
                <c:pt idx="14">
                  <c:v>200</c:v>
                </c:pt>
                <c:pt idx="15">
                  <c:v>250</c:v>
                </c:pt>
                <c:pt idx="16">
                  <c:v>300</c:v>
                </c:pt>
                <c:pt idx="17">
                  <c:v>400</c:v>
                </c:pt>
              </c:numCache>
            </c:numRef>
          </c:xVal>
          <c:yVal>
            <c:numRef>
              <c:f>'G10'!$B$319:$B$336</c:f>
              <c:numCache>
                <c:formatCode>General</c:formatCode>
                <c:ptCount val="18"/>
                <c:pt idx="0">
                  <c:v>0.35</c:v>
                </c:pt>
                <c:pt idx="1">
                  <c:v>2</c:v>
                </c:pt>
                <c:pt idx="2">
                  <c:v>4</c:v>
                </c:pt>
                <c:pt idx="3">
                  <c:v>6.89</c:v>
                </c:pt>
                <c:pt idx="4">
                  <c:v>20</c:v>
                </c:pt>
                <c:pt idx="5">
                  <c:v>40.549999999999997</c:v>
                </c:pt>
                <c:pt idx="6">
                  <c:v>65</c:v>
                </c:pt>
                <c:pt idx="7">
                  <c:v>89.6</c:v>
                </c:pt>
                <c:pt idx="8">
                  <c:v>131.30000000000001</c:v>
                </c:pt>
                <c:pt idx="9">
                  <c:v>189.5</c:v>
                </c:pt>
                <c:pt idx="10">
                  <c:v>281.75</c:v>
                </c:pt>
                <c:pt idx="11">
                  <c:v>386.5</c:v>
                </c:pt>
                <c:pt idx="12">
                  <c:v>456</c:v>
                </c:pt>
                <c:pt idx="13">
                  <c:v>576.29999999999995</c:v>
                </c:pt>
                <c:pt idx="14">
                  <c:v>704.3</c:v>
                </c:pt>
                <c:pt idx="15">
                  <c:v>846</c:v>
                </c:pt>
                <c:pt idx="16">
                  <c:v>1022.8</c:v>
                </c:pt>
                <c:pt idx="17">
                  <c:v>1400</c:v>
                </c:pt>
              </c:numCache>
            </c:numRef>
          </c:yVal>
        </c:ser>
        <c:ser>
          <c:idx val="8"/>
          <c:order val="3"/>
          <c:tx>
            <c:strRef>
              <c:f>'G10'!$D$10</c:f>
              <c:strCache>
                <c:ptCount val="1"/>
                <c:pt idx="0">
                  <c:v>[22] G10</c:v>
                </c:pt>
              </c:strCache>
            </c:strRef>
          </c:tx>
          <c:spPr>
            <a:ln>
              <a:solidFill>
                <a:srgbClr val="FF0000"/>
              </a:solidFill>
            </a:ln>
          </c:spPr>
          <c:xVal>
            <c:numRef>
              <c:f>'G10'!$D$11:$D$13</c:f>
              <c:numCache>
                <c:formatCode>General</c:formatCode>
                <c:ptCount val="3"/>
                <c:pt idx="0">
                  <c:v>2</c:v>
                </c:pt>
                <c:pt idx="1">
                  <c:v>4.5</c:v>
                </c:pt>
                <c:pt idx="2">
                  <c:v>295</c:v>
                </c:pt>
              </c:numCache>
            </c:numRef>
          </c:xVal>
          <c:yVal>
            <c:numRef>
              <c:f>'G10'!$E$11:$E$13</c:f>
              <c:numCache>
                <c:formatCode>General</c:formatCode>
                <c:ptCount val="3"/>
                <c:pt idx="0" formatCode="0.00E+00">
                  <c:v>0.17000000179999999</c:v>
                </c:pt>
                <c:pt idx="1">
                  <c:v>2.1614062789999999</c:v>
                </c:pt>
                <c:pt idx="2" formatCode="0.00E+00">
                  <c:v>2039.2677000000001</c:v>
                </c:pt>
              </c:numCache>
            </c:numRef>
          </c:yVal>
        </c:ser>
        <c:ser>
          <c:idx val="0"/>
          <c:order val="4"/>
          <c:tx>
            <c:strRef>
              <c:f>'G10'!$D$2</c:f>
              <c:strCache>
                <c:ptCount val="1"/>
                <c:pt idx="0">
                  <c:v>[19] Glass Fiber Reinforced Polyester</c:v>
                </c:pt>
              </c:strCache>
            </c:strRef>
          </c:tx>
          <c:spPr>
            <a:ln w="28575">
              <a:solidFill>
                <a:srgbClr val="7030A0"/>
              </a:solidFill>
            </a:ln>
          </c:spPr>
          <c:xVal>
            <c:numRef>
              <c:f>'G10'!$D$4:$D$8</c:f>
              <c:numCache>
                <c:formatCode>General</c:formatCode>
                <c:ptCount val="5"/>
                <c:pt idx="0">
                  <c:v>50</c:v>
                </c:pt>
                <c:pt idx="1">
                  <c:v>75</c:v>
                </c:pt>
                <c:pt idx="2">
                  <c:v>100</c:v>
                </c:pt>
                <c:pt idx="3">
                  <c:v>200</c:v>
                </c:pt>
                <c:pt idx="4">
                  <c:v>293</c:v>
                </c:pt>
              </c:numCache>
            </c:numRef>
          </c:xVal>
          <c:yVal>
            <c:numRef>
              <c:f>'G10'!$E$4:$E$8</c:f>
              <c:numCache>
                <c:formatCode>General</c:formatCode>
                <c:ptCount val="5"/>
                <c:pt idx="0">
                  <c:v>300</c:v>
                </c:pt>
                <c:pt idx="1">
                  <c:v>400</c:v>
                </c:pt>
                <c:pt idx="2">
                  <c:v>500</c:v>
                </c:pt>
                <c:pt idx="3">
                  <c:v>1000</c:v>
                </c:pt>
                <c:pt idx="4">
                  <c:v>1500</c:v>
                </c:pt>
              </c:numCache>
            </c:numRef>
          </c:yVal>
        </c:ser>
        <c:ser>
          <c:idx val="7"/>
          <c:order val="5"/>
          <c:tx>
            <c:strRef>
              <c:f>'G10'!$I$317:$J$317</c:f>
              <c:strCache>
                <c:ptCount val="1"/>
                <c:pt idx="0">
                  <c:v>[43] Glass/resin (s 901Glass/NASA resin 2)</c:v>
                </c:pt>
              </c:strCache>
            </c:strRef>
          </c:tx>
          <c:spPr>
            <a:ln>
              <a:solidFill>
                <a:sysClr val="windowText" lastClr="000000">
                  <a:lumMod val="95000"/>
                  <a:lumOff val="5000"/>
                </a:sysClr>
              </a:solidFill>
            </a:ln>
          </c:spPr>
          <c:xVal>
            <c:numRef>
              <c:f>'G10'!$I$319:$I$328</c:f>
              <c:numCache>
                <c:formatCode>0.0</c:formatCode>
                <c:ptCount val="10"/>
                <c:pt idx="0">
                  <c:v>4</c:v>
                </c:pt>
                <c:pt idx="1">
                  <c:v>10</c:v>
                </c:pt>
                <c:pt idx="2">
                  <c:v>20</c:v>
                </c:pt>
                <c:pt idx="3">
                  <c:v>30</c:v>
                </c:pt>
                <c:pt idx="4">
                  <c:v>50</c:v>
                </c:pt>
                <c:pt idx="5">
                  <c:v>77</c:v>
                </c:pt>
                <c:pt idx="6">
                  <c:v>100</c:v>
                </c:pt>
                <c:pt idx="7">
                  <c:v>150</c:v>
                </c:pt>
                <c:pt idx="8">
                  <c:v>200</c:v>
                </c:pt>
                <c:pt idx="9">
                  <c:v>300</c:v>
                </c:pt>
              </c:numCache>
            </c:numRef>
          </c:xVal>
          <c:yVal>
            <c:numRef>
              <c:f>'G10'!$K$319:$K$328</c:f>
              <c:numCache>
                <c:formatCode>General</c:formatCode>
                <c:ptCount val="10"/>
                <c:pt idx="0">
                  <c:v>0.64</c:v>
                </c:pt>
                <c:pt idx="1">
                  <c:v>6.7</c:v>
                </c:pt>
                <c:pt idx="2">
                  <c:v>28</c:v>
                </c:pt>
                <c:pt idx="3">
                  <c:v>50</c:v>
                </c:pt>
                <c:pt idx="4">
                  <c:v>94</c:v>
                </c:pt>
                <c:pt idx="5">
                  <c:v>169</c:v>
                </c:pt>
                <c:pt idx="6">
                  <c:v>262</c:v>
                </c:pt>
                <c:pt idx="7">
                  <c:v>560</c:v>
                </c:pt>
                <c:pt idx="8">
                  <c:v>960</c:v>
                </c:pt>
                <c:pt idx="9">
                  <c:v>1940</c:v>
                </c:pt>
              </c:numCache>
            </c:numRef>
          </c:yVal>
        </c:ser>
        <c:ser>
          <c:idx val="2"/>
          <c:order val="6"/>
          <c:tx>
            <c:strRef>
              <c:f>'G10'!$A$338</c:f>
              <c:strCache>
                <c:ptCount val="1"/>
                <c:pt idx="0">
                  <c:v>[24] SPECIFIC HEAT of VITREOUS SILICA(Silica Class, Quartz Class.)</c:v>
                </c:pt>
              </c:strCache>
            </c:strRef>
          </c:tx>
          <c:xVal>
            <c:numRef>
              <c:f>'G10'!$A$340:$A$361</c:f>
              <c:numCache>
                <c:formatCode>General</c:formatCode>
                <c:ptCount val="22"/>
                <c:pt idx="0">
                  <c:v>10</c:v>
                </c:pt>
                <c:pt idx="1">
                  <c:v>15</c:v>
                </c:pt>
                <c:pt idx="2">
                  <c:v>20</c:v>
                </c:pt>
                <c:pt idx="3">
                  <c:v>25</c:v>
                </c:pt>
                <c:pt idx="4">
                  <c:v>30</c:v>
                </c:pt>
                <c:pt idx="5">
                  <c:v>40</c:v>
                </c:pt>
                <c:pt idx="6">
                  <c:v>50</c:v>
                </c:pt>
                <c:pt idx="7">
                  <c:v>60</c:v>
                </c:pt>
                <c:pt idx="8">
                  <c:v>70</c:v>
                </c:pt>
                <c:pt idx="9">
                  <c:v>80</c:v>
                </c:pt>
                <c:pt idx="10">
                  <c:v>90</c:v>
                </c:pt>
                <c:pt idx="11">
                  <c:v>100</c:v>
                </c:pt>
                <c:pt idx="12">
                  <c:v>120</c:v>
                </c:pt>
                <c:pt idx="13">
                  <c:v>140</c:v>
                </c:pt>
                <c:pt idx="14">
                  <c:v>160</c:v>
                </c:pt>
                <c:pt idx="15">
                  <c:v>180</c:v>
                </c:pt>
                <c:pt idx="16">
                  <c:v>200</c:v>
                </c:pt>
                <c:pt idx="17">
                  <c:v>220</c:v>
                </c:pt>
                <c:pt idx="18">
                  <c:v>240</c:v>
                </c:pt>
                <c:pt idx="19">
                  <c:v>260</c:v>
                </c:pt>
                <c:pt idx="20">
                  <c:v>280</c:v>
                </c:pt>
                <c:pt idx="21">
                  <c:v>300</c:v>
                </c:pt>
              </c:numCache>
            </c:numRef>
          </c:xVal>
          <c:yVal>
            <c:numRef>
              <c:f>'G10'!$C$340:$C$361</c:f>
              <c:numCache>
                <c:formatCode>General</c:formatCode>
                <c:ptCount val="22"/>
                <c:pt idx="0">
                  <c:v>4.5</c:v>
                </c:pt>
                <c:pt idx="1">
                  <c:v>12.6</c:v>
                </c:pt>
                <c:pt idx="2">
                  <c:v>24.400000000000002</c:v>
                </c:pt>
                <c:pt idx="3">
                  <c:v>37.900000000000006</c:v>
                </c:pt>
                <c:pt idx="4">
                  <c:v>51.9</c:v>
                </c:pt>
                <c:pt idx="5">
                  <c:v>80.8</c:v>
                </c:pt>
                <c:pt idx="6">
                  <c:v>111</c:v>
                </c:pt>
                <c:pt idx="7">
                  <c:v>141</c:v>
                </c:pt>
                <c:pt idx="8">
                  <c:v>172</c:v>
                </c:pt>
                <c:pt idx="9">
                  <c:v>204</c:v>
                </c:pt>
                <c:pt idx="10">
                  <c:v>236</c:v>
                </c:pt>
                <c:pt idx="11">
                  <c:v>268</c:v>
                </c:pt>
                <c:pt idx="12">
                  <c:v>331</c:v>
                </c:pt>
                <c:pt idx="13">
                  <c:v>391</c:v>
                </c:pt>
                <c:pt idx="14">
                  <c:v>446</c:v>
                </c:pt>
                <c:pt idx="15">
                  <c:v>497</c:v>
                </c:pt>
                <c:pt idx="16">
                  <c:v>544</c:v>
                </c:pt>
                <c:pt idx="17">
                  <c:v>588</c:v>
                </c:pt>
                <c:pt idx="18">
                  <c:v>629</c:v>
                </c:pt>
                <c:pt idx="19">
                  <c:v>668</c:v>
                </c:pt>
                <c:pt idx="20">
                  <c:v>704</c:v>
                </c:pt>
                <c:pt idx="21">
                  <c:v>738</c:v>
                </c:pt>
              </c:numCache>
            </c:numRef>
          </c:yVal>
        </c:ser>
        <c:ser>
          <c:idx val="4"/>
          <c:order val="7"/>
          <c:tx>
            <c:strRef>
              <c:f>'G10'!$D$363:$E$363</c:f>
              <c:strCache>
                <c:ptCount val="1"/>
                <c:pt idx="0">
                  <c:v>[43] Epoxy (stycast 2850FT)</c:v>
                </c:pt>
              </c:strCache>
            </c:strRef>
          </c:tx>
          <c:spPr>
            <a:ln>
              <a:solidFill>
                <a:srgbClr val="0070C0"/>
              </a:solidFill>
            </a:ln>
          </c:spPr>
          <c:xVal>
            <c:numRef>
              <c:f>'G10'!$D$365:$D$371</c:f>
              <c:numCache>
                <c:formatCode>0.0</c:formatCode>
                <c:ptCount val="7"/>
                <c:pt idx="0">
                  <c:v>4</c:v>
                </c:pt>
                <c:pt idx="1">
                  <c:v>10</c:v>
                </c:pt>
                <c:pt idx="2">
                  <c:v>20</c:v>
                </c:pt>
                <c:pt idx="3">
                  <c:v>30</c:v>
                </c:pt>
                <c:pt idx="4">
                  <c:v>50</c:v>
                </c:pt>
                <c:pt idx="5">
                  <c:v>77</c:v>
                </c:pt>
                <c:pt idx="6">
                  <c:v>100</c:v>
                </c:pt>
              </c:numCache>
            </c:numRef>
          </c:xVal>
          <c:yVal>
            <c:numRef>
              <c:f>'G10'!$F$365:$F$371</c:f>
              <c:numCache>
                <c:formatCode>General</c:formatCode>
                <c:ptCount val="7"/>
                <c:pt idx="0">
                  <c:v>0.5</c:v>
                </c:pt>
                <c:pt idx="1">
                  <c:v>6.3</c:v>
                </c:pt>
                <c:pt idx="2">
                  <c:v>22.599999999999998</c:v>
                </c:pt>
                <c:pt idx="3">
                  <c:v>42</c:v>
                </c:pt>
                <c:pt idx="4">
                  <c:v>83</c:v>
                </c:pt>
                <c:pt idx="5">
                  <c:v>154</c:v>
                </c:pt>
                <c:pt idx="6">
                  <c:v>240</c:v>
                </c:pt>
              </c:numCache>
            </c:numRef>
          </c:yVal>
        </c:ser>
        <c:ser>
          <c:idx val="5"/>
          <c:order val="8"/>
          <c:tx>
            <c:strRef>
              <c:f>'G10'!$H$363:$I$363</c:f>
              <c:strCache>
                <c:ptCount val="1"/>
                <c:pt idx="0">
                  <c:v>[43] Epoxy (CY221)</c:v>
                </c:pt>
              </c:strCache>
            </c:strRef>
          </c:tx>
          <c:spPr>
            <a:ln>
              <a:solidFill>
                <a:srgbClr val="0070C0"/>
              </a:solidFill>
            </a:ln>
          </c:spPr>
          <c:xVal>
            <c:numRef>
              <c:f>'G10'!$H$365:$H$372</c:f>
              <c:numCache>
                <c:formatCode>0.0</c:formatCode>
                <c:ptCount val="8"/>
                <c:pt idx="0">
                  <c:v>10</c:v>
                </c:pt>
                <c:pt idx="1">
                  <c:v>20</c:v>
                </c:pt>
                <c:pt idx="2">
                  <c:v>30</c:v>
                </c:pt>
                <c:pt idx="3">
                  <c:v>50</c:v>
                </c:pt>
                <c:pt idx="4">
                  <c:v>77</c:v>
                </c:pt>
                <c:pt idx="5">
                  <c:v>100</c:v>
                </c:pt>
                <c:pt idx="6">
                  <c:v>200</c:v>
                </c:pt>
                <c:pt idx="7">
                  <c:v>300</c:v>
                </c:pt>
              </c:numCache>
            </c:numRef>
          </c:xVal>
          <c:yVal>
            <c:numRef>
              <c:f>'G10'!$J$365:$J$372</c:f>
              <c:numCache>
                <c:formatCode>General</c:formatCode>
                <c:ptCount val="8"/>
                <c:pt idx="0">
                  <c:v>22</c:v>
                </c:pt>
                <c:pt idx="1">
                  <c:v>85</c:v>
                </c:pt>
                <c:pt idx="2">
                  <c:v>170</c:v>
                </c:pt>
                <c:pt idx="3">
                  <c:v>270</c:v>
                </c:pt>
                <c:pt idx="4">
                  <c:v>400</c:v>
                </c:pt>
                <c:pt idx="5">
                  <c:v>480</c:v>
                </c:pt>
                <c:pt idx="6">
                  <c:v>1000</c:v>
                </c:pt>
                <c:pt idx="7">
                  <c:v>1300</c:v>
                </c:pt>
              </c:numCache>
            </c:numRef>
          </c:yVal>
        </c:ser>
        <c:axId val="117387648"/>
        <c:axId val="117707520"/>
      </c:scatterChart>
      <c:valAx>
        <c:axId val="117387648"/>
        <c:scaling>
          <c:orientation val="minMax"/>
          <c:max val="150"/>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200" b="1" i="0" baseline="0"/>
                  <a:t>Temperature (K)</a:t>
                </a:r>
              </a:p>
            </c:rich>
          </c:tx>
          <c:layout/>
        </c:title>
        <c:numFmt formatCode="0.0" sourceLinked="1"/>
        <c:tickLblPos val="nextTo"/>
        <c:crossAx val="117707520"/>
        <c:crosses val="autoZero"/>
        <c:crossBetween val="midCat"/>
      </c:valAx>
      <c:valAx>
        <c:axId val="117707520"/>
        <c:scaling>
          <c:orientation val="minMax"/>
          <c:max val="940"/>
          <c:min val="0"/>
        </c:scaling>
        <c:axPos val="l"/>
        <c:title>
          <c:tx>
            <c:rich>
              <a:bodyPr rot="-5400000" vert="horz"/>
              <a:lstStyle/>
              <a:p>
                <a:pPr>
                  <a:defRPr/>
                </a:pPr>
                <a:r>
                  <a:rPr lang="en-US" sz="1200" b="1" i="0" baseline="0"/>
                  <a:t>C (J/(kg·K))</a:t>
                </a:r>
              </a:p>
            </c:rich>
          </c:tx>
          <c:layout/>
        </c:title>
        <c:numFmt formatCode="General" sourceLinked="0"/>
        <c:tickLblPos val="nextTo"/>
        <c:crossAx val="117387648"/>
        <c:crosses val="autoZero"/>
        <c:crossBetween val="midCat"/>
      </c:valAx>
      <c:spPr>
        <a:noFill/>
        <a:ln w="25400">
          <a:noFill/>
        </a:ln>
      </c:spPr>
    </c:plotArea>
    <c:legend>
      <c:legendPos val="r"/>
      <c:layout>
        <c:manualLayout>
          <c:xMode val="edge"/>
          <c:yMode val="edge"/>
          <c:x val="0.19413817985742757"/>
          <c:y val="0.11976365023337628"/>
          <c:w val="0.32843235985230002"/>
          <c:h val="0.44580039564020085"/>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85BE6-03C0-4B5F-894D-61973FA6BEC5}" type="datetimeFigureOut">
              <a:rPr lang="en-US" smtClean="0"/>
              <a:pPr/>
              <a:t>8/11/2011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08636-5356-4112-999E-C291409863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7B45F-0CF5-4DD6-9C94-2FC9A62E4A99}" type="datetime1">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DD1BD-C62E-4361-8EDC-1EAB21E08485}" type="datetime1">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33B58-DB4F-402A-94C6-ACF8529387E4}" type="datetime1">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3F47E-4229-4DC5-9DB1-C6A8624B92CD}" type="datetime1">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8BC78-222C-4CBA-B902-9DA8B20D3AD6}" type="datetime1">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B6243-C2D3-4D89-872E-EA5B1F7CDA58}" type="datetime1">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E39219-DDC2-41A6-80E1-42FA71C7506C}" type="datetime1">
              <a:rPr lang="en-US" smtClean="0"/>
              <a:pPr/>
              <a:t>8/11/2011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BF42D-E9A0-4188-A3DC-EA602ECB97B1}" type="datetime1">
              <a:rPr lang="en-US" smtClean="0"/>
              <a:pPr/>
              <a:t>8/11/2011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4D851-7905-41AE-BA71-F0A357B87AD6}" type="datetime1">
              <a:rPr lang="en-US" smtClean="0"/>
              <a:pPr/>
              <a:t>8/11/2011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F1A35-8230-4027-9FEE-7BB011B1953E}" type="datetime1">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83284-8FA0-4581-9C9B-2C88D6FDEEBA}" type="datetime1">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259E-FEF0-4F6A-9108-E5320BC7D042}" type="datetime1">
              <a:rPr lang="en-US" smtClean="0"/>
              <a:pPr/>
              <a:t>8/11/2011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029C-1A1A-4726-B51A-4B52C47AEC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76800" y="1828801"/>
            <a:ext cx="4038600" cy="4800599"/>
            <a:chOff x="4314825" y="582614"/>
            <a:chExt cx="4644060" cy="5584824"/>
          </a:xfrm>
        </p:grpSpPr>
        <p:pic>
          <p:nvPicPr>
            <p:cNvPr id="6" name="Picture 9" descr="test string 2"/>
            <p:cNvPicPr>
              <a:picLocks noChangeAspect="1" noChangeArrowheads="1"/>
            </p:cNvPicPr>
            <p:nvPr/>
          </p:nvPicPr>
          <p:blipFill>
            <a:blip r:embed="rId2">
              <a:lum/>
            </a:blip>
            <a:srcRect l="4582" r="2965"/>
            <a:stretch>
              <a:fillRect/>
            </a:stretch>
          </p:blipFill>
          <p:spPr bwMode="auto">
            <a:xfrm>
              <a:off x="4314825" y="3055938"/>
              <a:ext cx="4356100" cy="3111500"/>
            </a:xfrm>
            <a:prstGeom prst="rect">
              <a:avLst/>
            </a:prstGeom>
            <a:noFill/>
            <a:ln w="9525">
              <a:noFill/>
              <a:miter lim="800000"/>
              <a:headEnd/>
              <a:tailEnd/>
            </a:ln>
          </p:spPr>
        </p:pic>
        <p:grpSp>
          <p:nvGrpSpPr>
            <p:cNvPr id="7" name="Group 10"/>
            <p:cNvGrpSpPr/>
            <p:nvPr/>
          </p:nvGrpSpPr>
          <p:grpSpPr>
            <a:xfrm>
              <a:off x="5037138" y="582614"/>
              <a:ext cx="3921747" cy="3097211"/>
              <a:chOff x="5037138" y="582614"/>
              <a:chExt cx="3921747" cy="3097211"/>
            </a:xfrm>
          </p:grpSpPr>
          <p:grpSp>
            <p:nvGrpSpPr>
              <p:cNvPr id="8" name="Group 11"/>
              <p:cNvGrpSpPr>
                <a:grpSpLocks/>
              </p:cNvGrpSpPr>
              <p:nvPr/>
            </p:nvGrpSpPr>
            <p:grpSpPr bwMode="auto">
              <a:xfrm>
                <a:off x="5037138" y="1046163"/>
                <a:ext cx="1606550" cy="2354263"/>
                <a:chOff x="3173" y="659"/>
                <a:chExt cx="1012" cy="1483"/>
              </a:xfrm>
            </p:grpSpPr>
            <p:pic>
              <p:nvPicPr>
                <p:cNvPr id="13" name="Picture 7" descr="smoke"/>
                <p:cNvPicPr>
                  <a:picLocks noChangeAspect="1" noChangeArrowheads="1"/>
                </p:cNvPicPr>
                <p:nvPr/>
              </p:nvPicPr>
              <p:blipFill>
                <a:blip r:embed="rId3"/>
                <a:srcRect t="3076"/>
                <a:stretch>
                  <a:fillRect/>
                </a:stretch>
              </p:blipFill>
              <p:spPr bwMode="auto">
                <a:xfrm>
                  <a:off x="3173" y="659"/>
                  <a:ext cx="1012" cy="1258"/>
                </a:xfrm>
                <a:prstGeom prst="rect">
                  <a:avLst/>
                </a:prstGeom>
                <a:noFill/>
                <a:ln w="9525">
                  <a:noFill/>
                  <a:miter lim="800000"/>
                  <a:headEnd/>
                  <a:tailEnd/>
                </a:ln>
              </p:spPr>
            </p:pic>
            <p:sp>
              <p:nvSpPr>
                <p:cNvPr id="14" name="Freeform 10"/>
                <p:cNvSpPr>
                  <a:spLocks/>
                </p:cNvSpPr>
                <p:nvPr/>
              </p:nvSpPr>
              <p:spPr bwMode="auto">
                <a:xfrm>
                  <a:off x="3646" y="1898"/>
                  <a:ext cx="217" cy="244"/>
                </a:xfrm>
                <a:custGeom>
                  <a:avLst/>
                  <a:gdLst>
                    <a:gd name="T0" fmla="*/ 5 w 247"/>
                    <a:gd name="T1" fmla="*/ 4 h 277"/>
                    <a:gd name="T2" fmla="*/ 50 w 247"/>
                    <a:gd name="T3" fmla="*/ 43 h 277"/>
                    <a:gd name="T4" fmla="*/ 89 w 247"/>
                    <a:gd name="T5" fmla="*/ 85 h 277"/>
                    <a:gd name="T6" fmla="*/ 134 w 247"/>
                    <a:gd name="T7" fmla="*/ 145 h 277"/>
                    <a:gd name="T8" fmla="*/ 143 w 247"/>
                    <a:gd name="T9" fmla="*/ 169 h 277"/>
                    <a:gd name="T10" fmla="*/ 164 w 247"/>
                    <a:gd name="T11" fmla="*/ 235 h 277"/>
                    <a:gd name="T12" fmla="*/ 170 w 247"/>
                    <a:gd name="T13" fmla="*/ 271 h 277"/>
                    <a:gd name="T14" fmla="*/ 194 w 247"/>
                    <a:gd name="T15" fmla="*/ 274 h 277"/>
                    <a:gd name="T16" fmla="*/ 212 w 247"/>
                    <a:gd name="T17" fmla="*/ 274 h 277"/>
                    <a:gd name="T18" fmla="*/ 218 w 247"/>
                    <a:gd name="T19" fmla="*/ 256 h 277"/>
                    <a:gd name="T20" fmla="*/ 221 w 247"/>
                    <a:gd name="T21" fmla="*/ 214 h 277"/>
                    <a:gd name="T22" fmla="*/ 221 w 247"/>
                    <a:gd name="T23" fmla="*/ 181 h 277"/>
                    <a:gd name="T24" fmla="*/ 233 w 247"/>
                    <a:gd name="T25" fmla="*/ 139 h 277"/>
                    <a:gd name="T26" fmla="*/ 233 w 247"/>
                    <a:gd name="T27" fmla="*/ 115 h 277"/>
                    <a:gd name="T28" fmla="*/ 230 w 247"/>
                    <a:gd name="T29" fmla="*/ 94 h 277"/>
                    <a:gd name="T30" fmla="*/ 239 w 247"/>
                    <a:gd name="T31" fmla="*/ 22 h 277"/>
                    <a:gd name="T32" fmla="*/ 182 w 247"/>
                    <a:gd name="T33" fmla="*/ 19 h 277"/>
                    <a:gd name="T34" fmla="*/ 95 w 247"/>
                    <a:gd name="T35" fmla="*/ 10 h 277"/>
                    <a:gd name="T36" fmla="*/ 23 w 247"/>
                    <a:gd name="T37" fmla="*/ 19 h 277"/>
                    <a:gd name="T38" fmla="*/ 5 w 247"/>
                    <a:gd name="T39" fmla="*/ 4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77"/>
                    <a:gd name="T62" fmla="*/ 247 w 247"/>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77">
                      <a:moveTo>
                        <a:pt x="5" y="4"/>
                      </a:moveTo>
                      <a:cubicBezTo>
                        <a:pt x="10" y="8"/>
                        <a:pt x="36" y="30"/>
                        <a:pt x="50" y="43"/>
                      </a:cubicBezTo>
                      <a:cubicBezTo>
                        <a:pt x="64" y="56"/>
                        <a:pt x="75" y="68"/>
                        <a:pt x="89" y="85"/>
                      </a:cubicBezTo>
                      <a:cubicBezTo>
                        <a:pt x="103" y="102"/>
                        <a:pt x="125" y="131"/>
                        <a:pt x="134" y="145"/>
                      </a:cubicBezTo>
                      <a:cubicBezTo>
                        <a:pt x="143" y="159"/>
                        <a:pt x="138" y="154"/>
                        <a:pt x="143" y="169"/>
                      </a:cubicBezTo>
                      <a:cubicBezTo>
                        <a:pt x="148" y="184"/>
                        <a:pt x="160" y="218"/>
                        <a:pt x="164" y="235"/>
                      </a:cubicBezTo>
                      <a:cubicBezTo>
                        <a:pt x="168" y="252"/>
                        <a:pt x="165" y="265"/>
                        <a:pt x="170" y="271"/>
                      </a:cubicBezTo>
                      <a:cubicBezTo>
                        <a:pt x="175" y="277"/>
                        <a:pt x="187" y="273"/>
                        <a:pt x="194" y="274"/>
                      </a:cubicBezTo>
                      <a:cubicBezTo>
                        <a:pt x="201" y="275"/>
                        <a:pt x="208" y="277"/>
                        <a:pt x="212" y="274"/>
                      </a:cubicBezTo>
                      <a:cubicBezTo>
                        <a:pt x="216" y="271"/>
                        <a:pt x="216" y="266"/>
                        <a:pt x="218" y="256"/>
                      </a:cubicBezTo>
                      <a:cubicBezTo>
                        <a:pt x="220" y="246"/>
                        <a:pt x="221" y="226"/>
                        <a:pt x="221" y="214"/>
                      </a:cubicBezTo>
                      <a:cubicBezTo>
                        <a:pt x="221" y="202"/>
                        <a:pt x="219" y="193"/>
                        <a:pt x="221" y="181"/>
                      </a:cubicBezTo>
                      <a:cubicBezTo>
                        <a:pt x="223" y="169"/>
                        <a:pt x="231" y="150"/>
                        <a:pt x="233" y="139"/>
                      </a:cubicBezTo>
                      <a:cubicBezTo>
                        <a:pt x="235" y="128"/>
                        <a:pt x="233" y="122"/>
                        <a:pt x="233" y="115"/>
                      </a:cubicBezTo>
                      <a:cubicBezTo>
                        <a:pt x="233" y="108"/>
                        <a:pt x="229" y="109"/>
                        <a:pt x="230" y="94"/>
                      </a:cubicBezTo>
                      <a:cubicBezTo>
                        <a:pt x="231" y="79"/>
                        <a:pt x="247" y="34"/>
                        <a:pt x="239" y="22"/>
                      </a:cubicBezTo>
                      <a:cubicBezTo>
                        <a:pt x="231" y="10"/>
                        <a:pt x="206" y="21"/>
                        <a:pt x="182" y="19"/>
                      </a:cubicBezTo>
                      <a:cubicBezTo>
                        <a:pt x="158" y="17"/>
                        <a:pt x="121" y="10"/>
                        <a:pt x="95" y="10"/>
                      </a:cubicBezTo>
                      <a:cubicBezTo>
                        <a:pt x="69" y="10"/>
                        <a:pt x="37" y="20"/>
                        <a:pt x="23" y="19"/>
                      </a:cubicBezTo>
                      <a:cubicBezTo>
                        <a:pt x="9" y="18"/>
                        <a:pt x="0" y="0"/>
                        <a:pt x="5" y="4"/>
                      </a:cubicBezTo>
                      <a:close/>
                    </a:path>
                  </a:pathLst>
                </a:custGeom>
                <a:solidFill>
                  <a:srgbClr val="8FEDEB"/>
                </a:solidFill>
                <a:ln w="9525">
                  <a:noFill/>
                  <a:round/>
                  <a:headEnd/>
                  <a:tailEnd/>
                </a:ln>
              </p:spPr>
              <p:txBody>
                <a:bodyPr/>
                <a:lstStyle/>
                <a:p>
                  <a:endParaRPr lang="en-US"/>
                </a:p>
              </p:txBody>
            </p:sp>
          </p:grpSp>
          <p:grpSp>
            <p:nvGrpSpPr>
              <p:cNvPr id="9" name="Group 15"/>
              <p:cNvGrpSpPr>
                <a:grpSpLocks/>
              </p:cNvGrpSpPr>
              <p:nvPr/>
            </p:nvGrpSpPr>
            <p:grpSpPr bwMode="auto">
              <a:xfrm>
                <a:off x="6307138" y="1047750"/>
                <a:ext cx="1606550" cy="2632075"/>
                <a:chOff x="3973" y="660"/>
                <a:chExt cx="1012" cy="1658"/>
              </a:xfrm>
            </p:grpSpPr>
            <p:pic>
              <p:nvPicPr>
                <p:cNvPr id="11" name="Picture 13" descr="smoke"/>
                <p:cNvPicPr>
                  <a:picLocks noChangeAspect="1" noChangeArrowheads="1"/>
                </p:cNvPicPr>
                <p:nvPr/>
              </p:nvPicPr>
              <p:blipFill>
                <a:blip r:embed="rId3"/>
                <a:srcRect t="3076"/>
                <a:stretch>
                  <a:fillRect/>
                </a:stretch>
              </p:blipFill>
              <p:spPr bwMode="auto">
                <a:xfrm>
                  <a:off x="3973" y="660"/>
                  <a:ext cx="1012" cy="1258"/>
                </a:xfrm>
                <a:prstGeom prst="rect">
                  <a:avLst/>
                </a:prstGeom>
                <a:noFill/>
                <a:ln w="9525">
                  <a:noFill/>
                  <a:miter lim="800000"/>
                  <a:headEnd/>
                  <a:tailEnd/>
                </a:ln>
              </p:spPr>
            </p:pic>
            <p:sp>
              <p:nvSpPr>
                <p:cNvPr id="12" name="Freeform 14"/>
                <p:cNvSpPr>
                  <a:spLocks/>
                </p:cNvSpPr>
                <p:nvPr/>
              </p:nvSpPr>
              <p:spPr bwMode="auto">
                <a:xfrm>
                  <a:off x="4439" y="1885"/>
                  <a:ext cx="217" cy="433"/>
                </a:xfrm>
                <a:custGeom>
                  <a:avLst/>
                  <a:gdLst>
                    <a:gd name="T0" fmla="*/ 5 w 247"/>
                    <a:gd name="T1" fmla="*/ 4 h 277"/>
                    <a:gd name="T2" fmla="*/ 50 w 247"/>
                    <a:gd name="T3" fmla="*/ 43 h 277"/>
                    <a:gd name="T4" fmla="*/ 89 w 247"/>
                    <a:gd name="T5" fmla="*/ 85 h 277"/>
                    <a:gd name="T6" fmla="*/ 134 w 247"/>
                    <a:gd name="T7" fmla="*/ 145 h 277"/>
                    <a:gd name="T8" fmla="*/ 143 w 247"/>
                    <a:gd name="T9" fmla="*/ 169 h 277"/>
                    <a:gd name="T10" fmla="*/ 164 w 247"/>
                    <a:gd name="T11" fmla="*/ 235 h 277"/>
                    <a:gd name="T12" fmla="*/ 170 w 247"/>
                    <a:gd name="T13" fmla="*/ 271 h 277"/>
                    <a:gd name="T14" fmla="*/ 194 w 247"/>
                    <a:gd name="T15" fmla="*/ 274 h 277"/>
                    <a:gd name="T16" fmla="*/ 212 w 247"/>
                    <a:gd name="T17" fmla="*/ 274 h 277"/>
                    <a:gd name="T18" fmla="*/ 218 w 247"/>
                    <a:gd name="T19" fmla="*/ 256 h 277"/>
                    <a:gd name="T20" fmla="*/ 221 w 247"/>
                    <a:gd name="T21" fmla="*/ 214 h 277"/>
                    <a:gd name="T22" fmla="*/ 221 w 247"/>
                    <a:gd name="T23" fmla="*/ 181 h 277"/>
                    <a:gd name="T24" fmla="*/ 233 w 247"/>
                    <a:gd name="T25" fmla="*/ 139 h 277"/>
                    <a:gd name="T26" fmla="*/ 233 w 247"/>
                    <a:gd name="T27" fmla="*/ 115 h 277"/>
                    <a:gd name="T28" fmla="*/ 230 w 247"/>
                    <a:gd name="T29" fmla="*/ 94 h 277"/>
                    <a:gd name="T30" fmla="*/ 239 w 247"/>
                    <a:gd name="T31" fmla="*/ 22 h 277"/>
                    <a:gd name="T32" fmla="*/ 182 w 247"/>
                    <a:gd name="T33" fmla="*/ 19 h 277"/>
                    <a:gd name="T34" fmla="*/ 95 w 247"/>
                    <a:gd name="T35" fmla="*/ 10 h 277"/>
                    <a:gd name="T36" fmla="*/ 23 w 247"/>
                    <a:gd name="T37" fmla="*/ 19 h 277"/>
                    <a:gd name="T38" fmla="*/ 5 w 247"/>
                    <a:gd name="T39" fmla="*/ 4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77"/>
                    <a:gd name="T62" fmla="*/ 247 w 247"/>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77">
                      <a:moveTo>
                        <a:pt x="5" y="4"/>
                      </a:moveTo>
                      <a:cubicBezTo>
                        <a:pt x="10" y="8"/>
                        <a:pt x="36" y="30"/>
                        <a:pt x="50" y="43"/>
                      </a:cubicBezTo>
                      <a:cubicBezTo>
                        <a:pt x="64" y="56"/>
                        <a:pt x="75" y="68"/>
                        <a:pt x="89" y="85"/>
                      </a:cubicBezTo>
                      <a:cubicBezTo>
                        <a:pt x="103" y="102"/>
                        <a:pt x="125" y="131"/>
                        <a:pt x="134" y="145"/>
                      </a:cubicBezTo>
                      <a:cubicBezTo>
                        <a:pt x="143" y="159"/>
                        <a:pt x="138" y="154"/>
                        <a:pt x="143" y="169"/>
                      </a:cubicBezTo>
                      <a:cubicBezTo>
                        <a:pt x="148" y="184"/>
                        <a:pt x="160" y="218"/>
                        <a:pt x="164" y="235"/>
                      </a:cubicBezTo>
                      <a:cubicBezTo>
                        <a:pt x="168" y="252"/>
                        <a:pt x="165" y="265"/>
                        <a:pt x="170" y="271"/>
                      </a:cubicBezTo>
                      <a:cubicBezTo>
                        <a:pt x="175" y="277"/>
                        <a:pt x="187" y="273"/>
                        <a:pt x="194" y="274"/>
                      </a:cubicBezTo>
                      <a:cubicBezTo>
                        <a:pt x="201" y="275"/>
                        <a:pt x="208" y="277"/>
                        <a:pt x="212" y="274"/>
                      </a:cubicBezTo>
                      <a:cubicBezTo>
                        <a:pt x="216" y="271"/>
                        <a:pt x="216" y="266"/>
                        <a:pt x="218" y="256"/>
                      </a:cubicBezTo>
                      <a:cubicBezTo>
                        <a:pt x="220" y="246"/>
                        <a:pt x="221" y="226"/>
                        <a:pt x="221" y="214"/>
                      </a:cubicBezTo>
                      <a:cubicBezTo>
                        <a:pt x="221" y="202"/>
                        <a:pt x="219" y="193"/>
                        <a:pt x="221" y="181"/>
                      </a:cubicBezTo>
                      <a:cubicBezTo>
                        <a:pt x="223" y="169"/>
                        <a:pt x="231" y="150"/>
                        <a:pt x="233" y="139"/>
                      </a:cubicBezTo>
                      <a:cubicBezTo>
                        <a:pt x="235" y="128"/>
                        <a:pt x="233" y="122"/>
                        <a:pt x="233" y="115"/>
                      </a:cubicBezTo>
                      <a:cubicBezTo>
                        <a:pt x="233" y="108"/>
                        <a:pt x="229" y="109"/>
                        <a:pt x="230" y="94"/>
                      </a:cubicBezTo>
                      <a:cubicBezTo>
                        <a:pt x="231" y="79"/>
                        <a:pt x="247" y="34"/>
                        <a:pt x="239" y="22"/>
                      </a:cubicBezTo>
                      <a:cubicBezTo>
                        <a:pt x="231" y="10"/>
                        <a:pt x="206" y="21"/>
                        <a:pt x="182" y="19"/>
                      </a:cubicBezTo>
                      <a:cubicBezTo>
                        <a:pt x="158" y="17"/>
                        <a:pt x="121" y="10"/>
                        <a:pt x="95" y="10"/>
                      </a:cubicBezTo>
                      <a:cubicBezTo>
                        <a:pt x="69" y="10"/>
                        <a:pt x="37" y="20"/>
                        <a:pt x="23" y="19"/>
                      </a:cubicBezTo>
                      <a:cubicBezTo>
                        <a:pt x="9" y="18"/>
                        <a:pt x="0" y="0"/>
                        <a:pt x="5" y="4"/>
                      </a:cubicBezTo>
                      <a:close/>
                    </a:path>
                  </a:pathLst>
                </a:custGeom>
                <a:solidFill>
                  <a:srgbClr val="8FEDEB"/>
                </a:solidFill>
                <a:ln w="9525">
                  <a:noFill/>
                  <a:round/>
                  <a:headEnd/>
                  <a:tailEnd/>
                </a:ln>
              </p:spPr>
              <p:txBody>
                <a:bodyPr/>
                <a:lstStyle/>
                <a:p>
                  <a:endParaRPr lang="en-US"/>
                </a:p>
              </p:txBody>
            </p:sp>
          </p:grpSp>
          <p:sp>
            <p:nvSpPr>
              <p:cNvPr id="10" name="Text Box 8"/>
              <p:cNvSpPr txBox="1">
                <a:spLocks noChangeArrowheads="1"/>
              </p:cNvSpPr>
              <p:nvPr/>
            </p:nvSpPr>
            <p:spPr bwMode="auto">
              <a:xfrm>
                <a:off x="6330172" y="582614"/>
                <a:ext cx="2628713" cy="1432219"/>
              </a:xfrm>
              <a:prstGeom prst="rect">
                <a:avLst/>
              </a:prstGeom>
              <a:noFill/>
              <a:ln w="9525">
                <a:noFill/>
                <a:miter lim="800000"/>
                <a:headEnd/>
                <a:tailEnd/>
              </a:ln>
            </p:spPr>
            <p:txBody>
              <a:bodyPr wrap="square">
                <a:spAutoFit/>
              </a:bodyPr>
              <a:lstStyle/>
              <a:p>
                <a:r>
                  <a:rPr lang="en-GB" sz="1800" b="1" i="1" dirty="0">
                    <a:solidFill>
                      <a:schemeClr val="accent2"/>
                    </a:solidFill>
                  </a:rPr>
                  <a:t>the most likely cause of </a:t>
                </a:r>
                <a:r>
                  <a:rPr lang="en-GB" sz="2000" b="1" i="1" dirty="0">
                    <a:solidFill>
                      <a:srgbClr val="FF33CC"/>
                    </a:solidFill>
                  </a:rPr>
                  <a:t>death </a:t>
                </a:r>
                <a:r>
                  <a:rPr lang="en-GB" sz="1800" b="1" i="1" dirty="0">
                    <a:solidFill>
                      <a:schemeClr val="accent2"/>
                    </a:solidFill>
                  </a:rPr>
                  <a:t>for a </a:t>
                </a:r>
                <a:r>
                  <a:rPr lang="en-GB" sz="1800" b="1" i="1" dirty="0" smtClean="0">
                    <a:solidFill>
                      <a:schemeClr val="accent2"/>
                    </a:solidFill>
                  </a:rPr>
                  <a:t>superconducting </a:t>
                </a:r>
                <a:r>
                  <a:rPr lang="en-GB" sz="1800" b="1" i="1" dirty="0">
                    <a:solidFill>
                      <a:schemeClr val="accent2"/>
                    </a:solidFill>
                  </a:rPr>
                  <a:t>magnet </a:t>
                </a:r>
                <a:endParaRPr lang="en-GB" dirty="0">
                  <a:solidFill>
                    <a:schemeClr val="tx1"/>
                  </a:solidFill>
                </a:endParaRPr>
              </a:p>
            </p:txBody>
          </p:sp>
        </p:grpSp>
      </p:grpSp>
      <p:sp>
        <p:nvSpPr>
          <p:cNvPr id="2" name="Title 1"/>
          <p:cNvSpPr>
            <a:spLocks noGrp="1"/>
          </p:cNvSpPr>
          <p:nvPr>
            <p:ph type="title"/>
          </p:nvPr>
        </p:nvSpPr>
        <p:spPr>
          <a:xfrm>
            <a:off x="457200" y="381000"/>
            <a:ext cx="8229600" cy="1143000"/>
          </a:xfrm>
        </p:spPr>
        <p:txBody>
          <a:bodyPr>
            <a:noAutofit/>
          </a:bodyPr>
          <a:lstStyle/>
          <a:p>
            <a:r>
              <a:rPr lang="en-US" sz="3500" dirty="0" smtClean="0">
                <a:solidFill>
                  <a:schemeClr val="accent3">
                    <a:lumMod val="50000"/>
                  </a:schemeClr>
                </a:solidFill>
              </a:rPr>
              <a:t>Material characterization for </a:t>
            </a:r>
            <a:r>
              <a:rPr lang="en-US" sz="3500" dirty="0" smtClean="0">
                <a:solidFill>
                  <a:schemeClr val="accent3">
                    <a:lumMod val="50000"/>
                  </a:schemeClr>
                </a:solidFill>
              </a:rPr>
              <a:t>thermal modeling of Nb</a:t>
            </a:r>
            <a:r>
              <a:rPr lang="en-US" sz="3500" baseline="-25000" dirty="0" smtClean="0">
                <a:solidFill>
                  <a:schemeClr val="accent3">
                    <a:lumMod val="50000"/>
                  </a:schemeClr>
                </a:solidFill>
              </a:rPr>
              <a:t>3</a:t>
            </a:r>
            <a:r>
              <a:rPr lang="en-US" sz="3500" dirty="0" smtClean="0">
                <a:solidFill>
                  <a:schemeClr val="accent3">
                    <a:lumMod val="50000"/>
                  </a:schemeClr>
                </a:solidFill>
              </a:rPr>
              <a:t>Sn Superconducting Magnets </a:t>
            </a:r>
            <a:br>
              <a:rPr lang="en-US" sz="3500" dirty="0" smtClean="0">
                <a:solidFill>
                  <a:schemeClr val="accent3">
                    <a:lumMod val="50000"/>
                  </a:schemeClr>
                </a:solidFill>
              </a:rPr>
            </a:br>
            <a:r>
              <a:rPr lang="en-US" sz="3500" dirty="0" smtClean="0">
                <a:solidFill>
                  <a:schemeClr val="accent3">
                    <a:lumMod val="50000"/>
                  </a:schemeClr>
                </a:solidFill>
              </a:rPr>
              <a:t>by Andrew Davies</a:t>
            </a:r>
            <a:endParaRPr lang="en-US" sz="3500" dirty="0">
              <a:solidFill>
                <a:schemeClr val="accent3">
                  <a:lumMod val="50000"/>
                </a:schemeClr>
              </a:solidFill>
            </a:endParaRPr>
          </a:p>
        </p:txBody>
      </p:sp>
      <p:sp>
        <p:nvSpPr>
          <p:cNvPr id="3" name="Content Placeholder 2"/>
          <p:cNvSpPr>
            <a:spLocks noGrp="1"/>
          </p:cNvSpPr>
          <p:nvPr>
            <p:ph idx="1"/>
          </p:nvPr>
        </p:nvSpPr>
        <p:spPr>
          <a:xfrm>
            <a:off x="152400" y="1981200"/>
            <a:ext cx="4953000" cy="4267200"/>
          </a:xfrm>
        </p:spPr>
        <p:txBody>
          <a:bodyPr/>
          <a:lstStyle/>
          <a:p>
            <a:r>
              <a:rPr lang="en-US" dirty="0" smtClean="0"/>
              <a:t>Find the temperature margin before the magnet quenches.</a:t>
            </a:r>
          </a:p>
          <a:p>
            <a:r>
              <a:rPr lang="en-US" dirty="0" smtClean="0"/>
              <a:t>Provide a compiled data set for future modeling</a:t>
            </a:r>
          </a:p>
          <a:p>
            <a:r>
              <a:rPr lang="en-US" dirty="0" smtClean="0"/>
              <a:t>Transient heat flow remains un-modeled.</a:t>
            </a:r>
          </a:p>
          <a:p>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Characterization</a:t>
            </a:r>
            <a:endParaRPr lang="en-US" dirty="0"/>
          </a:p>
        </p:txBody>
      </p:sp>
      <p:sp>
        <p:nvSpPr>
          <p:cNvPr id="3" name="Content Placeholder 2"/>
          <p:cNvSpPr>
            <a:spLocks noGrp="1"/>
          </p:cNvSpPr>
          <p:nvPr>
            <p:ph idx="1"/>
          </p:nvPr>
        </p:nvSpPr>
        <p:spPr/>
        <p:txBody>
          <a:bodyPr/>
          <a:lstStyle/>
          <a:p>
            <a:r>
              <a:rPr lang="en-US" sz="2000" dirty="0" smtClean="0"/>
              <a:t>The objective was to provide a reliable </a:t>
            </a:r>
            <a:r>
              <a:rPr lang="en-US" sz="2000" dirty="0" smtClean="0"/>
              <a:t>equations </a:t>
            </a:r>
            <a:r>
              <a:rPr lang="en-US" sz="2000" dirty="0" smtClean="0"/>
              <a:t>for all materials across the full cryogenic temperature range</a:t>
            </a:r>
            <a:r>
              <a:rPr lang="en-US" sz="2000" dirty="0" smtClean="0"/>
              <a:t>.</a:t>
            </a:r>
          </a:p>
          <a:p>
            <a:r>
              <a:rPr lang="en-US" sz="2000" dirty="0" smtClean="0"/>
              <a:t>Reference [24] White Tin: Tabulated data from [24] was fitted to the following equations</a:t>
            </a:r>
            <a:r>
              <a:rPr lang="en-US" sz="2000" b="1" dirty="0" smtClean="0"/>
              <a:t>.</a:t>
            </a:r>
          </a:p>
          <a:p>
            <a:endParaRPr lang="en-US" sz="2000" b="1" dirty="0" smtClean="0"/>
          </a:p>
          <a:p>
            <a:endParaRPr lang="en-US" sz="2000" b="1" dirty="0" smtClean="0"/>
          </a:p>
          <a:p>
            <a:endParaRPr lang="en-US" sz="2000" b="1" dirty="0" smtClean="0"/>
          </a:p>
          <a:p>
            <a:endParaRPr lang="en-US" sz="2000" b="1" dirty="0" smtClean="0"/>
          </a:p>
          <a:p>
            <a:r>
              <a:rPr lang="en-US" sz="2000" dirty="0" smtClean="0"/>
              <a:t>Valid for 25&lt;T&lt;300K R</a:t>
            </a:r>
            <a:r>
              <a:rPr lang="en-US" sz="2000" baseline="30000" dirty="0" smtClean="0"/>
              <a:t>2</a:t>
            </a:r>
            <a:r>
              <a:rPr lang="en-US" sz="2000" dirty="0" smtClean="0"/>
              <a:t>=.999696</a:t>
            </a:r>
            <a:endParaRPr lang="en-US" sz="2000"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10</a:t>
            </a:fld>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800" y="3352800"/>
            <a:ext cx="5907314" cy="609600"/>
          </a:xfrm>
          <a:prstGeom prst="rect">
            <a:avLst/>
          </a:prstGeom>
          <a:noFill/>
        </p:spPr>
      </p:pic>
      <p:sp>
        <p:nvSpPr>
          <p:cNvPr id="1033" name="Rectangle 9"/>
          <p:cNvSpPr>
            <a:spLocks noChangeArrowheads="1"/>
          </p:cNvSpPr>
          <p:nvPr/>
        </p:nvSpPr>
        <p:spPr bwMode="auto">
          <a:xfrm>
            <a:off x="6934200" y="3505200"/>
            <a:ext cx="182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x= log</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10</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34" name="Picture 10"/>
          <p:cNvPicPr>
            <a:picLocks noChangeAspect="1" noChangeArrowheads="1"/>
          </p:cNvPicPr>
          <p:nvPr/>
        </p:nvPicPr>
        <p:blipFill>
          <a:blip r:embed="rId3"/>
          <a:srcRect/>
          <a:stretch>
            <a:fillRect/>
          </a:stretch>
        </p:blipFill>
        <p:spPr bwMode="auto">
          <a:xfrm>
            <a:off x="4953000" y="4038600"/>
            <a:ext cx="2333625" cy="25431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11</a:t>
            </a:fld>
            <a:endParaRPr lang="en-US"/>
          </a:p>
        </p:txBody>
      </p:sp>
      <p:graphicFrame>
        <p:nvGraphicFramePr>
          <p:cNvPr id="5" name="Chart 4"/>
          <p:cNvGraphicFramePr/>
          <p:nvPr/>
        </p:nvGraphicFramePr>
        <p:xfrm>
          <a:off x="609600" y="152400"/>
          <a:ext cx="76200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410200"/>
            <a:ext cx="8229600" cy="1143000"/>
          </a:xfrm>
        </p:spPr>
        <p:txBody>
          <a:bodyPr>
            <a:normAutofit/>
          </a:bodyPr>
          <a:lstStyle/>
          <a:p>
            <a:r>
              <a:rPr lang="en-US" sz="2400" dirty="0" smtClean="0"/>
              <a:t>Second order transition in magnetic field</a:t>
            </a:r>
            <a:endParaRPr lang="en-US" sz="2400"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12</a:t>
            </a:fld>
            <a:endParaRPr lang="en-US" dirty="0"/>
          </a:p>
        </p:txBody>
      </p:sp>
      <p:pic>
        <p:nvPicPr>
          <p:cNvPr id="13315" name="Picture 3"/>
          <p:cNvPicPr>
            <a:picLocks noChangeAspect="1" noChangeArrowheads="1"/>
          </p:cNvPicPr>
          <p:nvPr/>
        </p:nvPicPr>
        <p:blipFill>
          <a:blip r:embed="rId2"/>
          <a:srcRect/>
          <a:stretch>
            <a:fillRect/>
          </a:stretch>
        </p:blipFill>
        <p:spPr bwMode="auto">
          <a:xfrm>
            <a:off x="152400" y="304800"/>
            <a:ext cx="8763000" cy="49878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D0029C-1A1A-4726-B51A-4B52C47AECE0}" type="slidenum">
              <a:rPr lang="en-US" smtClean="0"/>
              <a:pPr/>
              <a:t>13</a:t>
            </a:fld>
            <a:endParaRPr lang="en-US"/>
          </a:p>
        </p:txBody>
      </p:sp>
      <p:graphicFrame>
        <p:nvGraphicFramePr>
          <p:cNvPr id="4" name="Chart 3"/>
          <p:cNvGraphicFramePr/>
          <p:nvPr/>
        </p:nvGraphicFramePr>
        <p:xfrm>
          <a:off x="-177573" y="-438150"/>
          <a:ext cx="9499146" cy="7734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Autofit/>
          </a:bodyPr>
          <a:lstStyle/>
          <a:p>
            <a:r>
              <a:rPr lang="en-US" sz="9600" dirty="0" smtClean="0"/>
              <a:t>End</a:t>
            </a:r>
            <a:endParaRPr lang="en-US" sz="9600"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Evaluate final results</a:t>
            </a:r>
          </a:p>
          <a:p>
            <a:r>
              <a:rPr lang="en-US" dirty="0" smtClean="0"/>
              <a:t>Propose </a:t>
            </a:r>
            <a:r>
              <a:rPr lang="en-US" dirty="0"/>
              <a:t>possible future steps of </a:t>
            </a:r>
            <a:r>
              <a:rPr lang="en-US" dirty="0" smtClean="0"/>
              <a:t>analysis</a:t>
            </a:r>
          </a:p>
          <a:p>
            <a:r>
              <a:rPr lang="en-US" dirty="0" smtClean="0"/>
              <a:t>Present </a:t>
            </a:r>
            <a:r>
              <a:rPr lang="en-US" dirty="0"/>
              <a:t> </a:t>
            </a:r>
            <a:r>
              <a:rPr lang="en-US" dirty="0" smtClean="0"/>
              <a:t>effects </a:t>
            </a:r>
            <a:r>
              <a:rPr lang="en-US" dirty="0"/>
              <a:t>of the input parameters </a:t>
            </a:r>
          </a:p>
        </p:txBody>
      </p:sp>
      <p:sp>
        <p:nvSpPr>
          <p:cNvPr id="4" name="Slide Number Placeholder 3"/>
          <p:cNvSpPr>
            <a:spLocks noGrp="1"/>
          </p:cNvSpPr>
          <p:nvPr>
            <p:ph type="sldNum" sz="quarter" idx="12"/>
          </p:nvPr>
        </p:nvSpPr>
        <p:spPr/>
        <p:txBody>
          <a:bodyPr/>
          <a:lstStyle/>
          <a:p>
            <a:fld id="{A9D0029C-1A1A-4726-B51A-4B52C47AECE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16</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A9D0029C-1A1A-4726-B51A-4B52C47AECE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18</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24000"/>
            <a:ext cx="5846618" cy="1905000"/>
          </a:xfrm>
          <a:prstGeom prst="rect">
            <a:avLst/>
          </a:prstGeom>
          <a:noFill/>
          <a:ln w="9525">
            <a:noFill/>
            <a:miter lim="800000"/>
            <a:headEnd/>
            <a:tailEnd/>
          </a:ln>
          <a:effectLst/>
        </p:spPr>
      </p:pic>
      <p:grpSp>
        <p:nvGrpSpPr>
          <p:cNvPr id="3" name="Group 7"/>
          <p:cNvGrpSpPr>
            <a:grpSpLocks/>
          </p:cNvGrpSpPr>
          <p:nvPr/>
        </p:nvGrpSpPr>
        <p:grpSpPr bwMode="auto">
          <a:xfrm>
            <a:off x="304800" y="0"/>
            <a:ext cx="8534400" cy="1447800"/>
            <a:chOff x="240" y="720"/>
            <a:chExt cx="5376" cy="912"/>
          </a:xfrm>
        </p:grpSpPr>
        <p:pic>
          <p:nvPicPr>
            <p:cNvPr id="4" name="Picture 8" descr="cable sect3"/>
            <p:cNvPicPr>
              <a:picLocks noChangeAspect="1" noChangeArrowheads="1"/>
            </p:cNvPicPr>
            <p:nvPr/>
          </p:nvPicPr>
          <p:blipFill>
            <a:blip r:embed="rId3"/>
            <a:srcRect/>
            <a:stretch>
              <a:fillRect/>
            </a:stretch>
          </p:blipFill>
          <p:spPr bwMode="auto">
            <a:xfrm>
              <a:off x="240" y="720"/>
              <a:ext cx="5376" cy="867"/>
            </a:xfrm>
            <a:prstGeom prst="rect">
              <a:avLst/>
            </a:prstGeom>
            <a:noFill/>
            <a:ln w="9525">
              <a:noFill/>
              <a:miter lim="800000"/>
              <a:headEnd/>
              <a:tailEnd/>
            </a:ln>
          </p:spPr>
        </p:pic>
        <p:sp>
          <p:nvSpPr>
            <p:cNvPr id="5" name="Line 9"/>
            <p:cNvSpPr>
              <a:spLocks noChangeShapeType="1"/>
            </p:cNvSpPr>
            <p:nvPr/>
          </p:nvSpPr>
          <p:spPr bwMode="auto">
            <a:xfrm flipV="1">
              <a:off x="240" y="720"/>
              <a:ext cx="5280" cy="96"/>
            </a:xfrm>
            <a:prstGeom prst="line">
              <a:avLst/>
            </a:prstGeom>
            <a:noFill/>
            <a:ln w="19050">
              <a:solidFill>
                <a:schemeClr val="tx1"/>
              </a:solidFill>
              <a:prstDash val="dash"/>
              <a:round/>
              <a:headEnd/>
              <a:tailEnd/>
            </a:ln>
          </p:spPr>
          <p:txBody>
            <a:bodyPr wrap="none" anchor="ctr"/>
            <a:lstStyle/>
            <a:p>
              <a:endParaRPr lang="en-US"/>
            </a:p>
          </p:txBody>
        </p:sp>
        <p:sp>
          <p:nvSpPr>
            <p:cNvPr id="6" name="Line 10"/>
            <p:cNvSpPr>
              <a:spLocks noChangeShapeType="1"/>
            </p:cNvSpPr>
            <p:nvPr/>
          </p:nvSpPr>
          <p:spPr bwMode="auto">
            <a:xfrm>
              <a:off x="240" y="1536"/>
              <a:ext cx="5280" cy="96"/>
            </a:xfrm>
            <a:prstGeom prst="line">
              <a:avLst/>
            </a:prstGeom>
            <a:noFill/>
            <a:ln w="19050">
              <a:solidFill>
                <a:schemeClr val="tx1"/>
              </a:solidFill>
              <a:prstDash val="dash"/>
              <a:round/>
              <a:headEnd/>
              <a:tailEnd/>
            </a:ln>
          </p:spPr>
          <p:txBody>
            <a:bodyPr wrap="none" anchor="ctr"/>
            <a:lstStyle/>
            <a:p>
              <a:endParaRPr lang="en-US"/>
            </a:p>
          </p:txBody>
        </p:sp>
      </p:grpSp>
      <p:pic>
        <p:nvPicPr>
          <p:cNvPr id="2052" name="Picture 4"/>
          <p:cNvPicPr>
            <a:picLocks noChangeAspect="1" noChangeArrowheads="1"/>
          </p:cNvPicPr>
          <p:nvPr/>
        </p:nvPicPr>
        <p:blipFill>
          <a:blip r:embed="rId4"/>
          <a:srcRect/>
          <a:stretch>
            <a:fillRect/>
          </a:stretch>
        </p:blipFill>
        <p:spPr bwMode="auto">
          <a:xfrm>
            <a:off x="6248400" y="1447800"/>
            <a:ext cx="2705100" cy="2667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3657600" y="4267200"/>
            <a:ext cx="4924425" cy="8477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6"/>
          <a:srcRect/>
          <a:stretch>
            <a:fillRect/>
          </a:stretch>
        </p:blipFill>
        <p:spPr bwMode="auto">
          <a:xfrm>
            <a:off x="228600" y="3505200"/>
            <a:ext cx="3324225" cy="3257550"/>
          </a:xfrm>
          <a:prstGeom prst="rect">
            <a:avLst/>
          </a:prstGeom>
          <a:noFill/>
          <a:ln w="9525">
            <a:noFill/>
            <a:miter lim="800000"/>
            <a:headEnd/>
            <a:tailEnd/>
          </a:ln>
          <a:effectLst/>
        </p:spPr>
      </p:pic>
      <p:sp>
        <p:nvSpPr>
          <p:cNvPr id="13" name="Slide Number Placeholder 12"/>
          <p:cNvSpPr>
            <a:spLocks noGrp="1"/>
          </p:cNvSpPr>
          <p:nvPr>
            <p:ph type="sldNum" sz="quarter" idx="12"/>
          </p:nvPr>
        </p:nvSpPr>
        <p:spPr/>
        <p:txBody>
          <a:bodyPr/>
          <a:lstStyle/>
          <a:p>
            <a:fld id="{A9D0029C-1A1A-4726-B51A-4B52C47AECE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chemeClr val="accent3">
                    <a:lumMod val="50000"/>
                  </a:schemeClr>
                </a:solidFill>
              </a:rPr>
              <a:t>Electrical description of thermal systems</a:t>
            </a:r>
            <a:endParaRPr lang="en-US" sz="2800" dirty="0">
              <a:solidFill>
                <a:schemeClr val="accent3">
                  <a:lumMod val="50000"/>
                </a:schemeClr>
              </a:solidFill>
            </a:endParaRPr>
          </a:p>
        </p:txBody>
      </p:sp>
      <p:sp>
        <p:nvSpPr>
          <p:cNvPr id="3" name="Content Placeholder 2"/>
          <p:cNvSpPr>
            <a:spLocks noGrp="1"/>
          </p:cNvSpPr>
          <p:nvPr>
            <p:ph idx="1"/>
          </p:nvPr>
        </p:nvSpPr>
        <p:spPr>
          <a:xfrm>
            <a:off x="457200" y="1066800"/>
            <a:ext cx="8229600" cy="5638800"/>
          </a:xfrm>
        </p:spPr>
        <p:txBody>
          <a:bodyPr>
            <a:normAutofit/>
          </a:bodyPr>
          <a:lstStyle/>
          <a:p>
            <a:r>
              <a:rPr lang="en-US" sz="2300" dirty="0" smtClean="0"/>
              <a:t>For one-dimensional heat flow</a:t>
            </a:r>
          </a:p>
          <a:p>
            <a:endParaRPr lang="en-US" sz="2300" dirty="0" smtClean="0"/>
          </a:p>
          <a:p>
            <a:endParaRPr lang="en-US" sz="2300" dirty="0" smtClean="0"/>
          </a:p>
          <a:p>
            <a:r>
              <a:rPr lang="en-US" sz="2300" dirty="0" smtClean="0"/>
              <a:t>Transmission line equation</a:t>
            </a:r>
          </a:p>
          <a:p>
            <a:endParaRPr lang="en-US" sz="2300" dirty="0" smtClean="0"/>
          </a:p>
          <a:p>
            <a:endParaRPr lang="en-US" sz="2300" dirty="0" smtClean="0"/>
          </a:p>
          <a:p>
            <a:r>
              <a:rPr lang="en-US" sz="2300" dirty="0" smtClean="0"/>
              <a:t>No direct comparison for inductance and the volume element cannot cool itself, L′=0 and G′=0</a:t>
            </a:r>
          </a:p>
          <a:p>
            <a:endParaRPr lang="en-US" sz="2300" dirty="0" smtClean="0"/>
          </a:p>
          <a:p>
            <a:endParaRPr lang="en-US" sz="2300" dirty="0" smtClean="0"/>
          </a:p>
          <a:p>
            <a:r>
              <a:rPr lang="en-US" sz="2300" dirty="0" smtClean="0"/>
              <a:t>Kirchhoff “</a:t>
            </a:r>
            <a:r>
              <a:rPr lang="en-US" sz="2300" i="1" dirty="0" smtClean="0"/>
              <a:t>Two different forms of energy behave identically when the differential equations which describe them have the same form and the initial and boundary conditions are identical</a:t>
            </a:r>
            <a:r>
              <a:rPr lang="en-US" sz="3000" i="1" dirty="0" smtClean="0"/>
              <a:t>”</a:t>
            </a:r>
            <a:endParaRPr lang="en-US" sz="3000" dirty="0" smtClean="0"/>
          </a:p>
          <a:p>
            <a:endParaRPr lang="en-US" dirty="0" smtClean="0"/>
          </a:p>
          <a:p>
            <a:pPr>
              <a:buNone/>
            </a:pPr>
            <a:endParaRPr lang="en-US" dirty="0"/>
          </a:p>
        </p:txBody>
      </p:sp>
      <p:pic>
        <p:nvPicPr>
          <p:cNvPr id="10" name="Picture 5"/>
          <p:cNvPicPr>
            <a:picLocks noChangeAspect="1" noChangeArrowheads="1"/>
          </p:cNvPicPr>
          <p:nvPr/>
        </p:nvPicPr>
        <p:blipFill>
          <a:blip r:embed="rId2"/>
          <a:srcRect/>
          <a:stretch>
            <a:fillRect/>
          </a:stretch>
        </p:blipFill>
        <p:spPr bwMode="auto">
          <a:xfrm>
            <a:off x="1752600" y="1600200"/>
            <a:ext cx="4343400" cy="633413"/>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1066800" y="2895600"/>
            <a:ext cx="4322618" cy="6096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2209800" y="4495800"/>
            <a:ext cx="1900003" cy="6858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5715000" y="2895600"/>
            <a:ext cx="2619375" cy="5715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A9D0029C-1A1A-4726-B51A-4B52C47AECE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a:r>
              <a:rPr lang="en-GB" sz="2800" i="1">
                <a:solidFill>
                  <a:schemeClr val="accent2"/>
                </a:solidFill>
                <a:latin typeface="Lucida Bright" pitchFamily="18" charset="0"/>
              </a:rPr>
              <a:t>Case study: LHC dipole protection</a:t>
            </a:r>
          </a:p>
        </p:txBody>
      </p:sp>
      <p:sp>
        <p:nvSpPr>
          <p:cNvPr id="49157" name="Rectangle 3"/>
          <p:cNvSpPr>
            <a:spLocks noChangeArrowheads="1"/>
          </p:cNvSpPr>
          <p:nvPr/>
        </p:nvSpPr>
        <p:spPr bwMode="auto">
          <a:xfrm>
            <a:off x="228600" y="609600"/>
            <a:ext cx="8458200" cy="2286000"/>
          </a:xfrm>
          <a:prstGeom prst="rect">
            <a:avLst/>
          </a:prstGeom>
          <a:noFill/>
          <a:ln w="9525">
            <a:noFill/>
            <a:miter lim="800000"/>
            <a:headEnd/>
            <a:tailEnd/>
          </a:ln>
        </p:spPr>
        <p:txBody>
          <a:bodyPr/>
          <a:lstStyle/>
          <a:p>
            <a:pPr marL="190500" indent="-190500">
              <a:spcAft>
                <a:spcPct val="60000"/>
              </a:spcAft>
            </a:pPr>
            <a:r>
              <a:rPr lang="en-GB" sz="1700" b="1" dirty="0">
                <a:solidFill>
                  <a:srgbClr val="CC0066"/>
                </a:solidFill>
              </a:rPr>
              <a:t>It's difficult! - the main challenges are:</a:t>
            </a:r>
          </a:p>
          <a:p>
            <a:pPr marL="190500" indent="-190500">
              <a:spcAft>
                <a:spcPct val="25000"/>
              </a:spcAft>
            </a:pPr>
            <a:r>
              <a:rPr lang="en-GB" sz="1700" b="1" dirty="0">
                <a:solidFill>
                  <a:srgbClr val="CC0066"/>
                </a:solidFill>
              </a:rPr>
              <a:t>1) Series connection of many magnets</a:t>
            </a:r>
            <a:endParaRPr lang="en-GB" sz="1700" dirty="0">
              <a:solidFill>
                <a:srgbClr val="CC0066"/>
              </a:solidFill>
            </a:endParaRPr>
          </a:p>
          <a:p>
            <a:pPr marL="190500" indent="-190500">
              <a:buFontTx/>
              <a:buChar char="•"/>
            </a:pPr>
            <a:r>
              <a:rPr lang="en-GB" sz="1700" dirty="0">
                <a:solidFill>
                  <a:schemeClr val="tx1"/>
                </a:solidFill>
              </a:rPr>
              <a:t>In each octant, 154 dipoles are connected in series.  If one magnet quenches, the combined inductance of the others will try to maintain the current.  Result is that the stored energy of all 154 magnets will be fed into the magnet which has quenched </a:t>
            </a:r>
            <a:r>
              <a:rPr lang="en-GB" sz="1700" dirty="0">
                <a:solidFill>
                  <a:schemeClr val="tx1"/>
                </a:solidFill>
                <a:sym typeface="Symbol" pitchFamily="18" charset="2"/>
              </a:rPr>
              <a:t></a:t>
            </a:r>
            <a:r>
              <a:rPr lang="en-GB" sz="1700" dirty="0">
                <a:solidFill>
                  <a:schemeClr val="tx1"/>
                </a:solidFill>
              </a:rPr>
              <a:t> vaporization of that magnet!.</a:t>
            </a:r>
          </a:p>
          <a:p>
            <a:pPr marL="190500" indent="-190500">
              <a:spcBef>
                <a:spcPct val="20000"/>
              </a:spcBef>
              <a:buFontTx/>
              <a:buChar char="•"/>
            </a:pPr>
            <a:r>
              <a:rPr lang="en-GB" sz="1700" b="1" dirty="0">
                <a:solidFill>
                  <a:schemeClr val="accent1"/>
                </a:solidFill>
              </a:rPr>
              <a:t>Solution 1</a:t>
            </a:r>
            <a:r>
              <a:rPr lang="en-GB" sz="1700" dirty="0">
                <a:solidFill>
                  <a:schemeClr val="tx1"/>
                </a:solidFill>
              </a:rPr>
              <a:t>: put cold diodes across the terminals of each magnet.  In normal operation, the diodes do not conduct - so that the magnets all track accurately.  At quench, the diodes of the quenched magnet conduct so that the octant current by-passes that magnet.</a:t>
            </a:r>
            <a:endParaRPr lang="en-GB" sz="1700" b="1" dirty="0">
              <a:solidFill>
                <a:srgbClr val="CC0066"/>
              </a:solidFill>
            </a:endParaRPr>
          </a:p>
        </p:txBody>
      </p:sp>
      <p:pic>
        <p:nvPicPr>
          <p:cNvPr id="49158" name="Picture 4" descr="dip end"/>
          <p:cNvPicPr>
            <a:picLocks noChangeAspect="1" noChangeArrowheads="1"/>
          </p:cNvPicPr>
          <p:nvPr/>
        </p:nvPicPr>
        <p:blipFill>
          <a:blip r:embed="rId2"/>
          <a:srcRect t="8063" r="16280"/>
          <a:stretch>
            <a:fillRect/>
          </a:stretch>
        </p:blipFill>
        <p:spPr bwMode="auto">
          <a:xfrm>
            <a:off x="5715000" y="3505200"/>
            <a:ext cx="3145659" cy="2590800"/>
          </a:xfrm>
          <a:prstGeom prst="rect">
            <a:avLst/>
          </a:prstGeom>
          <a:noFill/>
          <a:ln w="9525">
            <a:noFill/>
            <a:miter lim="800000"/>
            <a:headEnd/>
            <a:tailEnd/>
          </a:ln>
        </p:spPr>
      </p:pic>
      <p:sp>
        <p:nvSpPr>
          <p:cNvPr id="49159" name="Text Box 5"/>
          <p:cNvSpPr txBox="1">
            <a:spLocks noChangeArrowheads="1"/>
          </p:cNvSpPr>
          <p:nvPr/>
        </p:nvSpPr>
        <p:spPr bwMode="auto">
          <a:xfrm>
            <a:off x="228600" y="3505200"/>
            <a:ext cx="5105400" cy="2904641"/>
          </a:xfrm>
          <a:prstGeom prst="rect">
            <a:avLst/>
          </a:prstGeom>
          <a:noFill/>
          <a:ln w="9525">
            <a:noFill/>
            <a:miter lim="800000"/>
            <a:headEnd/>
            <a:tailEnd/>
          </a:ln>
        </p:spPr>
        <p:txBody>
          <a:bodyPr wrap="square">
            <a:spAutoFit/>
          </a:bodyPr>
          <a:lstStyle/>
          <a:p>
            <a:pPr marL="190500" indent="-190500">
              <a:spcAft>
                <a:spcPct val="75000"/>
              </a:spcAft>
              <a:buFontTx/>
              <a:buChar char="•"/>
            </a:pPr>
            <a:r>
              <a:rPr lang="en-GB" sz="1700" b="1" dirty="0">
                <a:solidFill>
                  <a:schemeClr val="accent1"/>
                </a:solidFill>
              </a:rPr>
              <a:t>Solution 2:</a:t>
            </a:r>
            <a:r>
              <a:rPr lang="en-GB" sz="1700" dirty="0">
                <a:solidFill>
                  <a:schemeClr val="tx1"/>
                </a:solidFill>
              </a:rPr>
              <a:t> open a circuit breaker onto a dump resistor (several tonnes) so that the current in the octant is reduced to zero in ~ 100 </a:t>
            </a:r>
            <a:r>
              <a:rPr lang="en-GB" sz="1700" dirty="0" err="1">
                <a:solidFill>
                  <a:schemeClr val="tx1"/>
                </a:solidFill>
              </a:rPr>
              <a:t>secs</a:t>
            </a:r>
            <a:r>
              <a:rPr lang="en-GB" sz="1700" dirty="0">
                <a:solidFill>
                  <a:schemeClr val="tx1"/>
                </a:solidFill>
              </a:rPr>
              <a:t>.</a:t>
            </a:r>
          </a:p>
          <a:p>
            <a:pPr marL="190500" indent="-190500"/>
            <a:r>
              <a:rPr lang="en-GB" sz="1700" b="1" dirty="0">
                <a:solidFill>
                  <a:srgbClr val="CC0066"/>
                </a:solidFill>
              </a:rPr>
              <a:t>2) High current density, high stored energy and long length</a:t>
            </a:r>
            <a:endParaRPr lang="en-GB" sz="1700" dirty="0">
              <a:solidFill>
                <a:schemeClr val="tx1"/>
              </a:solidFill>
            </a:endParaRPr>
          </a:p>
          <a:p>
            <a:pPr marL="190500" indent="-190500">
              <a:buFontTx/>
              <a:buChar char="•"/>
            </a:pPr>
            <a:r>
              <a:rPr lang="en-GB" sz="1700" dirty="0">
                <a:solidFill>
                  <a:schemeClr val="tx1"/>
                </a:solidFill>
              </a:rPr>
              <a:t>As a result of these factors, the individual magnets are not self protecting.  If they were to quench alone or with the by-pass diode, they would still burn out.</a:t>
            </a:r>
          </a:p>
          <a:p>
            <a:pPr marL="190500" indent="-190500">
              <a:buFontTx/>
              <a:buChar char="•"/>
            </a:pPr>
            <a:r>
              <a:rPr lang="en-GB" sz="1700" b="1" dirty="0">
                <a:solidFill>
                  <a:schemeClr val="accent1"/>
                </a:solidFill>
              </a:rPr>
              <a:t>Solution 3:</a:t>
            </a:r>
            <a:r>
              <a:rPr lang="en-GB" sz="1700" dirty="0">
                <a:solidFill>
                  <a:schemeClr val="tx1"/>
                </a:solidFill>
              </a:rPr>
              <a:t>  Quench heaters on top and bottom halves of every magnet. </a:t>
            </a:r>
          </a:p>
        </p:txBody>
      </p:sp>
      <p:sp>
        <p:nvSpPr>
          <p:cNvPr id="8" name="Slide Number Placeholder 7"/>
          <p:cNvSpPr>
            <a:spLocks noGrp="1"/>
          </p:cNvSpPr>
          <p:nvPr>
            <p:ph type="sldNum" sz="quarter" idx="12"/>
          </p:nvPr>
        </p:nvSpPr>
        <p:spPr/>
        <p:txBody>
          <a:bodyPr/>
          <a:lstStyle/>
          <a:p>
            <a:fld id="{A9D0029C-1A1A-4726-B51A-4B52C47AECE0}"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0" y="0"/>
            <a:ext cx="9144000" cy="6910431"/>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A9D0029C-1A1A-4726-B51A-4B52C47AECE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33400" y="914400"/>
            <a:ext cx="8212311" cy="5715000"/>
          </a:xfrm>
          <a:prstGeom prst="rect">
            <a:avLst/>
          </a:prstGeom>
          <a:noFill/>
          <a:ln w="9525">
            <a:noFill/>
            <a:miter lim="800000"/>
            <a:headEnd/>
            <a:tailEnd/>
          </a:ln>
          <a:effectLst/>
        </p:spPr>
      </p:pic>
      <p:sp>
        <p:nvSpPr>
          <p:cNvPr id="5" name="Title 4"/>
          <p:cNvSpPr>
            <a:spLocks noGrp="1"/>
          </p:cNvSpPr>
          <p:nvPr>
            <p:ph type="title"/>
          </p:nvPr>
        </p:nvSpPr>
        <p:spPr>
          <a:xfrm>
            <a:off x="381000" y="0"/>
            <a:ext cx="8229600" cy="1143000"/>
          </a:xfrm>
        </p:spPr>
        <p:txBody>
          <a:bodyPr/>
          <a:lstStyle/>
          <a:p>
            <a:r>
              <a:rPr lang="en-US" dirty="0" smtClean="0">
                <a:solidFill>
                  <a:schemeClr val="accent3">
                    <a:lumMod val="50000"/>
                  </a:schemeClr>
                </a:solidFill>
              </a:rPr>
              <a:t>Network Model</a:t>
            </a:r>
            <a:endParaRPr lang="en-US" dirty="0">
              <a:solidFill>
                <a:schemeClr val="accent3">
                  <a:lumMod val="50000"/>
                </a:schemeClr>
              </a:solidFill>
            </a:endParaRPr>
          </a:p>
        </p:txBody>
      </p:sp>
      <p:sp>
        <p:nvSpPr>
          <p:cNvPr id="3" name="Slide Number Placeholder 2"/>
          <p:cNvSpPr>
            <a:spLocks noGrp="1"/>
          </p:cNvSpPr>
          <p:nvPr>
            <p:ph type="sldNum" sz="quarter" idx="12"/>
          </p:nvPr>
        </p:nvSpPr>
        <p:spPr/>
        <p:txBody>
          <a:bodyPr/>
          <a:lstStyle/>
          <a:p>
            <a:fld id="{A9D0029C-1A1A-4726-B51A-4B52C47AECE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5</a:t>
            </a:fld>
            <a:endParaRPr lang="en-US"/>
          </a:p>
        </p:txBody>
      </p:sp>
      <p:pic>
        <p:nvPicPr>
          <p:cNvPr id="10242" name="Picture 2"/>
          <p:cNvPicPr>
            <a:picLocks noChangeAspect="1" noChangeArrowheads="1"/>
          </p:cNvPicPr>
          <p:nvPr/>
        </p:nvPicPr>
        <p:blipFill>
          <a:blip r:embed="rId2"/>
          <a:srcRect/>
          <a:stretch>
            <a:fillRect/>
          </a:stretch>
        </p:blipFill>
        <p:spPr bwMode="auto">
          <a:xfrm>
            <a:off x="328462" y="304800"/>
            <a:ext cx="8282138" cy="6097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pPr lvl="0"/>
            <a:r>
              <a:rPr lang="en-US" dirty="0">
                <a:solidFill>
                  <a:schemeClr val="accent3">
                    <a:lumMod val="50000"/>
                  </a:schemeClr>
                </a:solidFill>
              </a:rPr>
              <a:t>Material data collection and compilation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Temperature </a:t>
            </a:r>
            <a:r>
              <a:rPr lang="en-US" dirty="0"/>
              <a:t>range of 1.0K to </a:t>
            </a:r>
            <a:r>
              <a:rPr lang="en-US" dirty="0" smtClean="0"/>
              <a:t>300.0K</a:t>
            </a:r>
          </a:p>
          <a:p>
            <a:r>
              <a:rPr lang="en-US" dirty="0"/>
              <a:t>The compiled dataset will be used as input to the </a:t>
            </a:r>
            <a:r>
              <a:rPr lang="en-US" dirty="0" smtClean="0"/>
              <a:t>Network model for </a:t>
            </a:r>
            <a:r>
              <a:rPr lang="en-US" dirty="0"/>
              <a:t>Nb</a:t>
            </a:r>
            <a:r>
              <a:rPr lang="en-US" baseline="-25000" dirty="0"/>
              <a:t>3</a:t>
            </a:r>
            <a:r>
              <a:rPr lang="en-US" dirty="0"/>
              <a:t>Sn Superconducting Magnets</a:t>
            </a:r>
            <a:r>
              <a:rPr lang="en-US" dirty="0" smtClean="0"/>
              <a:t>. </a:t>
            </a:r>
            <a:endParaRPr lang="en-US" dirty="0"/>
          </a:p>
          <a:p>
            <a:r>
              <a:rPr lang="en-US" dirty="0" smtClean="0"/>
              <a:t>Assess the impact of material properties on thermal properties of magnets</a:t>
            </a:r>
            <a:r>
              <a:rPr lang="en-US" dirty="0" smtClean="0"/>
              <a:t>.</a:t>
            </a:r>
            <a:endParaRPr lang="en-US" dirty="0" smtClean="0"/>
          </a:p>
          <a:p>
            <a:r>
              <a:rPr lang="en-US" dirty="0" smtClean="0"/>
              <a:t>Heat conductivity and Heat capacity. </a:t>
            </a:r>
            <a:endParaRPr lang="en-US" dirty="0" smtClean="0"/>
          </a:p>
          <a:p>
            <a:pPr lvl="1"/>
            <a:r>
              <a:rPr lang="en-US" dirty="0" smtClean="0"/>
              <a:t>Young modulus, density, coefficient of thermal expansion</a:t>
            </a:r>
            <a:endParaRPr lang="en-US" dirty="0" smtClean="0"/>
          </a:p>
          <a:p>
            <a:r>
              <a:rPr lang="en-US" dirty="0" smtClean="0"/>
              <a:t>Assess the impact of magnetic fields on thermal properties. </a:t>
            </a:r>
            <a:r>
              <a:rPr lang="en-US" dirty="0" smtClean="0"/>
              <a:t>(</a:t>
            </a:r>
            <a:r>
              <a:rPr lang="en-US" dirty="0" err="1" smtClean="0"/>
              <a:t>NbTi</a:t>
            </a:r>
            <a:r>
              <a:rPr lang="en-US" dirty="0" smtClean="0"/>
              <a:t>, Nb3Sn)</a:t>
            </a:r>
          </a:p>
          <a:p>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Used in Magnets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Materials </a:t>
            </a:r>
          </a:p>
          <a:p>
            <a:pPr lvl="1"/>
            <a:r>
              <a:rPr lang="en-US" dirty="0" smtClean="0"/>
              <a:t>Polyimide (</a:t>
            </a:r>
            <a:r>
              <a:rPr lang="en-US" dirty="0" err="1" smtClean="0"/>
              <a:t>Kapton</a:t>
            </a:r>
            <a:r>
              <a:rPr lang="en-US" dirty="0" smtClean="0"/>
              <a:t>)</a:t>
            </a:r>
          </a:p>
          <a:p>
            <a:pPr lvl="1"/>
            <a:r>
              <a:rPr lang="en-US" dirty="0" smtClean="0"/>
              <a:t>G10</a:t>
            </a:r>
          </a:p>
          <a:p>
            <a:pPr lvl="2"/>
            <a:r>
              <a:rPr lang="en-US" dirty="0" smtClean="0"/>
              <a:t>Epoxy CTD-101K</a:t>
            </a:r>
          </a:p>
          <a:p>
            <a:pPr lvl="2"/>
            <a:r>
              <a:rPr lang="en-US" dirty="0" smtClean="0"/>
              <a:t>Ceramic binder CTD-1002X</a:t>
            </a:r>
          </a:p>
          <a:p>
            <a:pPr lvl="2"/>
            <a:r>
              <a:rPr lang="en-US" dirty="0" smtClean="0"/>
              <a:t>Glass fibers S-2 Glass</a:t>
            </a:r>
          </a:p>
          <a:p>
            <a:pPr lvl="1"/>
            <a:r>
              <a:rPr lang="en-US" dirty="0" err="1" smtClean="0"/>
              <a:t>NbTi</a:t>
            </a:r>
            <a:endParaRPr lang="en-US" dirty="0" smtClean="0"/>
          </a:p>
          <a:p>
            <a:pPr lvl="1"/>
            <a:r>
              <a:rPr lang="en-US" dirty="0" smtClean="0"/>
              <a:t>Nb3Sn</a:t>
            </a:r>
          </a:p>
          <a:p>
            <a:pPr lvl="1"/>
            <a:r>
              <a:rPr lang="en-US" dirty="0" smtClean="0"/>
              <a:t>Stainless steel 304</a:t>
            </a:r>
          </a:p>
          <a:p>
            <a:pPr lvl="1"/>
            <a:r>
              <a:rPr lang="en-US" dirty="0" smtClean="0"/>
              <a:t>Stainless steel 316LN</a:t>
            </a:r>
          </a:p>
          <a:p>
            <a:pPr lvl="1"/>
            <a:r>
              <a:rPr lang="en-US" dirty="0" smtClean="0"/>
              <a:t>Titanium</a:t>
            </a:r>
          </a:p>
          <a:p>
            <a:pPr lvl="1"/>
            <a:r>
              <a:rPr lang="en-US" dirty="0" smtClean="0"/>
              <a:t>Niobium</a:t>
            </a:r>
          </a:p>
          <a:p>
            <a:pPr lvl="1"/>
            <a:r>
              <a:rPr lang="en-US" dirty="0" smtClean="0"/>
              <a:t>Tin</a:t>
            </a:r>
          </a:p>
          <a:p>
            <a:pPr lvl="1"/>
            <a:r>
              <a:rPr lang="en-US" dirty="0" smtClean="0"/>
              <a:t>Bronze</a:t>
            </a:r>
          </a:p>
          <a:p>
            <a:pPr lvl="2"/>
            <a:r>
              <a:rPr lang="en-US" dirty="0" smtClean="0"/>
              <a:t>Copper</a:t>
            </a:r>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8</a:t>
            </a:fld>
            <a:endParaRPr lang="en-US"/>
          </a:p>
        </p:txBody>
      </p:sp>
      <p:pic>
        <p:nvPicPr>
          <p:cNvPr id="11268" name="Picture 4"/>
          <p:cNvPicPr>
            <a:picLocks noChangeAspect="1" noChangeArrowheads="1"/>
          </p:cNvPicPr>
          <p:nvPr/>
        </p:nvPicPr>
        <p:blipFill>
          <a:blip r:embed="rId2"/>
          <a:srcRect/>
          <a:stretch>
            <a:fillRect/>
          </a:stretch>
        </p:blipFill>
        <p:spPr bwMode="auto">
          <a:xfrm>
            <a:off x="609600" y="82762"/>
            <a:ext cx="7413542" cy="6775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9</a:t>
            </a:fld>
            <a:endParaRPr lang="en-US"/>
          </a:p>
        </p:txBody>
      </p:sp>
      <p:pic>
        <p:nvPicPr>
          <p:cNvPr id="12291" name="Picture 3"/>
          <p:cNvPicPr>
            <a:picLocks noChangeAspect="1" noChangeArrowheads="1"/>
          </p:cNvPicPr>
          <p:nvPr/>
        </p:nvPicPr>
        <p:blipFill>
          <a:blip r:embed="rId2"/>
          <a:srcRect/>
          <a:stretch>
            <a:fillRect/>
          </a:stretch>
        </p:blipFill>
        <p:spPr bwMode="auto">
          <a:xfrm>
            <a:off x="776358" y="102998"/>
            <a:ext cx="7224642" cy="6602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545</Words>
  <Application>Microsoft Office PowerPoint</Application>
  <PresentationFormat>On-screen Show (4:3)</PresentationFormat>
  <Paragraphs>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Material characterization for thermal modeling of Nb3Sn Superconducting Magnets  by Andrew Davies</vt:lpstr>
      <vt:lpstr>Electrical description of thermal systems</vt:lpstr>
      <vt:lpstr>Slide 3</vt:lpstr>
      <vt:lpstr>Network Model</vt:lpstr>
      <vt:lpstr>Slide 5</vt:lpstr>
      <vt:lpstr>Material data collection and compilation </vt:lpstr>
      <vt:lpstr>Material Used in Magnets</vt:lpstr>
      <vt:lpstr>Slide 8</vt:lpstr>
      <vt:lpstr>Slide 9</vt:lpstr>
      <vt:lpstr>Material Characterization</vt:lpstr>
      <vt:lpstr>Slide 11</vt:lpstr>
      <vt:lpstr>Second order transition in magnetic field</vt:lpstr>
      <vt:lpstr>Slide 13</vt:lpstr>
      <vt:lpstr>End</vt:lpstr>
      <vt:lpstr>Results</vt:lpstr>
      <vt:lpstr>Slide 16</vt:lpstr>
      <vt:lpstr>Slide 17</vt:lpstr>
      <vt:lpstr>Slide 18</vt:lpstr>
      <vt:lpstr>Slide 19</vt:lpstr>
      <vt:lpstr>Slide 20</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modeling of Nb3Sn Superconducting Magnets </dc:title>
  <dc:creator>adavies</dc:creator>
  <cp:lastModifiedBy>adavies</cp:lastModifiedBy>
  <cp:revision>73</cp:revision>
  <dcterms:created xsi:type="dcterms:W3CDTF">2011-07-14T20:21:17Z</dcterms:created>
  <dcterms:modified xsi:type="dcterms:W3CDTF">2011-08-11T20:27:19Z</dcterms:modified>
</cp:coreProperties>
</file>