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1429" r:id="rId3"/>
    <p:sldId id="1468" r:id="rId4"/>
    <p:sldId id="1469" r:id="rId5"/>
    <p:sldId id="1466" r:id="rId6"/>
    <p:sldId id="324" r:id="rId7"/>
    <p:sldId id="258" r:id="rId8"/>
    <p:sldId id="1473" r:id="rId9"/>
    <p:sldId id="1445" r:id="rId10"/>
    <p:sldId id="284" r:id="rId11"/>
    <p:sldId id="268" r:id="rId12"/>
    <p:sldId id="257" r:id="rId13"/>
    <p:sldId id="1461" r:id="rId14"/>
    <p:sldId id="1467" r:id="rId15"/>
    <p:sldId id="1458" r:id="rId16"/>
    <p:sldId id="1465" r:id="rId17"/>
    <p:sldId id="1443" r:id="rId18"/>
    <p:sldId id="1474" r:id="rId19"/>
    <p:sldId id="1460" r:id="rId20"/>
    <p:sldId id="1470" r:id="rId21"/>
    <p:sldId id="1471" r:id="rId22"/>
    <p:sldId id="1472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CD5B5"/>
    <a:srgbClr val="00FFFF"/>
    <a:srgbClr val="FF8000"/>
    <a:srgbClr val="00FF00"/>
    <a:srgbClr val="FFF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5270" autoAdjust="0"/>
    <p:restoredTop sz="50000" autoAdjust="0"/>
  </p:normalViewPr>
  <p:slideViewPr>
    <p:cSldViewPr snapToGrid="0" snapToObjects="1">
      <p:cViewPr varScale="1">
        <p:scale>
          <a:sx n="171" d="100"/>
          <a:sy n="171" d="100"/>
        </p:scale>
        <p:origin x="1288" y="2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12/10/20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12/10/20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5F4822-EFA3-7248-B959-89E50D05E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9210"/>
            <a:ext cx="9144000" cy="5201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809657"/>
            <a:ext cx="285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K. Long,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t>10 December, 2020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pic>
        <p:nvPicPr>
          <p:cNvPr id="11" name="Picture 10" descr="2473_web_1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302" y="0"/>
            <a:ext cx="1636697" cy="35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114798"/>
            <a:ext cx="6400800" cy="1121690"/>
          </a:xfrm>
          <a:noFill/>
        </p:spPr>
        <p:txBody>
          <a:bodyPr/>
          <a:lstStyle/>
          <a:p>
            <a:pPr algn="r"/>
            <a:r>
              <a:rPr lang="en-US" dirty="0">
                <a:solidFill>
                  <a:srgbClr val="00FFFF"/>
                </a:solidFill>
              </a:rPr>
              <a:t> a unique facility for neutrino physics and muon-collider test bed</a:t>
            </a:r>
          </a:p>
        </p:txBody>
      </p:sp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Sterile neutrino search @ FNAL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61" y="563098"/>
            <a:ext cx="5528949" cy="1415474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2" name="Content Placeholder 6" descr="nuSTORM_graphic_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1181" y="573162"/>
            <a:ext cx="2358589" cy="1405410"/>
          </a:xfrm>
          <a:ln w="19050" cmpd="sng">
            <a:solidFill>
              <a:srgbClr val="FF0000"/>
            </a:solidFill>
          </a:ln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661" y="2037842"/>
            <a:ext cx="4042004" cy="2794290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9123" y="2037842"/>
            <a:ext cx="4090974" cy="2794290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4875637"/>
            <a:ext cx="2795588" cy="30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</a:pPr>
            <a:r>
              <a:rPr lang="en-GB" sz="1200" b="1" dirty="0" err="1">
                <a:solidFill>
                  <a:srgbClr val="FFFFFF"/>
                </a:solidFill>
                <a:latin typeface="Arial" charset="0"/>
              </a:rPr>
              <a:t>Adey</a:t>
            </a:r>
            <a:r>
              <a:rPr lang="en-GB" sz="1200" b="1" dirty="0">
                <a:solidFill>
                  <a:srgbClr val="FFFFFF"/>
                </a:solidFill>
                <a:latin typeface="Arial" charset="0"/>
              </a:rPr>
              <a:t> et al., PRD 89 (2014) 071301</a:t>
            </a:r>
            <a:endParaRPr lang="en-GB" sz="1200" b="1" dirty="0">
              <a:solidFill>
                <a:srgbClr val="FFFFFF"/>
              </a:solidFill>
              <a:latin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38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CCQE measurement at </a:t>
            </a:r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5139"/>
            <a:ext cx="5214292" cy="2758526"/>
          </a:xfrm>
        </p:spPr>
        <p:txBody>
          <a:bodyPr>
            <a:normAutofit lnSpcReduction="10000"/>
          </a:bodyPr>
          <a:lstStyle/>
          <a:p>
            <a:pPr marL="228600" indent="-228600"/>
            <a:r>
              <a:rPr lang="en-US" sz="2100" dirty="0"/>
              <a:t>CCQE at </a:t>
            </a:r>
            <a:r>
              <a:rPr lang="en-US" sz="2100" dirty="0" err="1"/>
              <a:t>nuSTORM</a:t>
            </a:r>
            <a:r>
              <a:rPr lang="en-US" sz="2100" dirty="0"/>
              <a:t>:</a:t>
            </a:r>
          </a:p>
          <a:p>
            <a:pPr marL="539750" lvl="1" indent="-228600"/>
            <a:r>
              <a:rPr lang="en-US" sz="1800" dirty="0"/>
              <a:t>Six-fold improvement in beam systematic uncertainty compared with (present) “state of the art”</a:t>
            </a:r>
          </a:p>
          <a:p>
            <a:pPr marL="539750" lvl="1" indent="-228600"/>
            <a:r>
              <a:rPr lang="en-US" sz="1800" dirty="0"/>
              <a:t>Electron-neutrino cross section measurement unique(</a:t>
            </a:r>
            <a:r>
              <a:rPr lang="en-US" sz="1800" dirty="0" err="1"/>
              <a:t>ish</a:t>
            </a:r>
            <a:r>
              <a:rPr lang="en-US" sz="1800" dirty="0"/>
              <a:t>)</a:t>
            </a:r>
          </a:p>
          <a:p>
            <a:endParaRPr lang="en-US" sz="2100" dirty="0"/>
          </a:p>
          <a:p>
            <a:pPr marL="228600" indent="-228600"/>
            <a:r>
              <a:rPr lang="en-US" sz="2100" dirty="0"/>
              <a:t>Require to demonstrate:</a:t>
            </a:r>
          </a:p>
          <a:p>
            <a:pPr marL="539750" lvl="1" indent="-228600"/>
            <a:r>
              <a:rPr lang="en-US" sz="1800" dirty="0"/>
              <a:t>~&lt;1% precision on flux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822321" y="537750"/>
            <a:ext cx="224612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>
                <a:solidFill>
                  <a:srgbClr val="FFFFFF"/>
                </a:solidFill>
              </a:rPr>
              <a:t>10.1103/PhysRevD.89.071301; arXiv:1305.1419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98400" y="4807233"/>
            <a:ext cx="2972289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Individual </a:t>
            </a:r>
            <a:r>
              <a:rPr lang="en-US" sz="825" b="1" dirty="0" err="1">
                <a:solidFill>
                  <a:schemeClr val="bg1"/>
                </a:solidFill>
              </a:rPr>
              <a:t>ν</a:t>
            </a:r>
            <a:r>
              <a:rPr lang="en-US" sz="825" b="1" baseline="-25000" dirty="0" err="1">
                <a:solidFill>
                  <a:schemeClr val="bg1"/>
                </a:solidFill>
              </a:rPr>
              <a:t>e</a:t>
            </a:r>
            <a:r>
              <a:rPr lang="en-US" sz="825" b="1" dirty="0">
                <a:solidFill>
                  <a:schemeClr val="bg1"/>
                </a:solidFill>
              </a:rPr>
              <a:t> measurements from T2K and </a:t>
            </a:r>
            <a:r>
              <a:rPr lang="en-US" sz="825" b="1" dirty="0" err="1">
                <a:solidFill>
                  <a:schemeClr val="bg1"/>
                </a:solidFill>
              </a:rPr>
              <a:t>MINERvA</a:t>
            </a:r>
            <a:endParaRPr lang="en-US" sz="825" b="1" dirty="0">
              <a:solidFill>
                <a:schemeClr val="bg1"/>
              </a:solidFill>
            </a:endParaRPr>
          </a:p>
          <a:p>
            <a:pPr algn="ctr"/>
            <a:r>
              <a:rPr lang="en-US" sz="750" b="1" dirty="0">
                <a:solidFill>
                  <a:schemeClr val="bg1"/>
                </a:solidFill>
              </a:rPr>
              <a:t>[</a:t>
            </a:r>
            <a:r>
              <a:rPr lang="sk-SK" sz="750" b="1" dirty="0">
                <a:solidFill>
                  <a:schemeClr val="bg1"/>
                </a:solidFill>
              </a:rPr>
              <a:t>10.1103/PhysRevLett.113.241803, 10.1103/PhysRevLett.116.081802 ]</a:t>
            </a:r>
            <a:endParaRPr lang="en-US" sz="750" b="1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720" y="738093"/>
            <a:ext cx="3363330" cy="405273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5" name="Rectangle 34"/>
          <p:cNvSpPr/>
          <p:nvPr/>
        </p:nvSpPr>
        <p:spPr>
          <a:xfrm>
            <a:off x="6882526" y="738093"/>
            <a:ext cx="1744524" cy="4032424"/>
          </a:xfrm>
          <a:prstGeom prst="rect">
            <a:avLst/>
          </a:prstGeom>
          <a:solidFill>
            <a:srgbClr val="FFFF00">
              <a:alpha val="25000"/>
            </a:srgbClr>
          </a:solidFill>
          <a:ln w="28575" cmpd="sng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1260749" y="4700421"/>
            <a:ext cx="2458173" cy="369332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C000"/>
                </a:solidFill>
              </a:rPr>
              <a:t>Cf</a:t>
            </a:r>
            <a:r>
              <a:rPr lang="en-US" b="1" dirty="0">
                <a:solidFill>
                  <a:srgbClr val="FFC000"/>
                </a:solidFill>
              </a:rPr>
              <a:t>/synergy with </a:t>
            </a:r>
            <a:r>
              <a:rPr lang="en-US" b="1" dirty="0" err="1">
                <a:solidFill>
                  <a:srgbClr val="FFC000"/>
                </a:solidFill>
              </a:rPr>
              <a:t>EnuBET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6EE97C-CB3A-224A-A3C3-6A512D6A8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049" y="738093"/>
            <a:ext cx="2139878" cy="62546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F8ECDF-9025-3745-925A-4FB0CE8C50F3}"/>
              </a:ext>
            </a:extLst>
          </p:cNvPr>
          <p:cNvSpPr txBox="1"/>
          <p:nvPr/>
        </p:nvSpPr>
        <p:spPr>
          <a:xfrm>
            <a:off x="3954362" y="1354413"/>
            <a:ext cx="128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1% &amp; 10% flux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uncertainty</a:t>
            </a:r>
          </a:p>
        </p:txBody>
      </p:sp>
    </p:spTree>
    <p:extLst>
      <p:ext uri="{BB962C8B-B14F-4D97-AF65-F5344CB8AC3E}">
        <p14:creationId xmlns:p14="http://schemas.microsoft.com/office/powerpoint/2010/main" val="346250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58991D-F48B-774D-85DD-71AA1805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640A4-621E-1B4E-A77E-071A79835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827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1CC63-8BFA-6F4D-8291-77C2CFB1B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" y="879001"/>
            <a:ext cx="2668650" cy="42082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09C3D3-56B4-B341-81E8-1DD333CD0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521" y="879001"/>
            <a:ext cx="2668650" cy="372177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9F834-2F0F-3A47-859F-56B4C2BC0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031" y="1113089"/>
            <a:ext cx="2668650" cy="3721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152B2C-C686-BD43-B092-C81ED2FDB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4269" y="1257872"/>
            <a:ext cx="2668650" cy="372177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40B446-F644-434B-9978-78A7ED74E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424" y="1326191"/>
            <a:ext cx="2668650" cy="372177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4EB408-9BA1-5A4A-AC32-81DFB0B1B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1819" y="1381216"/>
            <a:ext cx="2668650" cy="372177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FAB3C4-7B56-BD4C-B2BF-4B6FC973B2B2}"/>
              </a:ext>
            </a:extLst>
          </p:cNvPr>
          <p:cNvSpPr txBox="1"/>
          <p:nvPr/>
        </p:nvSpPr>
        <p:spPr>
          <a:xfrm>
            <a:off x="7547967" y="228286"/>
            <a:ext cx="1529255" cy="8410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0000" rtlCol="0">
            <a:noAutofit/>
          </a:bodyPr>
          <a:lstStyle/>
          <a:p>
            <a:pPr>
              <a:tabLst>
                <a:tab pos="1239838" algn="r"/>
              </a:tabLst>
            </a:pPr>
            <a:r>
              <a:rPr lang="en-US" sz="1200" dirty="0">
                <a:solidFill>
                  <a:srgbClr val="FFFF00"/>
                </a:solidFill>
              </a:rPr>
              <a:t>Americas:	29</a:t>
            </a:r>
          </a:p>
          <a:p>
            <a:pPr>
              <a:tabLst>
                <a:tab pos="1239838" algn="r"/>
              </a:tabLst>
            </a:pPr>
            <a:r>
              <a:rPr lang="en-US" sz="1200" dirty="0">
                <a:solidFill>
                  <a:srgbClr val="FFFF00"/>
                </a:solidFill>
              </a:rPr>
              <a:t>Asia:	7</a:t>
            </a:r>
          </a:p>
          <a:p>
            <a:pPr>
              <a:tabLst>
                <a:tab pos="1239838" algn="r"/>
              </a:tabLst>
            </a:pPr>
            <a:r>
              <a:rPr lang="en-US" sz="1200" dirty="0">
                <a:solidFill>
                  <a:srgbClr val="FFFF00"/>
                </a:solidFill>
              </a:rPr>
              <a:t>Europe:	81</a:t>
            </a:r>
          </a:p>
          <a:p>
            <a:pPr>
              <a:tabLst>
                <a:tab pos="1239838" algn="r"/>
              </a:tabLst>
            </a:pPr>
            <a:r>
              <a:rPr lang="en-US" sz="1400" b="1" i="1" dirty="0">
                <a:solidFill>
                  <a:srgbClr val="FFC000"/>
                </a:solidFill>
              </a:rPr>
              <a:t>Total:	117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1508666-1440-D045-B400-9EF9F702720C}"/>
              </a:ext>
            </a:extLst>
          </p:cNvPr>
          <p:cNvSpPr/>
          <p:nvPr/>
        </p:nvSpPr>
        <p:spPr>
          <a:xfrm>
            <a:off x="6439568" y="1759058"/>
            <a:ext cx="2533950" cy="767166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C91DAA0-4A83-D84E-B124-39D758D0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European Strategy for PP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D8F48-6C4D-3E40-B69D-0A5BFC4A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F6D5C-6055-4449-948C-A97EBD8CA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9" r="4941" b="17300"/>
          <a:stretch/>
        </p:blipFill>
        <p:spPr>
          <a:xfrm>
            <a:off x="222069" y="563098"/>
            <a:ext cx="5455920" cy="105029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7E1ADC-4633-7242-976A-8C076F977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3" r="4869" b="18719"/>
          <a:stretch/>
        </p:blipFill>
        <p:spPr>
          <a:xfrm>
            <a:off x="3537858" y="1577918"/>
            <a:ext cx="5455920" cy="8909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41FFB3-281F-8E45-B10D-7D3BDB78C207}"/>
              </a:ext>
            </a:extLst>
          </p:cNvPr>
          <p:cNvSpPr txBox="1"/>
          <p:nvPr/>
        </p:nvSpPr>
        <p:spPr>
          <a:xfrm>
            <a:off x="217715" y="1617742"/>
            <a:ext cx="2962922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</a:rPr>
              <a:t>High-priority future initiatives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7C043-BE83-C04E-B0C0-8020D0733B24}"/>
              </a:ext>
            </a:extLst>
          </p:cNvPr>
          <p:cNvSpPr txBox="1"/>
          <p:nvPr/>
        </p:nvSpPr>
        <p:spPr>
          <a:xfrm>
            <a:off x="6039396" y="2473232"/>
            <a:ext cx="296292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</a:rPr>
              <a:t>Other essential scientific</a:t>
            </a:r>
          </a:p>
          <a:p>
            <a:pPr algn="r"/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</a:rPr>
              <a:t>activities for particle physics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038C57-DBE3-5A49-83A1-0C1E61389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354" y="2528097"/>
            <a:ext cx="3436566" cy="257623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74D7C5-536A-7D49-BDE2-24EC10C1F467}"/>
              </a:ext>
            </a:extLst>
          </p:cNvPr>
          <p:cNvSpPr txBox="1"/>
          <p:nvPr/>
        </p:nvSpPr>
        <p:spPr>
          <a:xfrm rot="16200000">
            <a:off x="89168" y="3640018"/>
            <a:ext cx="2516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Andrea </a:t>
            </a:r>
            <a:r>
              <a:rPr lang="en-US" sz="1400" b="1" dirty="0" err="1">
                <a:solidFill>
                  <a:schemeClr val="bg1"/>
                </a:solidFill>
              </a:rPr>
              <a:t>Longhin</a:t>
            </a:r>
            <a:r>
              <a:rPr lang="en-US" sz="1400" b="1" dirty="0">
                <a:solidFill>
                  <a:schemeClr val="bg1"/>
                </a:solidFill>
              </a:rPr>
              <a:t>, Neutrino 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426622-8439-FD4E-B95D-4CFDD035C6B0}"/>
              </a:ext>
            </a:extLst>
          </p:cNvPr>
          <p:cNvSpPr txBox="1"/>
          <p:nvPr/>
        </p:nvSpPr>
        <p:spPr>
          <a:xfrm>
            <a:off x="4955573" y="3408552"/>
            <a:ext cx="3237938" cy="1692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Opportunity …</a:t>
            </a:r>
          </a:p>
          <a:p>
            <a:r>
              <a:rPr lang="en-US" b="1" dirty="0">
                <a:solidFill>
                  <a:schemeClr val="bg1"/>
                </a:solidFill>
              </a:rPr>
              <a:t>   Exploit synergies:</a:t>
            </a:r>
          </a:p>
          <a:p>
            <a:r>
              <a:rPr lang="en-US" b="1" dirty="0">
                <a:solidFill>
                  <a:schemeClr val="bg1"/>
                </a:solidFill>
              </a:rPr>
              <a:t>      Articulate the need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   Common requirement:</a:t>
            </a:r>
          </a:p>
          <a:p>
            <a:r>
              <a:rPr lang="en-US" b="1" dirty="0">
                <a:solidFill>
                  <a:schemeClr val="bg1"/>
                </a:solidFill>
              </a:rPr>
              <a:t>       Advanced neutrino detector</a:t>
            </a:r>
          </a:p>
        </p:txBody>
      </p:sp>
    </p:spTree>
    <p:extLst>
      <p:ext uri="{BB962C8B-B14F-4D97-AF65-F5344CB8AC3E}">
        <p14:creationId xmlns:p14="http://schemas.microsoft.com/office/powerpoint/2010/main" val="156002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72E51-8E91-C04D-BAD6-509CD4A65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25DDC8D-2CA5-864E-957B-6D3A5FB5F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2" y="618745"/>
            <a:ext cx="3469469" cy="44761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86A1EDC-FEE9-C94D-91C4-FC1F0D966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547" y="30478"/>
            <a:ext cx="5158951" cy="32047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97AEA46-3C6F-AC40-8C2E-19F4C589F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671" y="2115799"/>
            <a:ext cx="5158951" cy="29972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BBAB4F-2F2C-D542-9C63-13C4DC6F42EE}"/>
              </a:ext>
            </a:extLst>
          </p:cNvPr>
          <p:cNvSpPr txBox="1"/>
          <p:nvPr/>
        </p:nvSpPr>
        <p:spPr>
          <a:xfrm>
            <a:off x="2372168" y="40776"/>
            <a:ext cx="1529255" cy="8410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lIns="90000" rtlCol="0">
            <a:noAutofit/>
          </a:bodyPr>
          <a:lstStyle/>
          <a:p>
            <a:pPr>
              <a:tabLst>
                <a:tab pos="1239838" algn="r"/>
              </a:tabLst>
            </a:pPr>
            <a:r>
              <a:rPr lang="en-US" sz="1200" dirty="0">
                <a:solidFill>
                  <a:srgbClr val="FFFF00"/>
                </a:solidFill>
              </a:rPr>
              <a:t>Americas:	40</a:t>
            </a:r>
          </a:p>
          <a:p>
            <a:pPr>
              <a:tabLst>
                <a:tab pos="1239838" algn="r"/>
              </a:tabLst>
            </a:pPr>
            <a:r>
              <a:rPr lang="en-US" sz="1200" dirty="0">
                <a:solidFill>
                  <a:srgbClr val="FFFF00"/>
                </a:solidFill>
              </a:rPr>
              <a:t>Asia:	8</a:t>
            </a:r>
          </a:p>
          <a:p>
            <a:pPr>
              <a:tabLst>
                <a:tab pos="1239838" algn="r"/>
              </a:tabLst>
            </a:pPr>
            <a:r>
              <a:rPr lang="en-US" sz="1200" dirty="0">
                <a:solidFill>
                  <a:srgbClr val="FFFF00"/>
                </a:solidFill>
              </a:rPr>
              <a:t>Europe:	90</a:t>
            </a:r>
          </a:p>
          <a:p>
            <a:pPr>
              <a:tabLst>
                <a:tab pos="1239838" algn="r"/>
              </a:tabLst>
            </a:pPr>
            <a:r>
              <a:rPr lang="en-US" sz="1400" b="1" i="1" dirty="0">
                <a:solidFill>
                  <a:srgbClr val="FFC000"/>
                </a:solidFill>
              </a:rPr>
              <a:t>Total:	138</a:t>
            </a:r>
          </a:p>
        </p:txBody>
      </p:sp>
    </p:spTree>
    <p:extLst>
      <p:ext uri="{BB962C8B-B14F-4D97-AF65-F5344CB8AC3E}">
        <p14:creationId xmlns:p14="http://schemas.microsoft.com/office/powerpoint/2010/main" val="92831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36552-5303-F148-977B-DB3E8D26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Muon collider: benefit and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B5D4B-DE74-6648-939B-E361FA408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11" y="3526036"/>
            <a:ext cx="4790156" cy="1562318"/>
          </a:xfrm>
          <a:ln>
            <a:solidFill>
              <a:schemeClr val="bg1"/>
            </a:solidFill>
          </a:ln>
        </p:spPr>
        <p:txBody>
          <a:bodyPr>
            <a:normAutofit fontScale="47500" lnSpcReduction="20000"/>
          </a:bodyPr>
          <a:lstStyle/>
          <a:p>
            <a:pPr marL="134938" indent="-134938"/>
            <a:r>
              <a:rPr lang="en-US" dirty="0"/>
              <a:t>Benefit:</a:t>
            </a:r>
          </a:p>
          <a:p>
            <a:pPr marL="222250" lvl="1" indent="-117475"/>
            <a:r>
              <a:rPr lang="en-US" dirty="0"/>
              <a:t>Fundamental fermion:</a:t>
            </a:r>
          </a:p>
          <a:p>
            <a:pPr marL="314325" lvl="2" indent="-100013"/>
            <a:r>
              <a:rPr lang="en-US" dirty="0" err="1"/>
              <a:t>Cf</a:t>
            </a:r>
            <a:r>
              <a:rPr lang="en-US" dirty="0"/>
              <a:t> </a:t>
            </a:r>
            <a:r>
              <a:rPr lang="en-US" i="1" dirty="0"/>
              <a:t>pp</a:t>
            </a:r>
            <a:r>
              <a:rPr lang="en-US" dirty="0"/>
              <a:t> beam energy available in collision</a:t>
            </a:r>
          </a:p>
          <a:p>
            <a:pPr marL="134938" indent="-134938"/>
            <a:r>
              <a:rPr lang="en-US" dirty="0"/>
              <a:t>Options:</a:t>
            </a:r>
          </a:p>
          <a:p>
            <a:pPr marL="222250" lvl="1" indent="-117475"/>
            <a:r>
              <a:rPr lang="en-US" dirty="0"/>
              <a:t>Proton driven (MAP); positron driven (LEMMA)</a:t>
            </a:r>
          </a:p>
          <a:p>
            <a:pPr marL="134938" indent="-134938"/>
            <a:r>
              <a:rPr lang="en-US" dirty="0"/>
              <a:t>Personal conviction:</a:t>
            </a:r>
          </a:p>
          <a:p>
            <a:pPr marL="222250" lvl="1" indent="-117475"/>
            <a:r>
              <a:rPr lang="en-US" dirty="0" err="1"/>
              <a:t>Programme</a:t>
            </a:r>
            <a:r>
              <a:rPr lang="en-US" dirty="0"/>
              <a:t> requires demonstrators of increasing complexity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6160B-7746-CF40-A92B-846EF6D9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5CCD8-26F3-9C44-8390-ECF82729E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299" y="674776"/>
            <a:ext cx="3260297" cy="25193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E98B8-A4A8-634B-8FA9-9DE43BEB0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516001" y="674776"/>
            <a:ext cx="4576708" cy="277180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611DA1-0F65-F04A-AE0F-E9E42CFF1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299" y="3168917"/>
            <a:ext cx="3260297" cy="194581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69667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78F1FC-820F-9944-A9C7-818FD74C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nuSTORM</a:t>
            </a:r>
            <a:r>
              <a:rPr lang="en-US" sz="3200" dirty="0"/>
              <a:t> as part of the muon collider </a:t>
            </a:r>
            <a:r>
              <a:rPr lang="en-US" sz="3200" dirty="0" err="1"/>
              <a:t>programme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39FDE-F203-D14C-9941-150193A1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8571"/>
            <a:ext cx="9144000" cy="32849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Development of </a:t>
            </a:r>
            <a:br>
              <a:rPr lang="en-US" dirty="0"/>
            </a:br>
            <a:r>
              <a:rPr lang="en-US" dirty="0"/>
              <a:t>muon collider requires:</a:t>
            </a:r>
          </a:p>
          <a:p>
            <a:pPr lvl="1"/>
            <a:r>
              <a:rPr lang="en-US" dirty="0"/>
              <a:t>Technology demonstrator(s) and R&amp;D test bed(s)</a:t>
            </a:r>
          </a:p>
          <a:p>
            <a:endParaRPr lang="en-US" dirty="0"/>
          </a:p>
          <a:p>
            <a:r>
              <a:rPr lang="en-US" dirty="0" err="1"/>
              <a:t>nuSTORM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Is the first in the required series of demonstrators; and</a:t>
            </a:r>
          </a:p>
          <a:p>
            <a:pPr lvl="1"/>
            <a:r>
              <a:rPr lang="en-US" dirty="0"/>
              <a:t>Delivers important </a:t>
            </a:r>
            <a:r>
              <a:rPr lang="en-US" i="1" dirty="0"/>
              <a:t>physics</a:t>
            </a:r>
            <a:r>
              <a:rPr lang="en-US" dirty="0"/>
              <a:t> measurements too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8B6F9-D12A-F34F-A2DB-FB6FCC12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88F2FD-3FE9-294A-B9F3-F6EEC4891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108" y="563098"/>
            <a:ext cx="4704848" cy="177318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E327EB-81AD-D847-B032-A788732CE5C4}"/>
              </a:ext>
            </a:extLst>
          </p:cNvPr>
          <p:cNvSpPr/>
          <p:nvPr/>
        </p:nvSpPr>
        <p:spPr>
          <a:xfrm>
            <a:off x="4468368" y="1676400"/>
            <a:ext cx="4584204" cy="615696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E35E2-6F78-0746-A23A-E4923BBDBB62}"/>
              </a:ext>
            </a:extLst>
          </p:cNvPr>
          <p:cNvSpPr txBox="1"/>
          <p:nvPr/>
        </p:nvSpPr>
        <p:spPr>
          <a:xfrm>
            <a:off x="1342142" y="745269"/>
            <a:ext cx="296292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European Strategy for Particle Physics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25061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78F1FC-820F-9944-A9C7-818FD74C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nuSTORM</a:t>
            </a:r>
            <a:r>
              <a:rPr lang="en-US" dirty="0"/>
              <a:t> as muon-collider test bed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39FDE-F203-D14C-9941-150193A1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49904"/>
            <a:ext cx="9144000" cy="4493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R&amp;D that could be supported by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nuSTORM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 facility:</a:t>
            </a:r>
          </a:p>
          <a:p>
            <a:r>
              <a:rPr lang="en-US" dirty="0"/>
              <a:t>Target and capture</a:t>
            </a:r>
          </a:p>
          <a:p>
            <a:r>
              <a:rPr lang="en-US" dirty="0"/>
              <a:t>Large-aperture ring</a:t>
            </a:r>
          </a:p>
          <a:p>
            <a:pPr lvl="1"/>
            <a:r>
              <a:rPr lang="en-US" dirty="0"/>
              <a:t>Demonstrator for, e.g.:</a:t>
            </a:r>
          </a:p>
          <a:p>
            <a:pPr lvl="2"/>
            <a:r>
              <a:rPr lang="en-US" dirty="0"/>
              <a:t>LEMMA accumulator ring, muon acceleration ring, …</a:t>
            </a:r>
          </a:p>
          <a:p>
            <a:r>
              <a:rPr lang="en-US" dirty="0"/>
              <a:t>6D cooling experiment to follow MICE</a:t>
            </a:r>
          </a:p>
          <a:p>
            <a:r>
              <a:rPr lang="en-US" dirty="0"/>
              <a:t>Storage-ring instrumentation:</a:t>
            </a:r>
          </a:p>
          <a:p>
            <a:pPr lvl="1"/>
            <a:r>
              <a:rPr lang="en-US" dirty="0"/>
              <a:t>Luminosity, polarization, energy spectrum, 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8B6F9-D12A-F34F-A2DB-FB6FCC12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6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78F1FC-820F-9944-A9C7-818FD74C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Moving forward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39FDE-F203-D14C-9941-150193A1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5642"/>
            <a:ext cx="9144000" cy="451785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Building activities to address three threads (pillars):</a:t>
            </a:r>
          </a:p>
          <a:p>
            <a:pPr lvl="1"/>
            <a:r>
              <a:rPr lang="en-US" dirty="0"/>
              <a:t>Physics:</a:t>
            </a:r>
          </a:p>
          <a:p>
            <a:pPr lvl="2"/>
            <a:r>
              <a:rPr lang="en-US" dirty="0"/>
              <a:t>Cross section</a:t>
            </a:r>
          </a:p>
          <a:p>
            <a:pPr lvl="2"/>
            <a:r>
              <a:rPr lang="en-US" dirty="0"/>
              <a:t>BSM:</a:t>
            </a:r>
          </a:p>
          <a:p>
            <a:pPr lvl="3"/>
            <a:r>
              <a:rPr lang="en-US" dirty="0"/>
              <a:t>Sterile, but more broadly</a:t>
            </a:r>
          </a:p>
          <a:p>
            <a:pPr lvl="1"/>
            <a:r>
              <a:rPr lang="en-US" dirty="0"/>
              <a:t>Detectors:</a:t>
            </a:r>
          </a:p>
          <a:p>
            <a:pPr lvl="2"/>
            <a:r>
              <a:rPr lang="en-US" dirty="0"/>
              <a:t>Cross section and BSM</a:t>
            </a:r>
          </a:p>
          <a:p>
            <a:pPr lvl="3"/>
            <a:r>
              <a:rPr lang="en-US" dirty="0"/>
              <a:t>Common requirement: exclusive final state detection</a:t>
            </a:r>
          </a:p>
          <a:p>
            <a:pPr lvl="1"/>
            <a:r>
              <a:rPr lang="en-US" dirty="0"/>
              <a:t>Accelerator:</a:t>
            </a:r>
          </a:p>
          <a:p>
            <a:pPr lvl="2"/>
            <a:r>
              <a:rPr lang="en-US" dirty="0" err="1"/>
              <a:t>nuSTORM</a:t>
            </a:r>
            <a:r>
              <a:rPr lang="en-US" dirty="0"/>
              <a:t> from SPS to beam dump</a:t>
            </a:r>
          </a:p>
          <a:p>
            <a:pPr lvl="2"/>
            <a:r>
              <a:rPr lang="en-US" dirty="0"/>
              <a:t>Muon collider test bed and technology demonstrator</a:t>
            </a:r>
          </a:p>
          <a:p>
            <a:endParaRPr lang="en-US" dirty="0"/>
          </a:p>
          <a:p>
            <a:r>
              <a:rPr lang="en-US" dirty="0"/>
              <a:t>Now planning an IPPP workshop:</a:t>
            </a:r>
          </a:p>
          <a:p>
            <a:pPr lvl="1"/>
            <a:r>
              <a:rPr lang="en-US" dirty="0"/>
              <a:t>Physics with high-brightness muon beams:</a:t>
            </a:r>
          </a:p>
          <a:p>
            <a:pPr lvl="2"/>
            <a:r>
              <a:rPr lang="en-US" dirty="0"/>
              <a:t>Afternoons of 11/12 February 2021 … to be announced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8B6F9-D12A-F34F-A2DB-FB6FCC12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2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78F1FC-820F-9944-A9C7-818FD74C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39FDE-F203-D14C-9941-150193A1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27166"/>
            <a:ext cx="9144000" cy="4416334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nuSTORM</a:t>
            </a:r>
            <a:r>
              <a:rPr lang="en-US" dirty="0"/>
              <a:t> will be a unique facility:</a:t>
            </a:r>
          </a:p>
          <a:p>
            <a:pPr lvl="1"/>
            <a:r>
              <a:rPr lang="en-US" dirty="0"/>
              <a:t>%-level </a:t>
            </a:r>
            <a:r>
              <a:rPr lang="en-US" i="1" dirty="0"/>
              <a:t>electron </a:t>
            </a:r>
            <a:r>
              <a:rPr lang="en-US" dirty="0"/>
              <a:t>and muon neutrino cross-sections</a:t>
            </a:r>
          </a:p>
          <a:p>
            <a:pPr lvl="1"/>
            <a:r>
              <a:rPr lang="en-US" dirty="0"/>
              <a:t>Exquisitely sensitive sterile neutrino searches</a:t>
            </a:r>
          </a:p>
          <a:p>
            <a:pPr lvl="1"/>
            <a:r>
              <a:rPr lang="en-US" dirty="0"/>
              <a:t>Serve 6D cooling experiment &amp; muon accelerator test bed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3"/>
            <a:endParaRPr lang="en-US" dirty="0"/>
          </a:p>
          <a:p>
            <a:r>
              <a:rPr lang="en-US" dirty="0"/>
              <a:t>Feasibility of executing </a:t>
            </a:r>
            <a:r>
              <a:rPr lang="en-US" dirty="0" err="1"/>
              <a:t>nuSTORM</a:t>
            </a:r>
            <a:r>
              <a:rPr lang="en-US" dirty="0"/>
              <a:t> at CERN:</a:t>
            </a:r>
          </a:p>
          <a:p>
            <a:pPr lvl="1"/>
            <a:r>
              <a:rPr lang="en-US" dirty="0"/>
              <a:t>Established through Physics Beyond Colliders study</a:t>
            </a:r>
          </a:p>
          <a:p>
            <a:pPr lvl="2"/>
            <a:endParaRPr lang="en-US" dirty="0"/>
          </a:p>
          <a:p>
            <a:r>
              <a:rPr lang="en-US" dirty="0" err="1"/>
              <a:t>nuSTORM</a:t>
            </a:r>
            <a:r>
              <a:rPr lang="en-US" dirty="0"/>
              <a:t>: a step towards the muon collider:</a:t>
            </a:r>
          </a:p>
          <a:p>
            <a:pPr lvl="1"/>
            <a:r>
              <a:rPr lang="en-US" dirty="0"/>
              <a:t>Proof-of-principle and test bed for stored muons for particle physics</a:t>
            </a:r>
          </a:p>
          <a:p>
            <a:pPr lvl="1"/>
            <a:r>
              <a:rPr lang="en-US" dirty="0"/>
              <a:t>Ionization cooling:</a:t>
            </a:r>
          </a:p>
          <a:p>
            <a:pPr lvl="2"/>
            <a:r>
              <a:rPr lang="en-US" dirty="0"/>
              <a:t>Experimental demonstration of 6D ionization cooling</a:t>
            </a:r>
          </a:p>
          <a:p>
            <a:pPr lvl="3"/>
            <a:r>
              <a:rPr lang="en-US" dirty="0"/>
              <a:t>Required in </a:t>
            </a:r>
            <a:r>
              <a:rPr lang="en-US" i="1" dirty="0"/>
              <a:t>p</a:t>
            </a:r>
            <a:r>
              <a:rPr lang="en-US" dirty="0"/>
              <a:t>-driven neutrino factory and muon collider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8B6F9-D12A-F34F-A2DB-FB6FCC12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1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Neutrinos from stored muons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10669" y="2821114"/>
            <a:ext cx="5081451" cy="2322385"/>
          </a:xfrm>
        </p:spPr>
        <p:txBody>
          <a:bodyPr>
            <a:normAutofit fontScale="92500"/>
          </a:bodyPr>
          <a:lstStyle/>
          <a:p>
            <a:r>
              <a:rPr lang="en-US" dirty="0"/>
              <a:t>Scientific objectives: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%-level (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i="1" dirty="0" err="1"/>
              <a:t>N</a:t>
            </a:r>
            <a:r>
              <a:rPr lang="en-US" dirty="0"/>
              <a:t>) cross sections</a:t>
            </a:r>
          </a:p>
          <a:p>
            <a:pPr lvl="2"/>
            <a:r>
              <a:rPr lang="en-US" dirty="0"/>
              <a:t>Double differential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Sterile-neutrino/BSM search</a:t>
            </a:r>
          </a:p>
          <a:p>
            <a:pPr lvl="2"/>
            <a:r>
              <a:rPr lang="en-US" dirty="0"/>
              <a:t>Beyond </a:t>
            </a:r>
            <a:r>
              <a:rPr lang="en-US" dirty="0" err="1"/>
              <a:t>Fermilab</a:t>
            </a:r>
            <a:r>
              <a:rPr lang="en-US" dirty="0"/>
              <a:t> SBN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57435" y="2965719"/>
            <a:ext cx="3879822" cy="2029688"/>
          </a:xfrm>
          <a:prstGeom prst="rect">
            <a:avLst/>
          </a:prstGeom>
          <a:ln w="12700" cmpd="sng"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Precise neutrino flux:</a:t>
            </a:r>
          </a:p>
          <a:p>
            <a:pPr lvl="1"/>
            <a:r>
              <a:rPr lang="en-US" dirty="0" err="1"/>
              <a:t>Normalisation</a:t>
            </a:r>
            <a:r>
              <a:rPr lang="en-US" dirty="0"/>
              <a:t>: &lt; 1%</a:t>
            </a:r>
          </a:p>
          <a:p>
            <a:pPr lvl="1"/>
            <a:r>
              <a:rPr lang="en-US" dirty="0"/>
              <a:t>Energy (and </a:t>
            </a:r>
            <a:r>
              <a:rPr lang="en-US" dirty="0" err="1"/>
              <a:t>flavour</a:t>
            </a:r>
            <a:r>
              <a:rPr lang="en-US" dirty="0"/>
              <a:t>) precise</a:t>
            </a:r>
          </a:p>
          <a:p>
            <a:pPr lvl="3"/>
            <a:endParaRPr lang="en-US" dirty="0"/>
          </a:p>
          <a:p>
            <a:r>
              <a:rPr lang="en-US" dirty="0">
                <a:latin typeface="Symbol" pitchFamily="2" charset="2"/>
              </a:rPr>
              <a:t>p ⇢ m </a:t>
            </a:r>
            <a:r>
              <a:rPr lang="en-US" dirty="0">
                <a:ea typeface="Wingdings"/>
                <a:cs typeface="Wingdings"/>
                <a:sym typeface="Wingdings"/>
              </a:rPr>
              <a:t>injection pass:</a:t>
            </a:r>
          </a:p>
          <a:p>
            <a:pPr lvl="1"/>
            <a:r>
              <a:rPr lang="en-US" dirty="0"/>
              <a:t>“Flash” of muon neutrinos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3291EC-00B3-A044-BAE3-A2191BCA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535115"/>
            <a:ext cx="7175500" cy="2286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01" y="620524"/>
            <a:ext cx="1963681" cy="831677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0011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2B7F7-B21B-5246-A14B-3B7BEC9E0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833E2A-897C-824D-B877-78FCBF05D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6"/>
            <a:ext cx="9144000" cy="513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94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67508F-F8DB-7541-8DE5-999F7E7B5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AF66F-2A47-E34F-A4A6-EBCDD994BB31}"/>
              </a:ext>
            </a:extLst>
          </p:cNvPr>
          <p:cNvSpPr txBox="1"/>
          <p:nvPr/>
        </p:nvSpPr>
        <p:spPr>
          <a:xfrm>
            <a:off x="2849525" y="208474"/>
            <a:ext cx="325595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https://</a:t>
            </a:r>
            <a:r>
              <a:rPr lang="en-US" b="1" dirty="0" err="1">
                <a:solidFill>
                  <a:schemeClr val="bg1"/>
                </a:solidFill>
              </a:rPr>
              <a:t>www.nustorm.org</a:t>
            </a:r>
            <a:r>
              <a:rPr lang="en-US" b="1" dirty="0">
                <a:solidFill>
                  <a:schemeClr val="bg1"/>
                </a:solidFill>
              </a:rPr>
              <a:t>/trac/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D0F9E18-FB63-7946-AB80-1B013A8B0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822519"/>
            <a:ext cx="9022080" cy="364476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43390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376B3-86F1-7742-A80C-158F251C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47041A9-38D5-2549-872D-374BFD81A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06" y="0"/>
            <a:ext cx="8471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63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78F1FC-820F-9944-A9C7-818FD74C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opportunity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39FDE-F203-D14C-9941-150193A1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27166"/>
            <a:ext cx="9144000" cy="4416334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nuSTORM</a:t>
            </a:r>
            <a:r>
              <a:rPr lang="en-US" dirty="0"/>
              <a:t> will be a unique facility:</a:t>
            </a:r>
          </a:p>
          <a:p>
            <a:pPr lvl="1"/>
            <a:r>
              <a:rPr lang="en-US" dirty="0"/>
              <a:t>%-level </a:t>
            </a:r>
            <a:r>
              <a:rPr lang="en-US" i="1" dirty="0"/>
              <a:t>electron </a:t>
            </a:r>
            <a:r>
              <a:rPr lang="en-US" dirty="0"/>
              <a:t>and muon neutrino cross-sections</a:t>
            </a:r>
          </a:p>
          <a:p>
            <a:pPr lvl="1"/>
            <a:r>
              <a:rPr lang="en-US" dirty="0"/>
              <a:t>Exquisitely sensitive sterile neutrino searches</a:t>
            </a:r>
          </a:p>
          <a:p>
            <a:pPr lvl="1"/>
            <a:r>
              <a:rPr lang="en-US" dirty="0"/>
              <a:t>Muon collider demonstrator and technology test bed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3"/>
            <a:endParaRPr lang="en-US" dirty="0"/>
          </a:p>
          <a:p>
            <a:r>
              <a:rPr lang="en-US" dirty="0"/>
              <a:t>Feasibility of executing </a:t>
            </a:r>
            <a:r>
              <a:rPr lang="en-US" dirty="0" err="1"/>
              <a:t>nuSTORM</a:t>
            </a:r>
            <a:r>
              <a:rPr lang="en-US" dirty="0"/>
              <a:t> at CERN:</a:t>
            </a:r>
          </a:p>
          <a:p>
            <a:pPr lvl="1"/>
            <a:r>
              <a:rPr lang="en-US" dirty="0"/>
              <a:t>Established through Physics Beyond Colliders study</a:t>
            </a:r>
          </a:p>
          <a:p>
            <a:pPr lvl="2"/>
            <a:endParaRPr lang="en-US" dirty="0"/>
          </a:p>
          <a:p>
            <a:r>
              <a:rPr lang="en-US" dirty="0" err="1"/>
              <a:t>nuSTORM</a:t>
            </a:r>
            <a:r>
              <a:rPr lang="en-US" dirty="0"/>
              <a:t>: a step towards the muon collider:</a:t>
            </a:r>
          </a:p>
          <a:p>
            <a:pPr lvl="1"/>
            <a:r>
              <a:rPr lang="en-US" dirty="0"/>
              <a:t>Proof-of-principle and test bed for stored muons for particle physics</a:t>
            </a:r>
          </a:p>
          <a:p>
            <a:pPr lvl="1"/>
            <a:r>
              <a:rPr lang="en-US" dirty="0"/>
              <a:t>Ionization cooling:</a:t>
            </a:r>
          </a:p>
          <a:p>
            <a:pPr lvl="2"/>
            <a:r>
              <a:rPr lang="en-US" dirty="0"/>
              <a:t>Experimental demonstration of 6D ionization cooling</a:t>
            </a:r>
          </a:p>
          <a:p>
            <a:pPr lvl="3"/>
            <a:r>
              <a:rPr lang="en-US" dirty="0"/>
              <a:t>Required in </a:t>
            </a:r>
            <a:r>
              <a:rPr lang="en-US" i="1" dirty="0"/>
              <a:t>p</a:t>
            </a:r>
            <a:r>
              <a:rPr lang="en-US" dirty="0"/>
              <a:t>-driven neutrino factory and muon collider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8B6F9-D12A-F34F-A2DB-FB6FCC12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8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08D57ED-42F8-494D-A3BD-6253107F1EAD}"/>
              </a:ext>
            </a:extLst>
          </p:cNvPr>
          <p:cNvSpPr/>
          <p:nvPr/>
        </p:nvSpPr>
        <p:spPr>
          <a:xfrm>
            <a:off x="7241822" y="2266475"/>
            <a:ext cx="1619956" cy="2832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for </a:t>
            </a:r>
            <a:r>
              <a:rPr lang="en-US" dirty="0" err="1"/>
              <a:t>CPiV</a:t>
            </a:r>
            <a:r>
              <a:rPr lang="en-US" dirty="0"/>
              <a:t> in </a:t>
            </a:r>
            <a:r>
              <a:rPr lang="en-US" dirty="0" err="1"/>
              <a:t>lbl</a:t>
            </a:r>
            <a:r>
              <a:rPr lang="en-US" dirty="0"/>
              <a:t> oscillations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3786"/>
            <a:ext cx="9144000" cy="16799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In search for </a:t>
            </a:r>
            <a:r>
              <a:rPr lang="en-US" dirty="0" err="1"/>
              <a:t>CPiV</a:t>
            </a:r>
            <a:r>
              <a:rPr lang="en-US" dirty="0"/>
              <a:t> in </a:t>
            </a:r>
            <a:r>
              <a:rPr lang="en-US" dirty="0" err="1"/>
              <a:t>lbl</a:t>
            </a:r>
            <a:r>
              <a:rPr lang="en-US" dirty="0"/>
              <a:t> experiments …</a:t>
            </a:r>
          </a:p>
          <a:p>
            <a:pPr marL="219075" indent="-233363"/>
            <a:r>
              <a:rPr lang="en-US" dirty="0"/>
              <a:t>Lack of knowledge of cross-sections leads to:</a:t>
            </a:r>
          </a:p>
          <a:p>
            <a:pPr marL="619125" lvl="1" indent="-233363"/>
            <a:r>
              <a:rPr lang="en-US" dirty="0"/>
              <a:t>Systematic uncertainties; and </a:t>
            </a:r>
          </a:p>
          <a:p>
            <a:pPr marL="619125" lvl="1" indent="-233363"/>
            <a:r>
              <a:rPr lang="en-US" dirty="0"/>
              <a:t>Biases; pernicious if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 </a:t>
            </a:r>
            <a:r>
              <a:rPr lang="en-US" dirty="0"/>
              <a:t>and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 </a:t>
            </a:r>
            <a:r>
              <a:rPr lang="en-US" dirty="0"/>
              <a:t>differ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051193" y="1908383"/>
            <a:ext cx="16556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41FC86A-4CBE-844C-BC96-2986B9AF4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84"/>
          <a:stretch/>
        </p:blipFill>
        <p:spPr>
          <a:xfrm>
            <a:off x="678872" y="2266475"/>
            <a:ext cx="7592292" cy="2832664"/>
          </a:xfrm>
          <a:prstGeom prst="rect">
            <a:avLst/>
          </a:prstGeom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9528D8-B64A-C240-8E3F-9BAD9A21A795}"/>
              </a:ext>
            </a:extLst>
          </p:cNvPr>
          <p:cNvCxnSpPr/>
          <p:nvPr/>
        </p:nvCxnSpPr>
        <p:spPr>
          <a:xfrm>
            <a:off x="6728184" y="3127027"/>
            <a:ext cx="0" cy="13716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756FD6-CF93-4345-941D-5692AF681B42}"/>
              </a:ext>
            </a:extLst>
          </p:cNvPr>
          <p:cNvCxnSpPr/>
          <p:nvPr/>
        </p:nvCxnSpPr>
        <p:spPr>
          <a:xfrm flipV="1">
            <a:off x="7292622" y="3226715"/>
            <a:ext cx="1490134" cy="27973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39B2C0-4D31-E643-8290-2A002962BD04}"/>
              </a:ext>
            </a:extLst>
          </p:cNvPr>
          <p:cNvCxnSpPr/>
          <p:nvPr/>
        </p:nvCxnSpPr>
        <p:spPr>
          <a:xfrm>
            <a:off x="7490178" y="3273778"/>
            <a:ext cx="1292578" cy="0"/>
          </a:xfrm>
          <a:prstGeom prst="line">
            <a:avLst/>
          </a:prstGeom>
          <a:ln>
            <a:solidFill>
              <a:srgbClr val="0070C0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076237-DF76-6E48-8A3D-61F8B6E19EF0}"/>
              </a:ext>
            </a:extLst>
          </p:cNvPr>
          <p:cNvCxnSpPr/>
          <p:nvPr/>
        </p:nvCxnSpPr>
        <p:spPr>
          <a:xfrm>
            <a:off x="8534406" y="3127027"/>
            <a:ext cx="0" cy="13716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E6CEFAE-1BBD-E24B-BF27-FB8E79EE4FEC}"/>
              </a:ext>
            </a:extLst>
          </p:cNvPr>
          <p:cNvSpPr txBox="1"/>
          <p:nvPr/>
        </p:nvSpPr>
        <p:spPr>
          <a:xfrm>
            <a:off x="8334524" y="447646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0933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40F929F-6200-BB45-8B14-D5710F9AF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050" y="0"/>
            <a:ext cx="9392100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376B3-86F1-7742-A80C-158F251C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48AD0-CD2E-7A4B-9DA1-71672EEF0E1F}"/>
              </a:ext>
            </a:extLst>
          </p:cNvPr>
          <p:cNvSpPr txBox="1"/>
          <p:nvPr/>
        </p:nvSpPr>
        <p:spPr>
          <a:xfrm>
            <a:off x="4921546" y="4341188"/>
            <a:ext cx="3999365" cy="52322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Collaboration list presented in appendix</a:t>
            </a:r>
          </a:p>
          <a:p>
            <a:pPr algn="ctr"/>
            <a:r>
              <a:rPr lang="en-US" sz="1000" b="1" i="1" dirty="0">
                <a:solidFill>
                  <a:schemeClr val="accent6">
                    <a:lumMod val="75000"/>
                  </a:schemeClr>
                </a:solidFill>
              </a:rPr>
              <a:t>(updated from Snowmass </a:t>
            </a:r>
            <a:r>
              <a:rPr lang="en-US" sz="1000" b="1" i="1" dirty="0" err="1">
                <a:solidFill>
                  <a:schemeClr val="accent6">
                    <a:lumMod val="75000"/>
                  </a:schemeClr>
                </a:solidFill>
              </a:rPr>
              <a:t>LoI</a:t>
            </a:r>
            <a:r>
              <a:rPr lang="en-US" sz="1000" b="1" i="1" dirty="0">
                <a:solidFill>
                  <a:schemeClr val="accent6">
                    <a:lumMod val="75000"/>
                  </a:schemeClr>
                </a:solidFill>
              </a:rPr>
              <a:t> author list, see later)</a:t>
            </a:r>
          </a:p>
        </p:txBody>
      </p:sp>
    </p:spTree>
    <p:extLst>
      <p:ext uri="{BB962C8B-B14F-4D97-AF65-F5344CB8AC3E}">
        <p14:creationId xmlns:p14="http://schemas.microsoft.com/office/powerpoint/2010/main" val="4274286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Specification: energy range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098"/>
            <a:ext cx="4457936" cy="45804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Guidance from:</a:t>
            </a:r>
          </a:p>
          <a:p>
            <a:pPr lvl="1"/>
            <a:r>
              <a:rPr lang="en-US" dirty="0"/>
              <a:t>Models: </a:t>
            </a:r>
          </a:p>
          <a:p>
            <a:pPr lvl="2"/>
            <a:r>
              <a:rPr lang="en-US" dirty="0"/>
              <a:t>Region of overlap</a:t>
            </a:r>
            <a:br>
              <a:rPr lang="en-US" dirty="0"/>
            </a:br>
            <a:r>
              <a:rPr lang="en-US" dirty="0"/>
              <a:t>0.5—8 GeV</a:t>
            </a:r>
          </a:p>
          <a:p>
            <a:pPr lvl="1"/>
            <a:r>
              <a:rPr lang="en-US" dirty="0"/>
              <a:t>DUNE/Hyper-K far detector spectra:</a:t>
            </a:r>
          </a:p>
          <a:p>
            <a:pPr lvl="2"/>
            <a:r>
              <a:rPr lang="en-US" dirty="0"/>
              <a:t>0.3—6 GeV</a:t>
            </a:r>
          </a:p>
          <a:p>
            <a:pPr lvl="4"/>
            <a:endParaRPr lang="en-US" dirty="0"/>
          </a:p>
          <a:p>
            <a:r>
              <a:rPr lang="en-US" dirty="0"/>
              <a:t>Cross sections depend on:</a:t>
            </a:r>
          </a:p>
          <a:p>
            <a:pPr lvl="1"/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and </a:t>
            </a:r>
            <a:r>
              <a:rPr lang="en-US" i="1" dirty="0"/>
              <a:t>W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Assume (or specify) a detector capable of:</a:t>
            </a:r>
          </a:p>
          <a:p>
            <a:pPr lvl="3"/>
            <a:r>
              <a:rPr lang="en-US" dirty="0"/>
              <a:t>Measuring exclusive final states</a:t>
            </a:r>
          </a:p>
          <a:p>
            <a:pPr lvl="3"/>
            <a:r>
              <a:rPr lang="en-US" dirty="0"/>
              <a:t>Reconstructing </a:t>
            </a:r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and </a:t>
            </a:r>
            <a:r>
              <a:rPr lang="en-US" i="1" dirty="0"/>
              <a:t>W</a:t>
            </a:r>
          </a:p>
          <a:p>
            <a:pPr lvl="2"/>
            <a:r>
              <a:rPr lang="en-US" dirty="0"/>
              <a:t>→ </a:t>
            </a:r>
            <a:r>
              <a:rPr lang="en-US" i="1" dirty="0" err="1"/>
              <a:t>E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/>
              <a:t> &lt; 6 GeV</a:t>
            </a:r>
          </a:p>
          <a:p>
            <a:pPr lvl="4"/>
            <a:endParaRPr lang="en-US" dirty="0"/>
          </a:p>
          <a:p>
            <a:r>
              <a:rPr lang="en-US" dirty="0"/>
              <a:t>So, stored muon energy range: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028" y="672023"/>
            <a:ext cx="4974372" cy="1810912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4426132" y="2638137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DUNE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34253" y="2837397"/>
            <a:ext cx="782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Hyper-K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2032" y="4498489"/>
            <a:ext cx="2252540" cy="523220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 &lt; </a:t>
            </a:r>
            <a:r>
              <a:rPr lang="en-US" sz="2800" b="1" i="1" dirty="0" err="1">
                <a:solidFill>
                  <a:schemeClr val="bg1"/>
                </a:solidFill>
              </a:rPr>
              <a:t>E</a:t>
            </a:r>
            <a:r>
              <a:rPr lang="en-US" sz="2800" b="1" baseline="-25000" dirty="0" err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800" b="1" dirty="0">
                <a:solidFill>
                  <a:schemeClr val="bg1"/>
                </a:solidFill>
              </a:rPr>
              <a:t> &lt; 6 GeV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B6EEF8-5C6E-2445-AA95-A4BE40F5B22B}"/>
              </a:ext>
            </a:extLst>
          </p:cNvPr>
          <p:cNvGrpSpPr/>
          <p:nvPr/>
        </p:nvGrpSpPr>
        <p:grpSpPr>
          <a:xfrm>
            <a:off x="4426133" y="2580308"/>
            <a:ext cx="4661430" cy="1700501"/>
            <a:chOff x="4459871" y="2580308"/>
            <a:chExt cx="4627691" cy="16881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922"/>
            <a:stretch/>
          </p:blipFill>
          <p:spPr>
            <a:xfrm>
              <a:off x="6683375" y="2588913"/>
              <a:ext cx="2404187" cy="167958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DB48E9-9A2C-DD49-8BA1-12A4EE601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56" t="2077" r="4049"/>
            <a:stretch/>
          </p:blipFill>
          <p:spPr>
            <a:xfrm>
              <a:off x="4459871" y="2580308"/>
              <a:ext cx="1668614" cy="1688193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70EFBFC-E30A-2146-AEF4-5B48161A04F8}"/>
              </a:ext>
            </a:extLst>
          </p:cNvPr>
          <p:cNvSpPr txBox="1"/>
          <p:nvPr/>
        </p:nvSpPr>
        <p:spPr>
          <a:xfrm>
            <a:off x="8185052" y="2914538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HyperK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5335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03A46F1-CB0E-4F4D-8304-4C43B1988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A6862F-75A7-8642-86FC-296C186C0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68916"/>
            <a:ext cx="9144000" cy="2274584"/>
          </a:xfrm>
        </p:spPr>
        <p:txBody>
          <a:bodyPr/>
          <a:lstStyle/>
          <a:p>
            <a:r>
              <a:rPr lang="en-US" dirty="0"/>
              <a:t>Extraction from SPS through existing tunnel</a:t>
            </a:r>
          </a:p>
          <a:p>
            <a:r>
              <a:rPr lang="en-US" dirty="0"/>
              <a:t>Siting of storage ring:</a:t>
            </a:r>
          </a:p>
          <a:p>
            <a:pPr lvl="1"/>
            <a:r>
              <a:rPr lang="en-US" dirty="0"/>
              <a:t>Allows measurements to be made ‘</a:t>
            </a:r>
            <a:r>
              <a:rPr lang="en-US"/>
              <a:t>on or off </a:t>
            </a:r>
            <a:r>
              <a:rPr lang="en-US" dirty="0"/>
              <a:t>axis’</a:t>
            </a:r>
          </a:p>
          <a:p>
            <a:pPr lvl="1"/>
            <a:r>
              <a:rPr lang="en-US" dirty="0"/>
              <a:t>Preserves sterile-neutrino search option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6779E-F560-AA47-81D9-39CEA7739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4C8F2-370D-814D-9678-2ACAAB1D7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5" y="759678"/>
            <a:ext cx="8898110" cy="21092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8FA188-F8D5-CA41-86B9-4E6F72EEA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996" y="795364"/>
            <a:ext cx="4264639" cy="90592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34625F-E4B2-294A-9171-D2D1301E0DF8}"/>
              </a:ext>
            </a:extLst>
          </p:cNvPr>
          <p:cNvSpPr txBox="1"/>
          <p:nvPr/>
        </p:nvSpPr>
        <p:spPr>
          <a:xfrm>
            <a:off x="0" y="-8803"/>
            <a:ext cx="1366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CERN-PBC-2019-003</a:t>
            </a:r>
          </a:p>
        </p:txBody>
      </p:sp>
    </p:spTree>
    <p:extLst>
      <p:ext uri="{BB962C8B-B14F-4D97-AF65-F5344CB8AC3E}">
        <p14:creationId xmlns:p14="http://schemas.microsoft.com/office/powerpoint/2010/main" val="615454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7798A-3EEC-444E-BDCF-6A1E394D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Accelerator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A5179-8860-5B47-9B57-6E185006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599EB-8B70-9045-8D2C-6B29F6AF9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31" b="5892"/>
          <a:stretch/>
        </p:blipFill>
        <p:spPr>
          <a:xfrm>
            <a:off x="75501" y="1156422"/>
            <a:ext cx="8439325" cy="392286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5948E-8F53-3D40-B5D7-046C14473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871" y="45342"/>
            <a:ext cx="4733142" cy="36349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C6CDA9-1494-EB4A-AC7B-8B83DA242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32" y="3411901"/>
            <a:ext cx="4903118" cy="166739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3806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 flux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756" y="3762102"/>
            <a:ext cx="4495800" cy="1381397"/>
          </a:xfrm>
        </p:spPr>
        <p:txBody>
          <a:bodyPr>
            <a:normAutofit fontScale="70000" lnSpcReduction="20000"/>
          </a:bodyPr>
          <a:lstStyle/>
          <a:p>
            <a:pPr marL="231775" indent="-231775"/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dirty="0"/>
              <a:t> flash: </a:t>
            </a:r>
          </a:p>
          <a:p>
            <a:pPr marL="542925" lvl="1" indent="-271463"/>
            <a:r>
              <a:rPr lang="en-US" dirty="0"/>
              <a:t>Pion: 6.3 × 10</a:t>
            </a:r>
            <a:r>
              <a:rPr lang="en-US" baseline="30000" dirty="0"/>
              <a:t>16</a:t>
            </a:r>
            <a:r>
              <a:rPr lang="en-US" dirty="0"/>
              <a:t> m</a:t>
            </a:r>
            <a:r>
              <a:rPr lang="en-US" baseline="30000" dirty="0"/>
              <a:t>-2</a:t>
            </a:r>
            <a:r>
              <a:rPr lang="en-US" dirty="0"/>
              <a:t> at 50m</a:t>
            </a:r>
          </a:p>
          <a:p>
            <a:pPr marL="542925" lvl="1" indent="-271463"/>
            <a:r>
              <a:rPr lang="en-US" dirty="0"/>
              <a:t>Kaon: 3.8 × 10</a:t>
            </a:r>
            <a:r>
              <a:rPr lang="en-US" baseline="30000" dirty="0"/>
              <a:t>14</a:t>
            </a:r>
            <a:r>
              <a:rPr lang="en-US" dirty="0"/>
              <a:t> m</a:t>
            </a:r>
            <a:r>
              <a:rPr lang="en-US" baseline="30000" dirty="0"/>
              <a:t>-2</a:t>
            </a:r>
            <a:r>
              <a:rPr lang="en-US" dirty="0"/>
              <a:t> at 50m</a:t>
            </a:r>
          </a:p>
          <a:p>
            <a:pPr marL="635000" lvl="2" indent="-182563"/>
            <a:r>
              <a:rPr lang="en-US" dirty="0"/>
              <a:t>Well separated from pion neutrinos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91444" y="3762102"/>
            <a:ext cx="4495800" cy="1381398"/>
          </a:xfrm>
        </p:spPr>
        <p:txBody>
          <a:bodyPr>
            <a:normAutofit fontScale="70000" lnSpcReduction="20000"/>
          </a:bodyPr>
          <a:lstStyle/>
          <a:p>
            <a:pPr marL="231775" indent="-231775"/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 and </a:t>
            </a:r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dirty="0"/>
              <a:t> from muon decay:</a:t>
            </a:r>
          </a:p>
          <a:p>
            <a:pPr marL="542925" lvl="1" indent="-271463"/>
            <a:r>
              <a:rPr lang="en-US" dirty="0"/>
              <a:t>~10 times as many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 as, e.g. J-PARC beam</a:t>
            </a:r>
          </a:p>
          <a:p>
            <a:pPr marL="542925" lvl="1" indent="-271463"/>
            <a:r>
              <a:rPr lang="en-US" dirty="0" err="1"/>
              <a:t>Flavour</a:t>
            </a:r>
            <a:r>
              <a:rPr lang="en-US" dirty="0"/>
              <a:t> composition, energy spectrum</a:t>
            </a:r>
          </a:p>
          <a:p>
            <a:pPr marL="673100" lvl="2" indent="-233363"/>
            <a:r>
              <a:rPr lang="en-US" dirty="0"/>
              <a:t>Use for energy calibration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041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b="1" dirty="0">
                <a:solidFill>
                  <a:schemeClr val="bg1"/>
                </a:solidFill>
              </a:rPr>
              <a:t>10.1146/annurev-nucl-102014-021930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7" y="611714"/>
            <a:ext cx="9057280" cy="3054200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FF0000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H="1">
            <a:off x="1911927" y="935204"/>
            <a:ext cx="4624169" cy="8686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73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ndard black 16x9.potx" id="{B00691A5-6736-4A40-A506-BCCA88E10DDA}" vid="{EA44A36C-4EB7-2C4A-B9CA-1DB21219A9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</Template>
  <TotalTime>385</TotalTime>
  <Words>845</Words>
  <Application>Microsoft Macintosh PowerPoint</Application>
  <PresentationFormat>On-screen Show (16:9)</PresentationFormat>
  <Paragraphs>180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Symbol</vt:lpstr>
      <vt:lpstr>KL-standard-black</vt:lpstr>
      <vt:lpstr>PowerPoint Presentation</vt:lpstr>
      <vt:lpstr>Neutrinos from stored muons</vt:lpstr>
      <vt:lpstr>The opportunity</vt:lpstr>
      <vt:lpstr>Search for CPiV in lbl oscillations</vt:lpstr>
      <vt:lpstr>PowerPoint Presentation</vt:lpstr>
      <vt:lpstr>Specification: energy range</vt:lpstr>
      <vt:lpstr>Overview</vt:lpstr>
      <vt:lpstr>Accelerator</vt:lpstr>
      <vt:lpstr>Neutrino flux</vt:lpstr>
      <vt:lpstr>Sterile neutrino search @ FNAL</vt:lpstr>
      <vt:lpstr>CCQE measurement at nuSTORM</vt:lpstr>
      <vt:lpstr>PowerPoint Presentation</vt:lpstr>
      <vt:lpstr>European Strategy for PP update</vt:lpstr>
      <vt:lpstr>PowerPoint Presentation</vt:lpstr>
      <vt:lpstr>Muon collider: benefit and options</vt:lpstr>
      <vt:lpstr>nuSTORM as part of the muon collider programme</vt:lpstr>
      <vt:lpstr>nuSTORM as muon-collider test bed</vt:lpstr>
      <vt:lpstr>Moving forward</vt:lpstr>
      <vt:lpstr>Conclusions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Long</dc:creator>
  <cp:lastModifiedBy>Kenneth Long</cp:lastModifiedBy>
  <cp:revision>22</cp:revision>
  <dcterms:created xsi:type="dcterms:W3CDTF">2020-07-23T10:51:59Z</dcterms:created>
  <dcterms:modified xsi:type="dcterms:W3CDTF">2020-12-10T15:48:00Z</dcterms:modified>
</cp:coreProperties>
</file>