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2" r:id="rId1"/>
  </p:sldMasterIdLst>
  <p:notesMasterIdLst>
    <p:notesMasterId r:id="rId41"/>
  </p:notesMasterIdLst>
  <p:handoutMasterIdLst>
    <p:handoutMasterId r:id="rId42"/>
  </p:handoutMasterIdLst>
  <p:sldIdLst>
    <p:sldId id="294" r:id="rId2"/>
    <p:sldId id="307" r:id="rId3"/>
    <p:sldId id="305" r:id="rId4"/>
    <p:sldId id="295" r:id="rId5"/>
    <p:sldId id="1091" r:id="rId6"/>
    <p:sldId id="1092" r:id="rId7"/>
    <p:sldId id="306" r:id="rId8"/>
    <p:sldId id="309" r:id="rId9"/>
    <p:sldId id="1098" r:id="rId10"/>
    <p:sldId id="308" r:id="rId11"/>
    <p:sldId id="296" r:id="rId12"/>
    <p:sldId id="297" r:id="rId13"/>
    <p:sldId id="1095" r:id="rId14"/>
    <p:sldId id="304" r:id="rId15"/>
    <p:sldId id="303" r:id="rId16"/>
    <p:sldId id="302" r:id="rId17"/>
    <p:sldId id="298" r:id="rId18"/>
    <p:sldId id="275" r:id="rId19"/>
    <p:sldId id="299" r:id="rId20"/>
    <p:sldId id="1067" r:id="rId21"/>
    <p:sldId id="1096" r:id="rId22"/>
    <p:sldId id="1071" r:id="rId23"/>
    <p:sldId id="1089" r:id="rId24"/>
    <p:sldId id="1090" r:id="rId25"/>
    <p:sldId id="1078" r:id="rId26"/>
    <p:sldId id="1088" r:id="rId27"/>
    <p:sldId id="1079" r:id="rId28"/>
    <p:sldId id="1082" r:id="rId29"/>
    <p:sldId id="262" r:id="rId30"/>
    <p:sldId id="301" r:id="rId31"/>
    <p:sldId id="293" r:id="rId32"/>
    <p:sldId id="1093" r:id="rId33"/>
    <p:sldId id="1094" r:id="rId34"/>
    <p:sldId id="300" r:id="rId35"/>
    <p:sldId id="1097" r:id="rId36"/>
    <p:sldId id="1099" r:id="rId37"/>
    <p:sldId id="1100" r:id="rId38"/>
    <p:sldId id="1101" r:id="rId39"/>
    <p:sldId id="1102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S. Tschirhart x4100,5708 08973N" initials="RSTx0" lastIdx="0" clrIdx="0"/>
  <p:cmAuthor id="2" name="Panagiotis Spentzouris" initials="PS" lastIdx="1" clrIdx="1">
    <p:extLst>
      <p:ext uri="{19B8F6BF-5375-455C-9EA6-DF929625EA0E}">
        <p15:presenceInfo xmlns:p15="http://schemas.microsoft.com/office/powerpoint/2012/main" userId="S::spentz@services.fnal.gov::8797fb82-50d4-422b-a36a-8fa0a16895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0" autoAdjust="0"/>
    <p:restoredTop sz="94660"/>
  </p:normalViewPr>
  <p:slideViewPr>
    <p:cSldViewPr snapToGrid="0" snapToObjects="1" showGuides="1">
      <p:cViewPr varScale="1">
        <p:scale>
          <a:sx n="120" d="100"/>
          <a:sy n="120" d="100"/>
        </p:scale>
        <p:origin x="192" y="27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8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describe the motivation behind the thesis and the aim of this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16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Dos gráficos en una mismo slide entran en conflicto de tamaños. El de pastel se convirtió en un punto y el de barras tomó protagonismo. Al mostrar los valores, éstos no se muestran centrados como solían hacer 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01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Dos gráficos en una mismo slide entran en conflicto de tamaños. El de pastel se convirtió en un punto y el de barras tomó protagonismo. Al mostrar los valores, éstos no se muestran centrados como solían hacer 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26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D85B752-3456-2D4E-BBB3-BA50D73FE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174FC36-7117-4124-9147-9066C2BADBA9}" type="datetime1">
              <a:rPr lang="en-US" smtClean="0"/>
              <a:t>12/8/20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78A7F4C-58CE-D84D-9989-781EDD90C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1068E78-CDEB-44B3-868A-F4E8DB395737}" type="datetime1">
              <a:rPr lang="en-US" smtClean="0"/>
              <a:t>12/8/20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6AFD105-8CA1-A94B-A7FF-B07C30787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B12E7B6-52E0-420A-ADD4-4AEA81C4A2AE}" type="datetime1">
              <a:rPr lang="en-US" smtClean="0"/>
              <a:t>12/8/20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7996A46-762E-CB46-8E1B-9ABEC6169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A3A484FF-5C13-41DB-B974-48DC4FB25691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5A7B3B-3C2B-674C-9D4A-DC68A6E8E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EDD6EB-274F-4A52-8059-A1A46491301B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15E1C22-0E2A-7942-B61B-B26051289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6845" y="272987"/>
            <a:ext cx="8227784" cy="1143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6846" y="1603963"/>
            <a:ext cx="4014947" cy="397594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2948" y="1603963"/>
            <a:ext cx="4014947" cy="397594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9ADA1-653C-456D-A08F-8030F308D9F2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9481-D370-499F-9A16-D8B564C97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1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78CDE77-E9CD-4BEE-BC13-356D6A9A64A9}" type="datetime1">
              <a:rPr lang="en-US" smtClean="0"/>
              <a:t>12/8/20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515/nanoph-2019-0185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eqnet.fnal.gov/" TargetMode="Externa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eqnet.fnal.gov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sites/prod/files/2020/07/f76/QuantumWkshpRpt20FINAL_Nav_0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roceedings/10.1145/334130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doi.org/10.1145/3341302.334207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pt-BR" dirty="0"/>
              <a:t>Panagiotis Spentzouris</a:t>
            </a:r>
          </a:p>
          <a:p>
            <a:r>
              <a:rPr lang="pt-BR" dirty="0" err="1"/>
              <a:t>Computational</a:t>
            </a:r>
            <a:r>
              <a:rPr lang="pt-BR" dirty="0"/>
              <a:t>  Science </a:t>
            </a:r>
            <a:r>
              <a:rPr lang="pt-BR" dirty="0" err="1"/>
              <a:t>Seminar</a:t>
            </a:r>
            <a:endParaRPr lang="pt-BR" dirty="0"/>
          </a:p>
          <a:p>
            <a:r>
              <a:rPr lang="en-US" dirty="0"/>
              <a:t>December 9</a:t>
            </a:r>
            <a:r>
              <a:rPr lang="en-US" baseline="30000" dirty="0"/>
              <a:t>th</a:t>
            </a:r>
            <a:r>
              <a:rPr lang="en-US" dirty="0"/>
              <a:t>, 2020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Towards a Quantum Internet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9DC653-33BC-024E-966B-E470F71D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8305"/>
            <a:ext cx="8809074" cy="52272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Lasers</a:t>
            </a:r>
          </a:p>
          <a:p>
            <a:r>
              <a:rPr lang="en-US" dirty="0"/>
              <a:t>Entangled photon pair sources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 crystals (SPDC)</a:t>
            </a:r>
          </a:p>
          <a:p>
            <a:r>
              <a:rPr lang="en-US" dirty="0"/>
              <a:t>Single-photon detectors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 SNSPD</a:t>
            </a:r>
          </a:p>
          <a:p>
            <a:r>
              <a:rPr lang="en-US" dirty="0"/>
              <a:t>Bell state analyzers</a:t>
            </a:r>
          </a:p>
          <a:p>
            <a:r>
              <a:rPr lang="en-US" dirty="0"/>
              <a:t>Wavelength converters </a:t>
            </a:r>
          </a:p>
          <a:p>
            <a:pPr lvl="1"/>
            <a:r>
              <a:rPr lang="en-US" dirty="0"/>
              <a:t>To telecom wavelengths </a:t>
            </a:r>
          </a:p>
          <a:p>
            <a:r>
              <a:rPr lang="en-US" dirty="0"/>
              <a:t>Transducers </a:t>
            </a:r>
          </a:p>
          <a:p>
            <a:r>
              <a:rPr lang="en-US" dirty="0"/>
              <a:t>Quantum memories that emit photons entangled with qubit states</a:t>
            </a:r>
          </a:p>
          <a:p>
            <a:r>
              <a:rPr lang="en-US" dirty="0"/>
              <a:t>Quantum gates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Building blocks for quantum nodes &amp; quantum repeater nodes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54723E-BEF9-C448-ACCA-85F88721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 components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7AA80-D3B0-7A46-8465-7603103BA4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7CA18-F278-7B4D-AD9A-816F803DD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8D2CD-3508-534C-BAD8-B13B4F755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6513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2BF69-5952-3747-9608-41ADB5B3E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1920737"/>
          </a:xfrm>
        </p:spPr>
        <p:txBody>
          <a:bodyPr/>
          <a:lstStyle/>
          <a:p>
            <a:r>
              <a:rPr lang="en-US" dirty="0"/>
              <a:t>Facilitate end-to-end entanglement in the network</a:t>
            </a:r>
          </a:p>
          <a:p>
            <a:pPr lvl="1"/>
            <a:r>
              <a:rPr lang="en-US" dirty="0"/>
              <a:t>Realize entanglement over a physical link</a:t>
            </a:r>
          </a:p>
          <a:p>
            <a:pPr lvl="1"/>
            <a:r>
              <a:rPr lang="en-US" dirty="0"/>
              <a:t>Link entangled-links to realize application</a:t>
            </a:r>
          </a:p>
          <a:p>
            <a:r>
              <a:rPr lang="en-US" dirty="0"/>
              <a:t>Contribute to managing loss and operation errors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5CFCA1-8D13-7844-8B9E-B2E69C67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Repeaters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51B74-084D-0842-BFBD-9615A16EE6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D3FF4-0CE5-6A4B-B4A6-89BE789C4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34DF1-AA9F-1349-A5C9-560EC6F67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ED2FB-A16E-3847-97E4-19D0A3B19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1" y="3181405"/>
            <a:ext cx="6260400" cy="2474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2EB0B8-1924-CF4D-95DA-09F0DDA1D883}"/>
              </a:ext>
            </a:extLst>
          </p:cNvPr>
          <p:cNvSpPr txBox="1"/>
          <p:nvPr/>
        </p:nvSpPr>
        <p:spPr>
          <a:xfrm>
            <a:off x="6577801" y="3662079"/>
            <a:ext cx="2426400" cy="228282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Different schemes &amp;  different physical implementations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06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AC17AA-CD19-0748-8C99-BAFC43B6E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410" y="901977"/>
            <a:ext cx="7392892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D96A8C-56E5-1E40-A657-6930C909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154"/>
            <a:ext cx="8686800" cy="427877"/>
          </a:xfrm>
        </p:spPr>
        <p:txBody>
          <a:bodyPr/>
          <a:lstStyle/>
          <a:p>
            <a:r>
              <a:rPr lang="en-US"/>
              <a:t>Repeater architectures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F3FE5-F8FC-5640-9F60-9CEF4493C0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76B3C-5E8F-C14B-AC34-0EEBE4971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035B2-8BC5-B24D-AC87-C92312775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C44736-03BE-7E4B-BC97-DF32B7D58DAA}"/>
              </a:ext>
            </a:extLst>
          </p:cNvPr>
          <p:cNvSpPr txBox="1"/>
          <p:nvPr/>
        </p:nvSpPr>
        <p:spPr>
          <a:xfrm>
            <a:off x="1212575" y="6014411"/>
            <a:ext cx="6368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Muralidharan</a:t>
            </a:r>
            <a:r>
              <a:rPr lang="en-US" sz="1600"/>
              <a:t>, et al; Scientific Reports | 6:20463 | DOI: 10.1038/srep20463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726C82-FDD0-ED4E-AA93-C961F4597EDF}"/>
              </a:ext>
            </a:extLst>
          </p:cNvPr>
          <p:cNvSpPr/>
          <p:nvPr/>
        </p:nvSpPr>
        <p:spPr>
          <a:xfrm>
            <a:off x="912516" y="1978997"/>
            <a:ext cx="757259" cy="1032560"/>
          </a:xfrm>
          <a:prstGeom prst="ellipse">
            <a:avLst/>
          </a:prstGeom>
          <a:noFill/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A39CFE-B21F-CF4B-B6C0-303E2456BB0F}"/>
              </a:ext>
            </a:extLst>
          </p:cNvPr>
          <p:cNvSpPr/>
          <p:nvPr/>
        </p:nvSpPr>
        <p:spPr>
          <a:xfrm>
            <a:off x="912516" y="3681901"/>
            <a:ext cx="757259" cy="1032560"/>
          </a:xfrm>
          <a:prstGeom prst="ellipse">
            <a:avLst/>
          </a:prstGeom>
          <a:noFill/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CEC7A4-29D5-604C-B972-3888948C0F83}"/>
              </a:ext>
            </a:extLst>
          </p:cNvPr>
          <p:cNvCxnSpPr/>
          <p:nvPr/>
        </p:nvCxnSpPr>
        <p:spPr>
          <a:xfrm flipH="1" flipV="1">
            <a:off x="636588" y="1898374"/>
            <a:ext cx="231822" cy="596903"/>
          </a:xfrm>
          <a:prstGeom prst="line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FC2A7BE-36B6-BA46-A944-8414AE66A6D7}"/>
              </a:ext>
            </a:extLst>
          </p:cNvPr>
          <p:cNvSpPr txBox="1"/>
          <p:nvPr/>
        </p:nvSpPr>
        <p:spPr>
          <a:xfrm>
            <a:off x="66093" y="1510911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Link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9AB5A7-97C1-BC4C-B020-1B56F8F50A27}"/>
              </a:ext>
            </a:extLst>
          </p:cNvPr>
          <p:cNvCxnSpPr/>
          <p:nvPr/>
        </p:nvCxnSpPr>
        <p:spPr>
          <a:xfrm flipH="1" flipV="1">
            <a:off x="636588" y="3681901"/>
            <a:ext cx="231822" cy="596903"/>
          </a:xfrm>
          <a:prstGeom prst="line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01380C-923D-7F49-A4EF-FE77E241A1B6}"/>
              </a:ext>
            </a:extLst>
          </p:cNvPr>
          <p:cNvSpPr txBox="1"/>
          <p:nvPr/>
        </p:nvSpPr>
        <p:spPr>
          <a:xfrm>
            <a:off x="3706" y="3375445"/>
            <a:ext cx="1226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815698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F102DD-2187-EF4E-9D11-4B7A4BDD3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challenges, both intrinsic (protocol) and hardware performance limitations </a:t>
            </a:r>
          </a:p>
          <a:p>
            <a:pPr lvl="1"/>
            <a:r>
              <a:rPr lang="en-US" dirty="0"/>
              <a:t>Entanglement success probability is low </a:t>
            </a:r>
          </a:p>
          <a:p>
            <a:pPr lvl="1"/>
            <a:r>
              <a:rPr lang="en-US" dirty="0"/>
              <a:t>Large number of round trips in protocols</a:t>
            </a:r>
          </a:p>
          <a:p>
            <a:pPr lvl="1"/>
            <a:r>
              <a:rPr lang="en-US" dirty="0"/>
              <a:t>Few qubits per node, memory lifetime</a:t>
            </a:r>
          </a:p>
          <a:p>
            <a:pPr lvl="1"/>
            <a:r>
              <a:rPr lang="en-US" dirty="0"/>
              <a:t>Getting &amp; keeping a Bell pair to the left at the same time as Bell pair to the  right to enable swapping</a:t>
            </a:r>
          </a:p>
          <a:p>
            <a:pPr lvl="1"/>
            <a:r>
              <a:rPr lang="en-US" dirty="0"/>
              <a:t>Getting &amp; keeping two Bell pairs for purification</a:t>
            </a:r>
          </a:p>
          <a:p>
            <a:pPr lvl="1"/>
            <a:r>
              <a:rPr lang="en-US" dirty="0"/>
              <a:t>Gate errors in both purification and swapping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EBB11-DC58-B446-A21F-A7680129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working on first generation deployment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D479C-CE0B-D444-8968-BE14B219C5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A11C4-BCDA-5D44-B35F-B5F06DA55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2A1C4-2CDD-014F-A674-9F3938A98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68219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DAA307-21F3-2044-BABC-4981AB5B9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6" y="1470994"/>
            <a:ext cx="4661452" cy="315318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err="1"/>
              <a:t>E.g</a:t>
            </a:r>
            <a:r>
              <a:rPr lang="en-US" dirty="0"/>
              <a:t> performance of first-generation protocols, evaluated using atomic ensemble characteristics:</a:t>
            </a:r>
          </a:p>
          <a:p>
            <a:pPr>
              <a:lnSpc>
                <a:spcPct val="120000"/>
              </a:lnSpc>
            </a:pPr>
            <a:r>
              <a:rPr lang="en-US" dirty="0"/>
              <a:t>time required for distributing a single entangled pair as a function of distance for different protocols for the same set of assumptions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291F79-7326-F847-9E0F-3408980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4" y="418233"/>
            <a:ext cx="8686800" cy="427877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characteristics vary, even within generation and implementation, based on protocol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72971-F95F-CE42-877D-64CC43E8F2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F80B0-DC66-4646-8B2C-3B8B63892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CA9E4-BAB3-DA40-9F79-06C8B70BE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D1DDEF-7D9A-714E-970F-3E64C8B78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326" y="905257"/>
            <a:ext cx="3543058" cy="223630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DAD818-0ED7-FB40-B93D-B222A2EE1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257" y="3031435"/>
            <a:ext cx="4081012" cy="2575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45623D-E0F3-DE4B-97F3-9926AE0597CF}"/>
              </a:ext>
            </a:extLst>
          </p:cNvPr>
          <p:cNvSpPr txBox="1"/>
          <p:nvPr/>
        </p:nvSpPr>
        <p:spPr>
          <a:xfrm>
            <a:off x="5372345" y="5669730"/>
            <a:ext cx="3543059" cy="596348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r>
              <a:rPr lang="en-US" dirty="0"/>
              <a:t>Images from </a:t>
            </a:r>
            <a:r>
              <a:rPr lang="en-US" i="1" dirty="0"/>
              <a:t>Review of Modern Physics, vol 83, Jan-March 2011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86BC2B-9AA3-A044-A764-360AB5206BC3}"/>
              </a:ext>
            </a:extLst>
          </p:cNvPr>
          <p:cNvCxnSpPr>
            <a:cxnSpLocks/>
          </p:cNvCxnSpPr>
          <p:nvPr/>
        </p:nvCxnSpPr>
        <p:spPr>
          <a:xfrm flipH="1">
            <a:off x="4025348" y="4743251"/>
            <a:ext cx="2534217" cy="738025"/>
          </a:xfrm>
          <a:prstGeom prst="line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B89E90C-0C3F-DF44-8C2D-ACFD0208BFB2}"/>
              </a:ext>
            </a:extLst>
          </p:cNvPr>
          <p:cNvSpPr txBox="1"/>
          <p:nvPr/>
        </p:nvSpPr>
        <p:spPr>
          <a:xfrm>
            <a:off x="1847280" y="5481276"/>
            <a:ext cx="27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transmission </a:t>
            </a:r>
          </a:p>
        </p:txBody>
      </p:sp>
    </p:spTree>
    <p:extLst>
      <p:ext uri="{BB962C8B-B14F-4D97-AF65-F5344CB8AC3E}">
        <p14:creationId xmlns:p14="http://schemas.microsoft.com/office/powerpoint/2010/main" val="950642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983F57F4-BA08-434B-B92E-4315D22BE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496" y="679629"/>
            <a:ext cx="3399866" cy="21459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48484C-2925-DE4A-8C88-E87887B8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memories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AB425-6B74-1945-B73F-25AF9531F3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666A6-5B9C-6844-B7B3-7954CA046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6AD7F-5579-9541-ADA2-E53BE4147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2740B38-F424-FA48-8276-0E28CE10DAE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4591878" cy="51410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Function of quantum memory:</a:t>
            </a:r>
          </a:p>
          <a:p>
            <a:pPr lvl="1"/>
            <a:r>
              <a:rPr lang="en-US" dirty="0"/>
              <a:t>convert a flying qubit into a stationary qubit</a:t>
            </a:r>
          </a:p>
          <a:p>
            <a:pPr lvl="1"/>
            <a:r>
              <a:rPr lang="en-US" dirty="0"/>
              <a:t>store the quantum state for the required time </a:t>
            </a:r>
          </a:p>
          <a:p>
            <a:pPr lvl="1"/>
            <a:r>
              <a:rPr lang="en-US" dirty="0"/>
              <a:t>convert the stationary qubit back into a flying qubit at a required time</a:t>
            </a:r>
          </a:p>
          <a:p>
            <a:pPr lvl="1"/>
            <a:r>
              <a:rPr lang="en-US" dirty="0"/>
              <a:t>Also, can convert a heralded single-photon-pair source into a deterministic source</a:t>
            </a:r>
          </a:p>
          <a:p>
            <a:r>
              <a:rPr lang="en-US" dirty="0"/>
              <a:t>Variety of schemes and implementations, cross-cutting R&amp;D needs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1B598-E20F-7545-921B-57F6B8DC6508}"/>
              </a:ext>
            </a:extLst>
          </p:cNvPr>
          <p:cNvSpPr txBox="1"/>
          <p:nvPr/>
        </p:nvSpPr>
        <p:spPr>
          <a:xfrm>
            <a:off x="5307496" y="3013286"/>
            <a:ext cx="3528391" cy="466134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dirty="0"/>
              <a:t>Image from </a:t>
            </a:r>
            <a:r>
              <a:rPr lang="en-US" i="1" dirty="0"/>
              <a:t>Phys. Rev. Lett. 104, 080502782 (2010). </a:t>
            </a:r>
          </a:p>
          <a:p>
            <a:endParaRPr lang="en-US" dirty="0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42FDE8C1-178D-674D-A7AD-D2490FA1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83" y="3831069"/>
            <a:ext cx="3607903" cy="178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C7E7AF-8E5E-8D41-8B67-535A2A51A9AB}"/>
              </a:ext>
            </a:extLst>
          </p:cNvPr>
          <p:cNvSpPr txBox="1"/>
          <p:nvPr/>
        </p:nvSpPr>
        <p:spPr>
          <a:xfrm>
            <a:off x="5267738" y="5623613"/>
            <a:ext cx="3528391" cy="654978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dirty="0"/>
              <a:t>Image from </a:t>
            </a:r>
            <a:r>
              <a:rPr lang="en-US" dirty="0">
                <a:hlinkClick r:id="rId4"/>
              </a:rPr>
              <a:t>https://doi.org/10.1515/nanoph-2019-0185</a:t>
            </a:r>
            <a:r>
              <a:rPr lang="en-US" dirty="0"/>
              <a:t> </a:t>
            </a:r>
            <a:r>
              <a:rPr lang="en-US" i="1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5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5B2069-B964-7347-9DAA-7E7A1C06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Memory approaches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2DA8E-6A8C-EB4C-BC8E-332F5224FA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93962-01C8-044B-A683-7B1D2CBB9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9EB96-4572-A34B-B1ED-2F4404BA9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801E1BC-116A-854E-9836-86729CB3E5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567065"/>
              </p:ext>
            </p:extLst>
          </p:nvPr>
        </p:nvGraphicFramePr>
        <p:xfrm>
          <a:off x="150881" y="815340"/>
          <a:ext cx="8842237" cy="5227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9144">
                  <a:extLst>
                    <a:ext uri="{9D8B030D-6E8A-4147-A177-3AD203B41FA5}">
                      <a16:colId xmlns:a16="http://schemas.microsoft.com/office/drawing/2014/main" val="2298735804"/>
                    </a:ext>
                  </a:extLst>
                </a:gridCol>
                <a:gridCol w="1172626">
                  <a:extLst>
                    <a:ext uri="{9D8B030D-6E8A-4147-A177-3AD203B41FA5}">
                      <a16:colId xmlns:a16="http://schemas.microsoft.com/office/drawing/2014/main" val="4144645747"/>
                    </a:ext>
                  </a:extLst>
                </a:gridCol>
                <a:gridCol w="1331090">
                  <a:extLst>
                    <a:ext uri="{9D8B030D-6E8A-4147-A177-3AD203B41FA5}">
                      <a16:colId xmlns:a16="http://schemas.microsoft.com/office/drawing/2014/main" val="863965143"/>
                    </a:ext>
                  </a:extLst>
                </a:gridCol>
                <a:gridCol w="1200504">
                  <a:extLst>
                    <a:ext uri="{9D8B030D-6E8A-4147-A177-3AD203B41FA5}">
                      <a16:colId xmlns:a16="http://schemas.microsoft.com/office/drawing/2014/main" val="3625925946"/>
                    </a:ext>
                  </a:extLst>
                </a:gridCol>
                <a:gridCol w="908520">
                  <a:extLst>
                    <a:ext uri="{9D8B030D-6E8A-4147-A177-3AD203B41FA5}">
                      <a16:colId xmlns:a16="http://schemas.microsoft.com/office/drawing/2014/main" val="1012503689"/>
                    </a:ext>
                  </a:extLst>
                </a:gridCol>
                <a:gridCol w="2560353">
                  <a:extLst>
                    <a:ext uri="{9D8B030D-6E8A-4147-A177-3AD203B41FA5}">
                      <a16:colId xmlns:a16="http://schemas.microsoft.com/office/drawing/2014/main" val="3508949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Technology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Efficiency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Bandwidth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Storage time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Fidelity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Implementation/scaling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410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Atomic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Pulse shaping, vapor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28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Cryogenics, atom trapping, laser cooling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7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Raman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pulse shaping, vapor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67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Rare Earth Doped crystal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Cryogenics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880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NV centers in diamond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Nanofabrication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046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Quantum Dots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Nanofabrication, cryogenics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278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Trapped atoms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Atom trapping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85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Metric range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3"/>
                          </a:solidFill>
                        </a:rPr>
                        <a:t>&gt;0.8</a:t>
                      </a:r>
                    </a:p>
                    <a:p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0.3-0.8</a:t>
                      </a:r>
                    </a:p>
                    <a:p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&lt;0.3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3"/>
                          </a:solidFill>
                        </a:rPr>
                        <a:t>&gt;GHz</a:t>
                      </a:r>
                    </a:p>
                    <a:p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O(100MHz)</a:t>
                      </a:r>
                    </a:p>
                    <a:p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&lt;10MHz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3"/>
                          </a:solidFill>
                        </a:rPr>
                        <a:t>&gt;1ms</a:t>
                      </a:r>
                    </a:p>
                    <a:p>
                      <a:r>
                        <a:rPr lang="en-US" dirty="0">
                          <a:solidFill>
                            <a:srgbClr val="FFC000"/>
                          </a:solidFill>
                          <a:latin typeface="Helvetica" pitchFamily="2" charset="0"/>
                        </a:rPr>
                        <a:t>O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(100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+mn-lt"/>
                        </a:rPr>
                        <a:t>s)</a:t>
                      </a:r>
                    </a:p>
                    <a:p>
                      <a:r>
                        <a:rPr lang="en-US" dirty="0">
                          <a:solidFill>
                            <a:schemeClr val="accent4"/>
                          </a:solidFill>
                          <a:latin typeface="Helvetica" pitchFamily="2" charset="0"/>
                        </a:rPr>
                        <a:t>O</a:t>
                      </a:r>
                      <a:r>
                        <a:rPr lang="en-US" dirty="0">
                          <a:solidFill>
                            <a:schemeClr val="accent4"/>
                          </a:solidFill>
                          <a:latin typeface="+mn-lt"/>
                        </a:rPr>
                        <a:t>(10ns)</a:t>
                      </a:r>
                      <a:endParaRPr lang="en-US" dirty="0">
                        <a:solidFill>
                          <a:schemeClr val="accent4"/>
                        </a:solidFill>
                        <a:latin typeface="Symbol" pitchFamily="2" charset="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3"/>
                          </a:solidFill>
                        </a:rPr>
                        <a:t>&gt;0.9</a:t>
                      </a:r>
                    </a:p>
                    <a:p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0.8-0.9</a:t>
                      </a:r>
                    </a:p>
                    <a:p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&lt;0.8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Showing currently demonstrated values, not limits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92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824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15F135-A91E-0540-AD37-F27B53FEE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01627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R&amp;D areas for realizing quantum repeater networks, targeting efficiency and operations stability (robustness)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1275FD-ED37-BD4F-8AE6-8C9C8A46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7802"/>
            <a:ext cx="8686800" cy="427877"/>
          </a:xfrm>
        </p:spPr>
        <p:txBody>
          <a:bodyPr/>
          <a:lstStyle/>
          <a:p>
            <a:r>
              <a:rPr lang="en-US"/>
              <a:t>Technology stack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28B0A-7006-5F46-B862-005474203B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46236-9983-C246-8944-E081346C5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17974-63B1-9D46-848A-CB9E5DD59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A002B98-0CE8-5946-AC49-787BEB60F2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566203"/>
              </p:ext>
            </p:extLst>
          </p:nvPr>
        </p:nvGraphicFramePr>
        <p:xfrm>
          <a:off x="111124" y="2095419"/>
          <a:ext cx="8921751" cy="330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9305">
                  <a:extLst>
                    <a:ext uri="{9D8B030D-6E8A-4147-A177-3AD203B41FA5}">
                      <a16:colId xmlns:a16="http://schemas.microsoft.com/office/drawing/2014/main" val="883241890"/>
                    </a:ext>
                  </a:extLst>
                </a:gridCol>
                <a:gridCol w="2207482">
                  <a:extLst>
                    <a:ext uri="{9D8B030D-6E8A-4147-A177-3AD203B41FA5}">
                      <a16:colId xmlns:a16="http://schemas.microsoft.com/office/drawing/2014/main" val="1420069535"/>
                    </a:ext>
                  </a:extLst>
                </a:gridCol>
                <a:gridCol w="1103741">
                  <a:extLst>
                    <a:ext uri="{9D8B030D-6E8A-4147-A177-3AD203B41FA5}">
                      <a16:colId xmlns:a16="http://schemas.microsoft.com/office/drawing/2014/main" val="3521533592"/>
                    </a:ext>
                  </a:extLst>
                </a:gridCol>
                <a:gridCol w="1103741">
                  <a:extLst>
                    <a:ext uri="{9D8B030D-6E8A-4147-A177-3AD203B41FA5}">
                      <a16:colId xmlns:a16="http://schemas.microsoft.com/office/drawing/2014/main" val="2634481796"/>
                    </a:ext>
                  </a:extLst>
                </a:gridCol>
                <a:gridCol w="2207482">
                  <a:extLst>
                    <a:ext uri="{9D8B030D-6E8A-4147-A177-3AD203B41FA5}">
                      <a16:colId xmlns:a16="http://schemas.microsoft.com/office/drawing/2014/main" val="3139429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Quantum Memories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Coupling to photons (transduction)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19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Heralded storage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1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Portability, scalability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1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631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Entanglement Stations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Entanglement source (rate, efficiency)</a:t>
                      </a:r>
                    </a:p>
                  </a:txBody>
                  <a:tcPr>
                    <a:solidFill>
                      <a:schemeClr val="bg2">
                        <a:lumMod val="75000"/>
                        <a:alpha val="2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Single photon detectors (fast, timing resolution)</a:t>
                      </a:r>
                    </a:p>
                  </a:txBody>
                  <a:tcPr>
                    <a:solidFill>
                      <a:schemeClr val="bg2">
                        <a:lumMod val="75000"/>
                        <a:alpha val="2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696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Lasers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49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Fast, stable, locking over long distance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838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Monitoring and Control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Fast timing and feedback, automation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Support stable and robust operations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Integration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49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Scalable memory &amp; entanglement stations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System integration for high-efficiency, low noise operations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837773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b="1"/>
                        <a:t>Requirements for rate and operation parameters are application dependent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5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738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00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4440" y="1424763"/>
            <a:ext cx="8672513" cy="48059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The majority of R&amp;D projects in the area of Quantum Communications and Networks focuses on technology development and point-to-point communication demonstrators.  There is great need to develop architecture for </a:t>
            </a:r>
            <a:r>
              <a:rPr lang="en-US" b="1" dirty="0"/>
              <a:t>fully dynamic and automated quantum networks</a:t>
            </a:r>
            <a:r>
              <a:rPr lang="en-US" dirty="0"/>
              <a:t> and deploy using</a:t>
            </a:r>
            <a:r>
              <a:rPr lang="en-US" b="1" dirty="0"/>
              <a:t> existing technologies </a:t>
            </a:r>
            <a:r>
              <a:rPr lang="en-US" dirty="0"/>
              <a:t>to </a:t>
            </a:r>
            <a:r>
              <a:rPr lang="en-US" b="1" dirty="0"/>
              <a:t>demonstrate</a:t>
            </a:r>
            <a:r>
              <a:rPr lang="en-US" dirty="0"/>
              <a:t> </a:t>
            </a:r>
            <a:r>
              <a:rPr lang="en-US" b="1" dirty="0"/>
              <a:t>capabilities </a:t>
            </a:r>
            <a:r>
              <a:rPr lang="en-US" dirty="0"/>
              <a:t>for secure communications, quantum sensing,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and distributed quantum computing</a:t>
            </a:r>
            <a:r>
              <a:rPr lang="en-US" dirty="0"/>
              <a:t> in metropolitan scales (deployable</a:t>
            </a:r>
            <a:r>
              <a:rPr lang="en-US" b="1" dirty="0"/>
              <a:t> without the need </a:t>
            </a:r>
            <a:r>
              <a:rPr lang="en-US" dirty="0"/>
              <a:t>of mature </a:t>
            </a:r>
            <a:r>
              <a:rPr lang="en-US" b="1" dirty="0"/>
              <a:t>repeater technologies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Advancing network architecture, system design, system integration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With deployment and testing for real world applications in realistic environment</a:t>
            </a:r>
          </a:p>
          <a:p>
            <a:r>
              <a:rPr lang="en-US" dirty="0">
                <a:solidFill>
                  <a:schemeClr val="tx1"/>
                </a:solidFill>
              </a:rPr>
              <a:t>Pushing the limits of device and system performance to achieve fidelity and operational robustness toward applications beyond the “demonstrator” stage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381014"/>
            <a:ext cx="8686800" cy="744051"/>
          </a:xfrm>
        </p:spPr>
        <p:txBody>
          <a:bodyPr>
            <a:normAutofit fontScale="90000"/>
          </a:bodyPr>
          <a:lstStyle/>
          <a:p>
            <a:r>
              <a:rPr lang="en-US" dirty="0"/>
              <a:t>The case for developing and deploying a repeaterless Quantum Network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12/8/20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4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81B487-31B7-094D-B1A8-A04E38A4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Testbeds for technology development: IEQNET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7C9BE-AAA9-284D-87CA-BBA53F863F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7EBCD-4D09-AD4E-96E8-6E1644C5C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90F8C-EBA5-EA48-A13A-49D9176BF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E9898F-3C5E-8E47-86F1-59049C0C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9388"/>
            <a:ext cx="4343400" cy="3088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D5336B-B033-B742-A5FC-A087A4831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6" y="704844"/>
            <a:ext cx="3860800" cy="304800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FFAABD61-9833-3641-BE06-CC018A40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10" y="4385102"/>
            <a:ext cx="8941980" cy="218347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Design &amp; develop a repeaterless transparent optical quantum network in the Chicago metropolitan area that </a:t>
            </a:r>
            <a:r>
              <a:rPr lang="en-US" dirty="0">
                <a:solidFill>
                  <a:srgbClr val="404040"/>
                </a:solidFill>
              </a:rPr>
              <a:t>demonstrates quantum network capabilities beyond point-to-point communications. </a:t>
            </a:r>
          </a:p>
          <a:p>
            <a:pPr>
              <a:lnSpc>
                <a:spcPct val="120000"/>
              </a:lnSpc>
            </a:pPr>
            <a:r>
              <a:rPr lang="en-US" dirty="0"/>
              <a:t>Architecture allows to </a:t>
            </a:r>
            <a:r>
              <a:rPr lang="en-US" b="1" dirty="0"/>
              <a:t>incorporate new components</a:t>
            </a:r>
            <a:r>
              <a:rPr lang="en-US" dirty="0"/>
              <a:t> as they become available </a:t>
            </a:r>
          </a:p>
          <a:p>
            <a:pPr>
              <a:lnSpc>
                <a:spcPct val="120000"/>
              </a:lnSpc>
            </a:pPr>
            <a:r>
              <a:rPr lang="en-US" dirty="0"/>
              <a:t>Funded by ASCR (Sep 2019), leveraging HEP and AT&amp;T investment and capabilities though the INQNET program.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BA6F55-88F3-F74B-89BE-06115D0E6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766" y="680567"/>
            <a:ext cx="3788601" cy="36181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3C216B-2916-3342-9361-21889EB35447}"/>
              </a:ext>
            </a:extLst>
          </p:cNvPr>
          <p:cNvSpPr txBox="1"/>
          <p:nvPr/>
        </p:nvSpPr>
        <p:spPr>
          <a:xfrm>
            <a:off x="3804249" y="4109509"/>
            <a:ext cx="2542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web site: </a:t>
            </a:r>
            <a:r>
              <a:rPr lang="en-US" sz="1400" dirty="0">
                <a:hlinkClick r:id="rId5"/>
              </a:rPr>
              <a:t>https://ieqnet.fnal.gov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256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A089F7-382F-4740-A11A-815BEF777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515" y="971550"/>
            <a:ext cx="3897598" cy="50593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Quantum nodes: quantum information is stored and processed </a:t>
            </a:r>
          </a:p>
          <a:p>
            <a:pPr lvl="1"/>
            <a:r>
              <a:rPr lang="en-US" dirty="0"/>
              <a:t>“atoms”</a:t>
            </a:r>
          </a:p>
          <a:p>
            <a:pPr lvl="2"/>
            <a:r>
              <a:rPr lang="en-US" dirty="0"/>
              <a:t>stationary qubits</a:t>
            </a:r>
          </a:p>
          <a:p>
            <a:r>
              <a:rPr lang="en-US" dirty="0"/>
              <a:t>Quantum channels: quantum information is transported</a:t>
            </a:r>
          </a:p>
          <a:p>
            <a:pPr lvl="1"/>
            <a:r>
              <a:rPr lang="en-US" dirty="0"/>
              <a:t>Photons</a:t>
            </a:r>
          </a:p>
          <a:p>
            <a:pPr lvl="2"/>
            <a:r>
              <a:rPr lang="en-US" dirty="0"/>
              <a:t>flying qubits</a:t>
            </a:r>
          </a:p>
          <a:p>
            <a:r>
              <a:rPr lang="en-US" dirty="0"/>
              <a:t>This picture is missing the classical channels necessary for a functional quantum network </a:t>
            </a:r>
          </a:p>
          <a:p>
            <a:pPr lvl="1"/>
            <a:r>
              <a:rPr lang="en-US" dirty="0"/>
              <a:t>photons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E9F97-F744-7444-93C8-32A0A370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network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98754-43C5-1B45-A52C-72C2CCEE15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49211-B374-CC43-833B-9FF58B504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3F459-3466-AF49-B0BC-D0C1E56B9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FAC531E-ACFE-C74A-9E72-7CC75E158AF1}"/>
              </a:ext>
            </a:extLst>
          </p:cNvPr>
          <p:cNvSpPr/>
          <p:nvPr/>
        </p:nvSpPr>
        <p:spPr>
          <a:xfrm>
            <a:off x="242887" y="1152929"/>
            <a:ext cx="4598172" cy="4384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2C45530-57BE-0644-A22A-730B3DBD262B}"/>
              </a:ext>
            </a:extLst>
          </p:cNvPr>
          <p:cNvSpPr txBox="1"/>
          <p:nvPr/>
        </p:nvSpPr>
        <p:spPr>
          <a:xfrm>
            <a:off x="429419" y="5926617"/>
            <a:ext cx="43008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H. J. Kimble, </a:t>
            </a:r>
            <a:r>
              <a:rPr sz="2000" i="1" dirty="0">
                <a:latin typeface="Arial"/>
                <a:cs typeface="Arial"/>
              </a:rPr>
              <a:t>Nature </a:t>
            </a:r>
            <a:r>
              <a:rPr sz="2000" dirty="0">
                <a:latin typeface="Arial"/>
                <a:cs typeface="Arial"/>
              </a:rPr>
              <a:t>453, 1023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(2008)</a:t>
            </a:r>
          </a:p>
        </p:txBody>
      </p:sp>
    </p:spTree>
    <p:extLst>
      <p:ext uri="{BB962C8B-B14F-4D97-AF65-F5344CB8AC3E}">
        <p14:creationId xmlns:p14="http://schemas.microsoft.com/office/powerpoint/2010/main" val="2897108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217FB3-8781-DE41-9C26-381DE4F7C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249610"/>
            <a:ext cx="8672513" cy="4853478"/>
          </a:xfrm>
        </p:spPr>
        <p:txBody>
          <a:bodyPr>
            <a:normAutofit fontScale="92500"/>
          </a:bodyPr>
          <a:lstStyle/>
          <a:p>
            <a:r>
              <a:rPr lang="en-US" dirty="0"/>
              <a:t>Support </a:t>
            </a:r>
            <a:r>
              <a:rPr lang="en-US" b="1" dirty="0"/>
              <a:t>multi-node, flexible, and resilient </a:t>
            </a:r>
            <a:r>
              <a:rPr lang="en-US" dirty="0"/>
              <a:t>network configuration</a:t>
            </a:r>
          </a:p>
          <a:p>
            <a:r>
              <a:rPr lang="en-US" dirty="0"/>
              <a:t>Support </a:t>
            </a:r>
            <a:r>
              <a:rPr lang="en-US" b="1" dirty="0"/>
              <a:t>multi-user</a:t>
            </a:r>
            <a:r>
              <a:rPr lang="en-US" dirty="0"/>
              <a:t> operation</a:t>
            </a:r>
          </a:p>
          <a:p>
            <a:r>
              <a:rPr lang="en-US" dirty="0"/>
              <a:t>Adopt a </a:t>
            </a:r>
            <a:r>
              <a:rPr lang="en-US" b="1" dirty="0"/>
              <a:t>layered architecture</a:t>
            </a:r>
            <a:r>
              <a:rPr lang="en-US" dirty="0"/>
              <a:t> and a </a:t>
            </a:r>
            <a:r>
              <a:rPr lang="en-US" b="1" dirty="0"/>
              <a:t>centralized control</a:t>
            </a:r>
          </a:p>
          <a:p>
            <a:pPr lvl="1"/>
            <a:r>
              <a:rPr lang="en-US" sz="2000" dirty="0"/>
              <a:t>Decouple control and data planes</a:t>
            </a:r>
          </a:p>
          <a:p>
            <a:r>
              <a:rPr lang="en-US" dirty="0"/>
              <a:t>Design and implementation for an </a:t>
            </a:r>
            <a:r>
              <a:rPr lang="en-US" b="1" dirty="0"/>
              <a:t>automated dynamic </a:t>
            </a:r>
            <a:r>
              <a:rPr lang="en-US" dirty="0"/>
              <a:t>network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Control and management software for routing and quantum channel assignment, dynamical path establishment, and entanglement distribution</a:t>
            </a:r>
          </a:p>
          <a:p>
            <a:pPr lvl="1"/>
            <a:r>
              <a:rPr lang="en-US" sz="2000" dirty="0"/>
              <a:t>Software-defined networking (SDN) enabled optical switches, multi-wavelength entangled photon sources, precision controls of qubit DOFs</a:t>
            </a:r>
          </a:p>
          <a:p>
            <a:r>
              <a:rPr lang="en-US" b="1" dirty="0"/>
              <a:t>Coexist with traditional networks </a:t>
            </a:r>
            <a:r>
              <a:rPr lang="en-US" dirty="0"/>
              <a:t>in the same optical transmission systems</a:t>
            </a:r>
          </a:p>
          <a:p>
            <a:r>
              <a:rPr lang="en-US" dirty="0"/>
              <a:t>CV/DV and </a:t>
            </a:r>
            <a:r>
              <a:rPr lang="en-US" b="1" dirty="0"/>
              <a:t>hybrid encoding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EE406E-9FD3-1649-B054-2C9BAD0D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B7593-5D10-814A-8A4A-E53F698F5B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130B2-A3A7-9546-AD64-A3332DD2F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IEQNet Collaboration  | Project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A64D2-A517-4048-B9F8-AE842412A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94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B4FB28-8E39-4647-9BB3-4B3AEF0D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IEQNET Topology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1ECF9-A488-0343-A99B-7626F52F86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F62FB-DDBC-1143-BF42-FDA65728D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4C495-FD54-134C-B9CF-487727BAD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E6F37586-40C4-B440-AA26-7FE362611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987871"/>
            <a:ext cx="8672513" cy="4601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0ED0BB-89FB-EE4F-A190-7596A1F319DE}"/>
              </a:ext>
            </a:extLst>
          </p:cNvPr>
          <p:cNvSpPr txBox="1"/>
          <p:nvPr/>
        </p:nvSpPr>
        <p:spPr>
          <a:xfrm>
            <a:off x="431614" y="5801972"/>
            <a:ext cx="257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web site: </a:t>
            </a:r>
            <a:r>
              <a:rPr lang="en-US" sz="1200" dirty="0">
                <a:hlinkClick r:id="rId3"/>
              </a:rPr>
              <a:t>https://ieqnet.fnal.gov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0839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ED189F-5EA0-6341-B19D-F6EA7BEE7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27" y="1105785"/>
            <a:ext cx="7182566" cy="340417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32CF2A-7496-844D-9924-181363A7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examples: Q-Node Design - 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9C32E-1700-D648-B8A9-3C1267C792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55E23-AF54-4649-8F1E-191A7510A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IEQNet Collaboration  | Project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C7DFF-6422-2243-8668-C24C78168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D5EB96-DF73-2548-B920-F403CEE3D67C}"/>
              </a:ext>
            </a:extLst>
          </p:cNvPr>
          <p:cNvSpPr/>
          <p:nvPr/>
        </p:nvSpPr>
        <p:spPr>
          <a:xfrm>
            <a:off x="736828" y="4821127"/>
            <a:ext cx="84628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93065" algn="l"/>
              </a:tabLst>
            </a:pPr>
            <a:r>
              <a:rPr lang="en-US" sz="2000" dirty="0">
                <a:latin typeface="Times New Roman" panose="0202060305040502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Q-nodes represent the communication parties in quantum networks. </a:t>
            </a:r>
          </a:p>
          <a:p>
            <a:pPr marL="342900" indent="-342900"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93065" algn="l"/>
              </a:tabLst>
            </a:pPr>
            <a:r>
              <a:rPr lang="en-US" sz="2000" dirty="0">
                <a:latin typeface="Times New Roman" panose="0202060305040502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A Q-Node performs both conventional and quantum functions.</a:t>
            </a:r>
            <a:endParaRPr lang="en-US" sz="2800" dirty="0">
              <a:latin typeface="Book Antiqua" panose="02040602050305030304" pitchFamily="18" charset="0"/>
              <a:ea typeface="Book Antiqua" panose="02040602050305030304" pitchFamily="18" charset="0"/>
              <a:cs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F3799-B0BC-0A4F-96D1-B2DAFF027AE2}"/>
              </a:ext>
            </a:extLst>
          </p:cNvPr>
          <p:cNvSpPr txBox="1"/>
          <p:nvPr/>
        </p:nvSpPr>
        <p:spPr>
          <a:xfrm>
            <a:off x="4572000" y="861237"/>
            <a:ext cx="2902688" cy="3349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27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32CF2A-7496-844D-9924-181363A7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Q-Node Design - 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9C32E-1700-D648-B8A9-3C1267C792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55E23-AF54-4649-8F1E-191A7510A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IEQNet Collaboration  | Project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C7DFF-6422-2243-8668-C24C78168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E06E4-6410-104F-802C-485769265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1706337"/>
            <a:ext cx="8840752" cy="3862873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None/>
            </a:pPr>
            <a:r>
              <a:rPr lang="en-US" i="1" spc="-1" dirty="0">
                <a:solidFill>
                  <a:srgbClr val="000000"/>
                </a:solidFill>
                <a:latin typeface="Calibri"/>
              </a:rPr>
              <a:t>Quantum Functions (building blocks) of an IEQNET Q-node (composable):</a:t>
            </a:r>
            <a:endParaRPr lang="en-US" spc="-1" dirty="0">
              <a:solidFill>
                <a:srgbClr val="000000"/>
              </a:solidFill>
              <a:latin typeface="Calibri"/>
            </a:endParaRP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Entanglement generation</a:t>
            </a: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BSM (interfere 2 pulses)</a:t>
            </a: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Qubit receiver (measure single pulse in a q basis)</a:t>
            </a: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Qubit sender </a:t>
            </a: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Qubit generator</a:t>
            </a:r>
          </a:p>
          <a:p>
            <a:pPr marL="0" indent="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None/>
            </a:pPr>
            <a:endParaRPr lang="en-US" sz="100" i="1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None/>
            </a:pPr>
            <a:r>
              <a:rPr lang="en-US" i="1" spc="-1" dirty="0">
                <a:solidFill>
                  <a:srgbClr val="000000"/>
                </a:solidFill>
                <a:latin typeface="Calibri"/>
              </a:rPr>
              <a:t>Note that the current IEQNET design does not employ quantum memories or repeaters. </a:t>
            </a:r>
            <a:endParaRPr lang="en-US" spc="-1" dirty="0">
              <a:solidFill>
                <a:srgbClr val="000000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901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32CF2A-7496-844D-9924-181363A7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Q-Node Design – III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9C32E-1700-D648-B8A9-3C1267C792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55E23-AF54-4649-8F1E-191A7510A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IEQNet Collaboration  | Project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C7DFF-6422-2243-8668-C24C78168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E06E4-6410-104F-802C-485769265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1799643"/>
            <a:ext cx="8850083" cy="3778897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None/>
            </a:pPr>
            <a:r>
              <a:rPr lang="en-US" i="1" spc="-1" dirty="0">
                <a:solidFill>
                  <a:srgbClr val="000000"/>
                </a:solidFill>
                <a:latin typeface="Calibri"/>
              </a:rPr>
              <a:t>Classic Functions (building blocks) of an IEQNET Q-node:</a:t>
            </a:r>
            <a:endParaRPr lang="en-US" spc="-1" dirty="0">
              <a:solidFill>
                <a:srgbClr val="000000"/>
              </a:solidFill>
              <a:latin typeface="Calibri"/>
            </a:endParaRP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Addressing &amp; identification</a:t>
            </a: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Classical communication</a:t>
            </a:r>
          </a:p>
          <a:p>
            <a:pPr marL="514350" lvl="1" indent="-17118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quantum measurement auxiliary information</a:t>
            </a:r>
          </a:p>
          <a:p>
            <a:pPr marL="514350" lvl="1" indent="-17118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timing information</a:t>
            </a: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Synchronization and stabilization</a:t>
            </a: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Classical computation</a:t>
            </a:r>
          </a:p>
          <a:p>
            <a:pPr marL="514350" lvl="1" indent="-17118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Calibri"/>
              </a:rPr>
              <a:t>Processing of the classical information</a:t>
            </a: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Network resource reservation (through interactions with SDN controller)</a:t>
            </a:r>
          </a:p>
        </p:txBody>
      </p:sp>
    </p:spTree>
    <p:extLst>
      <p:ext uri="{BB962C8B-B14F-4D97-AF65-F5344CB8AC3E}">
        <p14:creationId xmlns:p14="http://schemas.microsoft.com/office/powerpoint/2010/main" val="2916317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DC2EEB-987F-9C46-81B5-8A054CFF0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74" y="1882009"/>
            <a:ext cx="6844861" cy="1327798"/>
          </a:xfrm>
        </p:spPr>
        <p:txBody>
          <a:bodyPr/>
          <a:lstStyle/>
          <a:p>
            <a:r>
              <a:rPr lang="en-US" sz="1600" b="1" dirty="0"/>
              <a:t>Discovery and build up network topology</a:t>
            </a:r>
          </a:p>
          <a:p>
            <a:endParaRPr lang="en-US" sz="1600" b="1" dirty="0"/>
          </a:p>
          <a:p>
            <a:r>
              <a:rPr lang="en-US" sz="1600" b="1" dirty="0"/>
              <a:t>Path routing and wavelength assignment for classic and quantum channels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573087" lvl="2" indent="0">
              <a:buNone/>
            </a:pPr>
            <a:endParaRPr lang="en-US" sz="14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FD4B8B-E3EE-BA41-81D6-ECF36455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0243"/>
            <a:ext cx="8686800" cy="320908"/>
          </a:xfrm>
        </p:spPr>
        <p:txBody>
          <a:bodyPr/>
          <a:lstStyle/>
          <a:p>
            <a:r>
              <a:rPr lang="en-US" dirty="0"/>
              <a:t>SDN-based control plane - I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CEED1-A0DA-B142-9EBE-6819FE7845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81FB7-35D4-0147-9B17-DE68A97D4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IEQNet Collaboration  | Project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BE1CB-6647-3F43-AF52-08079BF91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4C923C-CE58-7346-B13C-DBABB66BE734}"/>
              </a:ext>
            </a:extLst>
          </p:cNvPr>
          <p:cNvSpPr/>
          <p:nvPr/>
        </p:nvSpPr>
        <p:spPr>
          <a:xfrm>
            <a:off x="102995" y="3851048"/>
            <a:ext cx="2253096" cy="11125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Discovery &amp; Build up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Network Topology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0FE4A-7D5E-7B4D-A29E-F10F3F0E5DC5}"/>
              </a:ext>
            </a:extLst>
          </p:cNvPr>
          <p:cNvSpPr/>
          <p:nvPr/>
        </p:nvSpPr>
        <p:spPr>
          <a:xfrm>
            <a:off x="3151705" y="3851048"/>
            <a:ext cx="2406406" cy="11125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Wavelength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Routing &amp; Assignment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00AA5-E448-BC4E-B99E-E33EAD0F05E0}"/>
              </a:ext>
            </a:extLst>
          </p:cNvPr>
          <p:cNvSpPr/>
          <p:nvPr/>
        </p:nvSpPr>
        <p:spPr>
          <a:xfrm>
            <a:off x="6346560" y="3851048"/>
            <a:ext cx="2462235" cy="11125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Establish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Optical/quantum paths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099032-025E-A24F-A013-F5125EF00BF1}"/>
              </a:ext>
            </a:extLst>
          </p:cNvPr>
          <p:cNvCxnSpPr>
            <a:cxnSpLocks/>
          </p:cNvCxnSpPr>
          <p:nvPr/>
        </p:nvCxnSpPr>
        <p:spPr>
          <a:xfrm>
            <a:off x="2356092" y="4397700"/>
            <a:ext cx="766817" cy="0"/>
          </a:xfrm>
          <a:prstGeom prst="straightConnector1">
            <a:avLst/>
          </a:prstGeom>
          <a:ln w="38100"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8DC4B9-D317-2A4D-A95C-193C92F8D0F8}"/>
              </a:ext>
            </a:extLst>
          </p:cNvPr>
          <p:cNvCxnSpPr>
            <a:cxnSpLocks/>
          </p:cNvCxnSpPr>
          <p:nvPr/>
        </p:nvCxnSpPr>
        <p:spPr>
          <a:xfrm>
            <a:off x="5558112" y="4472608"/>
            <a:ext cx="766817" cy="0"/>
          </a:xfrm>
          <a:prstGeom prst="straightConnector1">
            <a:avLst/>
          </a:prstGeom>
          <a:ln w="38100"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533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232596" y="624944"/>
            <a:ext cx="8452870" cy="858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004C97"/>
                </a:solidFill>
                <a:latin typeface="Helvetica"/>
                <a:ea typeface="Geneva" charset="0"/>
              </a:rPr>
              <a:t>SDN-based control plane – II </a:t>
            </a:r>
            <a:endParaRPr lang="en-US" sz="2200" dirty="0">
              <a:solidFill>
                <a:srgbClr val="004C97"/>
              </a:solidFill>
              <a:latin typeface="Helvetica"/>
              <a:ea typeface="Geneva" charset="0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232596" y="2029554"/>
            <a:ext cx="4601925" cy="35240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91867" indent="-293574">
              <a:spcBef>
                <a:spcPts val="128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spc="-1" dirty="0">
                <a:latin typeface="Arial"/>
              </a:rPr>
              <a:t>Optical plane:</a:t>
            </a:r>
            <a:r>
              <a:rPr lang="en-US" sz="2000" spc="-1" dirty="0">
                <a:latin typeface="Arial"/>
              </a:rPr>
              <a:t> optical switches</a:t>
            </a:r>
          </a:p>
          <a:p>
            <a:pPr marL="391867" indent="-293574">
              <a:spcBef>
                <a:spcPts val="128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spc="-1" dirty="0">
                <a:latin typeface="Arial"/>
              </a:rPr>
              <a:t>Control plane:</a:t>
            </a:r>
            <a:r>
              <a:rPr lang="en-US" sz="2000" spc="-1" dirty="0">
                <a:latin typeface="Arial"/>
              </a:rPr>
              <a:t> SDN controller</a:t>
            </a:r>
          </a:p>
          <a:p>
            <a:pPr marL="391867" indent="-293574">
              <a:spcBef>
                <a:spcPts val="128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spc="-1" dirty="0">
                <a:latin typeface="Arial"/>
              </a:rPr>
              <a:t>Features required:</a:t>
            </a:r>
            <a:endParaRPr lang="en-US" sz="2000" spc="-1" dirty="0">
              <a:latin typeface="Arial"/>
            </a:endParaRPr>
          </a:p>
          <a:p>
            <a:pPr marL="783734" lvl="1" indent="-293574">
              <a:spcBef>
                <a:spcPts val="1029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spc="-1" dirty="0">
                <a:latin typeface="Arial"/>
              </a:rPr>
              <a:t>Automatic node discovery &amp; registration</a:t>
            </a:r>
          </a:p>
          <a:p>
            <a:pPr marL="783734" lvl="1" indent="-293574">
              <a:spcBef>
                <a:spcPts val="1029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spc="-1" dirty="0">
                <a:latin typeface="Arial"/>
              </a:rPr>
              <a:t>Automatic neighbor discovery</a:t>
            </a:r>
          </a:p>
          <a:p>
            <a:pPr marL="783734" lvl="1" indent="-293574">
              <a:spcBef>
                <a:spcPts val="1029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spc="-1" dirty="0">
                <a:latin typeface="Arial"/>
              </a:rPr>
              <a:t>Automatic network change detection &amp; notification</a:t>
            </a:r>
          </a:p>
        </p:txBody>
      </p:sp>
      <p:sp>
        <p:nvSpPr>
          <p:cNvPr id="201" name="CustomShape 3"/>
          <p:cNvSpPr/>
          <p:nvPr/>
        </p:nvSpPr>
        <p:spPr>
          <a:xfrm>
            <a:off x="5888980" y="2518685"/>
            <a:ext cx="2061445" cy="909413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 anchor="ctr"/>
          <a:lstStyle/>
          <a:p>
            <a:pPr algn="ctr">
              <a:lnSpc>
                <a:spcPct val="100000"/>
              </a:lnSpc>
            </a:pPr>
            <a:r>
              <a:rPr lang="en-US" sz="1633" b="1" spc="-1" dirty="0">
                <a:solidFill>
                  <a:srgbClr val="FFFFFF"/>
                </a:solidFill>
                <a:latin typeface="Arial"/>
                <a:ea typeface="DejaVu Sans"/>
              </a:rPr>
              <a:t>ONOS </a:t>
            </a:r>
            <a:endParaRPr lang="en-US" sz="1633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33" b="1" spc="-1" dirty="0">
                <a:solidFill>
                  <a:srgbClr val="FFFFFF"/>
                </a:solidFill>
                <a:latin typeface="Arial"/>
                <a:ea typeface="DejaVu Sans"/>
              </a:rPr>
              <a:t>Controller</a:t>
            </a:r>
            <a:endParaRPr lang="en-US" sz="1633" spc="-1" dirty="0">
              <a:latin typeface="Arial"/>
            </a:endParaRPr>
          </a:p>
        </p:txBody>
      </p:sp>
      <p:grpSp>
        <p:nvGrpSpPr>
          <p:cNvPr id="202" name="Group 4"/>
          <p:cNvGrpSpPr/>
          <p:nvPr/>
        </p:nvGrpSpPr>
        <p:grpSpPr>
          <a:xfrm>
            <a:off x="4810744" y="3928684"/>
            <a:ext cx="760838" cy="743531"/>
            <a:chOff x="5303520" y="3386160"/>
            <a:chExt cx="838800" cy="819720"/>
          </a:xfrm>
        </p:grpSpPr>
        <p:sp>
          <p:nvSpPr>
            <p:cNvPr id="203" name="CustomShape 5"/>
            <p:cNvSpPr/>
            <p:nvPr/>
          </p:nvSpPr>
          <p:spPr>
            <a:xfrm>
              <a:off x="5414040" y="3386160"/>
              <a:ext cx="545400" cy="545400"/>
            </a:xfrm>
            <a:prstGeom prst="ellipse">
              <a:avLst/>
            </a:prstGeom>
            <a:solidFill>
              <a:srgbClr val="F9A870"/>
            </a:solidFill>
            <a:ln>
              <a:solidFill>
                <a:srgbClr val="D4711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" name="CustomShape 6"/>
            <p:cNvSpPr/>
            <p:nvPr/>
          </p:nvSpPr>
          <p:spPr>
            <a:xfrm>
              <a:off x="5303520" y="3947760"/>
              <a:ext cx="838800" cy="258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/>
            <a:lstStyle/>
            <a:p>
              <a:pPr>
                <a:lnSpc>
                  <a:spcPct val="100000"/>
                </a:lnSpc>
              </a:pPr>
              <a:r>
                <a:rPr lang="en-US" sz="998" b="1" spc="-1">
                  <a:solidFill>
                    <a:srgbClr val="000000"/>
                  </a:solidFill>
                  <a:latin typeface="Arial"/>
                  <a:ea typeface="DejaVu Sans"/>
                </a:rPr>
                <a:t>Q-node 1</a:t>
              </a:r>
              <a:endParaRPr lang="en-US" sz="998" spc="-1">
                <a:latin typeface="Arial"/>
              </a:endParaRPr>
            </a:p>
          </p:txBody>
        </p:sp>
      </p:grpSp>
      <p:sp>
        <p:nvSpPr>
          <p:cNvPr id="205" name="CustomShape 7"/>
          <p:cNvSpPr/>
          <p:nvPr/>
        </p:nvSpPr>
        <p:spPr>
          <a:xfrm>
            <a:off x="5888978" y="3762801"/>
            <a:ext cx="826472" cy="494708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 anchor="ctr"/>
          <a:lstStyle/>
          <a:p>
            <a:pPr algn="ctr">
              <a:lnSpc>
                <a:spcPct val="100000"/>
              </a:lnSpc>
            </a:pPr>
            <a:r>
              <a:rPr lang="en-US" sz="1633" b="1" spc="-1">
                <a:solidFill>
                  <a:srgbClr val="FFFFFF"/>
                </a:solidFill>
                <a:latin typeface="Arial"/>
                <a:ea typeface="DejaVu Sans"/>
              </a:rPr>
              <a:t>O-sw1</a:t>
            </a:r>
            <a:endParaRPr lang="en-US" sz="1633" spc="-1">
              <a:latin typeface="Arial"/>
            </a:endParaRPr>
          </a:p>
        </p:txBody>
      </p:sp>
      <p:sp>
        <p:nvSpPr>
          <p:cNvPr id="206" name="CustomShape 8"/>
          <p:cNvSpPr/>
          <p:nvPr/>
        </p:nvSpPr>
        <p:spPr>
          <a:xfrm>
            <a:off x="6801330" y="4841035"/>
            <a:ext cx="826472" cy="494708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 anchor="ctr"/>
          <a:lstStyle/>
          <a:p>
            <a:pPr algn="ctr">
              <a:lnSpc>
                <a:spcPct val="100000"/>
              </a:lnSpc>
            </a:pPr>
            <a:r>
              <a:rPr lang="en-US" sz="1633" b="1" spc="-1">
                <a:solidFill>
                  <a:srgbClr val="FFFFFF"/>
                </a:solidFill>
                <a:latin typeface="Arial"/>
                <a:ea typeface="DejaVu Sans"/>
              </a:rPr>
              <a:t>O-sw2</a:t>
            </a:r>
            <a:endParaRPr lang="en-US" sz="1633" spc="-1">
              <a:latin typeface="Arial"/>
            </a:endParaRPr>
          </a:p>
        </p:txBody>
      </p:sp>
      <p:sp>
        <p:nvSpPr>
          <p:cNvPr id="207" name="CustomShape 9"/>
          <p:cNvSpPr/>
          <p:nvPr/>
        </p:nvSpPr>
        <p:spPr>
          <a:xfrm>
            <a:off x="7464859" y="3762801"/>
            <a:ext cx="826472" cy="494708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 anchor="ctr"/>
          <a:lstStyle/>
          <a:p>
            <a:pPr algn="ctr">
              <a:lnSpc>
                <a:spcPct val="100000"/>
              </a:lnSpc>
            </a:pPr>
            <a:r>
              <a:rPr lang="en-US" sz="1633" b="1" spc="-1">
                <a:solidFill>
                  <a:srgbClr val="FFFFFF"/>
                </a:solidFill>
                <a:latin typeface="Arial"/>
                <a:ea typeface="DejaVu Sans"/>
              </a:rPr>
              <a:t>O-sw2</a:t>
            </a:r>
            <a:endParaRPr lang="en-US" sz="1633" spc="-1">
              <a:latin typeface="Arial"/>
            </a:endParaRPr>
          </a:p>
        </p:txBody>
      </p:sp>
      <p:grpSp>
        <p:nvGrpSpPr>
          <p:cNvPr id="208" name="Group 10"/>
          <p:cNvGrpSpPr/>
          <p:nvPr/>
        </p:nvGrpSpPr>
        <p:grpSpPr>
          <a:xfrm>
            <a:off x="8194022" y="4841036"/>
            <a:ext cx="760838" cy="743531"/>
            <a:chOff x="9033480" y="4392000"/>
            <a:chExt cx="838800" cy="819720"/>
          </a:xfrm>
        </p:grpSpPr>
        <p:sp>
          <p:nvSpPr>
            <p:cNvPr id="209" name="CustomShape 11"/>
            <p:cNvSpPr/>
            <p:nvPr/>
          </p:nvSpPr>
          <p:spPr>
            <a:xfrm>
              <a:off x="9144000" y="4392000"/>
              <a:ext cx="545400" cy="545400"/>
            </a:xfrm>
            <a:prstGeom prst="ellipse">
              <a:avLst/>
            </a:prstGeom>
            <a:solidFill>
              <a:srgbClr val="F9A870"/>
            </a:solidFill>
            <a:ln>
              <a:solidFill>
                <a:srgbClr val="D4711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" name="CustomShape 12"/>
            <p:cNvSpPr/>
            <p:nvPr/>
          </p:nvSpPr>
          <p:spPr>
            <a:xfrm>
              <a:off x="9033480" y="4953600"/>
              <a:ext cx="838800" cy="258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/>
            <a:lstStyle/>
            <a:p>
              <a:pPr>
                <a:lnSpc>
                  <a:spcPct val="100000"/>
                </a:lnSpc>
              </a:pPr>
              <a:r>
                <a:rPr lang="en-US" sz="998" b="1" spc="-1">
                  <a:solidFill>
                    <a:srgbClr val="000000"/>
                  </a:solidFill>
                  <a:latin typeface="Arial"/>
                  <a:ea typeface="DejaVu Sans"/>
                </a:rPr>
                <a:t>Q-node 3</a:t>
              </a:r>
              <a:endParaRPr lang="en-US" sz="998" spc="-1">
                <a:latin typeface="Arial"/>
              </a:endParaRPr>
            </a:p>
          </p:txBody>
        </p:sp>
      </p:grpSp>
      <p:sp>
        <p:nvSpPr>
          <p:cNvPr id="211" name="CustomShape 13"/>
          <p:cNvSpPr/>
          <p:nvPr/>
        </p:nvSpPr>
        <p:spPr>
          <a:xfrm rot="20907000">
            <a:off x="5376638" y="3995951"/>
            <a:ext cx="496667" cy="816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14"/>
          <p:cNvSpPr/>
          <p:nvPr/>
        </p:nvSpPr>
        <p:spPr>
          <a:xfrm>
            <a:off x="6718389" y="4011625"/>
            <a:ext cx="743858" cy="32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5"/>
          <p:cNvSpPr/>
          <p:nvPr/>
        </p:nvSpPr>
        <p:spPr>
          <a:xfrm rot="48000">
            <a:off x="6287685" y="4281347"/>
            <a:ext cx="914311" cy="55446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6"/>
          <p:cNvSpPr/>
          <p:nvPr/>
        </p:nvSpPr>
        <p:spPr>
          <a:xfrm rot="481800" flipH="1">
            <a:off x="5949715" y="5014428"/>
            <a:ext cx="856840" cy="9437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7"/>
          <p:cNvSpPr/>
          <p:nvPr/>
        </p:nvSpPr>
        <p:spPr>
          <a:xfrm flipV="1">
            <a:off x="7630742" y="4257836"/>
            <a:ext cx="246211" cy="8267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18"/>
          <p:cNvSpPr/>
          <p:nvPr/>
        </p:nvSpPr>
        <p:spPr>
          <a:xfrm>
            <a:off x="8294271" y="4011625"/>
            <a:ext cx="278865" cy="8267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9"/>
          <p:cNvSpPr/>
          <p:nvPr/>
        </p:nvSpPr>
        <p:spPr>
          <a:xfrm flipH="1">
            <a:off x="6300419" y="3431037"/>
            <a:ext cx="821901" cy="24621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 cap="rnd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20"/>
          <p:cNvSpPr/>
          <p:nvPr/>
        </p:nvSpPr>
        <p:spPr>
          <a:xfrm>
            <a:off x="7128524" y="3431036"/>
            <a:ext cx="748103" cy="32882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 cap="rnd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1"/>
          <p:cNvSpPr/>
          <p:nvPr/>
        </p:nvSpPr>
        <p:spPr>
          <a:xfrm>
            <a:off x="7128523" y="3431036"/>
            <a:ext cx="84574" cy="14070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 cap="rnd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22"/>
          <p:cNvSpPr/>
          <p:nvPr/>
        </p:nvSpPr>
        <p:spPr>
          <a:xfrm>
            <a:off x="6934232" y="3346790"/>
            <a:ext cx="959374" cy="234129"/>
          </a:xfrm>
          <a:prstGeom prst="rect">
            <a:avLst/>
          </a:prstGeom>
          <a:solidFill>
            <a:schemeClr val="accent2"/>
          </a:solidFill>
          <a:ln w="6480">
            <a:solidFill>
              <a:srgbClr val="94070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45" tIns="32327" rIns="73145" bIns="32327" anchor="ctr"/>
          <a:lstStyle/>
          <a:p>
            <a:pPr algn="ctr">
              <a:lnSpc>
                <a:spcPct val="100000"/>
              </a:lnSpc>
            </a:pPr>
            <a:r>
              <a:rPr lang="en-US" sz="1270" b="1" spc="-1">
                <a:solidFill>
                  <a:srgbClr val="FFFFFF"/>
                </a:solidFill>
                <a:latin typeface="Arial"/>
                <a:ea typeface="DejaVu Sans"/>
              </a:rPr>
              <a:t>Driver</a:t>
            </a:r>
            <a:endParaRPr lang="en-US" sz="1270" spc="-1">
              <a:latin typeface="Arial"/>
            </a:endParaRPr>
          </a:p>
        </p:txBody>
      </p:sp>
      <p:sp>
        <p:nvSpPr>
          <p:cNvPr id="221" name="CustomShape 23"/>
          <p:cNvSpPr/>
          <p:nvPr/>
        </p:nvSpPr>
        <p:spPr>
          <a:xfrm>
            <a:off x="5971919" y="3679860"/>
            <a:ext cx="644916" cy="22302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6480">
            <a:solidFill>
              <a:srgbClr val="CCBE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45" tIns="32327" rIns="73145" bIns="32327" anchor="ctr"/>
          <a:lstStyle/>
          <a:p>
            <a:pPr>
              <a:lnSpc>
                <a:spcPct val="100000"/>
              </a:lnSpc>
            </a:pPr>
            <a:r>
              <a:rPr lang="en-US" sz="726" b="1" spc="-1">
                <a:solidFill>
                  <a:srgbClr val="000000"/>
                </a:solidFill>
                <a:latin typeface="Arial"/>
                <a:ea typeface="DejaVu Sans"/>
              </a:rPr>
              <a:t>NETCONF</a:t>
            </a:r>
            <a:endParaRPr lang="en-US" sz="726" spc="-1">
              <a:latin typeface="Arial"/>
            </a:endParaRPr>
          </a:p>
        </p:txBody>
      </p:sp>
      <p:sp>
        <p:nvSpPr>
          <p:cNvPr id="222" name="CustomShape 24"/>
          <p:cNvSpPr/>
          <p:nvPr/>
        </p:nvSpPr>
        <p:spPr>
          <a:xfrm>
            <a:off x="5888979" y="2186921"/>
            <a:ext cx="2070915" cy="305641"/>
          </a:xfrm>
          <a:prstGeom prst="rect">
            <a:avLst/>
          </a:prstGeom>
          <a:solidFill>
            <a:srgbClr val="72BF44"/>
          </a:solidFill>
          <a:ln w="6480">
            <a:solidFill>
              <a:srgbClr val="40792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45" tIns="32327" rIns="73145" bIns="32327" anchor="ctr"/>
          <a:lstStyle/>
          <a:p>
            <a:pPr algn="ctr">
              <a:lnSpc>
                <a:spcPct val="100000"/>
              </a:lnSpc>
            </a:pPr>
            <a:r>
              <a:rPr lang="en-US" sz="1633" b="1" spc="-1">
                <a:solidFill>
                  <a:srgbClr val="FFFFFF"/>
                </a:solidFill>
                <a:latin typeface="Arial"/>
                <a:ea typeface="DejaVu Sans"/>
              </a:rPr>
              <a:t>IEQNET</a:t>
            </a:r>
            <a:endParaRPr lang="en-US" sz="1633" spc="-1">
              <a:latin typeface="Arial"/>
            </a:endParaRPr>
          </a:p>
        </p:txBody>
      </p:sp>
      <p:grpSp>
        <p:nvGrpSpPr>
          <p:cNvPr id="223" name="Group 25"/>
          <p:cNvGrpSpPr/>
          <p:nvPr/>
        </p:nvGrpSpPr>
        <p:grpSpPr>
          <a:xfrm>
            <a:off x="5426924" y="4745686"/>
            <a:ext cx="760838" cy="743531"/>
            <a:chOff x="5982840" y="4286880"/>
            <a:chExt cx="838800" cy="819720"/>
          </a:xfrm>
        </p:grpSpPr>
        <p:sp>
          <p:nvSpPr>
            <p:cNvPr id="224" name="CustomShape 26"/>
            <p:cNvSpPr/>
            <p:nvPr/>
          </p:nvSpPr>
          <p:spPr>
            <a:xfrm>
              <a:off x="6093360" y="4286880"/>
              <a:ext cx="545400" cy="545400"/>
            </a:xfrm>
            <a:prstGeom prst="ellipse">
              <a:avLst/>
            </a:prstGeom>
            <a:solidFill>
              <a:srgbClr val="F9A870"/>
            </a:solidFill>
            <a:ln>
              <a:solidFill>
                <a:srgbClr val="D4711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CustomShape 27"/>
            <p:cNvSpPr/>
            <p:nvPr/>
          </p:nvSpPr>
          <p:spPr>
            <a:xfrm>
              <a:off x="5982840" y="4848480"/>
              <a:ext cx="838800" cy="258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/>
            <a:lstStyle/>
            <a:p>
              <a:pPr>
                <a:lnSpc>
                  <a:spcPct val="100000"/>
                </a:lnSpc>
              </a:pPr>
              <a:r>
                <a:rPr lang="en-US" sz="998" b="1" spc="-1">
                  <a:solidFill>
                    <a:srgbClr val="000000"/>
                  </a:solidFill>
                  <a:latin typeface="Arial"/>
                  <a:ea typeface="DejaVu Sans"/>
                </a:rPr>
                <a:t>Q-node 2</a:t>
              </a:r>
              <a:endParaRPr lang="en-US" sz="998" spc="-1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2942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DC2EEB-987F-9C46-81B5-8A054CFF0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232500"/>
            <a:ext cx="5672959" cy="3794522"/>
          </a:xfrm>
        </p:spPr>
        <p:txBody>
          <a:bodyPr/>
          <a:lstStyle/>
          <a:p>
            <a:r>
              <a:rPr lang="en-US" b="1" dirty="0"/>
              <a:t>Path Routing and Wavelength Assignment </a:t>
            </a:r>
          </a:p>
          <a:p>
            <a:pPr lvl="1"/>
            <a:r>
              <a:rPr lang="en-US" dirty="0"/>
              <a:t>Establish optical connections between Q-Nodes</a:t>
            </a:r>
          </a:p>
          <a:p>
            <a:pPr lvl="1"/>
            <a:endParaRPr lang="en-US" dirty="0"/>
          </a:p>
          <a:p>
            <a:r>
              <a:rPr lang="en-US" b="1" dirty="0"/>
              <a:t>Optical paths types</a:t>
            </a:r>
          </a:p>
          <a:p>
            <a:pPr lvl="1"/>
            <a:r>
              <a:rPr lang="en-US" dirty="0"/>
              <a:t>Quantum channels</a:t>
            </a:r>
          </a:p>
          <a:p>
            <a:pPr lvl="1"/>
            <a:r>
              <a:rPr lang="en-US" dirty="0"/>
              <a:t>Classical channels</a:t>
            </a:r>
          </a:p>
          <a:p>
            <a:pPr lvl="2"/>
            <a:r>
              <a:rPr lang="en-US" dirty="0"/>
              <a:t>CLK channels</a:t>
            </a:r>
          </a:p>
          <a:p>
            <a:pPr lvl="2"/>
            <a:r>
              <a:rPr lang="en-US" dirty="0"/>
              <a:t>Classical communication channels</a:t>
            </a:r>
          </a:p>
          <a:p>
            <a:pPr lvl="3"/>
            <a:r>
              <a:rPr lang="en-US" dirty="0"/>
              <a:t>BSM results</a:t>
            </a:r>
          </a:p>
          <a:p>
            <a:pPr lvl="3"/>
            <a:r>
              <a:rPr lang="en-US" dirty="0"/>
              <a:t>SYN messages to handle various mismatches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FD4B8B-E3EE-BA41-81D6-ECF36455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01" y="494530"/>
            <a:ext cx="8686800" cy="427877"/>
          </a:xfrm>
        </p:spPr>
        <p:txBody>
          <a:bodyPr/>
          <a:lstStyle/>
          <a:p>
            <a:r>
              <a:rPr lang="en-US" dirty="0"/>
              <a:t>SDN-based control plane – III 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CEED1-A0DA-B142-9EBE-6819FE7845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81FB7-35D4-0147-9B17-DE68A97D4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IEQNet Collaboration  | Project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BE1CB-6647-3F43-AF52-08079BF91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DA9D764-E6E0-7F43-B3F7-FC502152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989" y="2059478"/>
            <a:ext cx="3318761" cy="2867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16C068-1F88-F249-8AA8-D043F22BDD32}"/>
              </a:ext>
            </a:extLst>
          </p:cNvPr>
          <p:cNvSpPr txBox="1"/>
          <p:nvPr/>
        </p:nvSpPr>
        <p:spPr>
          <a:xfrm>
            <a:off x="904126" y="4387065"/>
            <a:ext cx="4654193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19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DC2EEB-987F-9C46-81B5-8A054CFF0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81" y="921156"/>
            <a:ext cx="8792419" cy="526876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Wavelength Routing and Assignment (RWA)</a:t>
            </a:r>
            <a:endParaRPr lang="en-US" sz="1600" dirty="0"/>
          </a:p>
          <a:p>
            <a:r>
              <a:rPr lang="en-US" sz="1600" dirty="0"/>
              <a:t>We represent the network by an undirected graph, G. </a:t>
            </a:r>
          </a:p>
          <a:p>
            <a:pPr lvl="1"/>
            <a:r>
              <a:rPr lang="en-US" sz="1600" dirty="0"/>
              <a:t>Each node in the graph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a node in the network.</a:t>
            </a:r>
          </a:p>
          <a:p>
            <a:pPr lvl="2"/>
            <a:r>
              <a:rPr lang="en-US" sz="1600" dirty="0"/>
              <a:t>Insertion loss, Polarization dependent loss, PMD </a:t>
            </a:r>
          </a:p>
          <a:p>
            <a:pPr lvl="1"/>
            <a:r>
              <a:rPr lang="en-US" sz="1600" dirty="0"/>
              <a:t>Each edge in the graph </a:t>
            </a:r>
            <a:r>
              <a:rPr lang="en-US" sz="1600" dirty="0">
                <a:sym typeface="Wingdings" pitchFamily="2" charset="2"/>
              </a:rPr>
              <a:t> a link in the network</a:t>
            </a:r>
          </a:p>
          <a:p>
            <a:pPr lvl="2"/>
            <a:r>
              <a:rPr lang="en-US" sz="1600" dirty="0">
                <a:sym typeface="Wingdings" pitchFamily="2" charset="2"/>
              </a:rPr>
              <a:t>Link length, Total number of wavelengths, number of wavelengths available, Loss</a:t>
            </a:r>
            <a:endParaRPr lang="en-US" sz="1600" dirty="0"/>
          </a:p>
          <a:p>
            <a:r>
              <a:rPr lang="en-US" sz="1600" dirty="0"/>
              <a:t>RWA is typically formulated as a multicommodity flow problem</a:t>
            </a:r>
          </a:p>
          <a:p>
            <a:pPr lvl="1"/>
            <a:r>
              <a:rPr lang="en-US" sz="1600" dirty="0"/>
              <a:t>NP-hard problem, typically solved with heuristic algorithms</a:t>
            </a:r>
          </a:p>
          <a:p>
            <a:pPr marL="282575" lvl="1" indent="0">
              <a:buNone/>
            </a:pPr>
            <a:endParaRPr lang="en-US" sz="900" dirty="0"/>
          </a:p>
          <a:p>
            <a:r>
              <a:rPr lang="en-US" b="1" dirty="0"/>
              <a:t>IEQNET considers the following algorithm</a:t>
            </a:r>
          </a:p>
          <a:p>
            <a:pPr lvl="1"/>
            <a:r>
              <a:rPr lang="en-US" sz="1400" dirty="0"/>
              <a:t>The set of shortest paths between a source-destination pair is ordered in some manner</a:t>
            </a:r>
          </a:p>
          <a:p>
            <a:pPr lvl="1"/>
            <a:r>
              <a:rPr lang="en-US" sz="1400" dirty="0"/>
              <a:t>The set of wavelength is ordered in some manner</a:t>
            </a:r>
          </a:p>
          <a:p>
            <a:pPr lvl="1"/>
            <a:r>
              <a:rPr lang="en-US" sz="1400" dirty="0"/>
              <a:t>A new connection is routed on the first path on which a wavelength is available</a:t>
            </a:r>
          </a:p>
          <a:p>
            <a:pPr lvl="1"/>
            <a:r>
              <a:rPr lang="en-US" sz="1400" dirty="0"/>
              <a:t>Among the set of available wavelengths on that path, the first one is selected, or the one that meets the requirement is selected</a:t>
            </a:r>
          </a:p>
          <a:p>
            <a:pPr lvl="1"/>
            <a:r>
              <a:rPr lang="en-US" sz="1400" dirty="0"/>
              <a:t>If no path, or no wavelength can be found, the connection is considered blocked</a:t>
            </a:r>
          </a:p>
          <a:p>
            <a:endParaRPr lang="en-US" sz="1600" dirty="0"/>
          </a:p>
          <a:p>
            <a:endParaRPr lang="en-US" sz="3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FD4B8B-E3EE-BA41-81D6-ECF36455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4054"/>
            <a:ext cx="8686800" cy="320908"/>
          </a:xfrm>
        </p:spPr>
        <p:txBody>
          <a:bodyPr/>
          <a:lstStyle/>
          <a:p>
            <a:r>
              <a:rPr lang="en-US" dirty="0"/>
              <a:t>SDN-based control plane– IV 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CEED1-A0DA-B142-9EBE-6819FE7845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81FB7-35D4-0147-9B17-DE68A97D4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IEQNet Collaboration  | Project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BE1CB-6647-3F43-AF52-08079BF91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8C256-5149-F24F-8FAF-026D462D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453" y="1187928"/>
            <a:ext cx="3839547" cy="864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F975E-725D-D741-A919-1843F8DA02AB}"/>
              </a:ext>
            </a:extLst>
          </p:cNvPr>
          <p:cNvSpPr txBox="1"/>
          <p:nvPr/>
        </p:nvSpPr>
        <p:spPr>
          <a:xfrm>
            <a:off x="228600" y="3983025"/>
            <a:ext cx="8541202" cy="22068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3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2B23D8-3B0E-9448-A284-095C25C70FBF}"/>
              </a:ext>
            </a:extLst>
          </p:cNvPr>
          <p:cNvGrpSpPr/>
          <p:nvPr/>
        </p:nvGrpSpPr>
        <p:grpSpPr>
          <a:xfrm>
            <a:off x="3618805" y="1604865"/>
            <a:ext cx="5525195" cy="4040372"/>
            <a:chOff x="5528441" y="1322278"/>
            <a:chExt cx="6635439" cy="4595045"/>
          </a:xfrm>
        </p:grpSpPr>
        <p:pic>
          <p:nvPicPr>
            <p:cNvPr id="309" name="Content Placeholder 4"/>
            <p:cNvPicPr/>
            <p:nvPr/>
          </p:nvPicPr>
          <p:blipFill>
            <a:blip r:embed="rId2"/>
            <a:stretch/>
          </p:blipFill>
          <p:spPr>
            <a:xfrm>
              <a:off x="5528441" y="1322278"/>
              <a:ext cx="6635439" cy="4595045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610EFDC-3790-EA42-9A18-C5712BFF71AC}"/>
                </a:ext>
              </a:extLst>
            </p:cNvPr>
            <p:cNvSpPr txBox="1"/>
            <p:nvPr/>
          </p:nvSpPr>
          <p:spPr>
            <a:xfrm>
              <a:off x="5684106" y="3814906"/>
              <a:ext cx="1994479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1"/>
                  </a:solidFill>
                </a:rPr>
                <a:t>Command &amp; Control</a:t>
              </a:r>
            </a:p>
          </p:txBody>
        </p:sp>
      </p:grpSp>
      <p:sp>
        <p:nvSpPr>
          <p:cNvPr id="308" name="TextShape 1"/>
          <p:cNvSpPr txBox="1"/>
          <p:nvPr/>
        </p:nvSpPr>
        <p:spPr>
          <a:xfrm>
            <a:off x="420217" y="169633"/>
            <a:ext cx="7886430" cy="8515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dirty="0">
                <a:solidFill>
                  <a:srgbClr val="004C97"/>
                </a:solidFill>
                <a:latin typeface="Helvetica"/>
              </a:rPr>
              <a:t>IEQNET entanglement distribution use case</a:t>
            </a:r>
          </a:p>
        </p:txBody>
      </p:sp>
      <p:sp>
        <p:nvSpPr>
          <p:cNvPr id="310" name="CustomShape 2"/>
          <p:cNvSpPr/>
          <p:nvPr/>
        </p:nvSpPr>
        <p:spPr>
          <a:xfrm>
            <a:off x="13610" y="987525"/>
            <a:ext cx="3807460" cy="5275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92500" lnSpcReduction="10000"/>
          </a:bodyPr>
          <a:lstStyle/>
          <a:p>
            <a:pPr marL="343170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100" spc="-1" dirty="0">
                <a:solidFill>
                  <a:srgbClr val="000000"/>
                </a:solidFill>
                <a:latin typeface="Calibri"/>
              </a:rPr>
              <a:t>NU Q-node 2 communicates to IEQNET controller</a:t>
            </a:r>
          </a:p>
          <a:p>
            <a:pPr marL="800370" lvl="1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spc="-1" dirty="0">
                <a:solidFill>
                  <a:srgbClr val="000000"/>
                </a:solidFill>
                <a:latin typeface="Calibri"/>
              </a:rPr>
              <a:t>Classical channel</a:t>
            </a:r>
            <a:endParaRPr lang="en-US" sz="1900" spc="-1" dirty="0">
              <a:latin typeface="Arial"/>
            </a:endParaRPr>
          </a:p>
          <a:p>
            <a:pPr marL="343170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100" spc="-1" dirty="0">
                <a:solidFill>
                  <a:srgbClr val="000000"/>
                </a:solidFill>
                <a:latin typeface="Calibri"/>
              </a:rPr>
              <a:t>IEQNET controller establishes channels between NU Q-node 2, FNAL Q-node 2, and EPS</a:t>
            </a:r>
            <a:endParaRPr lang="en-US" sz="2100" spc="-1" dirty="0">
              <a:latin typeface="Arial"/>
            </a:endParaRPr>
          </a:p>
          <a:p>
            <a:pPr marL="800370" lvl="1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spc="-1" dirty="0">
                <a:solidFill>
                  <a:srgbClr val="000000"/>
                </a:solidFill>
                <a:latin typeface="Calibri"/>
              </a:rPr>
              <a:t>Quantum channels</a:t>
            </a:r>
            <a:endParaRPr lang="en-US" sz="1900" spc="-1" dirty="0">
              <a:latin typeface="Arial"/>
            </a:endParaRPr>
          </a:p>
          <a:p>
            <a:pPr marL="800370" lvl="1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spc="-1" dirty="0">
                <a:solidFill>
                  <a:srgbClr val="000000"/>
                </a:solidFill>
                <a:latin typeface="Calibri"/>
              </a:rPr>
              <a:t>Classical channels</a:t>
            </a:r>
            <a:endParaRPr lang="en-US" sz="1900" spc="-1" dirty="0">
              <a:latin typeface="Arial"/>
            </a:endParaRPr>
          </a:p>
          <a:p>
            <a:pPr marL="343170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100" spc="-1" dirty="0">
                <a:solidFill>
                  <a:srgbClr val="000000"/>
                </a:solidFill>
                <a:latin typeface="Calibri"/>
              </a:rPr>
              <a:t>Channel confirmation and verification</a:t>
            </a:r>
            <a:endParaRPr lang="en-US" sz="2100" spc="-1" dirty="0">
              <a:latin typeface="Arial"/>
            </a:endParaRPr>
          </a:p>
          <a:p>
            <a:pPr marL="800370" lvl="1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spc="-1" dirty="0">
                <a:solidFill>
                  <a:srgbClr val="000000"/>
                </a:solidFill>
                <a:latin typeface="Calibri"/>
              </a:rPr>
              <a:t>NU Q-node-2, FNAL Q-node 2, EPS, IEQNET controller</a:t>
            </a:r>
            <a:endParaRPr lang="en-US" sz="1900" spc="-1" dirty="0">
              <a:latin typeface="Arial"/>
            </a:endParaRPr>
          </a:p>
          <a:p>
            <a:pPr marL="343170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100" spc="-1" dirty="0">
                <a:solidFill>
                  <a:srgbClr val="000000"/>
                </a:solidFill>
                <a:latin typeface="Calibri"/>
              </a:rPr>
              <a:t>EPS starts to send entangled photons to NU Q-node 2 and FNAL Q-node 2</a:t>
            </a:r>
            <a:endParaRPr lang="en-US" sz="2100" spc="-1" dirty="0">
              <a:latin typeface="Arial"/>
            </a:endParaRPr>
          </a:p>
          <a:p>
            <a:pPr marL="343170" indent="-3429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100" spc="-1" dirty="0">
                <a:solidFill>
                  <a:srgbClr val="000000"/>
                </a:solidFill>
                <a:latin typeface="Calibri"/>
              </a:rPr>
              <a:t>NU Q-node 2 and FNAL Q-node 2 can verify entanglement by measuring their photons and announcing the outcome</a:t>
            </a:r>
            <a:endParaRPr lang="en-US" sz="21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592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376107-F8B2-D648-A055-B87BB58D1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will it do</a:t>
            </a:r>
          </a:p>
          <a:p>
            <a:pPr lvl="1"/>
            <a:r>
              <a:rPr lang="en-US" dirty="0"/>
              <a:t>Connect any 2 points on earth via quantum communications</a:t>
            </a:r>
          </a:p>
          <a:p>
            <a:r>
              <a:rPr lang="en-US" dirty="0"/>
              <a:t>What is it</a:t>
            </a:r>
          </a:p>
          <a:p>
            <a:pPr lvl="1"/>
            <a:r>
              <a:rPr lang="en-US" dirty="0"/>
              <a:t>A network of quantum networks (over arbitrarily long distances)</a:t>
            </a:r>
          </a:p>
          <a:p>
            <a:r>
              <a:rPr lang="en-US" dirty="0"/>
              <a:t>How will it do it</a:t>
            </a:r>
          </a:p>
          <a:p>
            <a:pPr lvl="1"/>
            <a:r>
              <a:rPr lang="en-US" dirty="0"/>
              <a:t>Interconnect nodes based on heterogeneous set of technologies</a:t>
            </a:r>
          </a:p>
          <a:p>
            <a:pPr lvl="1"/>
            <a:r>
              <a:rPr lang="en-US" dirty="0"/>
              <a:t>Enable the realization of a diverse set of quantum protocols that will allow quantum resources (sensors, processors, …) to form networks </a:t>
            </a:r>
          </a:p>
          <a:p>
            <a:pPr lvl="2"/>
            <a:r>
              <a:rPr lang="en-US" dirty="0"/>
              <a:t>Most likely operating in parallel with the classical internet  </a:t>
            </a:r>
          </a:p>
          <a:p>
            <a:r>
              <a:rPr lang="en-US" dirty="0"/>
              <a:t>Why build it </a:t>
            </a:r>
          </a:p>
          <a:p>
            <a:pPr lvl="1"/>
            <a:r>
              <a:rPr lang="en-US" dirty="0"/>
              <a:t>to achieve capabilities beyond what is achievable through classical means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6E5B15-1355-D846-90C9-333C0376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Quantum Internet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ABAB4-A83C-7E49-9CF9-BFE54465B3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29BFC-4B64-E64D-BCC9-71A8F0F1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The Quantum Internet Blueprint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26E6C-5A27-2648-A32E-111FF8AFC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81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FFE343-EC8E-4F45-8025-64F31C77E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5526"/>
            <a:ext cx="8319052" cy="4276204"/>
          </a:xfrm>
        </p:spPr>
        <p:txBody>
          <a:bodyPr>
            <a:normAutofit/>
          </a:bodyPr>
          <a:lstStyle/>
          <a:p>
            <a:r>
              <a:rPr lang="en-US" dirty="0"/>
              <a:t>Leverage deployment and R&amp;D at the FQNET and CQNET teleportation experiments</a:t>
            </a:r>
          </a:p>
          <a:p>
            <a:pPr lvl="1"/>
            <a:r>
              <a:rPr lang="en-US" dirty="0"/>
              <a:t>Optical photonic qubits over telecom fiber, cutting edge single photon detectors (SNSPD), electronics and control systems developed for HEP experiments</a:t>
            </a:r>
          </a:p>
          <a:p>
            <a:pPr lvl="1"/>
            <a:r>
              <a:rPr lang="en-US" dirty="0"/>
              <a:t>Achieving excellent teleportation fidelity and record stability of operations for p2p communications in lab controlled environment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103038-3242-9E49-8DEB-B5F5F0F7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Q-node deployment and implementation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DDB3F-A21A-B845-9580-BE91128637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CDF10-9020-1C4E-9D7A-F78172F50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B42DA-006F-704B-A258-901A35F83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82335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7250"/>
            <a:ext cx="8229600" cy="51435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487" y="1233969"/>
            <a:ext cx="2563932" cy="72886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306" y="2136696"/>
            <a:ext cx="2622570" cy="3404092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1315123" y="1477987"/>
            <a:ext cx="2832671" cy="3566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340" dirty="0">
                <a:solidFill>
                  <a:srgbClr val="222222"/>
                </a:solidFill>
                <a:latin typeface="effra" pitchFamily="34" charset="0"/>
                <a:ea typeface="effra" pitchFamily="34" charset="-122"/>
                <a:cs typeface="effra" pitchFamily="34" charset="-120"/>
              </a:rPr>
              <a:t>CQNET-setup </a:t>
            </a:r>
            <a:endParaRPr lang="en-US" sz="162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6376058" y="1956265"/>
            <a:ext cx="2110818" cy="8891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08610" indent="-308610" defTabSz="6858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</a:pP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Fiber coupled </a:t>
            </a: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of-the-shelf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 components combined with </a:t>
            </a: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state-of-art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 detectors. 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6280530" y="3663321"/>
            <a:ext cx="2110818" cy="8891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08610" indent="-308610" defTabSz="6858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</a:pP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Setup aims towards </a:t>
            </a: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compatibility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with deployed networks.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6259264" y="4886513"/>
            <a:ext cx="2110818" cy="8842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08610" indent="-308610" defTabSz="6858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</a:pP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High fidelity 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teleportation over 44 km using time-bin qubits.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1AC0BE-0979-8243-A7CC-6F4093A3FCCC}"/>
              </a:ext>
            </a:extLst>
          </p:cNvPr>
          <p:cNvSpPr txBox="1">
            <a:spLocks/>
          </p:cNvSpPr>
          <p:nvPr/>
        </p:nvSpPr>
        <p:spPr>
          <a:xfrm>
            <a:off x="201810" y="934134"/>
            <a:ext cx="7004061" cy="666827"/>
          </a:xfrm>
          <a:prstGeom prst="rect">
            <a:avLst/>
          </a:prstGeom>
        </p:spPr>
        <p:txBody>
          <a:bodyPr wrap="none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US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AE324-6A1C-AB4E-8051-5D30C2769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73" y="2133339"/>
            <a:ext cx="5708201" cy="3362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44786D-0762-8C4F-8F34-574916220131}"/>
              </a:ext>
            </a:extLst>
          </p:cNvPr>
          <p:cNvSpPr txBox="1"/>
          <p:nvPr/>
        </p:nvSpPr>
        <p:spPr>
          <a:xfrm>
            <a:off x="553794" y="5579426"/>
            <a:ext cx="494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R.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Valivarthi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et al., PRX Quantum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020317 (2020)."</a:t>
            </a:r>
          </a:p>
        </p:txBody>
      </p:sp>
    </p:spTree>
    <p:extLst>
      <p:ext uri="{BB962C8B-B14F-4D97-AF65-F5344CB8AC3E}">
        <p14:creationId xmlns:p14="http://schemas.microsoft.com/office/powerpoint/2010/main" val="4261794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857252"/>
            <a:ext cx="1736857" cy="728861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619775"/>
            <a:ext cx="1815365" cy="3754871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622719" y="1030486"/>
            <a:ext cx="3949282" cy="3566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340" dirty="0">
                <a:solidFill>
                  <a:srgbClr val="222222"/>
                </a:solidFill>
                <a:latin typeface="effra" pitchFamily="34" charset="0"/>
                <a:ea typeface="effra" pitchFamily="34" charset="-122"/>
                <a:cs typeface="effra" pitchFamily="34" charset="-120"/>
              </a:rPr>
              <a:t>Results</a:t>
            </a:r>
            <a:r>
              <a:rPr lang="en-US" sz="2340" dirty="0">
                <a:solidFill>
                  <a:srgbClr val="222222"/>
                </a:solidFill>
                <a:highlight>
                  <a:srgbClr val="00FFFF"/>
                </a:highlight>
                <a:latin typeface="effra" pitchFamily="34" charset="0"/>
                <a:ea typeface="effra" pitchFamily="34" charset="-122"/>
                <a:cs typeface="effra" pitchFamily="34" charset="-120"/>
              </a:rPr>
              <a:t> </a:t>
            </a:r>
            <a:endParaRPr lang="en-US" sz="1620" dirty="0">
              <a:solidFill>
                <a:prstClr val="black"/>
              </a:solidFill>
              <a:highlight>
                <a:srgbClr val="00FFFF"/>
              </a:highligh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100362" y="2029918"/>
            <a:ext cx="2741433" cy="881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08610" indent="-308610" defTabSz="6858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</a:pP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Record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time-bin qubit teleportation fidelities over metropolitan scale distance of 44 km.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100362" y="3263926"/>
            <a:ext cx="2741433" cy="7485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08610" indent="-308610" defTabSz="6858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Fidelities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determined from quantum state tomography measurements.  </a:t>
            </a:r>
          </a:p>
        </p:txBody>
      </p:sp>
      <p:sp>
        <p:nvSpPr>
          <p:cNvPr id="10" name="Object 9"/>
          <p:cNvSpPr txBox="1"/>
          <p:nvPr/>
        </p:nvSpPr>
        <p:spPr>
          <a:xfrm>
            <a:off x="179637" y="4890132"/>
            <a:ext cx="2662158" cy="6835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08610" indent="-308610" defTabSz="6858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</a:pP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Single photon fidelities 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extracted using decoy state analysis.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2631DF-9C92-C44C-90DD-4DB5A7B9E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521" y="1809923"/>
            <a:ext cx="4552279" cy="3374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5599C3-5296-A541-869A-A6738E3AB9A7}"/>
              </a:ext>
            </a:extLst>
          </p:cNvPr>
          <p:cNvSpPr txBox="1"/>
          <p:nvPr/>
        </p:nvSpPr>
        <p:spPr>
          <a:xfrm>
            <a:off x="3448521" y="5559561"/>
            <a:ext cx="494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R.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Valivarthi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et al., PRX Quantum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020317 (2020)."</a:t>
            </a:r>
          </a:p>
        </p:txBody>
      </p:sp>
    </p:spTree>
    <p:extLst>
      <p:ext uri="{BB962C8B-B14F-4D97-AF65-F5344CB8AC3E}">
        <p14:creationId xmlns:p14="http://schemas.microsoft.com/office/powerpoint/2010/main" val="3185492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7250"/>
            <a:ext cx="8229600" cy="51435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2" y="857252"/>
            <a:ext cx="1736857" cy="728861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31" y="1551564"/>
            <a:ext cx="1815365" cy="3754871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622719" y="1030486"/>
            <a:ext cx="3949282" cy="3566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340" dirty="0">
                <a:solidFill>
                  <a:srgbClr val="222222"/>
                </a:solidFill>
                <a:latin typeface="effra" pitchFamily="34" charset="0"/>
                <a:ea typeface="effra" pitchFamily="34" charset="-122"/>
                <a:cs typeface="effra" pitchFamily="34" charset="-120"/>
              </a:rPr>
              <a:t>Results</a:t>
            </a:r>
            <a:r>
              <a:rPr lang="en-US" sz="2340" dirty="0">
                <a:solidFill>
                  <a:srgbClr val="222222"/>
                </a:solidFill>
                <a:highlight>
                  <a:srgbClr val="00FFFF"/>
                </a:highlight>
                <a:latin typeface="effra" pitchFamily="34" charset="0"/>
                <a:ea typeface="effra" pitchFamily="34" charset="-122"/>
                <a:cs typeface="effra" pitchFamily="34" charset="-120"/>
              </a:rPr>
              <a:t> </a:t>
            </a:r>
            <a:endParaRPr lang="en-US" sz="1620" dirty="0">
              <a:solidFill>
                <a:prstClr val="black"/>
              </a:solidFill>
              <a:highlight>
                <a:srgbClr val="00FFFF"/>
              </a:highligh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125038" y="2070442"/>
            <a:ext cx="2903637" cy="1551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08610" indent="-308610" defTabSz="6858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</a:pP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Derived </a:t>
            </a: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analytical model 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that includes all relevant experimental </a:t>
            </a: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imperfections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, such as detector inefficiencies, transmission losses and photon distinguishability.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125037" y="4315969"/>
            <a:ext cx="2903638" cy="6835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08610" indent="-308610" defTabSz="6858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</a:pP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Model was used to identify straight-forward </a:t>
            </a:r>
            <a:r>
              <a:rPr lang="en-US" sz="1600" b="1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improvement</a:t>
            </a:r>
            <a:r>
              <a:rPr lang="en-US" sz="1600" dirty="0">
                <a:solidFill>
                  <a:srgbClr val="222222"/>
                </a:solidFill>
                <a:latin typeface="Raleway" pitchFamily="34" charset="0"/>
                <a:ea typeface="Raleway" pitchFamily="34" charset="-122"/>
                <a:cs typeface="+mn-cs"/>
              </a:rPr>
              <a:t> directions towards ideal fidelities.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75D67-BB55-5E4F-BE80-AF6941CD6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096" y="1435848"/>
            <a:ext cx="3949282" cy="4240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F092B4-B7EE-DE4E-8DF7-EB1F4C85DB18}"/>
              </a:ext>
            </a:extLst>
          </p:cNvPr>
          <p:cNvSpPr txBox="1"/>
          <p:nvPr/>
        </p:nvSpPr>
        <p:spPr>
          <a:xfrm>
            <a:off x="2099256" y="5790764"/>
            <a:ext cx="494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R.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Valivarthi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et al., PRX Quantum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020317 (2020)."</a:t>
            </a:r>
          </a:p>
        </p:txBody>
      </p:sp>
    </p:spTree>
    <p:extLst>
      <p:ext uri="{BB962C8B-B14F-4D97-AF65-F5344CB8AC3E}">
        <p14:creationId xmlns:p14="http://schemas.microsoft.com/office/powerpoint/2010/main" val="3898428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11C8EA-DE83-0043-82C5-D8D25C07C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57" y="349463"/>
            <a:ext cx="8686800" cy="427877"/>
          </a:xfrm>
        </p:spPr>
        <p:txBody>
          <a:bodyPr>
            <a:normAutofit fontScale="90000"/>
          </a:bodyPr>
          <a:lstStyle/>
          <a:p>
            <a:r>
              <a:rPr lang="en-US" dirty="0"/>
              <a:t>Partnership (academia/lab/industry) supported the efforts leading to these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67DC9-8879-4743-B1D0-8183742BF9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7B2C5-E29C-314A-811F-1D67E9F08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E365E-9738-1643-8211-E189F3EA8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8D1B8-9787-E844-AC36-18DCA1087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739" y="4148718"/>
            <a:ext cx="837501" cy="954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21C48-F2F7-1846-8957-26467C0A4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15" y="4089235"/>
            <a:ext cx="3317300" cy="186432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CA8AC39-A447-8B4C-B84F-CE0E7A0CA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7" y="4144142"/>
            <a:ext cx="3374213" cy="1897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2CB007-8E55-9D4D-B851-01C93FB6D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57" y="3527683"/>
            <a:ext cx="4390444" cy="483640"/>
          </a:xfrm>
          <a:prstGeom prst="rect">
            <a:avLst/>
          </a:prstGeo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D2E99426-9FD9-FD46-9CAA-EFA6CD853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372104" y="5240474"/>
            <a:ext cx="801061" cy="145325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670987-4EF3-D749-82DA-71AA5C6D5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880" y="1052668"/>
            <a:ext cx="5950849" cy="21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0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F8FBD0-50BB-0142-AA55-BCB3D41E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E88C8-04FF-784A-8858-DF4C5EC022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51E8B-BA54-B74D-B4B0-3F632923D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F76E5-B4E4-D94B-AACC-404394D78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E6309F10-BA1B-244B-BE6C-7B274902E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312" y="3315867"/>
            <a:ext cx="2674088" cy="279691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C1B61C-448E-A746-995C-E1774F8B6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396023" cy="5059363"/>
          </a:xfrm>
        </p:spPr>
        <p:txBody>
          <a:bodyPr/>
          <a:lstStyle/>
          <a:p>
            <a:r>
              <a:rPr lang="en-US" dirty="0"/>
              <a:t>“Quantum Networking” by Rodney Van Meter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DOE Quantum Internet Workshop Report </a:t>
            </a:r>
          </a:p>
          <a:p>
            <a:pPr lvl="1"/>
            <a:r>
              <a:rPr lang="en-US" dirty="0">
                <a:hlinkClick r:id="rId3"/>
              </a:rPr>
              <a:t>https://www.energy.gov/sites/prod/files/2020/07/f76/QuantumWkshpRpt20FINAL_Nav_0.pdf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FF6AD35-CDC6-9D49-BAC9-FB0EBA4AC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188" y="110914"/>
            <a:ext cx="2022601" cy="31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60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974681A-6EF2-E249-AF02-FA393674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348" y="2269343"/>
            <a:ext cx="2703306" cy="183165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B44B5D-5461-8145-829F-CC702A62C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3795"/>
            <a:ext cx="6597502" cy="361491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sensor network exploits the correlations across the sensors to enhance the sensitivity and measurement capabilities of the system, with potential applications measurements that require </a:t>
            </a:r>
          </a:p>
          <a:p>
            <a:pPr lvl="1"/>
            <a:r>
              <a:rPr lang="en-US" dirty="0"/>
              <a:t>estimating many parameters at once (or a function of those parameters), e.g. nanoscale nuclear magnetic resonance imaging </a:t>
            </a:r>
          </a:p>
          <a:p>
            <a:pPr lvl="1"/>
            <a:r>
              <a:rPr lang="en-US" dirty="0"/>
              <a:t>measuring global parameters e.g. mapping magnetic fields, phase imaging, precision clocks  </a:t>
            </a:r>
          </a:p>
          <a:p>
            <a:r>
              <a:rPr lang="en-US" dirty="0"/>
              <a:t>In general, sensor networks require end nodes with local memory and controls that allow implementation of complex protocols, multipartite entangled states, entanglement distillation, and deterministic teleportation</a:t>
            </a:r>
          </a:p>
          <a:p>
            <a:r>
              <a:rPr lang="en-US" dirty="0"/>
              <a:t>Both discrete-variable (DV) and continuous-variable (CV) multipartite entanglement protocols have been developed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526AAE-A18F-0A4B-8F0E-5A87334B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Sensor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E9AF1-7A69-7D4B-87A2-D67BF99668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298EF-AED6-6D4F-8E01-DDC0099F8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The Quantum Internet Blueprint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BE82E-7F05-0541-8B3D-AD07C355E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50257CA-6B70-1B49-95DC-0D1A47450926}"/>
              </a:ext>
            </a:extLst>
          </p:cNvPr>
          <p:cNvSpPr txBox="1">
            <a:spLocks/>
          </p:cNvSpPr>
          <p:nvPr/>
        </p:nvSpPr>
        <p:spPr>
          <a:xfrm>
            <a:off x="207964" y="4951162"/>
            <a:ext cx="8707436" cy="126888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Demonstration using entangled radiofrequency (rf) photonic sensor network with multipartite CV entanglement to enhance precision of measuring the rf wave’s properties.</a:t>
            </a:r>
          </a:p>
          <a:p>
            <a:pPr lvl="1"/>
            <a:r>
              <a:rPr lang="en-US" dirty="0"/>
              <a:t>A concept demonstrator, not a general sensor network use case (no repeater or memory employed)</a:t>
            </a:r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31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4777DD-52F8-E747-AF40-3BE960B7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92" y="865758"/>
            <a:ext cx="5867400" cy="5764846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/>
              <a:t>A network of atomic clocks could achieve transformational improvements in precision and security over conventional classical solutions </a:t>
            </a:r>
          </a:p>
          <a:p>
            <a:pPr lvl="1"/>
            <a:r>
              <a:rPr lang="en-US" sz="3400" dirty="0"/>
              <a:t>Standalone atomic clocks already close to the SQL</a:t>
            </a:r>
          </a:p>
          <a:p>
            <a:pPr lvl="1"/>
            <a:r>
              <a:rPr lang="en-US" sz="3400" dirty="0"/>
              <a:t>quantum-correlated states of remote clocks yield the best possible clock signal allowed by quantum theory</a:t>
            </a:r>
          </a:p>
          <a:p>
            <a:pPr lvl="1"/>
            <a:endParaRPr lang="en-US" sz="3400" dirty="0"/>
          </a:p>
          <a:p>
            <a:r>
              <a:rPr lang="en-US" sz="3800" dirty="0"/>
              <a:t>Applications of such networks enable</a:t>
            </a:r>
          </a:p>
          <a:p>
            <a:pPr lvl="1"/>
            <a:r>
              <a:rPr lang="en-US" sz="3400" dirty="0"/>
              <a:t>a world platform for time and frequency metrology </a:t>
            </a:r>
          </a:p>
          <a:p>
            <a:pPr lvl="1"/>
            <a:r>
              <a:rPr lang="en-US" sz="3400" dirty="0"/>
              <a:t>improved gravity models for earth sciences </a:t>
            </a:r>
          </a:p>
          <a:p>
            <a:pPr lvl="1"/>
            <a:r>
              <a:rPr lang="en-US" sz="3400" dirty="0"/>
              <a:t>investigations of fundamental laws of nature, such as relativity, the connection between quantum and gravitational physics</a:t>
            </a:r>
          </a:p>
          <a:p>
            <a:pPr lvl="1"/>
            <a:r>
              <a:rPr lang="en-US" sz="3400" dirty="0"/>
              <a:t>Searches for macroscopic dark matter objects </a:t>
            </a:r>
          </a:p>
          <a:p>
            <a:pPr lvl="1"/>
            <a:endParaRPr lang="en-US" sz="3400" dirty="0"/>
          </a:p>
          <a:p>
            <a:r>
              <a:rPr lang="en-US" sz="3800" dirty="0"/>
              <a:t>Realization of such a quantum network requires several advances in quantum network technology</a:t>
            </a:r>
          </a:p>
          <a:p>
            <a:pPr lvl="1"/>
            <a:r>
              <a:rPr lang="en-US" sz="3400" dirty="0"/>
              <a:t>quantum links with high repetition rate and fidelity capability for entanglement distribution</a:t>
            </a:r>
          </a:p>
          <a:p>
            <a:pPr lvl="1"/>
            <a:r>
              <a:rPr lang="en-US" sz="3400" dirty="0"/>
              <a:t>quantum repeaters and entanglement purification. </a:t>
            </a:r>
          </a:p>
          <a:p>
            <a:pPr lvl="1"/>
            <a:r>
              <a:rPr lang="en-US" sz="3400" dirty="0"/>
              <a:t>Applications could involve space flight capable nodes, generating additional technology development requirements.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1731AE-7FFC-2C47-B839-3576849C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of atomic clocks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C730D-329A-3A45-9C26-45DDBF17C2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8A12F-D402-C04C-B029-71945E164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Panagiotis Spentzouris | The Quantum Internet Blueprint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806FF-B2AC-BB45-B681-0CE7A4EFA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3FC877-7D01-1E43-B4E0-931586A19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8"/>
          <a:stretch/>
        </p:blipFill>
        <p:spPr>
          <a:xfrm>
            <a:off x="6012309" y="933981"/>
            <a:ext cx="3024454" cy="2347931"/>
          </a:xfrm>
          <a:prstGeom prst="rect">
            <a:avLst/>
          </a:prstGeom>
        </p:spPr>
      </p:pic>
      <p:pic>
        <p:nvPicPr>
          <p:cNvPr id="16" name="Picture 15" descr="A picture containing game, basketball, sport&#10;&#10;Description automatically generated">
            <a:extLst>
              <a:ext uri="{FF2B5EF4-FFF2-40B4-BE49-F238E27FC236}">
                <a16:creationId xmlns:a16="http://schemas.microsoft.com/office/drawing/2014/main" id="{DFD5B55F-23CB-FD4C-A988-2C237CFD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625" y="3168157"/>
            <a:ext cx="2295083" cy="2347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7ECD7-D337-9646-8F45-910F49EBEBAE}"/>
              </a:ext>
            </a:extLst>
          </p:cNvPr>
          <p:cNvSpPr txBox="1"/>
          <p:nvPr/>
        </p:nvSpPr>
        <p:spPr>
          <a:xfrm>
            <a:off x="6325624" y="5314237"/>
            <a:ext cx="3393764" cy="230832"/>
          </a:xfrm>
          <a:prstGeom prst="rect">
            <a:avLst/>
          </a:prstGeom>
          <a:noFill/>
        </p:spPr>
        <p:txBody>
          <a:bodyPr wrap="square" rtlCol="0">
            <a:normAutofit fontScale="47500" lnSpcReduction="20000"/>
          </a:bodyPr>
          <a:lstStyle/>
          <a:p>
            <a:r>
              <a:rPr lang="en-US" i="1" dirty="0"/>
              <a:t>Image from Nat </a:t>
            </a:r>
            <a:r>
              <a:rPr lang="en-US" i="1" dirty="0" err="1"/>
              <a:t>Commun</a:t>
            </a:r>
            <a:r>
              <a:rPr lang="en-US" dirty="0"/>
              <a:t> </a:t>
            </a:r>
            <a:r>
              <a:rPr lang="en-US" b="1" dirty="0"/>
              <a:t>8, </a:t>
            </a:r>
            <a:r>
              <a:rPr lang="en-US" dirty="0"/>
              <a:t>1195 (2017). </a:t>
            </a:r>
          </a:p>
        </p:txBody>
      </p:sp>
    </p:spTree>
    <p:extLst>
      <p:ext uri="{BB962C8B-B14F-4D97-AF65-F5344CB8AC3E}">
        <p14:creationId xmlns:p14="http://schemas.microsoft.com/office/powerpoint/2010/main" val="797690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80084B-CD22-9945-B446-E7A8000F8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60611"/>
            <a:ext cx="5894795" cy="472982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Applications take advantage of improved baseline for interference measurements of optical and IR interferometric telescope arrays </a:t>
            </a:r>
          </a:p>
          <a:p>
            <a:pPr lvl="1"/>
            <a:r>
              <a:rPr lang="en-US" dirty="0"/>
              <a:t>studies of active galactic nuclei, improved sensitivity parallax measurements to enhance knowledge of stellar distances, and imaging of extra-solar planets. </a:t>
            </a:r>
          </a:p>
          <a:p>
            <a:r>
              <a:rPr lang="en-US" dirty="0"/>
              <a:t>Initial concept involved long-baseline optical telescopes, requiring</a:t>
            </a:r>
          </a:p>
          <a:p>
            <a:pPr lvl="1"/>
            <a:r>
              <a:rPr lang="en-US" dirty="0"/>
              <a:t>quantum teleportation and quantum repeaters </a:t>
            </a:r>
          </a:p>
          <a:p>
            <a:pPr lvl="1"/>
            <a:r>
              <a:rPr lang="en-US" dirty="0"/>
              <a:t>entanglement distillation and repeater protocols to control noise and losses.</a:t>
            </a:r>
          </a:p>
          <a:p>
            <a:r>
              <a:rPr lang="en-US" dirty="0"/>
              <a:t>A more recent approach employs quantum memories allowing for </a:t>
            </a:r>
          </a:p>
          <a:p>
            <a:pPr lvl="1"/>
            <a:r>
              <a:rPr lang="en-US" dirty="0"/>
              <a:t>relaxation of the entanglement rate requirements</a:t>
            </a:r>
          </a:p>
          <a:p>
            <a:pPr lvl="1"/>
            <a:r>
              <a:rPr lang="en-US" dirty="0"/>
              <a:t>also extending applicability to more than two sites.</a:t>
            </a:r>
          </a:p>
          <a:p>
            <a:r>
              <a:rPr lang="en-US" dirty="0"/>
              <a:t>Fundamental physics applications: assuming discovery of dark matter waves, determine instantaneous wave fronts and directions of propagation to map their distribution in the galaxy. </a:t>
            </a:r>
          </a:p>
          <a:p>
            <a:pPr lvl="1"/>
            <a:r>
              <a:rPr lang="en-US" dirty="0"/>
              <a:t>spatially extended wave front manifests as non-local correlations in the field displacements at distributed detector sites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9E6FFB-E798-A54E-9FCE-68F85AD5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84913"/>
            <a:ext cx="8686800" cy="427877"/>
          </a:xfrm>
        </p:spPr>
        <p:txBody>
          <a:bodyPr/>
          <a:lstStyle/>
          <a:p>
            <a:r>
              <a:rPr lang="en-US" dirty="0"/>
              <a:t>Networks enabling sensor phase information transfer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FAA1-CCCA-BB41-9EC6-0CA33C1BFF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2F2BC-9656-4F4D-B0CC-2DCDA3944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The Quantum Internet Blueprint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62C18-F549-A245-BC18-C2D957B62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AEBC1AE6-B9C8-4342-A6A5-DFA3E4F8F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97" y="3442223"/>
            <a:ext cx="2565400" cy="1727200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E12933D8-D504-C04D-8740-1339DB2C4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98" y="1611152"/>
            <a:ext cx="2575765" cy="1585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780EAE-7AA2-B942-B48A-2327774489C5}"/>
              </a:ext>
            </a:extLst>
          </p:cNvPr>
          <p:cNvSpPr txBox="1"/>
          <p:nvPr/>
        </p:nvSpPr>
        <p:spPr>
          <a:xfrm>
            <a:off x="6333600" y="3092451"/>
            <a:ext cx="2791999" cy="348396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r>
              <a:rPr lang="en-US" i="1" dirty="0"/>
              <a:t>Image from PRL 109, 070503 (2012)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3C0E33-2F96-D541-8231-0259A0B49C5B}"/>
              </a:ext>
            </a:extLst>
          </p:cNvPr>
          <p:cNvSpPr txBox="1"/>
          <p:nvPr/>
        </p:nvSpPr>
        <p:spPr>
          <a:xfrm>
            <a:off x="6236698" y="5154816"/>
            <a:ext cx="2791999" cy="348396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r>
              <a:rPr lang="en-US" i="1" dirty="0"/>
              <a:t>Image from Phys. Rev. A 100, 022316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761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106024-9FA9-A343-AD8F-C79FE9400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1585914"/>
            <a:ext cx="2658434" cy="37945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Define stages of quantum internet development based on the requirements for the specific network functionality</a:t>
            </a:r>
          </a:p>
          <a:p>
            <a:r>
              <a:rPr lang="en-US" dirty="0"/>
              <a:t>For each stage incorporate R&amp;D for  optimizing performance</a:t>
            </a:r>
          </a:p>
          <a:p>
            <a:pPr lvl="1"/>
            <a:r>
              <a:rPr lang="en-US" dirty="0"/>
              <a:t>Including deployment specifics (distance, scale)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148636-11B6-B445-93ED-BBD3722A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Network evolution 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EBB5-4E31-3944-BD6A-6E3078E908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94DE0-F28B-7A4C-B376-D51E04B56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The Quantum Internet Blueprint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B9314-1209-CE4E-BB19-0AAADA82C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72A5CA-F7F0-3B4A-B0F4-64588A6D8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522" y="1421797"/>
            <a:ext cx="5705934" cy="3337433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E43D798-0424-E949-A62A-FE09FE04B283}"/>
              </a:ext>
            </a:extLst>
          </p:cNvPr>
          <p:cNvSpPr txBox="1">
            <a:spLocks/>
          </p:cNvSpPr>
          <p:nvPr/>
        </p:nvSpPr>
        <p:spPr>
          <a:xfrm>
            <a:off x="3094144" y="4578926"/>
            <a:ext cx="5821252" cy="967554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Goal to transform time ordered stack to a timeline with milestones, including R&amp;D, testbeds, and demonstrators</a:t>
            </a:r>
          </a:p>
        </p:txBody>
      </p:sp>
    </p:spTree>
    <p:extLst>
      <p:ext uri="{BB962C8B-B14F-4D97-AF65-F5344CB8AC3E}">
        <p14:creationId xmlns:p14="http://schemas.microsoft.com/office/powerpoint/2010/main" val="223113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81453F-897C-C14A-BAC7-35084765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11398"/>
            <a:ext cx="8686800" cy="427877"/>
          </a:xfrm>
        </p:spPr>
        <p:txBody>
          <a:bodyPr>
            <a:normAutofit fontScale="90000"/>
          </a:bodyPr>
          <a:lstStyle/>
          <a:p>
            <a:r>
              <a:rPr lang="en-US"/>
              <a:t>Quantum networks bring new capabilities and enable new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19275-F61E-DB43-85DE-BA450BD59E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7A2E9-DA1F-B540-9BEA-05146B3B1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0EC23-9B9E-EA40-A2F7-5BDD8F89C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EC9FF3-1349-A94D-BD51-BAC2555D199A}"/>
              </a:ext>
            </a:extLst>
          </p:cNvPr>
          <p:cNvGrpSpPr/>
          <p:nvPr/>
        </p:nvGrpSpPr>
        <p:grpSpPr>
          <a:xfrm>
            <a:off x="351454" y="1071168"/>
            <a:ext cx="3238122" cy="2307846"/>
            <a:chOff x="351454" y="1180497"/>
            <a:chExt cx="3238122" cy="23078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143BD0-6DCB-9C49-A290-DA6CD3732FE7}"/>
                </a:ext>
              </a:extLst>
            </p:cNvPr>
            <p:cNvGrpSpPr/>
            <p:nvPr/>
          </p:nvGrpSpPr>
          <p:grpSpPr>
            <a:xfrm>
              <a:off x="351454" y="1180497"/>
              <a:ext cx="3238122" cy="1846181"/>
              <a:chOff x="429418" y="1282794"/>
              <a:chExt cx="3238122" cy="184618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8261FC-3399-4A4D-B1C6-A16194EDB3F2}"/>
                  </a:ext>
                </a:extLst>
              </p:cNvPr>
              <p:cNvSpPr txBox="1"/>
              <p:nvPr/>
            </p:nvSpPr>
            <p:spPr>
              <a:xfrm>
                <a:off x="429420" y="1744460"/>
                <a:ext cx="3238120" cy="1384515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txBody>
              <a:bodyPr wrap="square" rtlCol="0">
                <a:normAutofit fontScale="92500" lnSpcReduction="10000"/>
              </a:bodyPr>
              <a:lstStyle/>
              <a:p>
                <a:r>
                  <a:rPr lang="en-US"/>
                  <a:t>Quantum Key Distribution</a:t>
                </a:r>
              </a:p>
              <a:p>
                <a:r>
                  <a:rPr lang="en-US"/>
                  <a:t>Leader election</a:t>
                </a:r>
              </a:p>
              <a:p>
                <a:r>
                  <a:rPr lang="en-US"/>
                  <a:t>Byzantine agreement </a:t>
                </a:r>
              </a:p>
              <a:p>
                <a:r>
                  <a:rPr lang="en-US" b="1"/>
                  <a:t>…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4446E9-25B1-7C4E-95EA-C38C76EEAD88}"/>
                  </a:ext>
                </a:extLst>
              </p:cNvPr>
              <p:cNvSpPr txBox="1"/>
              <p:nvPr/>
            </p:nvSpPr>
            <p:spPr>
              <a:xfrm>
                <a:off x="429418" y="1282794"/>
                <a:ext cx="3238120" cy="461665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  <a:alpha val="50000"/>
                </a:schemeClr>
              </a:solidFill>
            </p:spPr>
            <p:txBody>
              <a:bodyPr wrap="square" rtlCol="0">
                <a:normAutofit/>
              </a:bodyPr>
              <a:lstStyle/>
              <a:p>
                <a:pPr algn="ctr"/>
                <a:r>
                  <a:rPr lang="en-US" b="1"/>
                  <a:t>Crypto functions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1365A4-F0A9-284A-8605-B510C4256A12}"/>
                </a:ext>
              </a:extLst>
            </p:cNvPr>
            <p:cNvSpPr txBox="1"/>
            <p:nvPr/>
          </p:nvSpPr>
          <p:spPr>
            <a:xfrm>
              <a:off x="351454" y="3026678"/>
              <a:ext cx="3238120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rmAutofit/>
            </a:bodyPr>
            <a:lstStyle/>
            <a:p>
              <a:r>
                <a:rPr lang="en-US" i="1"/>
                <a:t>Low bandwidth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F4FBB4-DE27-A441-ABB1-70CC41E3CD6E}"/>
              </a:ext>
            </a:extLst>
          </p:cNvPr>
          <p:cNvGrpSpPr/>
          <p:nvPr/>
        </p:nvGrpSpPr>
        <p:grpSpPr>
          <a:xfrm>
            <a:off x="4543699" y="842571"/>
            <a:ext cx="3247302" cy="2472583"/>
            <a:chOff x="4552879" y="1180497"/>
            <a:chExt cx="3247302" cy="247258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75C3C5-021E-884C-83F9-34FB41B4A08C}"/>
                </a:ext>
              </a:extLst>
            </p:cNvPr>
            <p:cNvGrpSpPr/>
            <p:nvPr/>
          </p:nvGrpSpPr>
          <p:grpSpPr>
            <a:xfrm>
              <a:off x="4552879" y="1180497"/>
              <a:ext cx="3238122" cy="2012169"/>
              <a:chOff x="429418" y="2681674"/>
              <a:chExt cx="3238122" cy="201216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69FDD9-2D55-0042-B343-76BC3405DBFC}"/>
                  </a:ext>
                </a:extLst>
              </p:cNvPr>
              <p:cNvSpPr txBox="1"/>
              <p:nvPr/>
            </p:nvSpPr>
            <p:spPr>
              <a:xfrm>
                <a:off x="429419" y="3143339"/>
                <a:ext cx="3238121" cy="155050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</p:spPr>
            <p:txBody>
              <a:bodyPr wrap="square" rtlCol="0">
                <a:normAutofit fontScale="77500" lnSpcReduction="20000"/>
              </a:bodyPr>
              <a:lstStyle/>
              <a:p>
                <a:r>
                  <a:rPr lang="en-US"/>
                  <a:t>Distributed clocks</a:t>
                </a:r>
              </a:p>
              <a:p>
                <a:r>
                  <a:rPr lang="en-US"/>
                  <a:t>Interferometry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optical and IR telescope arrays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Cosmology</a:t>
                </a:r>
              </a:p>
              <a:p>
                <a:r>
                  <a:rPr lang="en-US" b="1"/>
                  <a:t>…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FDE3CC-AC18-E244-B78A-002BEDC3F0A6}"/>
                  </a:ext>
                </a:extLst>
              </p:cNvPr>
              <p:cNvSpPr txBox="1"/>
              <p:nvPr/>
            </p:nvSpPr>
            <p:spPr>
              <a:xfrm>
                <a:off x="429418" y="2681674"/>
                <a:ext cx="3238120" cy="46166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</p:spPr>
            <p:txBody>
              <a:bodyPr wrap="square" rtlCol="0">
                <a:normAutofit/>
              </a:bodyPr>
              <a:lstStyle/>
              <a:p>
                <a:pPr algn="ctr"/>
                <a:r>
                  <a:rPr lang="en-US" b="1"/>
                  <a:t>Sensing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F85531-360D-E04D-8BB4-14DD8E9AB1F4}"/>
                </a:ext>
              </a:extLst>
            </p:cNvPr>
            <p:cNvSpPr txBox="1"/>
            <p:nvPr/>
          </p:nvSpPr>
          <p:spPr>
            <a:xfrm>
              <a:off x="4562061" y="3191415"/>
              <a:ext cx="3238120" cy="461665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normAutofit/>
            </a:bodyPr>
            <a:lstStyle/>
            <a:p>
              <a:r>
                <a:rPr lang="en-US" i="1"/>
                <a:t>High bandwidth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B5697-BEB4-F44F-8A9D-3215796914B3}"/>
              </a:ext>
            </a:extLst>
          </p:cNvPr>
          <p:cNvGrpSpPr/>
          <p:nvPr/>
        </p:nvGrpSpPr>
        <p:grpSpPr>
          <a:xfrm>
            <a:off x="399598" y="3773652"/>
            <a:ext cx="3238121" cy="2456424"/>
            <a:chOff x="429415" y="3813408"/>
            <a:chExt cx="3238121" cy="245642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F309CA-D1F1-5041-8C17-D8352716A981}"/>
                </a:ext>
              </a:extLst>
            </p:cNvPr>
            <p:cNvGrpSpPr/>
            <p:nvPr/>
          </p:nvGrpSpPr>
          <p:grpSpPr>
            <a:xfrm>
              <a:off x="429415" y="3813408"/>
              <a:ext cx="3238121" cy="1996013"/>
              <a:chOff x="429418" y="4258273"/>
              <a:chExt cx="3238121" cy="199601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E64DBC-6265-3F42-93C9-9D0A7784532E}"/>
                  </a:ext>
                </a:extLst>
              </p:cNvPr>
              <p:cNvSpPr txBox="1"/>
              <p:nvPr/>
            </p:nvSpPr>
            <p:spPr>
              <a:xfrm>
                <a:off x="429418" y="4703782"/>
                <a:ext cx="3238121" cy="155050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50000"/>
                </a:schemeClr>
              </a:solidFill>
            </p:spPr>
            <p:txBody>
              <a:bodyPr wrap="square" rtlCol="0">
                <a:normAutofit lnSpcReduction="10000"/>
              </a:bodyPr>
              <a:lstStyle/>
              <a:p>
                <a:r>
                  <a:rPr lang="en-US"/>
                  <a:t>Blind QC </a:t>
                </a:r>
              </a:p>
              <a:p>
                <a:r>
                  <a:rPr lang="en-US"/>
                  <a:t>Client-server QC</a:t>
                </a:r>
              </a:p>
              <a:p>
                <a:r>
                  <a:rPr lang="en-US"/>
                  <a:t>Distributed QC</a:t>
                </a:r>
              </a:p>
              <a:p>
                <a:r>
                  <a:rPr lang="en-US" b="1"/>
                  <a:t>…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D7ECCD-81E9-6D46-82BE-EB2CA3911B7D}"/>
                  </a:ext>
                </a:extLst>
              </p:cNvPr>
              <p:cNvSpPr txBox="1"/>
              <p:nvPr/>
            </p:nvSpPr>
            <p:spPr>
              <a:xfrm>
                <a:off x="429418" y="4258273"/>
                <a:ext cx="3238120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50000"/>
                </a:schemeClr>
              </a:solidFill>
            </p:spPr>
            <p:txBody>
              <a:bodyPr wrap="square" rtlCol="0">
                <a:normAutofit fontScale="92500"/>
              </a:bodyPr>
              <a:lstStyle/>
              <a:p>
                <a:r>
                  <a:rPr lang="en-US" b="1"/>
                  <a:t>Quantum Computing (QC)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306F42-F39A-5446-BE7C-05411E5C6005}"/>
                </a:ext>
              </a:extLst>
            </p:cNvPr>
            <p:cNvSpPr txBox="1"/>
            <p:nvPr/>
          </p:nvSpPr>
          <p:spPr>
            <a:xfrm>
              <a:off x="429415" y="5808167"/>
              <a:ext cx="3238120" cy="461665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normAutofit fontScale="85000" lnSpcReduction="10000"/>
            </a:bodyPr>
            <a:lstStyle/>
            <a:p>
              <a:r>
                <a:rPr lang="en-US" i="1"/>
                <a:t>High to very high bandwidth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2D84D37-CA07-0D4A-9039-C9F35024B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880" y="4929945"/>
            <a:ext cx="1938130" cy="14715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17FA78-D328-7B4D-9721-E15B7744B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54" y="3385212"/>
            <a:ext cx="2663373" cy="15863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9B31F9-8710-EF4F-8903-542C05AD2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543"/>
          <a:stretch/>
        </p:blipFill>
        <p:spPr>
          <a:xfrm>
            <a:off x="7151531" y="3404605"/>
            <a:ext cx="1992469" cy="16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3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47688C-6AB4-7D4C-B8AE-E789BDADF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28784"/>
            <a:ext cx="8672513" cy="3940691"/>
          </a:xfrm>
        </p:spPr>
        <p:txBody>
          <a:bodyPr>
            <a:normAutofit/>
          </a:bodyPr>
          <a:lstStyle/>
          <a:p>
            <a:r>
              <a:rPr lang="en-US" dirty="0"/>
              <a:t>It is desirable to take advantage of existing telecom fiber infrastructure (cost)</a:t>
            </a:r>
          </a:p>
          <a:p>
            <a:pPr lvl="1"/>
            <a:r>
              <a:rPr lang="en-US" dirty="0"/>
              <a:t>coexistence with classical info</a:t>
            </a:r>
          </a:p>
          <a:p>
            <a:r>
              <a:rPr lang="en-US" dirty="0"/>
              <a:t>No cloning theorem results in significant transmission distance limitations for quantum information communication</a:t>
            </a:r>
          </a:p>
          <a:p>
            <a:pPr lvl="1"/>
            <a:r>
              <a:rPr lang="en-US" dirty="0"/>
              <a:t>transmissivity of fiber channels scales exponentially with distance, rates at most ~ transmittivity </a:t>
            </a:r>
          </a:p>
          <a:p>
            <a:r>
              <a:rPr lang="en-US" dirty="0"/>
              <a:t>For general quantum network applications rely on entanglement distribution and teleportation for quantum communications, to protect the “fragile” quantum information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BD588F-452B-794D-B735-6A45E832D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network deployment - 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2AE9D-F19C-034F-95D9-87719C2A95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E5830-D6CA-7B4B-8EDA-C1E18B836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9AA0D-30E5-C340-A7DA-BDFDC60D4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8395C-4A91-C94F-913A-FA3453564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979" y="4769475"/>
            <a:ext cx="5146645" cy="144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1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22ECDE-30CD-6B42-BD38-2E857BE8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Teleportation for Quantum Communications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E498B-7BAF-4D44-95F7-6AB1FE457D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FBE8D-6341-E04F-886C-54F330DA8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Quantum Science &amp; Technology at Fermilab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0F0B1-490A-0249-89E9-8CD15F7E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9031F-0585-004C-8580-E21C2D395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12" y="3533384"/>
            <a:ext cx="5472788" cy="2564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F59F59-5CC2-C049-BBC3-5B35BC6B890A}"/>
              </a:ext>
            </a:extLst>
          </p:cNvPr>
          <p:cNvSpPr txBox="1"/>
          <p:nvPr/>
        </p:nvSpPr>
        <p:spPr>
          <a:xfrm>
            <a:off x="0" y="923091"/>
            <a:ext cx="5281512" cy="5011818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US" dirty="0"/>
              <a:t>Quantum teleportation is the disembodied transfer of a quantum state (not the qubit carrier!)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“Alice” has a </a:t>
            </a:r>
            <a:r>
              <a:rPr lang="en-US" b="1" dirty="0">
                <a:solidFill>
                  <a:srgbClr val="404040"/>
                </a:solidFill>
              </a:rPr>
              <a:t>photon in an arbitrary qubit </a:t>
            </a:r>
            <a:r>
              <a:rPr lang="en-US" dirty="0">
                <a:solidFill>
                  <a:srgbClr val="404040"/>
                </a:solidFill>
              </a:rPr>
              <a:t>state (information to be transmitted)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“Bob” has an </a:t>
            </a:r>
            <a:r>
              <a:rPr lang="en-US" b="1" dirty="0">
                <a:solidFill>
                  <a:schemeClr val="accent6"/>
                </a:solidFill>
              </a:rPr>
              <a:t>entangled pair </a:t>
            </a:r>
            <a:r>
              <a:rPr lang="en-US" dirty="0">
                <a:solidFill>
                  <a:schemeClr val="accent6"/>
                </a:solidFill>
              </a:rPr>
              <a:t>of photons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“Charlie” entangles Alice’s qubit with one of Bob’s in a </a:t>
            </a:r>
            <a:r>
              <a:rPr lang="en-US" b="1" dirty="0">
                <a:solidFill>
                  <a:schemeClr val="accent6"/>
                </a:solidFill>
              </a:rPr>
              <a:t>Bell state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Alice’s quantum state is teleported to Bob’s other photon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</a:rPr>
              <a:t>after unitary operation, requiring </a:t>
            </a:r>
            <a:r>
              <a:rPr lang="en-US" b="1" dirty="0">
                <a:solidFill>
                  <a:schemeClr val="accent6"/>
                </a:solidFill>
              </a:rPr>
              <a:t>2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bits of classical info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059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EB5946-FEC3-8A4B-B43B-202113F37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Addressing resources</a:t>
            </a:r>
          </a:p>
          <a:p>
            <a:pPr lvl="1"/>
            <a:r>
              <a:rPr lang="en-US" dirty="0"/>
              <a:t>naming</a:t>
            </a:r>
          </a:p>
          <a:p>
            <a:r>
              <a:rPr lang="en-US" dirty="0"/>
              <a:t>Resource management</a:t>
            </a:r>
          </a:p>
          <a:p>
            <a:r>
              <a:rPr lang="en-US" dirty="0"/>
              <a:t>Topology awareness </a:t>
            </a:r>
          </a:p>
          <a:p>
            <a:pPr lvl="1"/>
            <a:r>
              <a:rPr lang="en-US" dirty="0"/>
              <a:t>dealing with out-of-date information</a:t>
            </a:r>
          </a:p>
          <a:p>
            <a:pPr lvl="1"/>
            <a:r>
              <a:rPr lang="en-US" dirty="0"/>
              <a:t>Discovery</a:t>
            </a:r>
          </a:p>
          <a:p>
            <a:r>
              <a:rPr lang="en-US" dirty="0"/>
              <a:t>Routing </a:t>
            </a:r>
          </a:p>
          <a:p>
            <a:r>
              <a:rPr lang="en-US" dirty="0"/>
              <a:t>Heterogeneity</a:t>
            </a:r>
          </a:p>
          <a:p>
            <a:pPr lvl="1"/>
            <a:r>
              <a:rPr lang="en-US" dirty="0"/>
              <a:t>In technology, resources</a:t>
            </a:r>
          </a:p>
          <a:p>
            <a:r>
              <a:rPr lang="en-US" dirty="0"/>
              <a:t>Operations robustness </a:t>
            </a:r>
          </a:p>
          <a:p>
            <a:r>
              <a:rPr lang="en-US" dirty="0"/>
              <a:t>Scale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3C462D-7362-1D40-B7F6-771F4E76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network vs p2p quantum communication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6D3F2-BC8E-CA4F-8D5F-DE31B87475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4AFFF-AE7D-6D4D-8F5D-1DF44463A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84B99-E07F-4A42-B0E9-0F2951769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07774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F005BD-AA7F-E849-8149-5D7EE613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6542"/>
            <a:ext cx="4227429" cy="5059363"/>
          </a:xfrm>
        </p:spPr>
        <p:txBody>
          <a:bodyPr/>
          <a:lstStyle/>
          <a:p>
            <a:r>
              <a:rPr lang="en-US" dirty="0"/>
              <a:t>Distribute Bell pairs on request across the network:</a:t>
            </a:r>
          </a:p>
          <a:p>
            <a:pPr lvl="1"/>
            <a:r>
              <a:rPr lang="en-US" dirty="0"/>
              <a:t>Need to select a path (routing)</a:t>
            </a:r>
          </a:p>
          <a:p>
            <a:pPr lvl="1"/>
            <a:r>
              <a:rPr lang="en-US" dirty="0"/>
              <a:t>Plan set of operations</a:t>
            </a:r>
          </a:p>
          <a:p>
            <a:pPr lvl="1"/>
            <a:r>
              <a:rPr lang="en-US" dirty="0"/>
              <a:t>Convey operations steps to nodes</a:t>
            </a:r>
          </a:p>
          <a:p>
            <a:pPr lvl="2"/>
            <a:r>
              <a:rPr lang="en-US" dirty="0"/>
              <a:t>Utilize node characteristics</a:t>
            </a:r>
          </a:p>
          <a:p>
            <a:pPr lvl="1"/>
            <a:r>
              <a:rPr lang="en-US" dirty="0"/>
              <a:t>Constraints/assumptions</a:t>
            </a:r>
          </a:p>
          <a:p>
            <a:pPr lvl="1"/>
            <a:r>
              <a:rPr lang="en-US" dirty="0"/>
              <a:t>Links are heterogeneous and not a priori known</a:t>
            </a:r>
          </a:p>
          <a:p>
            <a:pPr lvl="1"/>
            <a:r>
              <a:rPr lang="en-US" dirty="0"/>
              <a:t>Resource management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6F304E-5427-E64C-900C-DE3B93E7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0357"/>
            <a:ext cx="8686800" cy="427877"/>
          </a:xfrm>
        </p:spPr>
        <p:txBody>
          <a:bodyPr/>
          <a:lstStyle/>
          <a:p>
            <a:r>
              <a:rPr lang="en-US" dirty="0"/>
              <a:t>Example quantum network use case: entanglement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4C63-D37B-AA46-9345-E984D6C84C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0E6C0-FF24-3C4C-8603-C652A9EFD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34926-FD2E-0648-B397-45E0BCB24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C2DDC-0CE2-224D-B8E9-6589B291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29" y="1874915"/>
            <a:ext cx="4459369" cy="23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986F8541-9467-C848-B5A5-E93F08FAB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322" y="3666080"/>
            <a:ext cx="3853361" cy="163475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15ECDC-80BD-A444-A6DB-0E3E42FA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Network deployment -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C513C-A658-F34B-AA9F-1423A24137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980574-96C8-43EB-80E6-0963CD69FBA7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52075-D5FD-4846-A4D8-BD84D39AC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E052A-2D5C-6B45-8FA4-6DDAB4E61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Panagiotis Spentzouris | Inside Quantum Technology</a:t>
            </a:r>
          </a:p>
          <a:p>
            <a:pPr>
              <a:defRPr/>
            </a:pP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0B8B8-6066-DD4E-8D50-FE11CB90EE99}"/>
              </a:ext>
            </a:extLst>
          </p:cNvPr>
          <p:cNvSpPr txBox="1"/>
          <p:nvPr/>
        </p:nvSpPr>
        <p:spPr>
          <a:xfrm>
            <a:off x="5055783" y="5503849"/>
            <a:ext cx="4088217" cy="639782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r>
              <a:rPr lang="en-US" dirty="0">
                <a:hlinkClick r:id="rId3" tooltip="SIGCOMM '19: Proceedings of the ACM Special Interest Group on Data Communication"/>
              </a:rPr>
              <a:t>SIGCOMM '19: Proceedings of the ACM Special Interest Group on Data </a:t>
            </a:r>
            <a:r>
              <a:rPr lang="en-US" dirty="0" err="1">
                <a:hlinkClick r:id="rId3" tooltip="SIGCOMM '19: Proceedings of the ACM Special Interest Group on Data Communication"/>
              </a:rPr>
              <a:t>Communication</a:t>
            </a:r>
            <a:r>
              <a:rPr lang="en-US" dirty="0" err="1"/>
              <a:t>August</a:t>
            </a:r>
            <a:r>
              <a:rPr lang="en-US" dirty="0"/>
              <a:t> 2019 Pages 159–173</a:t>
            </a:r>
            <a:r>
              <a:rPr lang="en-US" dirty="0">
                <a:hlinkClick r:id="rId4"/>
              </a:rPr>
              <a:t>https://doi.org/10.1145/3341302.3342070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D6A636-8248-C848-AD62-FB00AFC5EF4A}"/>
              </a:ext>
            </a:extLst>
          </p:cNvPr>
          <p:cNvCxnSpPr>
            <a:cxnSpLocks/>
          </p:cNvCxnSpPr>
          <p:nvPr/>
        </p:nvCxnSpPr>
        <p:spPr>
          <a:xfrm flipV="1">
            <a:off x="4498746" y="4611054"/>
            <a:ext cx="470938" cy="1"/>
          </a:xfrm>
          <a:prstGeom prst="line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B9328F-2304-4A4F-BED0-757B9F9DAB80}"/>
              </a:ext>
            </a:extLst>
          </p:cNvPr>
          <p:cNvSpPr txBox="1"/>
          <p:nvPr/>
        </p:nvSpPr>
        <p:spPr>
          <a:xfrm>
            <a:off x="6035132" y="2942154"/>
            <a:ext cx="132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C1038B-77B9-3743-9918-557351F0316F}"/>
              </a:ext>
            </a:extLst>
          </p:cNvPr>
          <p:cNvGrpSpPr/>
          <p:nvPr/>
        </p:nvGrpSpPr>
        <p:grpSpPr>
          <a:xfrm>
            <a:off x="88317" y="2911836"/>
            <a:ext cx="4286857" cy="2956277"/>
            <a:chOff x="88317" y="2911836"/>
            <a:chExt cx="4286857" cy="29562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884644-A64F-D547-AD74-B1F2BB072A36}"/>
                </a:ext>
              </a:extLst>
            </p:cNvPr>
            <p:cNvGrpSpPr/>
            <p:nvPr/>
          </p:nvGrpSpPr>
          <p:grpSpPr>
            <a:xfrm>
              <a:off x="88317" y="3425316"/>
              <a:ext cx="4286857" cy="2442797"/>
              <a:chOff x="29962" y="986203"/>
              <a:chExt cx="4286857" cy="2442797"/>
            </a:xfrm>
          </p:grpSpPr>
          <p:pic>
            <p:nvPicPr>
              <p:cNvPr id="1026" name="Picture 2" descr="The Seven Layers of Networking – Part III">
                <a:extLst>
                  <a:ext uri="{FF2B5EF4-FFF2-40B4-BE49-F238E27FC236}">
                    <a16:creationId xmlns:a16="http://schemas.microsoft.com/office/drawing/2014/main" id="{00511A7C-6F04-AA44-ABE3-2284F6C657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624" y="986203"/>
                <a:ext cx="3951195" cy="1877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95DD91-B25C-0F48-B9C6-0F7078D0E262}"/>
                  </a:ext>
                </a:extLst>
              </p:cNvPr>
              <p:cNvSpPr txBox="1"/>
              <p:nvPr/>
            </p:nvSpPr>
            <p:spPr>
              <a:xfrm>
                <a:off x="29962" y="2967335"/>
                <a:ext cx="42868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conceptual                protocol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1F4372-C0B1-2F4C-BF69-AF93BE0CB165}"/>
                </a:ext>
              </a:extLst>
            </p:cNvPr>
            <p:cNvSpPr txBox="1"/>
            <p:nvPr/>
          </p:nvSpPr>
          <p:spPr>
            <a:xfrm>
              <a:off x="1530602" y="2911836"/>
              <a:ext cx="1188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classical</a:t>
              </a:r>
            </a:p>
          </p:txBody>
        </p:sp>
      </p:grp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5D2AD85-6B92-B347-BE71-46DC818AD15D}"/>
              </a:ext>
            </a:extLst>
          </p:cNvPr>
          <p:cNvSpPr txBox="1">
            <a:spLocks/>
          </p:cNvSpPr>
          <p:nvPr/>
        </p:nvSpPr>
        <p:spPr>
          <a:xfrm>
            <a:off x="222250" y="1040211"/>
            <a:ext cx="8672513" cy="18085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R&amp;D is needed at every level</a:t>
            </a:r>
          </a:p>
          <a:p>
            <a:pPr lvl="1"/>
            <a:r>
              <a:rPr lang="en-US" dirty="0"/>
              <a:t>Devices, …, systems</a:t>
            </a:r>
          </a:p>
          <a:p>
            <a:pPr lvl="1"/>
            <a:r>
              <a:rPr lang="en-US" dirty="0"/>
              <a:t>Architecture, network model, protocols</a:t>
            </a:r>
          </a:p>
        </p:txBody>
      </p:sp>
    </p:spTree>
    <p:extLst>
      <p:ext uri="{BB962C8B-B14F-4D97-AF65-F5344CB8AC3E}">
        <p14:creationId xmlns:p14="http://schemas.microsoft.com/office/powerpoint/2010/main" val="126648691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perations Review Slide Template" id="{9F6F2884-20C5-4649-94F6-F813A26D1247}" vid="{18A13F54-FF56-8148-85E3-B7E512E9D7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10077</TotalTime>
  <Words>2906</Words>
  <Application>Microsoft Macintosh PowerPoint</Application>
  <PresentationFormat>On-screen Show (4:3)</PresentationFormat>
  <Paragraphs>471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Book Antiqua</vt:lpstr>
      <vt:lpstr>Calibri</vt:lpstr>
      <vt:lpstr>Calibri Light</vt:lpstr>
      <vt:lpstr>effra</vt:lpstr>
      <vt:lpstr>Helvetica</vt:lpstr>
      <vt:lpstr>Raleway</vt:lpstr>
      <vt:lpstr>Symbol</vt:lpstr>
      <vt:lpstr>Times New Roman</vt:lpstr>
      <vt:lpstr>Wingdings</vt:lpstr>
      <vt:lpstr>Fermilab_PPT_090815</vt:lpstr>
      <vt:lpstr>PowerPoint Presentation</vt:lpstr>
      <vt:lpstr>Quantum network</vt:lpstr>
      <vt:lpstr>The Quantum Internet</vt:lpstr>
      <vt:lpstr>Quantum networks bring new capabilities and enable new applications</vt:lpstr>
      <vt:lpstr>Quantum network deployment - I</vt:lpstr>
      <vt:lpstr>Teleportation for Quantum Communications</vt:lpstr>
      <vt:lpstr>Quantum network vs p2p quantum communication </vt:lpstr>
      <vt:lpstr>Example quantum network use case: entanglement distribution</vt:lpstr>
      <vt:lpstr>Quantum Network deployment - II</vt:lpstr>
      <vt:lpstr>Physical Layer components</vt:lpstr>
      <vt:lpstr>Quantum Repeaters</vt:lpstr>
      <vt:lpstr>Repeater architectures</vt:lpstr>
      <vt:lpstr>Still working on first generation deployment</vt:lpstr>
      <vt:lpstr>Performance characteristics vary, even within generation and implementation, based on protocol </vt:lpstr>
      <vt:lpstr>Quantum memories</vt:lpstr>
      <vt:lpstr>Quantum Memory approaches</vt:lpstr>
      <vt:lpstr>Technology stack</vt:lpstr>
      <vt:lpstr>The case for developing and deploying a repeaterless Quantum Network</vt:lpstr>
      <vt:lpstr>Testbeds for technology development: IEQNET </vt:lpstr>
      <vt:lpstr>Technical Approach</vt:lpstr>
      <vt:lpstr>IEQNET Topology</vt:lpstr>
      <vt:lpstr>Architecture examples: Q-Node Design - I</vt:lpstr>
      <vt:lpstr>Q-Node Design -  II</vt:lpstr>
      <vt:lpstr>Q-Node Design – III</vt:lpstr>
      <vt:lpstr>SDN-based control plane - I</vt:lpstr>
      <vt:lpstr>PowerPoint Presentation</vt:lpstr>
      <vt:lpstr>SDN-based control plane – III </vt:lpstr>
      <vt:lpstr>SDN-based control plane– IV </vt:lpstr>
      <vt:lpstr>PowerPoint Presentation</vt:lpstr>
      <vt:lpstr>Q-node deployment and implementation </vt:lpstr>
      <vt:lpstr>PowerPoint Presentation</vt:lpstr>
      <vt:lpstr>PowerPoint Presentation</vt:lpstr>
      <vt:lpstr>PowerPoint Presentation</vt:lpstr>
      <vt:lpstr>Partnership (academia/lab/industry) supported the efforts leading to these results </vt:lpstr>
      <vt:lpstr>Suggested references</vt:lpstr>
      <vt:lpstr>Quantum Sensor Networks</vt:lpstr>
      <vt:lpstr>Networks of atomic clocks</vt:lpstr>
      <vt:lpstr>Networks enabling sensor phase information transfer </vt:lpstr>
      <vt:lpstr>Quantum Network evolution 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Panagiotis Spentzouris</dc:creator>
  <cp:lastModifiedBy>Panagiotis Spentzouris</cp:lastModifiedBy>
  <cp:revision>171</cp:revision>
  <cp:lastPrinted>2014-01-20T19:40:21Z</cp:lastPrinted>
  <dcterms:created xsi:type="dcterms:W3CDTF">2020-05-27T18:01:33Z</dcterms:created>
  <dcterms:modified xsi:type="dcterms:W3CDTF">2020-12-09T16:58:15Z</dcterms:modified>
</cp:coreProperties>
</file>