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77" r:id="rId3"/>
    <p:sldId id="264" r:id="rId4"/>
    <p:sldId id="278" r:id="rId5"/>
    <p:sldId id="272" r:id="rId6"/>
    <p:sldId id="273" r:id="rId7"/>
    <p:sldId id="274" r:id="rId8"/>
    <p:sldId id="275" r:id="rId9"/>
    <p:sldId id="27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84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9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FCF04D-540A-F747-B4AA-A0341C8CE388}" type="datetimeFigureOut">
              <a:rPr lang="en-US" smtClean="0"/>
              <a:t>2/2/21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B89235-A1CB-A847-AB40-8F4156ED9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02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89235-A1CB-A847-AB40-8F4156ED9B6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514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92A47-2CC3-344E-834F-AB681B928779}" type="datetime1">
              <a:rPr lang="en-US" smtClean="0"/>
              <a:t>2/2/21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058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11EF3-8F80-6F4A-8344-5C56CBE666E7}" type="datetime1">
              <a:rPr lang="en-US" smtClean="0"/>
              <a:t>2/2/21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639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75AC-8292-B64F-9D0E-7BAA033A5459}" type="datetime1">
              <a:rPr lang="en-US" smtClean="0"/>
              <a:t>2/2/21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890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7B63-1104-B246-8127-52C77968E066}" type="datetime1">
              <a:rPr lang="en-US" smtClean="0"/>
              <a:t>2/2/21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814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B11D7-E755-6A4C-A951-C7D52256ED70}" type="datetime1">
              <a:rPr lang="en-US" smtClean="0"/>
              <a:t>2/2/21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42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AE8A-652E-AF48-9979-510834205428}" type="datetime1">
              <a:rPr lang="en-US" smtClean="0"/>
              <a:t>2/2/21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028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A8B71-DB4C-214C-BFCF-674997C6E039}" type="datetime1">
              <a:rPr lang="en-US" smtClean="0"/>
              <a:t>2/2/21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315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1DC10-CC9C-2545-916D-36E5C2723324}" type="datetime1">
              <a:rPr lang="en-US" smtClean="0"/>
              <a:t>2/2/21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991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3898D-6647-2146-A51D-2FFFF671E803}" type="datetime1">
              <a:rPr lang="en-US" smtClean="0"/>
              <a:t>2/2/21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153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6BFAF-6B00-FA45-8C9D-477A28FEA754}" type="datetime1">
              <a:rPr lang="en-US" smtClean="0"/>
              <a:t>2/2/21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381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D895-DE02-EB4B-8602-89353148B58B}" type="datetime1">
              <a:rPr lang="en-US" smtClean="0"/>
              <a:t>2/2/21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411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F4991-648E-8741-9F55-0A16FA9BC894}" type="datetime1">
              <a:rPr lang="en-US" smtClean="0"/>
              <a:t>2/2/21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CEE3E-4B05-AC41-B179-83A51E4C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523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91506"/>
            <a:ext cx="10515600" cy="735958"/>
          </a:xfrm>
        </p:spPr>
        <p:txBody>
          <a:bodyPr>
            <a:normAutofit fontScale="90000"/>
          </a:bodyPr>
          <a:lstStyle/>
          <a:p>
            <a:r>
              <a:rPr lang="en-US" sz="3600" b="1" u="sng" dirty="0"/>
              <a:t>CEF4: Fortnightly TG Conveners’ Discussion 02.February.2021</a:t>
            </a:r>
            <a:br>
              <a:rPr lang="en-US" sz="4000" u="sng" dirty="0"/>
            </a:br>
            <a:r>
              <a:rPr lang="en-US" sz="2200" u="sng" dirty="0"/>
              <a:t>S. de Jong, S. Malik, R. </a:t>
            </a:r>
            <a:r>
              <a:rPr lang="en-US" sz="2200" u="sng" dirty="0" err="1"/>
              <a:t>Ruchti</a:t>
            </a:r>
            <a:endParaRPr lang="en-US" sz="2200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081461"/>
            <a:ext cx="10515600" cy="4695077"/>
          </a:xfrm>
        </p:spPr>
        <p:txBody>
          <a:bodyPr>
            <a:normAutofit fontScale="92500" lnSpcReduction="20000"/>
          </a:bodyPr>
          <a:lstStyle/>
          <a:p>
            <a:pPr marL="457200" lvl="1" indent="0">
              <a:buNone/>
            </a:pPr>
            <a:endParaRPr lang="en-US" b="1" u="sng" dirty="0">
              <a:solidFill>
                <a:schemeClr val="accent2">
                  <a:lumMod val="50000"/>
                </a:schemeClr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b="1" u="sng" dirty="0">
                <a:solidFill>
                  <a:schemeClr val="accent2">
                    <a:lumMod val="50000"/>
                  </a:schemeClr>
                </a:solidFill>
              </a:rPr>
              <a:t>Minutes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: Summary and Action Items from the last meeting.</a:t>
            </a:r>
          </a:p>
          <a:p>
            <a:pPr lvl="2"/>
            <a:r>
              <a:rPr lang="en-US" dirty="0"/>
              <a:t>Attached to Indigo agenda</a:t>
            </a:r>
          </a:p>
          <a:p>
            <a:pPr lvl="2"/>
            <a:r>
              <a:rPr lang="en-US" dirty="0"/>
              <a:t>Thanks to Daria.</a:t>
            </a:r>
          </a:p>
          <a:p>
            <a:pPr lvl="2"/>
            <a:r>
              <a:rPr lang="en-US" dirty="0"/>
              <a:t>Please review and send any comments.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u="sng" dirty="0">
                <a:solidFill>
                  <a:schemeClr val="accent2">
                    <a:lumMod val="50000"/>
                  </a:schemeClr>
                </a:solidFill>
              </a:rPr>
              <a:t>Schedule ahead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: </a:t>
            </a:r>
          </a:p>
          <a:p>
            <a:pPr lvl="2"/>
            <a:r>
              <a:rPr lang="en-US" dirty="0"/>
              <a:t>CEF TG Convener Monthly Meeting Friday, 05.Feb.21 (time?)</a:t>
            </a:r>
          </a:p>
          <a:p>
            <a:pPr lvl="2"/>
            <a:r>
              <a:rPr lang="en-US" dirty="0"/>
              <a:t>From Snowmass Management – “Announcement of the Snowmass Delay Guidelines”.</a:t>
            </a:r>
          </a:p>
          <a:p>
            <a:pPr lvl="2"/>
            <a:r>
              <a:rPr lang="en-US" dirty="0"/>
              <a:t>CEF4 Meetings (see below)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u="sng" dirty="0">
                <a:solidFill>
                  <a:schemeClr val="accent2">
                    <a:lumMod val="50000"/>
                  </a:schemeClr>
                </a:solidFill>
              </a:rPr>
              <a:t>For discussion today:</a:t>
            </a:r>
          </a:p>
          <a:p>
            <a:pPr lvl="2"/>
            <a:r>
              <a:rPr lang="en-US" dirty="0"/>
              <a:t>Input and Discussion on WP2 - General Education K/12 and Up</a:t>
            </a:r>
          </a:p>
          <a:p>
            <a:pPr lvl="3"/>
            <a:r>
              <a:rPr lang="en-US" dirty="0"/>
              <a:t>Introduction and input from new any new members</a:t>
            </a:r>
          </a:p>
          <a:p>
            <a:pPr lvl="2"/>
            <a:r>
              <a:rPr lang="en-US" dirty="0"/>
              <a:t>Discussion and follow up on overall WP TLC format and how to access the information</a:t>
            </a:r>
          </a:p>
          <a:p>
            <a:pPr lvl="2"/>
            <a:r>
              <a:rPr lang="en-US" dirty="0"/>
              <a:t>Discussion of what should be our work plan and corresponding structure of our CEF4 meetings. </a:t>
            </a:r>
          </a:p>
          <a:p>
            <a:pPr lvl="3"/>
            <a:r>
              <a:rPr lang="en-US" dirty="0"/>
              <a:t>From Sudhir – Have an active CEF4 Zoom available every Tuesday, from 13:00-14:00Eastern Time, but CEF4 TG discussion would be only every two weeks or every month?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953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592818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Draft: WP-TLC (White Paper Template/Logistics/Checklist)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0713695"/>
              </p:ext>
            </p:extLst>
          </p:nvPr>
        </p:nvGraphicFramePr>
        <p:xfrm>
          <a:off x="1864212" y="500743"/>
          <a:ext cx="8041787" cy="63752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43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32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24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57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CEF4: WP Title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267" marR="56267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4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WP Coordinators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267" marR="56267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1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WP Participant List and Contact Information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267" marR="56267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4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Topic Driver(s)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Topic Leaders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267" marR="56267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033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Work Organization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What Needs to be Accomplished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Timeline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Meeting Schedule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Presentations/Reporting 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Deliverables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Data to support deliverables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Snowmass Meetings, Elsewhere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To Snowmass groups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To outside groups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267" marR="56267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09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Connections/Links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Links to other LOI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Links to other CEF groups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267" marR="56267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43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Resources and Materials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Data Collection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External Expert Input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Reference Documentation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Funding needs (if any)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Input from other CEF groups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Input from other Frontier groups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Liaison assistance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Input from APS, DPF, AAPT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Input from DOE or NSF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National Academy Studies, Snowmass2013 reports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For information gathering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267" marR="56267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07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Document Preparation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Editor(s) selection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Methodology 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Googledoc</a:t>
                      </a:r>
                      <a:r>
                        <a:rPr lang="en-US" sz="1400" dirty="0">
                          <a:effectLst/>
                        </a:rPr>
                        <a:t>…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267" marR="56267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09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Draft Abstract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Have this right away, then modify as work gets done?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267" marR="56267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04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References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267" marR="56267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85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5491"/>
            <a:ext cx="10515600" cy="679904"/>
          </a:xfrm>
        </p:spPr>
        <p:txBody>
          <a:bodyPr>
            <a:noAutofit/>
          </a:bodyPr>
          <a:lstStyle/>
          <a:p>
            <a:r>
              <a:rPr lang="en-US" sz="3200" dirty="0"/>
              <a:t>Draft White Paper Titles (“Drivers”) to encourage participation and initiate group progress...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780" y="1249139"/>
            <a:ext cx="11913220" cy="498439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Career/Education					(Sudhir; Randy, </a:t>
            </a:r>
            <a:r>
              <a:rPr lang="en-US" dirty="0" err="1"/>
              <a:t>SdJ</a:t>
            </a:r>
            <a:r>
              <a:rPr lang="en-US" dirty="0"/>
              <a:t>, ____)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Meeting the Challenges and the Opportunities - Educational Preparation and Training for Particle Physics and Related Research and Technical Careers.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General Education </a:t>
            </a:r>
            <a:r>
              <a:rPr lang="mr-IN" dirty="0"/>
              <a:t>–</a:t>
            </a:r>
            <a:r>
              <a:rPr lang="en-US" dirty="0"/>
              <a:t> K/12 and Up			(Marge B; Randy, </a:t>
            </a:r>
            <a:r>
              <a:rPr lang="en-US" dirty="0" err="1"/>
              <a:t>SdJ</a:t>
            </a:r>
            <a:r>
              <a:rPr lang="en-US" dirty="0"/>
              <a:t>,_____ )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Rethinking Science and Mathematics in Secondary Education - Bridging of K/12 Education and Research Science.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Particle Physics Specific Education			(</a:t>
            </a:r>
            <a:r>
              <a:rPr lang="en-US" dirty="0" err="1"/>
              <a:t>SdJ</a:t>
            </a:r>
            <a:r>
              <a:rPr lang="en-US" dirty="0"/>
              <a:t>; Randy, </a:t>
            </a:r>
            <a:r>
              <a:rPr lang="en-US" dirty="0" err="1"/>
              <a:t>Yining</a:t>
            </a:r>
            <a:r>
              <a:rPr lang="en-US" dirty="0"/>
              <a:t>, ______)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Restructuring the Particle Physics Curriculum in Higher Education to meet Twenty-first Century Challenges.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Global Software Issues and HEP			(Sudhir; </a:t>
            </a:r>
            <a:r>
              <a:rPr lang="en-US" dirty="0" err="1"/>
              <a:t>SdJ</a:t>
            </a:r>
            <a:r>
              <a:rPr lang="en-US" dirty="0"/>
              <a:t>,_______)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Recasting Software and Computing Education to Drive Experimental and Theoretical Advances in Particle Physics.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Public Education and International Connections	(</a:t>
            </a:r>
            <a:r>
              <a:rPr lang="en-US" dirty="0" err="1"/>
              <a:t>Ketevi</a:t>
            </a:r>
            <a:r>
              <a:rPr lang="en-US" dirty="0"/>
              <a:t>, </a:t>
            </a:r>
            <a:r>
              <a:rPr lang="en-US" dirty="0" err="1"/>
              <a:t>Azwinndini</a:t>
            </a:r>
            <a:r>
              <a:rPr lang="en-US" dirty="0"/>
              <a:t>, Ken C, </a:t>
            </a:r>
            <a:r>
              <a:rPr lang="en-US" dirty="0" err="1"/>
              <a:t>SdJ</a:t>
            </a:r>
            <a:r>
              <a:rPr lang="en-US" dirty="0"/>
              <a:t>)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Particle Physics Without Boundaries </a:t>
            </a:r>
            <a:r>
              <a:rPr lang="mr-IN" dirty="0">
                <a:solidFill>
                  <a:srgbClr val="C00000"/>
                </a:solidFill>
              </a:rPr>
              <a:t>–</a:t>
            </a:r>
            <a:r>
              <a:rPr lang="en-US" dirty="0">
                <a:solidFill>
                  <a:srgbClr val="C00000"/>
                </a:solidFill>
              </a:rPr>
              <a:t> Scientific Experiments and Data Online and in your Hands.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053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490EC-DA7F-1E45-BB1A-082DA8A45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Following dated slides for reference…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6DCD89-446F-3148-A54A-AD3AFB4F4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423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76866"/>
            <a:ext cx="10515600" cy="907863"/>
          </a:xfrm>
        </p:spPr>
        <p:txBody>
          <a:bodyPr>
            <a:normAutofit fontScale="90000"/>
          </a:bodyPr>
          <a:lstStyle/>
          <a:p>
            <a:r>
              <a:rPr lang="en-US" dirty="0"/>
              <a:t>CEF4:WP1 - White Paper 1</a:t>
            </a:r>
            <a:br>
              <a:rPr lang="en-US" dirty="0"/>
            </a:br>
            <a:r>
              <a:rPr lang="en-US" dirty="0"/>
              <a:t>Career/Education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296707"/>
            <a:ext cx="10515600" cy="5226755"/>
          </a:xfrm>
        </p:spPr>
        <p:txBody>
          <a:bodyPr>
            <a:normAutofit fontScale="92500" lnSpcReduction="20000"/>
          </a:bodyPr>
          <a:lstStyle/>
          <a:p>
            <a:pPr marL="228600" lvl="1">
              <a:spcBef>
                <a:spcPts val="1000"/>
              </a:spcBef>
            </a:pPr>
            <a:r>
              <a:rPr lang="en-US" sz="2800" u="sng" dirty="0">
                <a:solidFill>
                  <a:srgbClr val="C00000"/>
                </a:solidFill>
              </a:rPr>
              <a:t>Driver</a:t>
            </a:r>
            <a:r>
              <a:rPr lang="en-US" sz="2800" dirty="0">
                <a:solidFill>
                  <a:srgbClr val="C00000"/>
                </a:solidFill>
              </a:rPr>
              <a:t>: Meeting the Challenges and the Opportunities - Educational Preparation and Training for Particle Physics and Related Research and Technical Careers.</a:t>
            </a:r>
            <a:endParaRPr lang="en-US" sz="2800" dirty="0"/>
          </a:p>
          <a:p>
            <a:r>
              <a:rPr lang="en-US" dirty="0"/>
              <a:t>WP1 Group Organizers</a:t>
            </a:r>
          </a:p>
          <a:p>
            <a:r>
              <a:rPr lang="en-US" dirty="0"/>
              <a:t>WP1 Participants</a:t>
            </a:r>
          </a:p>
          <a:p>
            <a:r>
              <a:rPr lang="en-US" dirty="0"/>
              <a:t>WP1 Outside Expertise</a:t>
            </a:r>
          </a:p>
          <a:p>
            <a:pPr lvl="1"/>
            <a:r>
              <a:rPr lang="en-US" dirty="0"/>
              <a:t>Mentoring</a:t>
            </a:r>
          </a:p>
          <a:p>
            <a:pPr lvl="1"/>
            <a:r>
              <a:rPr lang="en-US" dirty="0"/>
              <a:t>Bachelors Program Developers</a:t>
            </a:r>
          </a:p>
          <a:p>
            <a:pPr lvl="1"/>
            <a:r>
              <a:rPr lang="en-US" u="sng" dirty="0"/>
              <a:t>Masters Program Developers</a:t>
            </a:r>
          </a:p>
          <a:p>
            <a:pPr lvl="1"/>
            <a:r>
              <a:rPr lang="en-US" dirty="0"/>
              <a:t>AGEP Program Developers</a:t>
            </a:r>
          </a:p>
          <a:p>
            <a:pPr lvl="1"/>
            <a:r>
              <a:rPr lang="en-US" dirty="0"/>
              <a:t>Laboratory and Industrial Collaboration</a:t>
            </a:r>
          </a:p>
          <a:p>
            <a:pPr lvl="1"/>
            <a:r>
              <a:rPr lang="en-US" dirty="0"/>
              <a:t>Materials and Resources</a:t>
            </a:r>
          </a:p>
          <a:p>
            <a:pPr lvl="1"/>
            <a:r>
              <a:rPr lang="en-US" dirty="0"/>
              <a:t>Input and Guidance from Other Fields.</a:t>
            </a:r>
          </a:p>
          <a:p>
            <a:pPr lvl="1"/>
            <a:r>
              <a:rPr lang="en-US" dirty="0"/>
              <a:t>Connection to industry: Research parks attached to/nearby Universities; check with CEF1 convenors for integration with industry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835187" y="2140889"/>
            <a:ext cx="1907895" cy="286232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Johns Hopkins U</a:t>
            </a:r>
          </a:p>
          <a:p>
            <a:r>
              <a:rPr lang="en-US" dirty="0"/>
              <a:t>Penn State U</a:t>
            </a:r>
          </a:p>
          <a:p>
            <a:r>
              <a:rPr lang="en-US" dirty="0"/>
              <a:t>The Catholic U</a:t>
            </a:r>
          </a:p>
          <a:p>
            <a:r>
              <a:rPr lang="en-US" dirty="0"/>
              <a:t>Stanford U</a:t>
            </a:r>
          </a:p>
          <a:p>
            <a:r>
              <a:rPr lang="en-US" dirty="0"/>
              <a:t>Columbia U</a:t>
            </a:r>
          </a:p>
          <a:p>
            <a:r>
              <a:rPr lang="en-US" dirty="0"/>
              <a:t>U </a:t>
            </a:r>
            <a:r>
              <a:rPr lang="en-US" dirty="0" err="1"/>
              <a:t>Minn</a:t>
            </a:r>
            <a:r>
              <a:rPr lang="en-US" dirty="0"/>
              <a:t> Duluth</a:t>
            </a:r>
          </a:p>
          <a:p>
            <a:r>
              <a:rPr lang="en-US" dirty="0"/>
              <a:t>Northern Illinois U</a:t>
            </a:r>
          </a:p>
          <a:p>
            <a:r>
              <a:rPr lang="en-US" dirty="0"/>
              <a:t>Brown U</a:t>
            </a:r>
          </a:p>
          <a:p>
            <a:r>
              <a:rPr lang="mr-IN" dirty="0"/>
              <a:t>…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5016843" y="3314328"/>
            <a:ext cx="1818344" cy="83754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6123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76866"/>
            <a:ext cx="10515600" cy="907863"/>
          </a:xfrm>
        </p:spPr>
        <p:txBody>
          <a:bodyPr>
            <a:normAutofit fontScale="90000"/>
          </a:bodyPr>
          <a:lstStyle/>
          <a:p>
            <a:r>
              <a:rPr lang="en-US" dirty="0"/>
              <a:t>CEF4:WP2 - White Paper 2</a:t>
            </a:r>
            <a:br>
              <a:rPr lang="en-US" dirty="0"/>
            </a:br>
            <a:r>
              <a:rPr lang="en-US" dirty="0"/>
              <a:t>General Education </a:t>
            </a:r>
            <a:r>
              <a:rPr lang="mr-IN" dirty="0"/>
              <a:t>–</a:t>
            </a:r>
            <a:r>
              <a:rPr lang="en-US" dirty="0"/>
              <a:t> K/12 and Up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296708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228600" lvl="1">
              <a:spcBef>
                <a:spcPts val="1000"/>
              </a:spcBef>
            </a:pPr>
            <a:r>
              <a:rPr lang="en-US" sz="2800" u="sng" dirty="0">
                <a:solidFill>
                  <a:srgbClr val="C00000"/>
                </a:solidFill>
              </a:rPr>
              <a:t>Driver</a:t>
            </a:r>
            <a:r>
              <a:rPr lang="en-US" sz="2800" dirty="0">
                <a:solidFill>
                  <a:srgbClr val="C00000"/>
                </a:solidFill>
              </a:rPr>
              <a:t>: Rethinking Science and Mathematics in Secondary Education - Bridging of K/12 Education and Research Science.</a:t>
            </a:r>
            <a:endParaRPr lang="en-US" sz="2800" dirty="0"/>
          </a:p>
          <a:p>
            <a:r>
              <a:rPr lang="en-US" dirty="0"/>
              <a:t>WP2 Group Organizers</a:t>
            </a:r>
          </a:p>
          <a:p>
            <a:r>
              <a:rPr lang="en-US" dirty="0"/>
              <a:t>WP2 Participants</a:t>
            </a:r>
          </a:p>
          <a:p>
            <a:r>
              <a:rPr lang="en-US" dirty="0"/>
              <a:t>WP2 Outside Expertise</a:t>
            </a:r>
          </a:p>
          <a:p>
            <a:pPr lvl="1"/>
            <a:r>
              <a:rPr lang="en-US" u="sng" dirty="0"/>
              <a:t>AAPT and APS Expertise and Data</a:t>
            </a:r>
          </a:p>
          <a:p>
            <a:pPr lvl="1"/>
            <a:r>
              <a:rPr lang="en-US" u="sng" dirty="0" err="1"/>
              <a:t>QuarkNet</a:t>
            </a:r>
            <a:r>
              <a:rPr lang="en-US" u="sng" dirty="0"/>
              <a:t> and HS Teacher/Student Research Programs</a:t>
            </a:r>
          </a:p>
          <a:p>
            <a:pPr lvl="1"/>
            <a:r>
              <a:rPr lang="en-US" u="sng" dirty="0"/>
              <a:t>HS, MS and ES teachers</a:t>
            </a:r>
          </a:p>
          <a:p>
            <a:pPr lvl="1"/>
            <a:r>
              <a:rPr lang="en-US" dirty="0"/>
              <a:t>National and Local Education Science and Mathematics Standards</a:t>
            </a:r>
          </a:p>
          <a:p>
            <a:pPr lvl="1"/>
            <a:r>
              <a:rPr lang="en-US" dirty="0"/>
              <a:t>International Expertise and Input</a:t>
            </a:r>
          </a:p>
          <a:p>
            <a:pPr lvl="1"/>
            <a:r>
              <a:rPr lang="en-US" dirty="0"/>
              <a:t>Input from Underrepresented Communities</a:t>
            </a:r>
          </a:p>
          <a:p>
            <a:pPr lvl="1"/>
            <a:r>
              <a:rPr lang="en-US" dirty="0"/>
              <a:t>Materials and Resources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738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76866"/>
            <a:ext cx="10515600" cy="907863"/>
          </a:xfrm>
        </p:spPr>
        <p:txBody>
          <a:bodyPr>
            <a:normAutofit fontScale="90000"/>
          </a:bodyPr>
          <a:lstStyle/>
          <a:p>
            <a:r>
              <a:rPr lang="en-US" dirty="0"/>
              <a:t>CEF4:WP3 - White Paper 3</a:t>
            </a:r>
            <a:br>
              <a:rPr lang="en-US" dirty="0"/>
            </a:br>
            <a:r>
              <a:rPr lang="en-US" dirty="0"/>
              <a:t>Particle Physics Specific Education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296708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u="sng" dirty="0">
                <a:solidFill>
                  <a:srgbClr val="C00000"/>
                </a:solidFill>
              </a:rPr>
              <a:t>Driver</a:t>
            </a:r>
            <a:r>
              <a:rPr lang="en-US" dirty="0">
                <a:solidFill>
                  <a:srgbClr val="C00000"/>
                </a:solidFill>
              </a:rPr>
              <a:t>: Restructuring the Particle Physics Curriculum in Higher Education to meet Twenty-first Century Challenges.</a:t>
            </a:r>
          </a:p>
          <a:p>
            <a:r>
              <a:rPr lang="en-US" dirty="0"/>
              <a:t>WP3 Group Organizers</a:t>
            </a:r>
          </a:p>
          <a:p>
            <a:r>
              <a:rPr lang="en-US" dirty="0"/>
              <a:t>WP3 Participants</a:t>
            </a:r>
          </a:p>
          <a:p>
            <a:pPr lvl="1"/>
            <a:r>
              <a:rPr lang="en-US" dirty="0"/>
              <a:t>Student(s) and postdoc(s)</a:t>
            </a:r>
          </a:p>
          <a:p>
            <a:r>
              <a:rPr lang="en-US" dirty="0"/>
              <a:t>WP3 Outside Expertise</a:t>
            </a:r>
          </a:p>
          <a:p>
            <a:pPr lvl="1"/>
            <a:r>
              <a:rPr lang="en-US" u="sng" dirty="0"/>
              <a:t>Graduate Curriculum Developers</a:t>
            </a:r>
          </a:p>
          <a:p>
            <a:pPr lvl="1"/>
            <a:r>
              <a:rPr lang="en-US" u="sng" dirty="0"/>
              <a:t>Summer Studies and Summer Schools</a:t>
            </a:r>
          </a:p>
          <a:p>
            <a:pPr lvl="1"/>
            <a:r>
              <a:rPr lang="en-US" dirty="0"/>
              <a:t>Computational and Experimental/Theoretical Opportunities</a:t>
            </a:r>
          </a:p>
          <a:p>
            <a:pPr lvl="1"/>
            <a:r>
              <a:rPr lang="en-US" dirty="0"/>
              <a:t>Materials and Resources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921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76866"/>
            <a:ext cx="10515600" cy="907863"/>
          </a:xfrm>
        </p:spPr>
        <p:txBody>
          <a:bodyPr>
            <a:normAutofit fontScale="90000"/>
          </a:bodyPr>
          <a:lstStyle/>
          <a:p>
            <a:r>
              <a:rPr lang="en-US" dirty="0"/>
              <a:t>CEF4:WP4 - White Paper 4</a:t>
            </a:r>
            <a:br>
              <a:rPr lang="en-US" dirty="0"/>
            </a:br>
            <a:r>
              <a:rPr lang="en-US" dirty="0"/>
              <a:t>Global Software Issues and HEP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296708"/>
            <a:ext cx="10515600" cy="4351338"/>
          </a:xfrm>
        </p:spPr>
        <p:txBody>
          <a:bodyPr>
            <a:normAutofit/>
          </a:bodyPr>
          <a:lstStyle/>
          <a:p>
            <a:r>
              <a:rPr lang="en-US" u="sng" dirty="0">
                <a:solidFill>
                  <a:srgbClr val="C00000"/>
                </a:solidFill>
              </a:rPr>
              <a:t>Driver</a:t>
            </a:r>
            <a:r>
              <a:rPr lang="en-US" dirty="0">
                <a:solidFill>
                  <a:srgbClr val="C00000"/>
                </a:solidFill>
              </a:rPr>
              <a:t>: Recasting Software and Computing Education to Drive Experimental and Theoretical Advances in Particle Physics.</a:t>
            </a:r>
          </a:p>
          <a:p>
            <a:r>
              <a:rPr lang="en-US" dirty="0"/>
              <a:t>WP4 Group Organizers</a:t>
            </a:r>
          </a:p>
          <a:p>
            <a:r>
              <a:rPr lang="en-US" dirty="0"/>
              <a:t>WP4 Participants</a:t>
            </a:r>
          </a:p>
          <a:p>
            <a:r>
              <a:rPr lang="en-US" dirty="0"/>
              <a:t>WP4 Outside Expertise</a:t>
            </a:r>
          </a:p>
          <a:p>
            <a:pPr lvl="1"/>
            <a:r>
              <a:rPr lang="en-US" u="sng" dirty="0"/>
              <a:t>Curriculum Developers</a:t>
            </a:r>
          </a:p>
          <a:p>
            <a:pPr lvl="1"/>
            <a:r>
              <a:rPr lang="en-US" u="sng" dirty="0"/>
              <a:t>Summer Studies and Summer Schools</a:t>
            </a:r>
          </a:p>
          <a:p>
            <a:pPr lvl="1"/>
            <a:r>
              <a:rPr lang="en-US" dirty="0"/>
              <a:t>Computational and Experimental/Theoretical Opportunities</a:t>
            </a:r>
          </a:p>
          <a:p>
            <a:pPr lvl="1"/>
            <a:r>
              <a:rPr lang="en-US" dirty="0"/>
              <a:t>Materials and Resources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731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76866"/>
            <a:ext cx="10515600" cy="907863"/>
          </a:xfrm>
        </p:spPr>
        <p:txBody>
          <a:bodyPr>
            <a:normAutofit fontScale="90000"/>
          </a:bodyPr>
          <a:lstStyle/>
          <a:p>
            <a:r>
              <a:rPr lang="en-US" dirty="0"/>
              <a:t>CEF4:WP5 - White Paper 5</a:t>
            </a:r>
            <a:br>
              <a:rPr lang="en-US" dirty="0"/>
            </a:br>
            <a:r>
              <a:rPr lang="en-US" dirty="0"/>
              <a:t>Public Education and International Connections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296707"/>
            <a:ext cx="10515600" cy="5293663"/>
          </a:xfrm>
        </p:spPr>
        <p:txBody>
          <a:bodyPr>
            <a:normAutofit/>
          </a:bodyPr>
          <a:lstStyle/>
          <a:p>
            <a:r>
              <a:rPr lang="en-US" u="sng" dirty="0">
                <a:solidFill>
                  <a:srgbClr val="C00000"/>
                </a:solidFill>
              </a:rPr>
              <a:t>Driver</a:t>
            </a:r>
            <a:r>
              <a:rPr lang="en-US" dirty="0">
                <a:solidFill>
                  <a:srgbClr val="C00000"/>
                </a:solidFill>
              </a:rPr>
              <a:t>: Particle Physics Without Boundaries </a:t>
            </a:r>
            <a:r>
              <a:rPr lang="mr-IN" dirty="0">
                <a:solidFill>
                  <a:srgbClr val="C00000"/>
                </a:solidFill>
              </a:rPr>
              <a:t>–</a:t>
            </a:r>
            <a:r>
              <a:rPr lang="en-US" dirty="0">
                <a:solidFill>
                  <a:srgbClr val="C00000"/>
                </a:solidFill>
              </a:rPr>
              <a:t> Scientific Experiments and Data Online and in your Hands.</a:t>
            </a:r>
          </a:p>
          <a:p>
            <a:r>
              <a:rPr lang="en-US" dirty="0"/>
              <a:t>WP5 Group Organizers</a:t>
            </a:r>
          </a:p>
          <a:p>
            <a:r>
              <a:rPr lang="en-US" dirty="0"/>
              <a:t>WP5 Participants</a:t>
            </a:r>
          </a:p>
          <a:p>
            <a:r>
              <a:rPr lang="en-US" dirty="0"/>
              <a:t>WP5 Outside Expertise</a:t>
            </a:r>
          </a:p>
          <a:p>
            <a:pPr lvl="1"/>
            <a:r>
              <a:rPr lang="en-US" u="sng" dirty="0"/>
              <a:t>Practitioners and Developers</a:t>
            </a:r>
          </a:p>
          <a:p>
            <a:pPr lvl="1"/>
            <a:r>
              <a:rPr lang="en-US" u="sng" dirty="0" err="1"/>
              <a:t>QuarkNet</a:t>
            </a:r>
            <a:r>
              <a:rPr lang="en-US" u="sng" dirty="0"/>
              <a:t>, IPPOG and Laboratory Education Projects</a:t>
            </a:r>
          </a:p>
          <a:p>
            <a:pPr lvl="1"/>
            <a:r>
              <a:rPr lang="en-US" dirty="0"/>
              <a:t>International Schools</a:t>
            </a:r>
          </a:p>
          <a:p>
            <a:pPr lvl="1"/>
            <a:r>
              <a:rPr lang="en-US" dirty="0"/>
              <a:t>International Education Practices</a:t>
            </a:r>
          </a:p>
          <a:p>
            <a:pPr lvl="2"/>
            <a:r>
              <a:rPr lang="en-US" dirty="0"/>
              <a:t>US Students at International Laboratories</a:t>
            </a:r>
          </a:p>
          <a:p>
            <a:pPr lvl="2"/>
            <a:r>
              <a:rPr lang="en-US" dirty="0"/>
              <a:t>International Students at US National Laboratories</a:t>
            </a:r>
          </a:p>
          <a:p>
            <a:pPr lvl="2"/>
            <a:r>
              <a:rPr lang="en-US" dirty="0"/>
              <a:t>Science diplomacy and Science for Peace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514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4496</TotalTime>
  <Words>907</Words>
  <Application>Microsoft Macintosh PowerPoint</Application>
  <PresentationFormat>Widescreen</PresentationFormat>
  <Paragraphs>169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CEF4: Fortnightly TG Conveners’ Discussion 02.February.2021 S. de Jong, S. Malik, R. Ruchti</vt:lpstr>
      <vt:lpstr>Draft: WP-TLC (White Paper Template/Logistics/Checklist)</vt:lpstr>
      <vt:lpstr>Draft White Paper Titles (“Drivers”) to encourage participation and initiate group progress...</vt:lpstr>
      <vt:lpstr>Following dated slides for reference…</vt:lpstr>
      <vt:lpstr>CEF4:WP1 - White Paper 1 Career/Education</vt:lpstr>
      <vt:lpstr>CEF4:WP2 - White Paper 2 General Education – K/12 and Up</vt:lpstr>
      <vt:lpstr>CEF4:WP3 - White Paper 3 Particle Physics Specific Education</vt:lpstr>
      <vt:lpstr>CEF4:WP4 - White Paper 4 Global Software Issues and HEP</vt:lpstr>
      <vt:lpstr>CEF4:WP5 - White Paper 5 Public Education and International Connections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CommF4: Weekly Discussion Session 9.Jun.20</dc:title>
  <dc:creator>Microsoft Office User</dc:creator>
  <cp:lastModifiedBy>Microsoft Office User</cp:lastModifiedBy>
  <cp:revision>207</cp:revision>
  <dcterms:created xsi:type="dcterms:W3CDTF">2020-06-09T14:55:41Z</dcterms:created>
  <dcterms:modified xsi:type="dcterms:W3CDTF">2021-02-02T16:09:43Z</dcterms:modified>
</cp:coreProperties>
</file>