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64" r:id="rId4"/>
    <p:sldId id="27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89235-A1CB-A847-AB40-8F4156ED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2A47-2CC3-344E-834F-AB681B928779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1EF3-8F80-6F4A-8344-5C56CBE666E7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75AC-8292-B64F-9D0E-7BAA033A5459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7B63-1104-B246-8127-52C77968E066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1D7-E755-6A4C-A951-C7D52256ED70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E8A-652E-AF48-9979-510834205428}" type="datetime1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8B71-DB4C-214C-BFCF-674997C6E039}" type="datetime1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DC10-CC9C-2545-916D-36E5C2723324}" type="datetime1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98D-6647-2146-A51D-2FFFF671E803}" type="datetime1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BFAF-6B00-FA45-8C9D-477A28FEA754}" type="datetime1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D895-DE02-EB4B-8602-89353148B58B}" type="datetime1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4991-648E-8741-9F55-0A16FA9BC894}" type="datetime1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1506"/>
            <a:ext cx="10515600" cy="735958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CEF4: Fortnightly TG Conveners’ Discussion 16.Feb.21</a:t>
            </a:r>
            <a:br>
              <a:rPr lang="en-US" sz="4000" u="sng" dirty="0"/>
            </a:br>
            <a:r>
              <a:rPr lang="en-US" sz="2200" u="sng" dirty="0"/>
              <a:t>S. de Jong, S. Malik, R. </a:t>
            </a:r>
            <a:r>
              <a:rPr lang="en-US" sz="2200" u="sng" dirty="0" err="1"/>
              <a:t>Ruchti</a:t>
            </a:r>
            <a:endParaRPr lang="en-US" sz="2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81461"/>
            <a:ext cx="10515600" cy="469507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Minutes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: Summary and Action Items from the last meeting of 2.Feb.21.</a:t>
            </a:r>
          </a:p>
          <a:p>
            <a:pPr lvl="2"/>
            <a:r>
              <a:rPr lang="en-US" dirty="0"/>
              <a:t>Attached to Indigo agenda</a:t>
            </a:r>
          </a:p>
          <a:p>
            <a:pPr lvl="2"/>
            <a:r>
              <a:rPr lang="en-US" dirty="0"/>
              <a:t>Thanks to Daria.</a:t>
            </a:r>
          </a:p>
          <a:p>
            <a:pPr lvl="2"/>
            <a:r>
              <a:rPr lang="en-US" dirty="0"/>
              <a:t>Please review and send any comments.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For discussion today:</a:t>
            </a:r>
          </a:p>
          <a:p>
            <a:pPr lvl="2"/>
            <a:r>
              <a:rPr lang="en-US" dirty="0"/>
              <a:t>Discussion and follow up on overall WP TLC format and how to access the information</a:t>
            </a:r>
          </a:p>
          <a:p>
            <a:pPr lvl="3"/>
            <a:r>
              <a:rPr lang="en-US" dirty="0" err="1"/>
              <a:t>Googledocs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Discussion of what should be our work plan and corresponding structure of our CEF4 meetings. </a:t>
            </a:r>
          </a:p>
          <a:p>
            <a:pPr lvl="3"/>
            <a:r>
              <a:rPr lang="en-US" dirty="0"/>
              <a:t>We have 5 WP groups.  Goal is to be ready to resume action by end of June 2021.</a:t>
            </a:r>
          </a:p>
          <a:p>
            <a:pPr lvl="3"/>
            <a:r>
              <a:rPr lang="en-US" dirty="0"/>
              <a:t>Shall we ask for a very rough TLC draft from each at the end of the coming 10 week period</a:t>
            </a:r>
          </a:p>
          <a:p>
            <a:pPr marL="1371600" lvl="3" indent="0">
              <a:buNone/>
            </a:pPr>
            <a:r>
              <a:rPr lang="en-US" dirty="0"/>
              <a:t>     (April 27), for those that could supply it?</a:t>
            </a:r>
          </a:p>
          <a:p>
            <a:pPr lvl="3"/>
            <a:r>
              <a:rPr lang="en-US" dirty="0"/>
              <a:t>We can have informal discussions during this period to provide guidance or input…</a:t>
            </a:r>
          </a:p>
          <a:p>
            <a:pPr lvl="3"/>
            <a:r>
              <a:rPr lang="en-US" dirty="0"/>
              <a:t>Our coming fortnightly meetings are: March 2, 16, 30; April 13, 27. </a:t>
            </a:r>
          </a:p>
          <a:p>
            <a:pPr lvl="2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Draft: WP-TLC (White Paper Template/Logistics/Checklist)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713695"/>
              </p:ext>
            </p:extLst>
          </p:nvPr>
        </p:nvGraphicFramePr>
        <p:xfrm>
          <a:off x="1864212" y="500743"/>
          <a:ext cx="8041787" cy="6375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4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CEF4: WP Title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WP Coordinators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WP Participant List and Contact Information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 Driver(s)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Topic Leaders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3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Work Organization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What Needs to be Accomplished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Timeline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Schedule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Presentations/Reporting 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Deliverables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to support deliverables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Snowmass Meetings, Elsewhere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Snowmass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outside groups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Connections/Links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Links to other LOI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Links to other CEF groups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Resources and Materials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Collection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External Expert Input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 Documentation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Funding needs (if any)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other CEF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other Frontier groups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Liaison assistance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APS, DPF, AAPT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Input from DOE or NSF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National Academy Studies, Snowmass2013 reports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 information gathering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Document Preparation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Editor(s) selection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Methodology 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Googledoc</a:t>
                      </a:r>
                      <a:r>
                        <a:rPr lang="en-US" sz="1400" dirty="0">
                          <a:effectLst/>
                        </a:rPr>
                        <a:t>…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Draft Abstract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Have this right away, then modify as work gets done?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References</a:t>
                      </a:r>
                      <a:endParaRPr lang="en-US" sz="1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1"/>
            <a:ext cx="10515600" cy="679904"/>
          </a:xfrm>
        </p:spPr>
        <p:txBody>
          <a:bodyPr>
            <a:noAutofit/>
          </a:bodyPr>
          <a:lstStyle/>
          <a:p>
            <a:r>
              <a:rPr lang="en-US" sz="3200" dirty="0"/>
              <a:t>Draft White Paper Titles (“Drivers”) to encourage participation and initiate group progress...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249139"/>
            <a:ext cx="11913220" cy="498439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Career/Education					(Sudhir; Randy, </a:t>
            </a:r>
            <a:r>
              <a:rPr lang="en-US" dirty="0" err="1"/>
              <a:t>SdJ</a:t>
            </a:r>
            <a:r>
              <a:rPr lang="en-US" dirty="0"/>
              <a:t>, 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Meeting the Challenges and the Opportunities - Educational Preparation and Training for Particle Physics and Related Research and Technical Careers.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General Education </a:t>
            </a:r>
            <a:r>
              <a:rPr lang="mr-IN" dirty="0"/>
              <a:t>–</a:t>
            </a:r>
            <a:r>
              <a:rPr lang="en-US" dirty="0"/>
              <a:t> K/12 and Up			(Marge B; Randy, </a:t>
            </a:r>
            <a:r>
              <a:rPr lang="en-US" dirty="0" err="1"/>
              <a:t>SdJ</a:t>
            </a:r>
            <a:r>
              <a:rPr lang="en-US" dirty="0"/>
              <a:t>,_____ 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Rethinking Science and Mathematics in Secondary Education - Bridging of K/12 Education and Research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Particle Physics Specific Education			(</a:t>
            </a:r>
            <a:r>
              <a:rPr lang="en-US" dirty="0" err="1"/>
              <a:t>SdJ</a:t>
            </a:r>
            <a:r>
              <a:rPr lang="en-US" dirty="0"/>
              <a:t>; Randy, </a:t>
            </a:r>
            <a:r>
              <a:rPr lang="en-US" dirty="0" err="1"/>
              <a:t>Yining</a:t>
            </a:r>
            <a:r>
              <a:rPr lang="en-US" dirty="0"/>
              <a:t>, ______)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Restructuring the Particle Physics Curriculum in Higher Education to meet Twenty-first Century Challenges.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Global Software Issues and HEP			(Sudhir; </a:t>
            </a:r>
            <a:r>
              <a:rPr lang="en-US" dirty="0" err="1"/>
              <a:t>SdJ</a:t>
            </a:r>
            <a:r>
              <a:rPr lang="en-US" dirty="0"/>
              <a:t>,_______)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Recasting Software and Computing Education to Drive Experimental and Theoretical Advances in Particle Physics.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Education and International Connections	(</a:t>
            </a:r>
            <a:r>
              <a:rPr lang="en-US" dirty="0" err="1"/>
              <a:t>Ketevi</a:t>
            </a:r>
            <a:r>
              <a:rPr lang="en-US" dirty="0"/>
              <a:t>, </a:t>
            </a:r>
            <a:r>
              <a:rPr lang="en-US" dirty="0" err="1"/>
              <a:t>Azwinndini</a:t>
            </a:r>
            <a:r>
              <a:rPr lang="en-US" dirty="0"/>
              <a:t>, Ken C, </a:t>
            </a:r>
            <a:r>
              <a:rPr lang="en-US" dirty="0" err="1"/>
              <a:t>SdJ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90EC-DA7F-1E45-BB1A-082DA8A4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dated slides for reference…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DCD89-446F-3148-A54A-AD3AFB4F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2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CEF4:WP1 - White Paper 1</a:t>
            </a:r>
            <a:br>
              <a:rPr lang="en-US" dirty="0"/>
            </a:br>
            <a:r>
              <a:rPr lang="en-US" dirty="0"/>
              <a:t>Career/Education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7"/>
            <a:ext cx="10515600" cy="5226755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u="sng" dirty="0">
                <a:solidFill>
                  <a:srgbClr val="C00000"/>
                </a:solidFill>
              </a:rPr>
              <a:t>Driver</a:t>
            </a:r>
            <a:r>
              <a:rPr lang="en-US" sz="2800" dirty="0">
                <a:solidFill>
                  <a:srgbClr val="C00000"/>
                </a:solidFill>
              </a:rPr>
              <a:t>: Meeting the Challenges and the Opportunities - Educational Preparation and Training for Particle Physics and Related Research and Technical Careers.</a:t>
            </a:r>
            <a:endParaRPr lang="en-US" sz="2800" dirty="0"/>
          </a:p>
          <a:p>
            <a:r>
              <a:rPr lang="en-US" dirty="0"/>
              <a:t>WP1 Group Organizers</a:t>
            </a:r>
          </a:p>
          <a:p>
            <a:r>
              <a:rPr lang="en-US" dirty="0"/>
              <a:t>WP1 Participants</a:t>
            </a:r>
          </a:p>
          <a:p>
            <a:r>
              <a:rPr lang="en-US" dirty="0"/>
              <a:t>WP1 Outside Expertise</a:t>
            </a:r>
          </a:p>
          <a:p>
            <a:pPr lvl="1"/>
            <a:r>
              <a:rPr lang="en-US" dirty="0"/>
              <a:t>Mentoring</a:t>
            </a:r>
          </a:p>
          <a:p>
            <a:pPr lvl="1"/>
            <a:r>
              <a:rPr lang="en-US" dirty="0"/>
              <a:t>Bachelors Program Developers</a:t>
            </a:r>
          </a:p>
          <a:p>
            <a:pPr lvl="1"/>
            <a:r>
              <a:rPr lang="en-US" u="sng" dirty="0"/>
              <a:t>Masters Program Developers</a:t>
            </a:r>
          </a:p>
          <a:p>
            <a:pPr lvl="1"/>
            <a:r>
              <a:rPr lang="en-US" dirty="0"/>
              <a:t>AGEP Program Developers</a:t>
            </a:r>
          </a:p>
          <a:p>
            <a:pPr lvl="1"/>
            <a:r>
              <a:rPr lang="en-US" dirty="0"/>
              <a:t>Laboratory and Industrial Collaboration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r>
              <a:rPr lang="en-US" dirty="0"/>
              <a:t>Input and Guidance from Other Fields.</a:t>
            </a:r>
          </a:p>
          <a:p>
            <a:pPr lvl="1"/>
            <a:r>
              <a:rPr lang="en-US" dirty="0"/>
              <a:t>Connection to industry: Research parks attached to/nearby Universities; check with CEF1 convenors for integration with industry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35187" y="2140889"/>
            <a:ext cx="1907895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Johns Hopkins U</a:t>
            </a:r>
          </a:p>
          <a:p>
            <a:r>
              <a:rPr lang="en-US" dirty="0"/>
              <a:t>Penn State U</a:t>
            </a:r>
          </a:p>
          <a:p>
            <a:r>
              <a:rPr lang="en-US" dirty="0"/>
              <a:t>The Catholic U</a:t>
            </a:r>
          </a:p>
          <a:p>
            <a:r>
              <a:rPr lang="en-US" dirty="0"/>
              <a:t>Stanford U</a:t>
            </a:r>
          </a:p>
          <a:p>
            <a:r>
              <a:rPr lang="en-US" dirty="0"/>
              <a:t>Columbia U</a:t>
            </a:r>
          </a:p>
          <a:p>
            <a:r>
              <a:rPr lang="en-US" dirty="0"/>
              <a:t>U </a:t>
            </a:r>
            <a:r>
              <a:rPr lang="en-US" dirty="0" err="1"/>
              <a:t>Minn</a:t>
            </a:r>
            <a:r>
              <a:rPr lang="en-US" dirty="0"/>
              <a:t> Duluth</a:t>
            </a:r>
          </a:p>
          <a:p>
            <a:r>
              <a:rPr lang="en-US" dirty="0"/>
              <a:t>Northern Illinois U</a:t>
            </a:r>
          </a:p>
          <a:p>
            <a:r>
              <a:rPr lang="en-US" dirty="0"/>
              <a:t>Brown U</a:t>
            </a:r>
          </a:p>
          <a:p>
            <a:r>
              <a:rPr lang="mr-IN" dirty="0"/>
              <a:t>…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016843" y="3314328"/>
            <a:ext cx="1818344" cy="8375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12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CEF4:WP2 - White Paper 2</a:t>
            </a:r>
            <a:br>
              <a:rPr lang="en-US" dirty="0"/>
            </a:br>
            <a:r>
              <a:rPr lang="en-US" dirty="0"/>
              <a:t>General Education </a:t>
            </a:r>
            <a:r>
              <a:rPr lang="mr-IN" dirty="0"/>
              <a:t>–</a:t>
            </a:r>
            <a:r>
              <a:rPr lang="en-US" dirty="0"/>
              <a:t> K/12 and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u="sng" dirty="0">
                <a:solidFill>
                  <a:srgbClr val="C00000"/>
                </a:solidFill>
              </a:rPr>
              <a:t>Driver</a:t>
            </a:r>
            <a:r>
              <a:rPr lang="en-US" sz="2800" dirty="0">
                <a:solidFill>
                  <a:srgbClr val="C00000"/>
                </a:solidFill>
              </a:rPr>
              <a:t>: Rethinking Science and Mathematics in Secondary Education - Bridging of K/12 Education and Research Science.</a:t>
            </a:r>
            <a:endParaRPr lang="en-US" sz="2800" dirty="0"/>
          </a:p>
          <a:p>
            <a:r>
              <a:rPr lang="en-US" dirty="0"/>
              <a:t>WP2 Group Organizers</a:t>
            </a:r>
          </a:p>
          <a:p>
            <a:r>
              <a:rPr lang="en-US" dirty="0"/>
              <a:t>WP2 Participants</a:t>
            </a:r>
          </a:p>
          <a:p>
            <a:r>
              <a:rPr lang="en-US" dirty="0"/>
              <a:t>WP2 Outside Expertise</a:t>
            </a:r>
          </a:p>
          <a:p>
            <a:pPr lvl="1"/>
            <a:r>
              <a:rPr lang="en-US" u="sng" dirty="0"/>
              <a:t>AAPT and APS Expertise and Data</a:t>
            </a:r>
          </a:p>
          <a:p>
            <a:pPr lvl="1"/>
            <a:r>
              <a:rPr lang="en-US" u="sng" dirty="0" err="1"/>
              <a:t>QuarkNet</a:t>
            </a:r>
            <a:r>
              <a:rPr lang="en-US" u="sng" dirty="0"/>
              <a:t> and HS Teacher/Student Research Programs</a:t>
            </a:r>
          </a:p>
          <a:p>
            <a:pPr lvl="1"/>
            <a:r>
              <a:rPr lang="en-US" u="sng" dirty="0"/>
              <a:t>HS, MS and ES teachers</a:t>
            </a:r>
          </a:p>
          <a:p>
            <a:pPr lvl="1"/>
            <a:r>
              <a:rPr lang="en-US" dirty="0"/>
              <a:t>National and Local Education Science and Mathematics Standards</a:t>
            </a:r>
          </a:p>
          <a:p>
            <a:pPr lvl="1"/>
            <a:r>
              <a:rPr lang="en-US" dirty="0"/>
              <a:t>International Expertise and Input</a:t>
            </a:r>
          </a:p>
          <a:p>
            <a:pPr lvl="1"/>
            <a:r>
              <a:rPr lang="en-US" dirty="0"/>
              <a:t>Input from Underrepresented Communities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CEF4:WP3 - White Paper 3</a:t>
            </a:r>
            <a:br>
              <a:rPr lang="en-US" dirty="0"/>
            </a:br>
            <a:r>
              <a:rPr lang="en-US" dirty="0"/>
              <a:t>Particle Physics Specific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Restructuring the Particle Physics Curriculum in Higher Education to meet Twenty-first Century Challenges.</a:t>
            </a:r>
          </a:p>
          <a:p>
            <a:r>
              <a:rPr lang="en-US" dirty="0"/>
              <a:t>WP3 Group Organizers</a:t>
            </a:r>
          </a:p>
          <a:p>
            <a:r>
              <a:rPr lang="en-US" dirty="0"/>
              <a:t>WP3 Participants</a:t>
            </a:r>
          </a:p>
          <a:p>
            <a:pPr lvl="1"/>
            <a:r>
              <a:rPr lang="en-US" dirty="0"/>
              <a:t>Student(s) and postdoc(s)</a:t>
            </a:r>
          </a:p>
          <a:p>
            <a:r>
              <a:rPr lang="en-US" dirty="0"/>
              <a:t>WP3 Outside Expertise</a:t>
            </a:r>
          </a:p>
          <a:p>
            <a:pPr lvl="1"/>
            <a:r>
              <a:rPr lang="en-US" u="sng" dirty="0"/>
              <a:t>Graduate Curriculum Developers</a:t>
            </a:r>
          </a:p>
          <a:p>
            <a:pPr lvl="1"/>
            <a:r>
              <a:rPr lang="en-US" u="sng" dirty="0"/>
              <a:t>Summer Studies and Summer Schools</a:t>
            </a:r>
          </a:p>
          <a:p>
            <a:pPr lvl="1"/>
            <a:r>
              <a:rPr lang="en-US" dirty="0"/>
              <a:t>Computational and Experimental/Theoretical Opportunities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92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CEF4:WP4 - White Paper 4</a:t>
            </a:r>
            <a:br>
              <a:rPr lang="en-US" dirty="0"/>
            </a:br>
            <a:r>
              <a:rPr lang="en-US" dirty="0"/>
              <a:t>Global Software Issues and HEP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8"/>
            <a:ext cx="10515600" cy="4351338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Recasting Software and Computing Education to Drive Experimental and Theoretical Advances in Particle Physics.</a:t>
            </a:r>
          </a:p>
          <a:p>
            <a:r>
              <a:rPr lang="en-US" dirty="0"/>
              <a:t>WP4 Group Organizers</a:t>
            </a:r>
          </a:p>
          <a:p>
            <a:r>
              <a:rPr lang="en-US" dirty="0"/>
              <a:t>WP4 Participants</a:t>
            </a:r>
          </a:p>
          <a:p>
            <a:r>
              <a:rPr lang="en-US" dirty="0"/>
              <a:t>WP4 Outside Expertise</a:t>
            </a:r>
          </a:p>
          <a:p>
            <a:pPr lvl="1"/>
            <a:r>
              <a:rPr lang="en-US" u="sng" dirty="0"/>
              <a:t>Curriculum Developers</a:t>
            </a:r>
          </a:p>
          <a:p>
            <a:pPr lvl="1"/>
            <a:r>
              <a:rPr lang="en-US" u="sng" dirty="0"/>
              <a:t>Summer Studies and Summer Schools</a:t>
            </a:r>
          </a:p>
          <a:p>
            <a:pPr lvl="1"/>
            <a:r>
              <a:rPr lang="en-US" dirty="0"/>
              <a:t>Computational and Experimental/Theoretical Opportunities</a:t>
            </a:r>
          </a:p>
          <a:p>
            <a:pPr lvl="1"/>
            <a:r>
              <a:rPr lang="en-US" dirty="0"/>
              <a:t>Materials and Resources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907863"/>
          </a:xfrm>
        </p:spPr>
        <p:txBody>
          <a:bodyPr>
            <a:normAutofit fontScale="90000"/>
          </a:bodyPr>
          <a:lstStyle/>
          <a:p>
            <a:r>
              <a:rPr lang="en-US" dirty="0"/>
              <a:t>CEF4:WP5 - White Paper 5</a:t>
            </a:r>
            <a:br>
              <a:rPr lang="en-US" dirty="0"/>
            </a:br>
            <a:r>
              <a:rPr lang="en-US" dirty="0"/>
              <a:t>Public Education and International 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6707"/>
            <a:ext cx="10515600" cy="5293663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Driver</a:t>
            </a:r>
            <a:r>
              <a:rPr lang="en-US" dirty="0">
                <a:solidFill>
                  <a:srgbClr val="C00000"/>
                </a:solidFill>
              </a:rPr>
              <a:t>: 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  <a:p>
            <a:r>
              <a:rPr lang="en-US" dirty="0"/>
              <a:t>WP5 Group Organizers</a:t>
            </a:r>
          </a:p>
          <a:p>
            <a:r>
              <a:rPr lang="en-US" dirty="0"/>
              <a:t>WP5 Participants</a:t>
            </a:r>
          </a:p>
          <a:p>
            <a:r>
              <a:rPr lang="en-US" dirty="0"/>
              <a:t>WP5 Outside Expertise</a:t>
            </a:r>
          </a:p>
          <a:p>
            <a:pPr lvl="1"/>
            <a:r>
              <a:rPr lang="en-US" u="sng" dirty="0"/>
              <a:t>Practitioners and Developers</a:t>
            </a:r>
          </a:p>
          <a:p>
            <a:pPr lvl="1"/>
            <a:r>
              <a:rPr lang="en-US" u="sng" dirty="0" err="1"/>
              <a:t>QuarkNet</a:t>
            </a:r>
            <a:r>
              <a:rPr lang="en-US" u="sng" dirty="0"/>
              <a:t>, IPPOG and Laboratory Education Projects</a:t>
            </a:r>
          </a:p>
          <a:p>
            <a:pPr lvl="1"/>
            <a:r>
              <a:rPr lang="en-US" dirty="0"/>
              <a:t>International Schools</a:t>
            </a:r>
          </a:p>
          <a:p>
            <a:pPr lvl="1"/>
            <a:r>
              <a:rPr lang="en-US" dirty="0"/>
              <a:t>International Education Practices</a:t>
            </a:r>
          </a:p>
          <a:p>
            <a:pPr lvl="2"/>
            <a:r>
              <a:rPr lang="en-US" dirty="0"/>
              <a:t>US Students at International Laboratories</a:t>
            </a:r>
          </a:p>
          <a:p>
            <a:pPr lvl="2"/>
            <a:r>
              <a:rPr lang="en-US" dirty="0"/>
              <a:t>International Students at US National Laboratories</a:t>
            </a:r>
          </a:p>
          <a:p>
            <a:pPr lvl="2"/>
            <a:r>
              <a:rPr lang="en-US" dirty="0"/>
              <a:t>Science diplomacy and Science for Peace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914</Words>
  <Application>Microsoft Macintosh PowerPoint</Application>
  <PresentationFormat>Widescreen</PresentationFormat>
  <Paragraphs>168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CEF4: Fortnightly TG Conveners’ Discussion 16.Feb.21 S. de Jong, S. Malik, R. Ruchti</vt:lpstr>
      <vt:lpstr>Draft: WP-TLC (White Paper Template/Logistics/Checklist)</vt:lpstr>
      <vt:lpstr>Draft White Paper Titles (“Drivers”) to encourage participation and initiate group progress...</vt:lpstr>
      <vt:lpstr>Following dated slides for reference…</vt:lpstr>
      <vt:lpstr>CEF4:WP1 - White Paper 1 Career/Education</vt:lpstr>
      <vt:lpstr>CEF4:WP2 - White Paper 2 General Education – K/12 and Up</vt:lpstr>
      <vt:lpstr>CEF4:WP3 - White Paper 3 Particle Physics Specific Education</vt:lpstr>
      <vt:lpstr>CEF4:WP4 - White Paper 4 Global Software Issues and HEP</vt:lpstr>
      <vt:lpstr>CEF4:WP5 - White Paper 5 Public Education and International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210</cp:revision>
  <dcterms:created xsi:type="dcterms:W3CDTF">2020-06-09T14:55:41Z</dcterms:created>
  <dcterms:modified xsi:type="dcterms:W3CDTF">2021-02-15T18:42:49Z</dcterms:modified>
</cp:coreProperties>
</file>