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63" r:id="rId3"/>
    <p:sldId id="280" r:id="rId4"/>
    <p:sldId id="414" r:id="rId5"/>
    <p:sldId id="283" r:id="rId6"/>
    <p:sldId id="268" r:id="rId7"/>
    <p:sldId id="1330" r:id="rId8"/>
    <p:sldId id="1334" r:id="rId9"/>
    <p:sldId id="1335" r:id="rId10"/>
    <p:sldId id="285" r:id="rId11"/>
    <p:sldId id="1282" r:id="rId12"/>
    <p:sldId id="1194" r:id="rId13"/>
    <p:sldId id="1332" r:id="rId14"/>
    <p:sldId id="1331" r:id="rId15"/>
    <p:sldId id="1336" r:id="rId16"/>
    <p:sldId id="1270" r:id="rId17"/>
    <p:sldId id="388" r:id="rId18"/>
    <p:sldId id="458" r:id="rId19"/>
    <p:sldId id="1329" r:id="rId20"/>
    <p:sldId id="1333"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1pPr>
    <a:lvl2pPr marL="0" marR="0" indent="3429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2pPr>
    <a:lvl3pPr marL="0" marR="0" indent="6858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3pPr>
    <a:lvl4pPr marL="0" marR="0" indent="10287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4pPr>
    <a:lvl5pPr marL="0" marR="0" indent="13716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5pPr>
    <a:lvl6pPr marL="0" marR="0" indent="17145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6pPr>
    <a:lvl7pPr marL="0" marR="0" indent="20574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7pPr>
    <a:lvl8pPr marL="0" marR="0" indent="24003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8pPr>
    <a:lvl9pPr marL="0" marR="0" indent="274320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2"/>
    <p:restoredTop sz="77441"/>
  </p:normalViewPr>
  <p:slideViewPr>
    <p:cSldViewPr snapToGrid="0" snapToObjects="1">
      <p:cViewPr varScale="1">
        <p:scale>
          <a:sx n="63" d="100"/>
          <a:sy n="63" d="100"/>
        </p:scale>
        <p:origin x="904" y="21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ern.ch\dfs\Workspaces\c\CLIC_SIA\Industrialization\Summary%20tabl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fr-CH"/>
              <a:t>Breakdown of disc c</a:t>
            </a:r>
            <a:r>
              <a:rPr lang="en-GB"/>
              <a:t>ost (EC1)</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9.4717764666965923E-3"/>
          <c:y val="0.26463524343414513"/>
          <c:w val="0.49104177399459525"/>
          <c:h val="0.73500761514271185"/>
        </c:manualLayout>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2E8-014B-80E6-EA48617FED19}"/>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2E8-014B-80E6-EA48617FED19}"/>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2E8-014B-80E6-EA48617FED19}"/>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2E8-014B-80E6-EA48617FED19}"/>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2E8-014B-80E6-EA48617FED19}"/>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02E8-014B-80E6-EA48617FED19}"/>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02E8-014B-80E6-EA48617FED19}"/>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02E8-014B-80E6-EA48617FED19}"/>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02E8-014B-80E6-EA48617FED19}"/>
              </c:ext>
            </c:extLst>
          </c:dPt>
          <c:dPt>
            <c:idx val="9"/>
            <c:bubble3D val="0"/>
            <c:spPr>
              <a:solidFill>
                <a:schemeClr val="accent4">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02E8-014B-80E6-EA48617FED19}"/>
              </c:ext>
            </c:extLst>
          </c:dPt>
          <c:dPt>
            <c:idx val="10"/>
            <c:bubble3D val="0"/>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5-02E8-014B-80E6-EA48617FED19}"/>
              </c:ext>
            </c:extLst>
          </c:dPt>
          <c:dPt>
            <c:idx val="11"/>
            <c:bubble3D val="0"/>
            <c:spPr>
              <a:solidFill>
                <a:schemeClr val="accent6">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7-02E8-014B-80E6-EA48617FED19}"/>
              </c:ext>
            </c:extLst>
          </c:dPt>
          <c:dPt>
            <c:idx val="12"/>
            <c:bubble3D val="0"/>
            <c:spPr>
              <a:solidFill>
                <a:schemeClr val="accent1">
                  <a:lumMod val="80000"/>
                  <a:lumOff val="2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9-02E8-014B-80E6-EA48617FED19}"/>
              </c:ext>
            </c:extLst>
          </c:dPt>
          <c:dPt>
            <c:idx val="13"/>
            <c:bubble3D val="0"/>
            <c:spPr>
              <a:solidFill>
                <a:schemeClr val="accent2">
                  <a:lumMod val="80000"/>
                  <a:lumOff val="2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B-02E8-014B-80E6-EA48617FED19}"/>
              </c:ext>
            </c:extLst>
          </c:dPt>
          <c:dPt>
            <c:idx val="14"/>
            <c:bubble3D val="0"/>
            <c:spPr>
              <a:solidFill>
                <a:schemeClr val="accent3">
                  <a:lumMod val="80000"/>
                  <a:lumOff val="2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D-02E8-014B-80E6-EA48617FED19}"/>
              </c:ext>
            </c:extLst>
          </c:dPt>
          <c:dPt>
            <c:idx val="15"/>
            <c:bubble3D val="0"/>
            <c:spPr>
              <a:solidFill>
                <a:schemeClr val="accent4">
                  <a:lumMod val="80000"/>
                  <a:lumOff val="2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F-02E8-014B-80E6-EA48617FED19}"/>
              </c:ext>
            </c:extLst>
          </c:dPt>
          <c:dPt>
            <c:idx val="16"/>
            <c:bubble3D val="0"/>
            <c:spPr>
              <a:solidFill>
                <a:schemeClr val="accent5">
                  <a:lumMod val="80000"/>
                  <a:lumOff val="2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1-02E8-014B-80E6-EA48617FED19}"/>
              </c:ext>
            </c:extLst>
          </c:dPt>
          <c:dPt>
            <c:idx val="17"/>
            <c:bubble3D val="0"/>
            <c:spPr>
              <a:solidFill>
                <a:schemeClr val="accent6">
                  <a:lumMod val="80000"/>
                  <a:lumOff val="2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3-02E8-014B-80E6-EA48617FED19}"/>
              </c:ext>
            </c:extLst>
          </c:dPt>
          <c:dPt>
            <c:idx val="18"/>
            <c:bubble3D val="0"/>
            <c:spPr>
              <a:solidFill>
                <a:schemeClr val="accent1">
                  <a:lumMod val="8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25-02E8-014B-80E6-EA48617FED19}"/>
              </c:ext>
            </c:extLst>
          </c:dPt>
          <c:dLbls>
            <c:dLbl>
              <c:idx val="3"/>
              <c:layout>
                <c:manualLayout>
                  <c:x val="2.4287884274924901E-2"/>
                  <c:y val="4.120257617173413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2E8-014B-80E6-EA48617FED19}"/>
                </c:ext>
              </c:extLst>
            </c:dLbl>
            <c:dLbl>
              <c:idx val="6"/>
              <c:delete val="1"/>
              <c:extLst>
                <c:ext xmlns:c15="http://schemas.microsoft.com/office/drawing/2012/chart" uri="{CE6537A1-D6FC-4f65-9D91-7224C49458BB}"/>
                <c:ext xmlns:c16="http://schemas.microsoft.com/office/drawing/2014/chart" uri="{C3380CC4-5D6E-409C-BE32-E72D297353CC}">
                  <c16:uniqueId val="{0000000D-02E8-014B-80E6-EA48617FED19}"/>
                </c:ext>
              </c:extLst>
            </c:dLbl>
            <c:dLbl>
              <c:idx val="7"/>
              <c:delete val="1"/>
              <c:extLst>
                <c:ext xmlns:c15="http://schemas.microsoft.com/office/drawing/2012/chart" uri="{CE6537A1-D6FC-4f65-9D91-7224C49458BB}"/>
                <c:ext xmlns:c16="http://schemas.microsoft.com/office/drawing/2014/chart" uri="{C3380CC4-5D6E-409C-BE32-E72D297353CC}">
                  <c16:uniqueId val="{0000000F-02E8-014B-80E6-EA48617FED19}"/>
                </c:ext>
              </c:extLst>
            </c:dLbl>
            <c:dLbl>
              <c:idx val="8"/>
              <c:delete val="1"/>
              <c:extLst>
                <c:ext xmlns:c15="http://schemas.microsoft.com/office/drawing/2012/chart" uri="{CE6537A1-D6FC-4f65-9D91-7224C49458BB}"/>
                <c:ext xmlns:c16="http://schemas.microsoft.com/office/drawing/2014/chart" uri="{C3380CC4-5D6E-409C-BE32-E72D297353CC}">
                  <c16:uniqueId val="{00000011-02E8-014B-80E6-EA48617FED19}"/>
                </c:ext>
              </c:extLst>
            </c:dLbl>
            <c:dLbl>
              <c:idx val="9"/>
              <c:delete val="1"/>
              <c:extLst>
                <c:ext xmlns:c15="http://schemas.microsoft.com/office/drawing/2012/chart" uri="{CE6537A1-D6FC-4f65-9D91-7224C49458BB}"/>
                <c:ext xmlns:c16="http://schemas.microsoft.com/office/drawing/2014/chart" uri="{C3380CC4-5D6E-409C-BE32-E72D297353CC}">
                  <c16:uniqueId val="{00000013-02E8-014B-80E6-EA48617FED19}"/>
                </c:ext>
              </c:extLst>
            </c:dLbl>
            <c:dLbl>
              <c:idx val="10"/>
              <c:delete val="1"/>
              <c:extLst>
                <c:ext xmlns:c15="http://schemas.microsoft.com/office/drawing/2012/chart" uri="{CE6537A1-D6FC-4f65-9D91-7224C49458BB}"/>
                <c:ext xmlns:c16="http://schemas.microsoft.com/office/drawing/2014/chart" uri="{C3380CC4-5D6E-409C-BE32-E72D297353CC}">
                  <c16:uniqueId val="{00000015-02E8-014B-80E6-EA48617FED19}"/>
                </c:ext>
              </c:extLst>
            </c:dLbl>
            <c:dLbl>
              <c:idx val="11"/>
              <c:delete val="1"/>
              <c:extLst>
                <c:ext xmlns:c15="http://schemas.microsoft.com/office/drawing/2012/chart" uri="{CE6537A1-D6FC-4f65-9D91-7224C49458BB}"/>
                <c:ext xmlns:c16="http://schemas.microsoft.com/office/drawing/2014/chart" uri="{C3380CC4-5D6E-409C-BE32-E72D297353CC}">
                  <c16:uniqueId val="{00000017-02E8-014B-80E6-EA48617FED19}"/>
                </c:ext>
              </c:extLst>
            </c:dLbl>
            <c:dLbl>
              <c:idx val="12"/>
              <c:delete val="1"/>
              <c:extLst>
                <c:ext xmlns:c15="http://schemas.microsoft.com/office/drawing/2012/chart" uri="{CE6537A1-D6FC-4f65-9D91-7224C49458BB}"/>
                <c:ext xmlns:c16="http://schemas.microsoft.com/office/drawing/2014/chart" uri="{C3380CC4-5D6E-409C-BE32-E72D297353CC}">
                  <c16:uniqueId val="{00000019-02E8-014B-80E6-EA48617FED19}"/>
                </c:ext>
              </c:extLst>
            </c:dLbl>
            <c:dLbl>
              <c:idx val="13"/>
              <c:layout>
                <c:manualLayout>
                  <c:x val="-0.11469534050179213"/>
                  <c:y val="-0.1434977240686595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B-02E8-014B-80E6-EA48617FED19}"/>
                </c:ext>
              </c:extLst>
            </c:dLbl>
            <c:dLbl>
              <c:idx val="14"/>
              <c:delete val="1"/>
              <c:extLst>
                <c:ext xmlns:c15="http://schemas.microsoft.com/office/drawing/2012/chart" uri="{CE6537A1-D6FC-4f65-9D91-7224C49458BB}"/>
                <c:ext xmlns:c16="http://schemas.microsoft.com/office/drawing/2014/chart" uri="{C3380CC4-5D6E-409C-BE32-E72D297353CC}">
                  <c16:uniqueId val="{0000001D-02E8-014B-80E6-EA48617FED19}"/>
                </c:ext>
              </c:extLst>
            </c:dLbl>
            <c:dLbl>
              <c:idx val="15"/>
              <c:delete val="1"/>
              <c:extLst>
                <c:ext xmlns:c15="http://schemas.microsoft.com/office/drawing/2012/chart" uri="{CE6537A1-D6FC-4f65-9D91-7224C49458BB}"/>
                <c:ext xmlns:c16="http://schemas.microsoft.com/office/drawing/2014/chart" uri="{C3380CC4-5D6E-409C-BE32-E72D297353CC}">
                  <c16:uniqueId val="{0000001F-02E8-014B-80E6-EA48617FED19}"/>
                </c:ext>
              </c:extLst>
            </c:dLbl>
            <c:dLbl>
              <c:idx val="16"/>
              <c:delete val="1"/>
              <c:extLst>
                <c:ext xmlns:c15="http://schemas.microsoft.com/office/drawing/2012/chart" uri="{CE6537A1-D6FC-4f65-9D91-7224C49458BB}"/>
                <c:ext xmlns:c16="http://schemas.microsoft.com/office/drawing/2014/chart" uri="{C3380CC4-5D6E-409C-BE32-E72D297353CC}">
                  <c16:uniqueId val="{00000021-02E8-014B-80E6-EA48617FED19}"/>
                </c:ext>
              </c:extLst>
            </c:dLbl>
            <c:dLbl>
              <c:idx val="17"/>
              <c:delete val="1"/>
              <c:extLst>
                <c:ext xmlns:c15="http://schemas.microsoft.com/office/drawing/2012/chart" uri="{CE6537A1-D6FC-4f65-9D91-7224C49458BB}"/>
                <c:ext xmlns:c16="http://schemas.microsoft.com/office/drawing/2014/chart" uri="{C3380CC4-5D6E-409C-BE32-E72D297353CC}">
                  <c16:uniqueId val="{00000023-02E8-014B-80E6-EA48617FED19}"/>
                </c:ext>
              </c:extLst>
            </c:dLbl>
            <c:dLbl>
              <c:idx val="18"/>
              <c:delete val="1"/>
              <c:extLst>
                <c:ext xmlns:c15="http://schemas.microsoft.com/office/drawing/2012/chart" uri="{CE6537A1-D6FC-4f65-9D91-7224C49458BB}"/>
                <c:ext xmlns:c16="http://schemas.microsoft.com/office/drawing/2014/chart" uri="{C3380CC4-5D6E-409C-BE32-E72D297353CC}">
                  <c16:uniqueId val="{00000025-02E8-014B-80E6-EA48617FED1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Summary_DISCS!$J$7:$J$25</c:f>
              <c:strCache>
                <c:ptCount val="19"/>
                <c:pt idx="0">
                  <c:v>Tooling</c:v>
                </c:pt>
                <c:pt idx="1">
                  <c:v>Rough machining</c:v>
                </c:pt>
                <c:pt idx="2">
                  <c:v>Pre-machining</c:v>
                </c:pt>
                <c:pt idx="3">
                  <c:v>UP machining (manpower)</c:v>
                </c:pt>
                <c:pt idx="4">
                  <c:v>Machine time (UP machining +measuring)</c:v>
                </c:pt>
                <c:pt idx="5">
                  <c:v>Measuring, QC (manpower)</c:v>
                </c:pt>
                <c:pt idx="6">
                  <c:v>Cleaning, packing (manpower)</c:v>
                </c:pt>
                <c:pt idx="7">
                  <c:v>Annealing (manpower)</c:v>
                </c:pt>
                <c:pt idx="8">
                  <c:v>Technical supervision (manpower)</c:v>
                </c:pt>
                <c:pt idx="9">
                  <c:v>Management (manpower)</c:v>
                </c:pt>
                <c:pt idx="10">
                  <c:v>Administration (manpower)</c:v>
                </c:pt>
                <c:pt idx="11">
                  <c:v>Logistic (transport)</c:v>
                </c:pt>
                <c:pt idx="12">
                  <c:v>Tool setting</c:v>
                </c:pt>
                <c:pt idx="13">
                  <c:v>Shift premium (sum)</c:v>
                </c:pt>
                <c:pt idx="14">
                  <c:v>Maintenance</c:v>
                </c:pt>
                <c:pt idx="15">
                  <c:v>Electricity</c:v>
                </c:pt>
                <c:pt idx="16">
                  <c:v>Building (5a of 33a)</c:v>
                </c:pt>
                <c:pt idx="17">
                  <c:v>Automation</c:v>
                </c:pt>
                <c:pt idx="18">
                  <c:v>Equipment (wear)</c:v>
                </c:pt>
              </c:strCache>
            </c:strRef>
          </c:cat>
          <c:val>
            <c:numRef>
              <c:f>Summary_DISCS!$L$7:$L$25</c:f>
              <c:numCache>
                <c:formatCode>[$€-2]\ #,##0.00</c:formatCode>
                <c:ptCount val="19"/>
                <c:pt idx="0">
                  <c:v>55</c:v>
                </c:pt>
                <c:pt idx="1">
                  <c:v>220</c:v>
                </c:pt>
                <c:pt idx="3">
                  <c:v>110.5</c:v>
                </c:pt>
                <c:pt idx="4">
                  <c:v>91</c:v>
                </c:pt>
                <c:pt idx="5">
                  <c:v>65</c:v>
                </c:pt>
                <c:pt idx="6">
                  <c:v>22.5</c:v>
                </c:pt>
                <c:pt idx="7">
                  <c:v>2.7</c:v>
                </c:pt>
                <c:pt idx="8">
                  <c:v>4.2</c:v>
                </c:pt>
                <c:pt idx="9">
                  <c:v>4.2</c:v>
                </c:pt>
                <c:pt idx="10">
                  <c:v>3.36</c:v>
                </c:pt>
                <c:pt idx="11">
                  <c:v>1.25</c:v>
                </c:pt>
                <c:pt idx="12">
                  <c:v>2.73</c:v>
                </c:pt>
                <c:pt idx="13">
                  <c:v>55.27</c:v>
                </c:pt>
                <c:pt idx="14">
                  <c:v>0.84</c:v>
                </c:pt>
                <c:pt idx="15">
                  <c:v>3.74</c:v>
                </c:pt>
                <c:pt idx="16">
                  <c:v>3.94</c:v>
                </c:pt>
                <c:pt idx="17">
                  <c:v>7.8</c:v>
                </c:pt>
                <c:pt idx="18">
                  <c:v>3.9</c:v>
                </c:pt>
              </c:numCache>
            </c:numRef>
          </c:val>
          <c:extLst>
            <c:ext xmlns:c16="http://schemas.microsoft.com/office/drawing/2014/chart" uri="{C3380CC4-5D6E-409C-BE32-E72D297353CC}">
              <c16:uniqueId val="{00000026-02E8-014B-80E6-EA48617FED19}"/>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64823348694316441"/>
          <c:y val="0.14259497838000582"/>
          <c:w val="0.33947772657450076"/>
          <c:h val="0.8574050216199942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xfrm>
            <a:off x="1143000" y="685800"/>
            <a:ext cx="4572000" cy="3429000"/>
          </a:xfrm>
          <a:prstGeom prst="rect">
            <a:avLst/>
          </a:prstGeom>
        </p:spPr>
        <p:txBody>
          <a:bodyPr/>
          <a:lstStyle/>
          <a:p>
            <a:endParaRPr/>
          </a:p>
        </p:txBody>
      </p:sp>
      <p:sp>
        <p:nvSpPr>
          <p:cNvPr id="52" name="Shape 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8093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E482A1-C57B-4646-B465-83AF9B114B9C}" type="slidenum">
              <a:rPr lang="en-US" smtClean="0"/>
              <a:t>13</a:t>
            </a:fld>
            <a:endParaRPr lang="en-US"/>
          </a:p>
        </p:txBody>
      </p:sp>
    </p:spTree>
    <p:extLst>
      <p:ext uri="{BB962C8B-B14F-4D97-AF65-F5344CB8AC3E}">
        <p14:creationId xmlns:p14="http://schemas.microsoft.com/office/powerpoint/2010/main" val="2112609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E482A1-C57B-4646-B465-83AF9B114B9C}" type="slidenum">
              <a:rPr lang="en-US" smtClean="0"/>
              <a:t>14</a:t>
            </a:fld>
            <a:endParaRPr lang="en-US"/>
          </a:p>
        </p:txBody>
      </p:sp>
    </p:spTree>
    <p:extLst>
      <p:ext uri="{BB962C8B-B14F-4D97-AF65-F5344CB8AC3E}">
        <p14:creationId xmlns:p14="http://schemas.microsoft.com/office/powerpoint/2010/main" val="2584843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3652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9366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4674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3369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xfrm>
            <a:off x="381000" y="685800"/>
            <a:ext cx="6096000" cy="3429000"/>
          </a:xfrm>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pPr>
              <a:defRPr sz="1200"/>
            </a:pPr>
            <a:endParaRPr dirty="0"/>
          </a:p>
        </p:txBody>
      </p:sp>
    </p:spTree>
    <p:extLst>
      <p:ext uri="{BB962C8B-B14F-4D97-AF65-F5344CB8AC3E}">
        <p14:creationId xmlns:p14="http://schemas.microsoft.com/office/powerpoint/2010/main" val="3233894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E482A1-C57B-4646-B465-83AF9B114B9C}" type="slidenum">
              <a:rPr lang="en-US" smtClean="0"/>
              <a:t>4</a:t>
            </a:fld>
            <a:endParaRPr lang="en-US"/>
          </a:p>
        </p:txBody>
      </p:sp>
    </p:spTree>
    <p:extLst>
      <p:ext uri="{BB962C8B-B14F-4D97-AF65-F5344CB8AC3E}">
        <p14:creationId xmlns:p14="http://schemas.microsoft.com/office/powerpoint/2010/main" val="309187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338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6149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0925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5908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567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lars.rickard.stroem@cern.ch"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 och punkter">
    <p:spTree>
      <p:nvGrpSpPr>
        <p:cNvPr id="1" name=""/>
        <p:cNvGrpSpPr/>
        <p:nvPr/>
      </p:nvGrpSpPr>
      <p:grpSpPr>
        <a:xfrm>
          <a:off x="0" y="0"/>
          <a:ext cx="0" cy="0"/>
          <a:chOff x="0" y="0"/>
          <a:chExt cx="0" cy="0"/>
        </a:xfrm>
      </p:grpSpPr>
      <p:sp>
        <p:nvSpPr>
          <p:cNvPr id="15" name="Slide Number"/>
          <p:cNvSpPr>
            <a:spLocks noGrp="1"/>
          </p:cNvSpPr>
          <p:nvPr>
            <p:ph type="sldNum" sz="quarter" idx="2"/>
          </p:nvPr>
        </p:nvSpPr>
        <p:spPr>
          <a:prstGeom prst="rect">
            <a:avLst/>
          </a:prstGeom>
        </p:spPr>
        <p:txBody>
          <a:bodyPr/>
          <a:lstStyle/>
          <a:p>
            <a:fld id="{86CB4B4D-7CA3-9044-876B-883B54F8677D}" type="slidenum">
              <a:t>‹#›</a:t>
            </a:fld>
            <a:endParaRPr/>
          </a:p>
        </p:txBody>
      </p:sp>
      <p:sp>
        <p:nvSpPr>
          <p:cNvPr id="16" name="Title Text"/>
          <p:cNvSpPr>
            <a:spLocks noGrp="1"/>
          </p:cNvSpPr>
          <p:nvPr>
            <p:ph type="title"/>
          </p:nvPr>
        </p:nvSpPr>
        <p:spPr>
          <a:prstGeom prst="rect">
            <a:avLst/>
          </a:prstGeom>
        </p:spPr>
        <p:txBody>
          <a:bodyPr/>
          <a:lstStyle/>
          <a:p>
            <a:r>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el och punkter copy">
    <p:spTree>
      <p:nvGrpSpPr>
        <p:cNvPr id="1" name=""/>
        <p:cNvGrpSpPr/>
        <p:nvPr/>
      </p:nvGrpSpPr>
      <p:grpSpPr>
        <a:xfrm>
          <a:off x="0" y="0"/>
          <a:ext cx="0" cy="0"/>
          <a:chOff x="0" y="0"/>
          <a:chExt cx="0" cy="0"/>
        </a:xfrm>
      </p:grpSpPr>
      <p:sp>
        <p:nvSpPr>
          <p:cNvPr id="23" name="Rectangle"/>
          <p:cNvSpPr/>
          <p:nvPr/>
        </p:nvSpPr>
        <p:spPr>
          <a:xfrm>
            <a:off x="-3573" y="13161547"/>
            <a:ext cx="24391146" cy="559321"/>
          </a:xfrm>
          <a:prstGeom prst="rect">
            <a:avLst/>
          </a:prstGeom>
          <a:solidFill>
            <a:srgbClr val="0053A1"/>
          </a:solidFill>
          <a:ln w="12700">
            <a:miter lim="400000"/>
          </a:ln>
          <a:effectLst>
            <a:outerShdw blurRad="50800" dist="25400" dir="5400000" rotWithShape="0">
              <a:srgbClr val="000000">
                <a:alpha val="50000"/>
              </a:srgbClr>
            </a:outerShdw>
          </a:effectLst>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24" name="LogoBadge-01.jpg" descr="LogoBadge-0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295032" y="522549"/>
            <a:ext cx="1569276" cy="1569275"/>
          </a:xfrm>
          <a:prstGeom prst="rect">
            <a:avLst/>
          </a:prstGeom>
          <a:ln w="12700">
            <a:miter lim="400000"/>
          </a:ln>
        </p:spPr>
      </p:pic>
      <p:pic>
        <p:nvPicPr>
          <p:cNvPr id="25" name="CLIC-Logo-Color-72.png" descr="CLIC-Logo-Color-72.png"/>
          <p:cNvPicPr>
            <a:picLocks noChangeAspect="1"/>
          </p:cNvPicPr>
          <p:nvPr/>
        </p:nvPicPr>
        <p:blipFill>
          <a:blip r:embed="rId3">
            <a:extLst/>
          </a:blip>
          <a:stretch>
            <a:fillRect/>
          </a:stretch>
        </p:blipFill>
        <p:spPr>
          <a:xfrm>
            <a:off x="26009" y="117411"/>
            <a:ext cx="2379552" cy="2379551"/>
          </a:xfrm>
          <a:prstGeom prst="rect">
            <a:avLst/>
          </a:prstGeom>
          <a:ln w="12700">
            <a:miter lim="400000"/>
          </a:ln>
        </p:spPr>
      </p:pic>
      <p:sp>
        <p:nvSpPr>
          <p:cNvPr id="26" name="Slide Number"/>
          <p:cNvSpPr>
            <a:spLocks noGrp="1"/>
          </p:cNvSpPr>
          <p:nvPr>
            <p:ph type="sldNum" sz="quarter" idx="2"/>
          </p:nvPr>
        </p:nvSpPr>
        <p:spPr>
          <a:prstGeom prst="rect">
            <a:avLst/>
          </a:prstGeom>
        </p:spPr>
        <p:txBody>
          <a:bodyPr/>
          <a:lstStyle/>
          <a:p>
            <a:fld id="{86CB4B4D-7CA3-9044-876B-883B54F8677D}" type="slidenum">
              <a:t>‹#›</a:t>
            </a:fld>
            <a:endParaRPr/>
          </a:p>
        </p:txBody>
      </p:sp>
      <p:sp>
        <p:nvSpPr>
          <p:cNvPr id="27" name="Title Text"/>
          <p:cNvSpPr>
            <a:spLocks noGrp="1"/>
          </p:cNvSpPr>
          <p:nvPr>
            <p:ph type="title"/>
          </p:nvPr>
        </p:nvSpPr>
        <p:spPr>
          <a:xfrm>
            <a:off x="4833937" y="369887"/>
            <a:ext cx="14716126" cy="1899999"/>
          </a:xfrm>
          <a:prstGeom prst="rect">
            <a:avLst/>
          </a:prstGeom>
        </p:spPr>
        <p:txBody>
          <a:bodyPr/>
          <a:lstStyle>
            <a:lvl1pPr>
              <a:defRPr sz="7500"/>
            </a:lvl1pPr>
          </a:lstStyle>
          <a:p>
            <a:r>
              <a:t>Title Text</a:t>
            </a:r>
          </a:p>
        </p:txBody>
      </p:sp>
      <p:sp>
        <p:nvSpPr>
          <p:cNvPr id="28"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 name="Spåtind 2020 / Rickard Ström lars.rickard.stroem@cern.ch">
            <a:extLst>
              <a:ext uri="{FF2B5EF4-FFF2-40B4-BE49-F238E27FC236}">
                <a16:creationId xmlns:a16="http://schemas.microsoft.com/office/drawing/2014/main" id="{70EDF471-1B2A-894B-BF7B-16367FB381D8}"/>
              </a:ext>
            </a:extLst>
          </p:cNvPr>
          <p:cNvSpPr txBox="1"/>
          <p:nvPr userDrawn="1"/>
        </p:nvSpPr>
        <p:spPr>
          <a:xfrm>
            <a:off x="8755167" y="13169017"/>
            <a:ext cx="6873676" cy="544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ctr">
              <a:defRPr sz="2600">
                <a:solidFill>
                  <a:srgbClr val="FFFFFF"/>
                </a:solidFill>
              </a:defRPr>
            </a:pPr>
            <a:r>
              <a:rPr lang="en-US" dirty="0"/>
              <a:t>Snowmass Dec 2020</a:t>
            </a:r>
            <a:r>
              <a:rPr dirty="0"/>
              <a:t> / </a:t>
            </a:r>
            <a:r>
              <a:rPr lang="en-US" dirty="0"/>
              <a:t>CLIC / Steinar Stapnes</a:t>
            </a:r>
            <a:endParaRPr dirty="0">
              <a:hlinkClick r:id="rId4"/>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b="0" i="0">
                <a:latin typeface="Avenir Book" charset="0"/>
                <a:ea typeface="Avenir Book" charset="0"/>
                <a:cs typeface="Avenir Book" charset="0"/>
              </a:defRPr>
            </a:lvl1pPr>
          </a:lstStyle>
          <a:p>
            <a:r>
              <a:rPr lang="en-US"/>
              <a:t>Steinar Stapnes</a:t>
            </a:r>
            <a:endParaRPr lang="en-US" dirty="0"/>
          </a:p>
        </p:txBody>
      </p:sp>
      <p:sp>
        <p:nvSpPr>
          <p:cNvPr id="5" name="Slide Number Placeholder 4"/>
          <p:cNvSpPr>
            <a:spLocks noGrp="1"/>
          </p:cNvSpPr>
          <p:nvPr>
            <p:ph type="sldNum" sz="quarter" idx="11"/>
          </p:nvPr>
        </p:nvSpPr>
        <p:spPr>
          <a:xfrm>
            <a:off x="23816307" y="13160219"/>
            <a:ext cx="524181" cy="528990"/>
          </a:xfrm>
        </p:spPr>
        <p:txBody>
          <a:bodyPr/>
          <a:lstStyle>
            <a:lvl1pPr>
              <a:defRPr b="0" i="0">
                <a:latin typeface="Avenir Book" charset="0"/>
                <a:ea typeface="Avenir Book" charset="0"/>
                <a:cs typeface="Avenir Book" charset="0"/>
              </a:defRPr>
            </a:lvl1pPr>
          </a:lstStyle>
          <a:p>
            <a:fld id="{DEF62AA5-A9F9-344C-9738-C68EB5A8EDFF}"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endParaRPr lang="en-US" dirty="0"/>
          </a:p>
        </p:txBody>
      </p:sp>
      <p:sp>
        <p:nvSpPr>
          <p:cNvPr id="9" name="Text Placeholder 8"/>
          <p:cNvSpPr>
            <a:spLocks noGrp="1"/>
          </p:cNvSpPr>
          <p:nvPr>
            <p:ph type="body" sz="quarter" idx="13" hasCustomPrompt="1"/>
          </p:nvPr>
        </p:nvSpPr>
        <p:spPr>
          <a:xfrm>
            <a:off x="3117957" y="7915604"/>
            <a:ext cx="18148094" cy="959484"/>
          </a:xfrm>
          <a:prstGeom prst="rect">
            <a:avLst/>
          </a:prstGeom>
        </p:spPr>
        <p:txBody>
          <a:bodyPr lIns="100564" tIns="50282" rIns="100564" bIns="50282"/>
          <a:lstStyle>
            <a:lvl1pPr>
              <a:defRPr sz="3994" b="0" i="0" baseline="0">
                <a:latin typeface="Avenir Book" charset="0"/>
                <a:ea typeface="Avenir Book" charset="0"/>
                <a:cs typeface="Avenir Book" charset="0"/>
              </a:defRPr>
            </a:lvl1pPr>
          </a:lstStyle>
          <a:p>
            <a:pPr lvl="0"/>
            <a:r>
              <a:rPr lang="en-US" dirty="0"/>
              <a:t>The Conference X, 13 October 2017</a:t>
            </a:r>
          </a:p>
        </p:txBody>
      </p:sp>
      <p:sp>
        <p:nvSpPr>
          <p:cNvPr id="11" name="Text Placeholder 10"/>
          <p:cNvSpPr>
            <a:spLocks noGrp="1"/>
          </p:cNvSpPr>
          <p:nvPr>
            <p:ph type="body" sz="quarter" idx="14" hasCustomPrompt="1"/>
          </p:nvPr>
        </p:nvSpPr>
        <p:spPr>
          <a:xfrm>
            <a:off x="7019186" y="11075843"/>
            <a:ext cx="10369416" cy="784250"/>
          </a:xfrm>
          <a:prstGeom prst="rect">
            <a:avLst/>
          </a:prstGeom>
        </p:spPr>
        <p:txBody>
          <a:bodyPr lIns="100564" tIns="50282" rIns="100564" bIns="50282"/>
          <a:lstStyle>
            <a:lvl1pPr>
              <a:defRPr sz="3632" b="0" i="0" baseline="0">
                <a:latin typeface="Avenir Book" charset="0"/>
                <a:ea typeface="Avenir Book" charset="0"/>
                <a:cs typeface="Avenir Book" charset="0"/>
              </a:defRPr>
            </a:lvl1pPr>
          </a:lstStyle>
          <a:p>
            <a:pPr lvl="0"/>
            <a:r>
              <a:rPr lang="en-US" dirty="0"/>
              <a:t>Name, name@cern.ch</a:t>
            </a:r>
          </a:p>
        </p:txBody>
      </p:sp>
    </p:spTree>
    <p:extLst>
      <p:ext uri="{BB962C8B-B14F-4D97-AF65-F5344CB8AC3E}">
        <p14:creationId xmlns:p14="http://schemas.microsoft.com/office/powerpoint/2010/main" val="140971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a:xfrm>
            <a:off x="1219202" y="3200405"/>
            <a:ext cx="19913600" cy="9051926"/>
          </a:xfrm>
          <a:prstGeom prst="rect">
            <a:avLst/>
          </a:prstGeo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2729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219200" y="548640"/>
            <a:ext cx="19921728" cy="2286000"/>
          </a:xfrm>
        </p:spPr>
        <p:txBody>
          <a:bodyPr anchor="ctr"/>
          <a:lstStyle>
            <a:lvl1pPr algn="l">
              <a:defRPr sz="9200"/>
            </a:lvl1pPr>
          </a:lstStyle>
          <a:p>
            <a:r>
              <a:rPr kumimoji="0" lang="en-US"/>
              <a:t>Click to edit Master title style</a:t>
            </a:r>
          </a:p>
        </p:txBody>
      </p:sp>
    </p:spTree>
    <p:extLst>
      <p:ext uri="{BB962C8B-B14F-4D97-AF65-F5344CB8AC3E}">
        <p14:creationId xmlns:p14="http://schemas.microsoft.com/office/powerpoint/2010/main" val="710872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2DC3E0-4CB7-9E47-8DA9-F9D33B958ED8}"/>
              </a:ext>
            </a:extLst>
          </p:cNvPr>
          <p:cNvSpPr>
            <a:spLocks noGrp="1"/>
          </p:cNvSpPr>
          <p:nvPr>
            <p:ph type="dt" sz="half" idx="10"/>
          </p:nvPr>
        </p:nvSpPr>
        <p:spPr/>
        <p:txBody>
          <a:bodyPr/>
          <a:lstStyle/>
          <a:p>
            <a:r>
              <a:rPr lang="en-US">
                <a:solidFill>
                  <a:prstClr val="white"/>
                </a:solidFill>
              </a:rPr>
              <a:t>October 2019, Sendai</a:t>
            </a:r>
          </a:p>
        </p:txBody>
      </p:sp>
      <p:sp>
        <p:nvSpPr>
          <p:cNvPr id="3" name="Footer Placeholder 2">
            <a:extLst>
              <a:ext uri="{FF2B5EF4-FFF2-40B4-BE49-F238E27FC236}">
                <a16:creationId xmlns:a16="http://schemas.microsoft.com/office/drawing/2014/main" id="{6E60AFAC-10B8-F841-808E-513A49818663}"/>
              </a:ext>
            </a:extLst>
          </p:cNvPr>
          <p:cNvSpPr>
            <a:spLocks noGrp="1"/>
          </p:cNvSpPr>
          <p:nvPr>
            <p:ph type="ftr" sz="quarter" idx="11"/>
          </p:nvPr>
        </p:nvSpPr>
        <p:spPr/>
        <p:txBody>
          <a:bodyPr/>
          <a:lstStyle/>
          <a:p>
            <a:r>
              <a:rPr lang="en-US">
                <a:solidFill>
                  <a:prstClr val="white"/>
                </a:solidFill>
              </a:rPr>
              <a:t>Steinar Stapnes</a:t>
            </a:r>
          </a:p>
        </p:txBody>
      </p:sp>
      <p:sp>
        <p:nvSpPr>
          <p:cNvPr id="4" name="Slide Number Placeholder 3">
            <a:extLst>
              <a:ext uri="{FF2B5EF4-FFF2-40B4-BE49-F238E27FC236}">
                <a16:creationId xmlns:a16="http://schemas.microsoft.com/office/drawing/2014/main" id="{909BD0D0-BC08-4148-83BB-61B50A07F6B4}"/>
              </a:ext>
            </a:extLst>
          </p:cNvPr>
          <p:cNvSpPr>
            <a:spLocks noGrp="1"/>
          </p:cNvSpPr>
          <p:nvPr>
            <p:ph type="sldNum" sz="quarter" idx="12"/>
          </p:nvPr>
        </p:nvSpPr>
        <p:spPr>
          <a:xfrm>
            <a:off x="23816307" y="13160219"/>
            <a:ext cx="524181" cy="528990"/>
          </a:xfrm>
        </p:spPr>
        <p:txBody>
          <a:bodyPr/>
          <a:lstStyle/>
          <a:p>
            <a:fld id="{E66BB354-06AB-8C42-85C8-FB76A158A2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2539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venir Book" charset="0"/>
                <a:ea typeface="Avenir Book" charset="0"/>
                <a:cs typeface="Avenir Book" charset="0"/>
              </a:defRPr>
            </a:lvl1pPr>
          </a:lstStyle>
          <a:p>
            <a:r>
              <a:rPr lang="en-US" dirty="0"/>
              <a:t>Title</a:t>
            </a:r>
          </a:p>
        </p:txBody>
      </p:sp>
      <p:sp>
        <p:nvSpPr>
          <p:cNvPr id="9" name="Slide Number Placeholder 5"/>
          <p:cNvSpPr>
            <a:spLocks noGrp="1"/>
          </p:cNvSpPr>
          <p:nvPr>
            <p:ph type="sldNum" sz="quarter" idx="4"/>
          </p:nvPr>
        </p:nvSpPr>
        <p:spPr>
          <a:xfrm>
            <a:off x="23847824" y="13210485"/>
            <a:ext cx="560562" cy="464722"/>
          </a:xfrm>
          <a:prstGeom prst="rect">
            <a:avLst/>
          </a:prstGeom>
        </p:spPr>
        <p:txBody>
          <a:bodyPr vert="horz" lIns="100564" tIns="50282" rIns="100564" bIns="50282" rtlCol="0" anchor="ctr"/>
          <a:lstStyle>
            <a:lvl1pPr algn="r">
              <a:defRPr sz="2360" b="0" i="0">
                <a:solidFill>
                  <a:schemeClr val="bg1"/>
                </a:solidFill>
                <a:latin typeface="Avenir Book" charset="0"/>
                <a:ea typeface="Avenir Book" charset="0"/>
                <a:cs typeface="Avenir Book" charset="0"/>
              </a:defRPr>
            </a:lvl1pPr>
          </a:lstStyle>
          <a:p>
            <a:fld id="{DEF62AA5-A9F9-344C-9738-C68EB5A8EDFF}" type="slidenum">
              <a:rPr lang="en-US" smtClean="0"/>
              <a:pPr/>
              <a:t>‹#›</a:t>
            </a:fld>
            <a:endParaRPr lang="en-US" dirty="0"/>
          </a:p>
        </p:txBody>
      </p:sp>
      <p:sp>
        <p:nvSpPr>
          <p:cNvPr id="4" name="Content Placeholder 3"/>
          <p:cNvSpPr>
            <a:spLocks noGrp="1"/>
          </p:cNvSpPr>
          <p:nvPr>
            <p:ph sz="quarter" idx="10"/>
          </p:nvPr>
        </p:nvSpPr>
        <p:spPr>
          <a:xfrm>
            <a:off x="1676400" y="3396259"/>
            <a:ext cx="21031200" cy="8464822"/>
          </a:xfrm>
          <a:prstGeom prst="rect">
            <a:avLst/>
          </a:prstGeom>
        </p:spPr>
        <p:txBody>
          <a:bodyPr lIns="100564" tIns="50282" rIns="100564" bIns="50282"/>
          <a:lstStyle>
            <a:lvl1pPr>
              <a:defRPr b="0" i="0">
                <a:latin typeface="Avenir Book" charset="0"/>
                <a:ea typeface="Avenir Book" charset="0"/>
                <a:cs typeface="Avenir Book" charset="0"/>
              </a:defRPr>
            </a:lvl1pPr>
            <a:lvl2pPr>
              <a:defRPr b="0" i="0">
                <a:latin typeface="Avenir Book" charset="0"/>
                <a:ea typeface="Avenir Book" charset="0"/>
                <a:cs typeface="Avenir Book" charset="0"/>
              </a:defRPr>
            </a:lvl2pPr>
            <a:lvl3pPr>
              <a:defRPr b="0" i="0">
                <a:latin typeface="Avenir Book" charset="0"/>
                <a:ea typeface="Avenir Book" charset="0"/>
                <a:cs typeface="Avenir Book" charset="0"/>
              </a:defRPr>
            </a:lvl3pPr>
            <a:lvl4pPr>
              <a:defRPr b="0" i="0">
                <a:latin typeface="Avenir Book" charset="0"/>
                <a:ea typeface="Avenir Book" charset="0"/>
                <a:cs typeface="Avenir Book" charset="0"/>
              </a:defRPr>
            </a:lvl4pPr>
            <a:lvl5pPr>
              <a:defRPr b="0" i="0">
                <a:latin typeface="Avenir Book" charset="0"/>
                <a:ea typeface="Avenir Book" charset="0"/>
                <a:cs typeface="Avenir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7898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el och punkter copy 1">
    <p:spTree>
      <p:nvGrpSpPr>
        <p:cNvPr id="1" name=""/>
        <p:cNvGrpSpPr/>
        <p:nvPr/>
      </p:nvGrpSpPr>
      <p:grpSpPr>
        <a:xfrm>
          <a:off x="0" y="0"/>
          <a:ext cx="0" cy="0"/>
          <a:chOff x="0" y="0"/>
          <a:chExt cx="0" cy="0"/>
        </a:xfrm>
      </p:grpSpPr>
      <p:sp>
        <p:nvSpPr>
          <p:cNvPr id="36" name="Rectangle"/>
          <p:cNvSpPr/>
          <p:nvPr/>
        </p:nvSpPr>
        <p:spPr>
          <a:xfrm>
            <a:off x="-3573" y="13161547"/>
            <a:ext cx="24391146" cy="559321"/>
          </a:xfrm>
          <a:prstGeom prst="rect">
            <a:avLst/>
          </a:prstGeom>
          <a:solidFill>
            <a:srgbClr val="0053A1"/>
          </a:solidFill>
          <a:ln w="12700">
            <a:miter lim="400000"/>
          </a:ln>
          <a:effectLst>
            <a:outerShdw blurRad="50800" dist="25400" dir="5400000" rotWithShape="0">
              <a:srgbClr val="000000">
                <a:alpha val="50000"/>
              </a:srgbClr>
            </a:outerShdw>
          </a:effectLst>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7"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8270708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mailto:lars.rickard.stroem@cern.ch"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3573" y="13161547"/>
            <a:ext cx="24391146" cy="559321"/>
          </a:xfrm>
          <a:prstGeom prst="rect">
            <a:avLst/>
          </a:prstGeom>
          <a:solidFill>
            <a:srgbClr val="0053A1"/>
          </a:solidFill>
          <a:ln w="12700">
            <a:miter lim="400000"/>
          </a:ln>
          <a:effectLst>
            <a:outerShdw blurRad="50800" dist="25400" dir="5400000" rotWithShape="0">
              <a:srgbClr val="000000">
                <a:alpha val="50000"/>
              </a:srgbClr>
            </a:outerShdw>
          </a:effectLst>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3" name="LogoBadge-01.jpg" descr="LogoBadge-01.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2295032" y="522549"/>
            <a:ext cx="1569276" cy="1569275"/>
          </a:xfrm>
          <a:prstGeom prst="rect">
            <a:avLst/>
          </a:prstGeom>
          <a:ln w="12700">
            <a:miter lim="400000"/>
          </a:ln>
        </p:spPr>
      </p:pic>
      <p:pic>
        <p:nvPicPr>
          <p:cNvPr id="4" name="CLIC-Logo-Color-72.png" descr="CLIC-Logo-Color-72.png"/>
          <p:cNvPicPr>
            <a:picLocks noChangeAspect="1"/>
          </p:cNvPicPr>
          <p:nvPr/>
        </p:nvPicPr>
        <p:blipFill>
          <a:blip r:embed="rId11">
            <a:extLst/>
          </a:blip>
          <a:stretch>
            <a:fillRect/>
          </a:stretch>
        </p:blipFill>
        <p:spPr>
          <a:xfrm>
            <a:off x="19787187" y="120112"/>
            <a:ext cx="2379552" cy="2379552"/>
          </a:xfrm>
          <a:prstGeom prst="rect">
            <a:avLst/>
          </a:prstGeom>
          <a:ln w="12700">
            <a:miter lim="400000"/>
          </a:ln>
        </p:spPr>
      </p:pic>
      <p:sp>
        <p:nvSpPr>
          <p:cNvPr id="5" name="Slide Number"/>
          <p:cNvSpPr>
            <a:spLocks noGrp="1"/>
          </p:cNvSpPr>
          <p:nvPr>
            <p:ph type="sldNum" sz="quarter" idx="2"/>
          </p:nvPr>
        </p:nvSpPr>
        <p:spPr>
          <a:xfrm>
            <a:off x="23824079" y="13160219"/>
            <a:ext cx="508636" cy="574676"/>
          </a:xfrm>
          <a:prstGeom prst="rect">
            <a:avLst/>
          </a:prstGeom>
          <a:ln w="12700">
            <a:miter lim="400000"/>
          </a:ln>
        </p:spPr>
        <p:txBody>
          <a:bodyPr wrap="none" lIns="71437" tIns="71437" rIns="71437" bIns="71437">
            <a:spAutoFit/>
          </a:bodyPr>
          <a:lstStyle>
            <a:lvl1pPr algn="ctr">
              <a:defRPr sz="2500">
                <a:solidFill>
                  <a:srgbClr val="FFFFFF"/>
                </a:solidFill>
              </a:defRPr>
            </a:lvl1pPr>
          </a:lstStyle>
          <a:p>
            <a:fld id="{86CB4B4D-7CA3-9044-876B-883B54F8677D}" type="slidenum">
              <a:t>‹#›</a:t>
            </a:fld>
            <a:endParaRPr/>
          </a:p>
        </p:txBody>
      </p:sp>
      <p:sp>
        <p:nvSpPr>
          <p:cNvPr id="6" name="Title Text"/>
          <p:cNvSpPr>
            <a:spLocks noGrp="1"/>
          </p:cNvSpPr>
          <p:nvPr>
            <p:ph type="title"/>
          </p:nvPr>
        </p:nvSpPr>
        <p:spPr>
          <a:xfrm>
            <a:off x="4833937" y="4638001"/>
            <a:ext cx="14716126" cy="1899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p>
            <a:r>
              <a:t>Title Text</a:t>
            </a:r>
          </a:p>
        </p:txBody>
      </p:sp>
      <p:sp>
        <p:nvSpPr>
          <p:cNvPr id="8" name="Body Level One…"/>
          <p:cNvSpPr>
            <a:spLocks noGrp="1"/>
          </p:cNvSpPr>
          <p:nvPr>
            <p:ph type="body" idx="1"/>
          </p:nvPr>
        </p:nvSpPr>
        <p:spPr>
          <a:xfrm>
            <a:off x="1808876" y="3136938"/>
            <a:ext cx="20766248" cy="8979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2pPr marL="1117600" indent="-355600">
              <a:buSzPct val="100000"/>
              <a:defRPr sz="4000"/>
            </a:lvl2pPr>
            <a:lvl3pPr marL="1574800" indent="-368300">
              <a:buSzPct val="100000"/>
              <a:defRPr sz="3200"/>
            </a:lvl3pPr>
            <a:lvl4pPr marL="2006600" indent="-355600">
              <a:buSzPct val="100000"/>
              <a:defRPr sz="2500"/>
            </a:lvl4pPr>
            <a:lvl5pPr marL="2451100" indent="-355600">
              <a:buSzPct val="100000"/>
              <a:defRPr sz="2200"/>
            </a:lvl5pPr>
          </a:lstStyle>
          <a:p>
            <a:r>
              <a:t>Body Level One</a:t>
            </a:r>
          </a:p>
          <a:p>
            <a:pPr lvl="1"/>
            <a:r>
              <a:t>Body Level Two</a:t>
            </a:r>
          </a:p>
          <a:p>
            <a:pPr lvl="2"/>
            <a:r>
              <a:t>Body Level Three</a:t>
            </a:r>
          </a:p>
          <a:p>
            <a:pPr lvl="3"/>
            <a:r>
              <a:t>Body Level Four</a:t>
            </a:r>
          </a:p>
          <a:p>
            <a:pPr lvl="4"/>
            <a:r>
              <a:t>Body Level Five</a:t>
            </a:r>
          </a:p>
        </p:txBody>
      </p:sp>
      <p:sp>
        <p:nvSpPr>
          <p:cNvPr id="9" name="Spåtind 2020 / Rickard Ström lars.rickard.stroem@cern.ch">
            <a:extLst>
              <a:ext uri="{FF2B5EF4-FFF2-40B4-BE49-F238E27FC236}">
                <a16:creationId xmlns:a16="http://schemas.microsoft.com/office/drawing/2014/main" id="{D4D67D2D-B29C-804B-B2A6-97BDCAA52389}"/>
              </a:ext>
            </a:extLst>
          </p:cNvPr>
          <p:cNvSpPr txBox="1"/>
          <p:nvPr userDrawn="1"/>
        </p:nvSpPr>
        <p:spPr>
          <a:xfrm>
            <a:off x="8755167" y="13169017"/>
            <a:ext cx="6873676" cy="544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ctr">
              <a:defRPr sz="2600">
                <a:solidFill>
                  <a:srgbClr val="FFFFFF"/>
                </a:solidFill>
              </a:defRPr>
            </a:pPr>
            <a:r>
              <a:rPr lang="en-US" dirty="0"/>
              <a:t>Snowmass Dec 2020</a:t>
            </a:r>
            <a:r>
              <a:rPr dirty="0"/>
              <a:t> / </a:t>
            </a:r>
            <a:r>
              <a:rPr lang="en-US" dirty="0"/>
              <a:t>CLIC / Steinar Stapnes</a:t>
            </a:r>
            <a:endParaRPr dirty="0">
              <a:hlinkClick r:id="rId1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57" r:id="rId6"/>
    <p:sldLayoutId id="2147483658" r:id="rId7"/>
    <p:sldLayoutId id="2147483659" r:id="rId8"/>
  </p:sldLayoutIdLst>
  <p:transition spd="med"/>
  <p:txStyles>
    <p:titleStyle>
      <a:lvl1pPr marL="0" marR="0" indent="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1pPr>
      <a:lvl2pPr marL="0" marR="0" indent="2286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2pPr>
      <a:lvl3pPr marL="0" marR="0" indent="4572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3pPr>
      <a:lvl4pPr marL="0" marR="0" indent="6858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4pPr>
      <a:lvl5pPr marL="0" marR="0" indent="9144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5pPr>
      <a:lvl6pPr marL="0" marR="0" indent="11430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6pPr>
      <a:lvl7pPr marL="0" marR="0" indent="13716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7pPr>
      <a:lvl8pPr marL="0" marR="0" indent="16002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8pPr>
      <a:lvl9pPr marL="0" marR="0" indent="1828800" algn="ctr" defTabSz="821531" latinLnBrk="0">
        <a:lnSpc>
          <a:spcPct val="100000"/>
        </a:lnSpc>
        <a:spcBef>
          <a:spcPts val="0"/>
        </a:spcBef>
        <a:spcAft>
          <a:spcPts val="0"/>
        </a:spcAft>
        <a:buClrTx/>
        <a:buSzTx/>
        <a:buFontTx/>
        <a:buNone/>
        <a:tabLst/>
        <a:defRPr sz="8500" b="0" i="0" u="none" strike="noStrike" cap="none" spc="0" baseline="0">
          <a:solidFill>
            <a:srgbClr val="000000"/>
          </a:solidFill>
          <a:uFillTx/>
          <a:latin typeface="Avenir Book"/>
          <a:ea typeface="Avenir Book"/>
          <a:cs typeface="Avenir Book"/>
          <a:sym typeface="Avenir Book"/>
        </a:defRPr>
      </a:lvl9pPr>
    </p:titleStyle>
    <p:bodyStyle>
      <a:lvl1pPr marL="673100" marR="0" indent="-355600" algn="l" defTabSz="821531" latinLnBrk="0">
        <a:lnSpc>
          <a:spcPct val="100000"/>
        </a:lnSpc>
        <a:spcBef>
          <a:spcPts val="3300"/>
        </a:spcBef>
        <a:spcAft>
          <a:spcPts val="0"/>
        </a:spcAft>
        <a:buClrTx/>
        <a:buSzPct val="100000"/>
        <a:buFontTx/>
        <a:buChar char="•"/>
        <a:tabLst/>
        <a:defRPr sz="5200" b="0" i="0" u="none" strike="noStrike" cap="none" spc="0" baseline="0">
          <a:solidFill>
            <a:srgbClr val="000000"/>
          </a:solidFill>
          <a:uFillTx/>
          <a:latin typeface="Avenir Book"/>
          <a:ea typeface="Avenir Book"/>
          <a:cs typeface="Avenir Book"/>
          <a:sym typeface="Avenir Book"/>
        </a:defRPr>
      </a:lvl1pPr>
      <a:lvl2pPr marL="15440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2pPr>
      <a:lvl3pPr marL="19885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3pPr>
      <a:lvl4pPr marL="24330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4pPr>
      <a:lvl5pPr marL="28775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5pPr>
      <a:lvl6pPr marL="32331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6pPr>
      <a:lvl7pPr marL="35887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7pPr>
      <a:lvl8pPr marL="39443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8pPr>
      <a:lvl9pPr marL="4299952" marR="0" indent="-782052" algn="l" defTabSz="821531" latinLnBrk="0">
        <a:lnSpc>
          <a:spcPct val="100000"/>
        </a:lnSpc>
        <a:spcBef>
          <a:spcPts val="3300"/>
        </a:spcBef>
        <a:spcAft>
          <a:spcPts val="0"/>
        </a:spcAft>
        <a:buClrTx/>
        <a:buSzPct val="171000"/>
        <a:buFontTx/>
        <a:buChar char="•"/>
        <a:tabLst/>
        <a:defRPr sz="5200" b="0" i="0" u="none" strike="noStrike" cap="none" spc="0" baseline="0">
          <a:solidFill>
            <a:srgbClr val="000000"/>
          </a:solidFill>
          <a:uFillTx/>
          <a:latin typeface="Avenir Book"/>
          <a:ea typeface="Avenir Book"/>
          <a:cs typeface="Avenir Book"/>
          <a:sym typeface="Avenir Book"/>
        </a:defRPr>
      </a:lvl9pPr>
    </p:bodyStyle>
    <p:otherStyle>
      <a:lvl1pPr marL="0" marR="0" indent="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1pPr>
      <a:lvl2pPr marL="0" marR="0" indent="2286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2pPr>
      <a:lvl3pPr marL="0" marR="0" indent="4572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3pPr>
      <a:lvl4pPr marL="0" marR="0" indent="6858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4pPr>
      <a:lvl5pPr marL="0" marR="0" indent="9144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5pPr>
      <a:lvl6pPr marL="0" marR="0" indent="11430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6pPr>
      <a:lvl7pPr marL="0" marR="0" indent="13716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7pPr>
      <a:lvl8pPr marL="0" marR="0" indent="16002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8pPr>
      <a:lvl9pPr marL="0" marR="0" indent="1828800" algn="ctr" defTabSz="821531"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Avenir Boo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hyperlink" Target="http://dx.doi.org/10.23731/CYRM-2018-004" TargetMode="Externa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png"/><Relationship Id="rId7"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18" Type="http://schemas.openxmlformats.org/officeDocument/2006/relationships/image" Target="../media/image39.png"/><Relationship Id="rId26" Type="http://schemas.openxmlformats.org/officeDocument/2006/relationships/image" Target="../media/image47.jpg"/><Relationship Id="rId3" Type="http://schemas.openxmlformats.org/officeDocument/2006/relationships/image" Target="../media/image26.png"/><Relationship Id="rId21" Type="http://schemas.openxmlformats.org/officeDocument/2006/relationships/image" Target="../media/image42.png"/><Relationship Id="rId7" Type="http://schemas.openxmlformats.org/officeDocument/2006/relationships/image" Target="../media/image29.jpeg"/><Relationship Id="rId12" Type="http://schemas.openxmlformats.org/officeDocument/2006/relationships/image" Target="../media/image34.png"/><Relationship Id="rId17" Type="http://schemas.openxmlformats.org/officeDocument/2006/relationships/image" Target="../media/image38.png"/><Relationship Id="rId25" Type="http://schemas.openxmlformats.org/officeDocument/2006/relationships/image" Target="../media/image46.jpg"/><Relationship Id="rId2" Type="http://schemas.openxmlformats.org/officeDocument/2006/relationships/notesSlide" Target="../notesSlides/notesSlide9.xml"/><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5.jpeg"/><Relationship Id="rId5" Type="http://schemas.openxmlformats.org/officeDocument/2006/relationships/image" Target="../media/image27.png"/><Relationship Id="rId15" Type="http://schemas.microsoft.com/office/2007/relationships/hdphoto" Target="../media/hdphoto1.wdp"/><Relationship Id="rId23" Type="http://schemas.openxmlformats.org/officeDocument/2006/relationships/image" Target="../media/image44.jpeg"/><Relationship Id="rId28" Type="http://schemas.openxmlformats.org/officeDocument/2006/relationships/image" Target="../media/image49.png"/><Relationship Id="rId10" Type="http://schemas.openxmlformats.org/officeDocument/2006/relationships/image" Target="../media/image32.jpeg"/><Relationship Id="rId19" Type="http://schemas.openxmlformats.org/officeDocument/2006/relationships/image" Target="../media/image40.png"/><Relationship Id="rId4" Type="http://schemas.openxmlformats.org/officeDocument/2006/relationships/image" Target="../media/image8.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3.png"/><Relationship Id="rId27" Type="http://schemas.openxmlformats.org/officeDocument/2006/relationships/image" Target="../media/image48.jpg"/></Relationships>
</file>

<file path=ppt/slides/_rels/slide1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51.png"/><Relationship Id="rId7" Type="http://schemas.openxmlformats.org/officeDocument/2006/relationships/hyperlink" Target="https://ieeexplore.ieee.org/document/9115885"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5.emf"/><Relationship Id="rId4" Type="http://schemas.openxmlformats.org/officeDocument/2006/relationships/hyperlink" Target="https://cernbox.cern.ch/index.php/s/97GulC6RNLPMjFG" TargetMode="External"/><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emf"/><Relationship Id="rId4" Type="http://schemas.openxmlformats.org/officeDocument/2006/relationships/hyperlink" Target="https://indico.cern.ch/event/952778/timetable/?layout=room#20201001" TargetMode="External"/><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snowmass21.org/docs/files/summaries/AF/SNOWMASS21-AF4_AF3-EF0_EF0-177.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snowmass21.org/docs/files/summaries/IF/SNOWMASS21-IF3_IF6_Mathieu_Benoit-188.pdf" TargetMode="External"/><Relationship Id="rId5" Type="http://schemas.openxmlformats.org/officeDocument/2006/relationships/hyperlink" Target="https://www.snowmass21.org/docs/files/summaries/EF/SNOWMASS21-EF0_EF0_CLICphysics-170.pdf" TargetMode="External"/><Relationship Id="rId4" Type="http://schemas.openxmlformats.org/officeDocument/2006/relationships/hyperlink" Target="https://www.snowmass21.org/docs/files/summaries/AF/SNOWMASS21-AF1_AF4-161.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75.gif"/><Relationship Id="rId13" Type="http://schemas.openxmlformats.org/officeDocument/2006/relationships/image" Target="../media/image80.png"/><Relationship Id="rId3" Type="http://schemas.openxmlformats.org/officeDocument/2006/relationships/image" Target="../media/image4.jpeg"/><Relationship Id="rId7" Type="http://schemas.openxmlformats.org/officeDocument/2006/relationships/image" Target="../media/image74.jpeg"/><Relationship Id="rId12" Type="http://schemas.openxmlformats.org/officeDocument/2006/relationships/image" Target="../media/image7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3.gif"/><Relationship Id="rId11" Type="http://schemas.openxmlformats.org/officeDocument/2006/relationships/image" Target="../media/image78.jpeg"/><Relationship Id="rId5" Type="http://schemas.openxmlformats.org/officeDocument/2006/relationships/image" Target="../media/image72.gif"/><Relationship Id="rId15" Type="http://schemas.openxmlformats.org/officeDocument/2006/relationships/hyperlink" Target="http://clic.cern/european-strategy" TargetMode="External"/><Relationship Id="rId10" Type="http://schemas.openxmlformats.org/officeDocument/2006/relationships/image" Target="../media/image77.png"/><Relationship Id="rId4" Type="http://schemas.openxmlformats.org/officeDocument/2006/relationships/image" Target="../media/image71.gif"/><Relationship Id="rId9" Type="http://schemas.openxmlformats.org/officeDocument/2006/relationships/image" Target="../media/image76.gif"/><Relationship Id="rId1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CLIC_SummaryYR2018_Cover_Size13.jpg" descr="CLIC_SummaryYR2018_Cover_Size13.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3615237" y="0"/>
            <a:ext cx="10770483" cy="13164456"/>
          </a:xfrm>
          <a:prstGeom prst="rect">
            <a:avLst/>
          </a:prstGeom>
          <a:ln w="12700">
            <a:miter lim="400000"/>
          </a:ln>
        </p:spPr>
      </p:pic>
      <p:sp>
        <p:nvSpPr>
          <p:cNvPr id="55" name="Rectangle"/>
          <p:cNvSpPr/>
          <p:nvPr/>
        </p:nvSpPr>
        <p:spPr>
          <a:xfrm>
            <a:off x="13607091" y="-22053"/>
            <a:ext cx="8294452" cy="13183050"/>
          </a:xfrm>
          <a:prstGeom prst="rect">
            <a:avLst/>
          </a:prstGeom>
          <a:gradFill>
            <a:gsLst>
              <a:gs pos="0">
                <a:srgbClr val="FFFFFF">
                  <a:alpha val="0"/>
                </a:srgbClr>
              </a:gs>
              <a:gs pos="100000">
                <a:srgbClr val="FFFFFF"/>
              </a:gs>
            </a:gsLst>
            <a:lin ang="10800000"/>
          </a:gradFill>
          <a:ln w="12700">
            <a:miter lim="400000"/>
          </a:ln>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6" name="The Compact Linear Collider (CLIC)…"/>
          <p:cNvSpPr/>
          <p:nvPr/>
        </p:nvSpPr>
        <p:spPr>
          <a:xfrm>
            <a:off x="961565" y="1917929"/>
            <a:ext cx="15586568" cy="5043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p>
            <a:pPr>
              <a:defRPr sz="6400">
                <a:latin typeface="Avenir Heavy"/>
                <a:ea typeface="Avenir Heavy"/>
                <a:cs typeface="Avenir Heavy"/>
                <a:sym typeface="Avenir Heavy"/>
              </a:defRPr>
            </a:pPr>
            <a:r>
              <a:rPr dirty="0"/>
              <a:t>The Compact Linear Collider (CLIC)</a:t>
            </a:r>
          </a:p>
        </p:txBody>
      </p:sp>
      <p:sp>
        <p:nvSpPr>
          <p:cNvPr id="57" name="Rickard Ström…"/>
          <p:cNvSpPr txBox="1"/>
          <p:nvPr/>
        </p:nvSpPr>
        <p:spPr>
          <a:xfrm>
            <a:off x="2343188" y="696442"/>
            <a:ext cx="3656449" cy="1221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3500"/>
            </a:pPr>
            <a:r>
              <a:rPr lang="en-US" dirty="0">
                <a:latin typeface="Avenir Heavy"/>
                <a:ea typeface="Avenir Heavy"/>
                <a:cs typeface="Avenir Heavy"/>
                <a:sym typeface="Avenir Heavy"/>
              </a:rPr>
              <a:t>Steinar Stapnes</a:t>
            </a:r>
            <a:endParaRPr dirty="0"/>
          </a:p>
          <a:p>
            <a:pPr>
              <a:defRPr sz="3500"/>
            </a:pPr>
            <a:r>
              <a:rPr dirty="0"/>
              <a:t>on behalf of </a:t>
            </a:r>
            <a:r>
              <a:rPr lang="en-US" dirty="0"/>
              <a:t>CLIC</a:t>
            </a:r>
            <a:endParaRPr dirty="0"/>
          </a:p>
        </p:txBody>
      </p:sp>
      <p:sp>
        <p:nvSpPr>
          <p:cNvPr id="58" name="26th Nordic Particle Physics Meeting – Spåtind 2020…"/>
          <p:cNvSpPr txBox="1"/>
          <p:nvPr/>
        </p:nvSpPr>
        <p:spPr>
          <a:xfrm>
            <a:off x="1413849" y="10989324"/>
            <a:ext cx="4523673" cy="1221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defRPr sz="3500">
                <a:latin typeface="Avenir Heavy"/>
                <a:ea typeface="Avenir Heavy"/>
                <a:cs typeface="Avenir Heavy"/>
                <a:sym typeface="Avenir Heavy"/>
              </a:defRPr>
            </a:pPr>
            <a:r>
              <a:rPr lang="en-US" dirty="0"/>
              <a:t>Snowmass </a:t>
            </a:r>
            <a:endParaRPr dirty="0"/>
          </a:p>
          <a:p>
            <a:pPr>
              <a:defRPr sz="3500"/>
            </a:pPr>
            <a:r>
              <a:rPr lang="en-US" dirty="0"/>
              <a:t>December 15th</a:t>
            </a:r>
            <a:r>
              <a:rPr dirty="0"/>
              <a:t>, 2020</a:t>
            </a:r>
          </a:p>
        </p:txBody>
      </p:sp>
      <p:sp>
        <p:nvSpPr>
          <p:cNvPr id="59" name="Line"/>
          <p:cNvSpPr/>
          <p:nvPr/>
        </p:nvSpPr>
        <p:spPr>
          <a:xfrm flipH="1">
            <a:off x="1144320" y="10989324"/>
            <a:ext cx="1" cy="1439448"/>
          </a:xfrm>
          <a:prstGeom prst="line">
            <a:avLst/>
          </a:prstGeom>
          <a:ln w="38100">
            <a:solidFill>
              <a:srgbClr val="000000"/>
            </a:solidFill>
            <a:miter lim="400000"/>
          </a:ln>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 name="Introduction…">
            <a:extLst>
              <a:ext uri="{FF2B5EF4-FFF2-40B4-BE49-F238E27FC236}">
                <a16:creationId xmlns:a16="http://schemas.microsoft.com/office/drawing/2014/main" id="{A25F5716-7DA1-4C42-A2B7-5EB150BB46A3}"/>
              </a:ext>
            </a:extLst>
          </p:cNvPr>
          <p:cNvSpPr txBox="1"/>
          <p:nvPr/>
        </p:nvSpPr>
        <p:spPr>
          <a:xfrm>
            <a:off x="1846986" y="5936635"/>
            <a:ext cx="10362966" cy="4492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p>
            <a:pPr>
              <a:spcBef>
                <a:spcPts val="2000"/>
              </a:spcBef>
              <a:buClr>
                <a:srgbClr val="000000"/>
              </a:buClr>
              <a:buSzPct val="100000"/>
              <a:defRPr sz="5500"/>
            </a:pPr>
            <a:r>
              <a:rPr lang="en-US" sz="3200" dirty="0"/>
              <a:t>Outline </a:t>
            </a:r>
          </a:p>
          <a:p>
            <a:pPr marL="514350" indent="-514350">
              <a:spcBef>
                <a:spcPts val="2000"/>
              </a:spcBef>
              <a:buClr>
                <a:srgbClr val="000000"/>
              </a:buClr>
              <a:buSzPct val="100000"/>
              <a:buFont typeface="Arial" panose="020B0604020202020204" pitchFamily="34" charset="0"/>
              <a:buChar char="•"/>
              <a:defRPr sz="5500"/>
            </a:pPr>
            <a:r>
              <a:rPr lang="en-US" sz="3200" dirty="0"/>
              <a:t>CLIC stages </a:t>
            </a:r>
          </a:p>
          <a:p>
            <a:pPr marL="514350" indent="-514350">
              <a:spcBef>
                <a:spcPts val="2000"/>
              </a:spcBef>
              <a:buClr>
                <a:srgbClr val="000000"/>
              </a:buClr>
              <a:buSzPct val="100000"/>
              <a:buFont typeface="Arial" panose="020B0604020202020204" pitchFamily="34" charset="0"/>
              <a:buChar char="•"/>
              <a:defRPr sz="5500"/>
            </a:pPr>
            <a:r>
              <a:rPr lang="en-US" sz="3200" dirty="0"/>
              <a:t>Schedule estimates</a:t>
            </a:r>
          </a:p>
          <a:p>
            <a:pPr marL="514350" indent="-514350">
              <a:spcBef>
                <a:spcPts val="2000"/>
              </a:spcBef>
              <a:buClr>
                <a:srgbClr val="000000"/>
              </a:buClr>
              <a:buSzPct val="100000"/>
              <a:buFont typeface="Arial" panose="020B0604020202020204" pitchFamily="34" charset="0"/>
              <a:buChar char="•"/>
              <a:defRPr sz="5500"/>
            </a:pPr>
            <a:r>
              <a:rPr lang="en-US" sz="3200" dirty="0"/>
              <a:t>Additional slides on technical areas an plans (extras) </a:t>
            </a:r>
          </a:p>
          <a:p>
            <a:pPr marL="514350" indent="-514350">
              <a:spcBef>
                <a:spcPts val="2000"/>
              </a:spcBef>
              <a:buClr>
                <a:srgbClr val="000000"/>
              </a:buClr>
              <a:buSzPct val="100000"/>
              <a:buFont typeface="Arial" panose="020B0604020202020204" pitchFamily="34" charset="0"/>
              <a:buChar char="•"/>
              <a:defRPr sz="5500"/>
            </a:pPr>
            <a:r>
              <a:rPr lang="en-US" sz="3200" dirty="0"/>
              <a:t>Additional slides on power, cost and energy (extras)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xband_cavity_2_photobyMatteoVolpi_orig.JPG" descr="xband_cavity_2_photobyMatteoVolpi_orig.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97025" y="10526237"/>
            <a:ext cx="5035690" cy="3357128"/>
          </a:xfrm>
          <a:prstGeom prst="rect">
            <a:avLst/>
          </a:prstGeom>
          <a:ln w="25400">
            <a:miter lim="400000"/>
          </a:ln>
          <a:effectLst>
            <a:outerShdw blurRad="355600" dist="177800" dir="5400000" rotWithShape="0">
              <a:srgbClr val="000000">
                <a:alpha val="70000"/>
              </a:srgbClr>
            </a:outerShdw>
          </a:effectLst>
        </p:spPr>
      </p:pic>
      <p:sp>
        <p:nvSpPr>
          <p:cNvPr id="434" name="Slide Number Placeholder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435" name="Title 1"/>
          <p:cNvSpPr txBox="1">
            <a:spLocks noGrp="1"/>
          </p:cNvSpPr>
          <p:nvPr>
            <p:ph type="title"/>
          </p:nvPr>
        </p:nvSpPr>
        <p:spPr>
          <a:prstGeom prst="rect">
            <a:avLst/>
          </a:prstGeom>
        </p:spPr>
        <p:txBody>
          <a:bodyPr/>
          <a:lstStyle/>
          <a:p>
            <a:r>
              <a:rPr dirty="0"/>
              <a:t>Accelerator challenges</a:t>
            </a:r>
          </a:p>
        </p:txBody>
      </p:sp>
      <p:sp>
        <p:nvSpPr>
          <p:cNvPr id="436" name="CLIC baseline – a drive-beam based machine with an initial stage at 380 GeV…"/>
          <p:cNvSpPr txBox="1"/>
          <p:nvPr/>
        </p:nvSpPr>
        <p:spPr>
          <a:xfrm>
            <a:off x="1297503" y="2853173"/>
            <a:ext cx="16633658" cy="937756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marL="355600" indent="-355600" defTabSz="457200">
              <a:spcBef>
                <a:spcPts val="1600"/>
              </a:spcBef>
              <a:buClr>
                <a:srgbClr val="000000"/>
              </a:buClr>
              <a:buSzPct val="100000"/>
              <a:buFont typeface="Times"/>
              <a:buChar char="•"/>
              <a:defRPr sz="3200">
                <a:ln w="0" cap="flat">
                  <a:solidFill>
                    <a:srgbClr val="000000"/>
                  </a:solidFill>
                  <a:prstDash val="solid"/>
                  <a:miter lim="400000"/>
                </a:ln>
              </a:defRPr>
            </a:pPr>
            <a:r>
              <a:rPr sz="3200" dirty="0">
                <a:ln w="0" cap="flat">
                  <a:noFill/>
                  <a:prstDash val="solid"/>
                  <a:miter lim="400000"/>
                </a:ln>
                <a:latin typeface="Avenir Book" panose="02000503020000020003" pitchFamily="2" charset="0"/>
                <a:cs typeface="Al Nile" pitchFamily="2" charset="-78"/>
              </a:rPr>
              <a:t>CLIC baseline – a drive-beam based machine with an initial stage at 380 GeV</a:t>
            </a:r>
          </a:p>
          <a:p>
            <a:pPr marL="355600" indent="-355600" defTabSz="457200">
              <a:spcBef>
                <a:spcPts val="1600"/>
              </a:spcBef>
              <a:buClr>
                <a:srgbClr val="000000"/>
              </a:buClr>
              <a:buSzPct val="100000"/>
              <a:buFont typeface="Times"/>
              <a:buChar char="•"/>
              <a:defRPr sz="3200">
                <a:ln w="0" cap="flat">
                  <a:solidFill>
                    <a:srgbClr val="000000"/>
                  </a:solidFill>
                  <a:prstDash val="solid"/>
                  <a:miter lim="400000"/>
                </a:ln>
                <a:latin typeface="Avenir Heavy"/>
                <a:ea typeface="Avenir Heavy"/>
                <a:cs typeface="Avenir Heavy"/>
                <a:sym typeface="Avenir Heavy"/>
              </a:defRPr>
            </a:pPr>
            <a:r>
              <a:rPr sz="3200" dirty="0">
                <a:ln w="0" cap="flat">
                  <a:noFill/>
                  <a:prstDash val="solid"/>
                  <a:miter lim="400000"/>
                </a:ln>
                <a:latin typeface="Avenir Book" panose="02000503020000020003" pitchFamily="2" charset="0"/>
                <a:cs typeface="Al Nile" pitchFamily="2" charset="-78"/>
              </a:rPr>
              <a:t>Four main challenges</a:t>
            </a:r>
          </a:p>
          <a:p>
            <a:pPr marL="863600" lvl="1" indent="-228600" defTabSz="457200">
              <a:spcBef>
                <a:spcPts val="1600"/>
              </a:spcBef>
              <a:buClr>
                <a:srgbClr val="000000"/>
              </a:buClr>
              <a:buSzPct val="100000"/>
              <a:buFont typeface="Times"/>
              <a:buAutoNum type="arabicPeriod"/>
              <a:defRPr sz="3200">
                <a:ln w="0" cap="flat">
                  <a:solidFill>
                    <a:srgbClr val="000000"/>
                  </a:solidFill>
                  <a:prstDash val="solid"/>
                  <a:miter lim="400000"/>
                </a:ln>
              </a:defRPr>
            </a:pPr>
            <a:r>
              <a:rPr sz="3200" dirty="0">
                <a:ln w="0" cap="flat">
                  <a:noFill/>
                  <a:prstDash val="solid"/>
                  <a:miter lim="400000"/>
                </a:ln>
                <a:latin typeface="Avenir Book" panose="02000503020000020003" pitchFamily="2" charset="0"/>
                <a:cs typeface="Al Nile" pitchFamily="2" charset="-78"/>
              </a:rPr>
              <a:t> High-current drive beam bunched at 12 GHz</a:t>
            </a:r>
          </a:p>
          <a:p>
            <a:pPr marL="863600" lvl="1" indent="-228600" defTabSz="457200">
              <a:spcBef>
                <a:spcPts val="1600"/>
              </a:spcBef>
              <a:buClr>
                <a:srgbClr val="000000"/>
              </a:buClr>
              <a:buSzPct val="100000"/>
              <a:buFont typeface="Times"/>
              <a:buAutoNum type="arabicPeriod"/>
              <a:defRPr sz="3200">
                <a:ln w="0" cap="flat">
                  <a:solidFill>
                    <a:srgbClr val="000000"/>
                  </a:solidFill>
                  <a:prstDash val="solid"/>
                  <a:miter lim="400000"/>
                </a:ln>
              </a:defRPr>
            </a:pPr>
            <a:r>
              <a:rPr sz="3200" dirty="0">
                <a:ln w="0" cap="flat">
                  <a:noFill/>
                  <a:prstDash val="solid"/>
                  <a:miter lim="400000"/>
                </a:ln>
                <a:latin typeface="Avenir Book" panose="02000503020000020003" pitchFamily="2" charset="0"/>
                <a:cs typeface="Al Nile" pitchFamily="2" charset="-78"/>
              </a:rPr>
              <a:t> Power transfer and main-beam acceleration</a:t>
            </a:r>
          </a:p>
          <a:p>
            <a:pPr marL="863600" lvl="1" indent="-228600" defTabSz="457200">
              <a:spcBef>
                <a:spcPts val="1600"/>
              </a:spcBef>
              <a:buClr>
                <a:srgbClr val="000000"/>
              </a:buClr>
              <a:buSzPct val="100000"/>
              <a:buFont typeface="Times"/>
              <a:buAutoNum type="arabicPeriod"/>
              <a:defRPr sz="3200">
                <a:ln w="0" cap="flat">
                  <a:solidFill>
                    <a:srgbClr val="000000"/>
                  </a:solidFill>
                  <a:prstDash val="solid"/>
                  <a:miter lim="400000"/>
                </a:ln>
              </a:defRPr>
            </a:pPr>
            <a:r>
              <a:rPr sz="3200" dirty="0">
                <a:ln w="0" cap="flat">
                  <a:noFill/>
                  <a:prstDash val="solid"/>
                  <a:miter lim="400000"/>
                </a:ln>
                <a:latin typeface="Avenir Book" panose="02000503020000020003" pitchFamily="2" charset="0"/>
                <a:cs typeface="Al Nile" pitchFamily="2" charset="-78"/>
              </a:rPr>
              <a:t> </a:t>
            </a:r>
            <a:r>
              <a:rPr lang="en-US" sz="3200" dirty="0">
                <a:ln w="0" cap="flat">
                  <a:noFill/>
                  <a:prstDash val="solid"/>
                  <a:miter lim="400000"/>
                </a:ln>
                <a:latin typeface="Avenir Book" panose="02000503020000020003" pitchFamily="2" charset="0"/>
                <a:cs typeface="Al Nile" pitchFamily="2" charset="-78"/>
              </a:rPr>
              <a:t>Towards </a:t>
            </a:r>
            <a:r>
              <a:rPr sz="3200" dirty="0">
                <a:ln w="0" cap="flat">
                  <a:noFill/>
                  <a:prstDash val="solid"/>
                  <a:miter lim="400000"/>
                </a:ln>
                <a:latin typeface="Avenir Book" panose="02000503020000020003" pitchFamily="2" charset="0"/>
                <a:cs typeface="Al Nile" pitchFamily="2" charset="-78"/>
              </a:rPr>
              <a:t>100 MV/m gradient in main-beam cavities</a:t>
            </a:r>
          </a:p>
          <a:p>
            <a:pPr marL="863600" lvl="1" indent="-228600" defTabSz="457200">
              <a:spcBef>
                <a:spcPts val="1600"/>
              </a:spcBef>
              <a:buClr>
                <a:srgbClr val="000000"/>
              </a:buClr>
              <a:buSzPct val="100000"/>
              <a:buFont typeface="Times"/>
              <a:buAutoNum type="arabicPeriod"/>
              <a:defRPr sz="3200">
                <a:ln w="0" cap="flat">
                  <a:solidFill>
                    <a:srgbClr val="000000"/>
                  </a:solidFill>
                  <a:prstDash val="solid"/>
                  <a:miter lim="400000"/>
                </a:ln>
              </a:defRPr>
            </a:pPr>
            <a:r>
              <a:rPr sz="3200" dirty="0">
                <a:ln w="0" cap="flat">
                  <a:noFill/>
                  <a:prstDash val="solid"/>
                  <a:miter lim="400000"/>
                </a:ln>
                <a:latin typeface="Avenir Book" panose="02000503020000020003" pitchFamily="2" charset="0"/>
                <a:cs typeface="Al Nile" pitchFamily="2" charset="-78"/>
              </a:rPr>
              <a:t> Alignment and stability (“</a:t>
            </a:r>
            <a:r>
              <a:rPr sz="3200" dirty="0" err="1">
                <a:ln w="0" cap="flat">
                  <a:noFill/>
                  <a:prstDash val="solid"/>
                  <a:miter lim="400000"/>
                </a:ln>
                <a:latin typeface="Avenir Book" panose="02000503020000020003" pitchFamily="2" charset="0"/>
                <a:cs typeface="Al Nile" pitchFamily="2" charset="-78"/>
              </a:rPr>
              <a:t>nano</a:t>
            </a:r>
            <a:r>
              <a:rPr sz="3200" dirty="0">
                <a:ln w="0" cap="flat">
                  <a:noFill/>
                  <a:prstDash val="solid"/>
                  <a:miter lim="400000"/>
                </a:ln>
                <a:latin typeface="Avenir Book" panose="02000503020000020003" pitchFamily="2" charset="0"/>
                <a:cs typeface="Al Nile" pitchFamily="2" charset="-78"/>
              </a:rPr>
              <a:t>-beams”)</a:t>
            </a:r>
          </a:p>
          <a:p>
            <a:pPr marL="355600" indent="-355600" defTabSz="457200">
              <a:spcBef>
                <a:spcPts val="1600"/>
              </a:spcBef>
              <a:buClr>
                <a:srgbClr val="000000"/>
              </a:buClr>
              <a:buSzPct val="100000"/>
              <a:buFont typeface="Times"/>
              <a:buChar char="•"/>
              <a:defRPr sz="3200">
                <a:ln w="0" cap="flat">
                  <a:solidFill>
                    <a:srgbClr val="000000"/>
                  </a:solidFill>
                  <a:prstDash val="solid"/>
                  <a:miter lim="400000"/>
                </a:ln>
              </a:defRPr>
            </a:pPr>
            <a:r>
              <a:rPr sz="3200" dirty="0">
                <a:ln w="0" cap="flat">
                  <a:noFill/>
                  <a:prstDash val="solid"/>
                  <a:miter lim="400000"/>
                </a:ln>
                <a:latin typeface="Avenir Book" panose="02000503020000020003" pitchFamily="2" charset="0"/>
                <a:cs typeface="Al Nile" pitchFamily="2" charset="-78"/>
              </a:rPr>
              <a:t>The CTF3 (CLIC Test Facility at CERN) </a:t>
            </a:r>
            <a:r>
              <a:rPr sz="3200" dirty="0" err="1">
                <a:ln w="0" cap="flat">
                  <a:noFill/>
                  <a:prstDash val="solid"/>
                  <a:miter lim="400000"/>
                </a:ln>
                <a:latin typeface="Avenir Book" panose="02000503020000020003" pitchFamily="2" charset="0"/>
                <a:cs typeface="Al Nile" pitchFamily="2" charset="-78"/>
              </a:rPr>
              <a:t>programme</a:t>
            </a:r>
            <a:r>
              <a:rPr sz="3200" dirty="0">
                <a:ln w="0" cap="flat">
                  <a:noFill/>
                  <a:prstDash val="solid"/>
                  <a:miter lim="400000"/>
                </a:ln>
                <a:latin typeface="Avenir Book" panose="02000503020000020003" pitchFamily="2" charset="0"/>
                <a:cs typeface="Al Nile" pitchFamily="2" charset="-78"/>
              </a:rPr>
              <a:t> addressed all drive-beam production issues</a:t>
            </a:r>
            <a:endParaRPr lang="en-US" sz="3200" dirty="0">
              <a:ln w="0" cap="flat">
                <a:noFill/>
                <a:prstDash val="solid"/>
                <a:miter lim="400000"/>
              </a:ln>
              <a:latin typeface="Avenir Book" panose="02000503020000020003" pitchFamily="2" charset="0"/>
              <a:cs typeface="Al Nile" pitchFamily="2" charset="-78"/>
            </a:endParaRPr>
          </a:p>
          <a:p>
            <a:pPr marL="355600" indent="-355600" defTabSz="457200">
              <a:spcBef>
                <a:spcPts val="1600"/>
              </a:spcBef>
              <a:buClr>
                <a:srgbClr val="000000"/>
              </a:buClr>
              <a:buSzPct val="100000"/>
              <a:buFont typeface="Times"/>
              <a:buChar char="•"/>
              <a:defRPr sz="3200">
                <a:ln w="0" cap="flat">
                  <a:solidFill>
                    <a:srgbClr val="000000"/>
                  </a:solidFill>
                  <a:prstDash val="solid"/>
                  <a:miter lim="400000"/>
                </a:ln>
              </a:defRPr>
            </a:pPr>
            <a:r>
              <a:rPr sz="3200" dirty="0">
                <a:ln w="0" cap="flat">
                  <a:noFill/>
                  <a:prstDash val="solid"/>
                  <a:miter lim="400000"/>
                </a:ln>
                <a:latin typeface="Avenir Book" panose="02000503020000020003" pitchFamily="2" charset="0"/>
                <a:cs typeface="Al Nile" pitchFamily="2" charset="-78"/>
              </a:rPr>
              <a:t>Other critical technical systems (alignment, damping rings, beam delivery, etc.) addressed via design and/or test-facility demonstrations</a:t>
            </a:r>
            <a:endParaRPr lang="en-US" sz="3200" dirty="0">
              <a:ln w="0" cap="flat">
                <a:noFill/>
                <a:prstDash val="solid"/>
                <a:miter lim="400000"/>
              </a:ln>
              <a:latin typeface="Avenir Book" panose="02000503020000020003" pitchFamily="2" charset="0"/>
              <a:cs typeface="Al Nile" pitchFamily="2" charset="-78"/>
            </a:endParaRPr>
          </a:p>
          <a:p>
            <a:pPr marL="355600" indent="-355600" defTabSz="457200">
              <a:spcBef>
                <a:spcPts val="1600"/>
              </a:spcBef>
              <a:buClr>
                <a:srgbClr val="000000"/>
              </a:buClr>
              <a:buSzPct val="100000"/>
              <a:buFont typeface="Times"/>
              <a:buChar char="•"/>
              <a:defRPr sz="3200">
                <a:ln w="0" cap="flat">
                  <a:solidFill>
                    <a:srgbClr val="000000"/>
                  </a:solidFill>
                  <a:prstDash val="solid"/>
                  <a:miter lim="400000"/>
                </a:ln>
              </a:defRPr>
            </a:pPr>
            <a:r>
              <a:rPr lang="en-US" sz="3200" dirty="0">
                <a:ln w="0" cap="flat">
                  <a:noFill/>
                  <a:prstDash val="solid"/>
                  <a:miter lim="400000"/>
                </a:ln>
                <a:latin typeface="Avenir Book" panose="02000503020000020003" pitchFamily="2" charset="0"/>
                <a:cs typeface="Al Nile" pitchFamily="2" charset="-78"/>
              </a:rPr>
              <a:t>X-band technology developed and verified with prototyping, test-stands, and use in smaller systems</a:t>
            </a:r>
            <a:endParaRPr sz="3200" dirty="0">
              <a:ln w="0" cap="flat">
                <a:noFill/>
                <a:prstDash val="solid"/>
                <a:miter lim="400000"/>
              </a:ln>
              <a:latin typeface="Avenir Book" panose="02000503020000020003" pitchFamily="2" charset="0"/>
              <a:cs typeface="Al Nile" pitchFamily="2" charset="-78"/>
            </a:endParaRPr>
          </a:p>
          <a:p>
            <a:pPr marL="355600" indent="-355600" defTabSz="457200">
              <a:spcBef>
                <a:spcPts val="1600"/>
              </a:spcBef>
              <a:buClr>
                <a:srgbClr val="000000"/>
              </a:buClr>
              <a:buSzPct val="100000"/>
              <a:buFont typeface="Times"/>
              <a:buChar char="•"/>
              <a:defRPr sz="3200">
                <a:ln w="0" cap="flat">
                  <a:solidFill>
                    <a:srgbClr val="000000"/>
                  </a:solidFill>
                  <a:prstDash val="solid"/>
                  <a:miter lim="400000"/>
                </a:ln>
              </a:defRPr>
            </a:pPr>
            <a:r>
              <a:rPr sz="3200" dirty="0">
                <a:ln w="0" cap="flat">
                  <a:noFill/>
                  <a:prstDash val="solid"/>
                  <a:miter lim="400000"/>
                </a:ln>
                <a:latin typeface="Avenir Book" panose="02000503020000020003" pitchFamily="2" charset="0"/>
                <a:cs typeface="Al Nile" pitchFamily="2" charset="-78"/>
              </a:rPr>
              <a:t>Two C-band XFELS (SACLA and </a:t>
            </a:r>
            <a:r>
              <a:rPr sz="3200" dirty="0" err="1">
                <a:ln w="0" cap="flat">
                  <a:noFill/>
                  <a:prstDash val="solid"/>
                  <a:miter lim="400000"/>
                </a:ln>
                <a:latin typeface="Avenir Book" panose="02000503020000020003" pitchFamily="2" charset="0"/>
                <a:cs typeface="Al Nile" pitchFamily="2" charset="-78"/>
              </a:rPr>
              <a:t>SwissFEL</a:t>
            </a:r>
            <a:r>
              <a:rPr lang="en-US" sz="3200" dirty="0">
                <a:ln w="0" cap="flat">
                  <a:noFill/>
                  <a:prstDash val="solid"/>
                  <a:miter lim="400000"/>
                </a:ln>
                <a:latin typeface="Avenir Book" panose="02000503020000020003" pitchFamily="2" charset="0"/>
                <a:cs typeface="Al Nile" pitchFamily="2" charset="-78"/>
              </a:rPr>
              <a:t> – the latter particularly relevant</a:t>
            </a:r>
            <a:r>
              <a:rPr sz="3200" dirty="0">
                <a:ln w="0" cap="flat">
                  <a:noFill/>
                  <a:prstDash val="solid"/>
                  <a:miter lim="400000"/>
                </a:ln>
                <a:latin typeface="Avenir Book" panose="02000503020000020003" pitchFamily="2" charset="0"/>
                <a:cs typeface="Al Nile" pitchFamily="2" charset="-78"/>
              </a:rPr>
              <a:t>) now operational: large-scale demonstrations of normal-conducting, high-frequency, low-emittance </a:t>
            </a:r>
            <a:r>
              <a:rPr sz="3200" dirty="0" err="1">
                <a:ln w="0" cap="flat">
                  <a:noFill/>
                  <a:prstDash val="solid"/>
                  <a:miter lim="400000"/>
                </a:ln>
                <a:latin typeface="Avenir Book" panose="02000503020000020003" pitchFamily="2" charset="0"/>
                <a:cs typeface="Al Nile" pitchFamily="2" charset="-78"/>
              </a:rPr>
              <a:t>linacs</a:t>
            </a:r>
            <a:endParaRPr sz="3200" dirty="0">
              <a:ln w="0" cap="flat">
                <a:noFill/>
                <a:prstDash val="solid"/>
                <a:miter lim="400000"/>
              </a:ln>
              <a:latin typeface="Avenir Book" panose="02000503020000020003" pitchFamily="2" charset="0"/>
              <a:cs typeface="Al Nile" pitchFamily="2" charset="-78"/>
            </a:endParaRPr>
          </a:p>
        </p:txBody>
      </p:sp>
      <p:pic>
        <p:nvPicPr>
          <p:cNvPr id="437" name="xband_2_photobyMatteoVolpi.jpg" descr="xband_2_photobyMatteoVolpi.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297025" y="7268161"/>
            <a:ext cx="5041168" cy="3124935"/>
          </a:xfrm>
          <a:prstGeom prst="rect">
            <a:avLst/>
          </a:prstGeom>
          <a:ln w="25400">
            <a:miter lim="400000"/>
          </a:ln>
          <a:effectLst>
            <a:outerShdw blurRad="355600" dist="177800" dir="5400000" rotWithShape="0">
              <a:srgbClr val="000000">
                <a:alpha val="70000"/>
              </a:srgbClr>
            </a:outerShdw>
          </a:effectLst>
        </p:spPr>
      </p:pic>
      <p:sp>
        <p:nvSpPr>
          <p:cNvPr id="443" name="Details in PIP, DOI: http://dx.doi.org/10.23731/CYRM-2018-004"/>
          <p:cNvSpPr txBox="1"/>
          <p:nvPr/>
        </p:nvSpPr>
        <p:spPr>
          <a:xfrm>
            <a:off x="5906663" y="2005348"/>
            <a:ext cx="11838176" cy="636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3200">
                <a:solidFill>
                  <a:srgbClr val="FF581E"/>
                </a:solidFill>
                <a:latin typeface="Chalkduster"/>
                <a:ea typeface="Chalkduster"/>
                <a:cs typeface="Chalkduster"/>
                <a:sym typeface="Chalkduster"/>
              </a:defRPr>
            </a:pPr>
            <a:r>
              <a:rPr dirty="0">
                <a:solidFill>
                  <a:schemeClr val="tx1">
                    <a:lumMod val="50000"/>
                    <a:lumOff val="50000"/>
                  </a:schemeClr>
                </a:solidFill>
                <a:latin typeface="Avenir Roman" panose="02000503020000020003" pitchFamily="2" charset="0"/>
              </a:rPr>
              <a:t>Details in PIP, </a:t>
            </a:r>
            <a:r>
              <a:rPr dirty="0">
                <a:solidFill>
                  <a:schemeClr val="tx1">
                    <a:lumMod val="50000"/>
                    <a:lumOff val="50000"/>
                  </a:schemeClr>
                </a:solidFill>
                <a:latin typeface="Avenir Roman" panose="02000503020000020003" pitchFamily="2" charset="0"/>
                <a:sym typeface="Avenir Book"/>
              </a:rPr>
              <a:t>DOI</a:t>
            </a:r>
            <a:r>
              <a:rPr dirty="0">
                <a:solidFill>
                  <a:schemeClr val="tx1">
                    <a:lumMod val="50000"/>
                    <a:lumOff val="50000"/>
                  </a:schemeClr>
                </a:solidFill>
                <a:latin typeface="Avenir Book"/>
                <a:ea typeface="Avenir Book"/>
                <a:cs typeface="Avenir Book"/>
                <a:sym typeface="Avenir Book"/>
              </a:rPr>
              <a:t>:</a:t>
            </a:r>
            <a:r>
              <a:rPr dirty="0">
                <a:latin typeface="Avenir Book"/>
                <a:ea typeface="Avenir Book"/>
                <a:cs typeface="Avenir Book"/>
                <a:sym typeface="Avenir Book"/>
              </a:rPr>
              <a:t> </a:t>
            </a:r>
            <a:r>
              <a:rPr u="sng" dirty="0">
                <a:latin typeface="Avenir Book"/>
                <a:ea typeface="Avenir Book"/>
                <a:cs typeface="Avenir Book"/>
                <a:sym typeface="Avenir Book"/>
                <a:hlinkClick r:id="rId5"/>
              </a:rPr>
              <a:t>http://dx.doi.org/10.23731/CYRM-2018-004</a:t>
            </a:r>
          </a:p>
        </p:txBody>
      </p:sp>
      <p:pic>
        <p:nvPicPr>
          <p:cNvPr id="10" name="Picture 9" descr="ctf3_highres-2.pdf">
            <a:extLst>
              <a:ext uri="{FF2B5EF4-FFF2-40B4-BE49-F238E27FC236}">
                <a16:creationId xmlns:a16="http://schemas.microsoft.com/office/drawing/2014/main" id="{2D4DFF9D-EF90-E842-8A92-2B56C5B5A1B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297025" y="-58019"/>
            <a:ext cx="5035690" cy="3673035"/>
          </a:xfrm>
          <a:prstGeom prst="rect">
            <a:avLst/>
          </a:prstGeom>
        </p:spPr>
      </p:pic>
      <p:pic>
        <p:nvPicPr>
          <p:cNvPr id="11" name="Picture 10">
            <a:extLst>
              <a:ext uri="{FF2B5EF4-FFF2-40B4-BE49-F238E27FC236}">
                <a16:creationId xmlns:a16="http://schemas.microsoft.com/office/drawing/2014/main" id="{FB69F46E-4029-A74C-85FB-CD8E77AD01E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9749" t="70427" r="55434"/>
          <a:stretch/>
        </p:blipFill>
        <p:spPr>
          <a:xfrm>
            <a:off x="19124965" y="3682628"/>
            <a:ext cx="5207750" cy="3323605"/>
          </a:xfrm>
          <a:prstGeom prst="rect">
            <a:avLst/>
          </a:prstGeom>
          <a:solidFill>
            <a:schemeClr val="bg1"/>
          </a:solidFill>
        </p:spPr>
      </p:pic>
    </p:spTree>
    <p:extLst>
      <p:ext uri="{BB962C8B-B14F-4D97-AF65-F5344CB8AC3E}">
        <p14:creationId xmlns:p14="http://schemas.microsoft.com/office/powerpoint/2010/main" val="424693266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C926E-B500-CB4D-95AA-D32548236052}"/>
              </a:ext>
            </a:extLst>
          </p:cNvPr>
          <p:cNvSpPr>
            <a:spLocks noGrp="1"/>
          </p:cNvSpPr>
          <p:nvPr>
            <p:ph type="title"/>
          </p:nvPr>
        </p:nvSpPr>
        <p:spPr>
          <a:xfrm>
            <a:off x="2496065" y="379062"/>
            <a:ext cx="18794611" cy="1899999"/>
          </a:xfrm>
        </p:spPr>
        <p:txBody>
          <a:bodyPr/>
          <a:lstStyle/>
          <a:p>
            <a:r>
              <a:rPr lang="en-US" dirty="0"/>
              <a:t>Low emittance generation and preservation</a:t>
            </a:r>
          </a:p>
        </p:txBody>
      </p:sp>
      <p:pic>
        <p:nvPicPr>
          <p:cNvPr id="4" name="Picture 3">
            <a:extLst>
              <a:ext uri="{FF2B5EF4-FFF2-40B4-BE49-F238E27FC236}">
                <a16:creationId xmlns:a16="http://schemas.microsoft.com/office/drawing/2014/main" id="{44BABFCA-C9B3-624E-9CF4-599A9CEC77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90893" y="9119298"/>
            <a:ext cx="3029933" cy="3980391"/>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7" name="Content Placeholder 2">
            <a:extLst>
              <a:ext uri="{FF2B5EF4-FFF2-40B4-BE49-F238E27FC236}">
                <a16:creationId xmlns:a16="http://schemas.microsoft.com/office/drawing/2014/main" id="{08A24CD3-6F0C-094C-9842-C37D1F47E78F}"/>
              </a:ext>
            </a:extLst>
          </p:cNvPr>
          <p:cNvSpPr txBox="1">
            <a:spLocks/>
          </p:cNvSpPr>
          <p:nvPr/>
        </p:nvSpPr>
        <p:spPr>
          <a:xfrm>
            <a:off x="6589012" y="2630113"/>
            <a:ext cx="11204456" cy="6626076"/>
          </a:xfrm>
          <a:prstGeom prst="rect">
            <a:avLst/>
          </a:prstGeom>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Arial"/>
              <a:buChar char="•"/>
              <a:defRPr sz="1600" kern="1200">
                <a:solidFill>
                  <a:schemeClr val="tx1"/>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1200"/>
              </a:spcBef>
              <a:buNone/>
              <a:defRPr/>
            </a:pPr>
            <a:r>
              <a:rPr lang="en-US" sz="3600" dirty="0">
                <a:solidFill>
                  <a:srgbClr val="011893"/>
                </a:solidFill>
                <a:latin typeface="Avenir Roman" panose="02000503020000020003" pitchFamily="2" charset="0"/>
                <a:cs typeface="Avenir Book"/>
                <a:sym typeface="Symbol" charset="0"/>
              </a:rPr>
              <a:t>Low emittance damping rings </a:t>
            </a:r>
          </a:p>
          <a:p>
            <a:pPr>
              <a:spcBef>
                <a:spcPts val="1200"/>
              </a:spcBef>
              <a:buNone/>
              <a:defRPr/>
            </a:pPr>
            <a:r>
              <a:rPr lang="en-US" sz="3600" dirty="0">
                <a:solidFill>
                  <a:srgbClr val="011893"/>
                </a:solidFill>
                <a:latin typeface="Avenir Roman" panose="02000503020000020003" pitchFamily="2" charset="0"/>
                <a:cs typeface="Avenir Book"/>
                <a:sym typeface="Symbol" charset="0"/>
              </a:rPr>
              <a:t>Preserve by</a:t>
            </a:r>
            <a:endParaRPr lang="en-US" sz="3200" dirty="0">
              <a:latin typeface="Avenir Roman" panose="02000503020000020003" pitchFamily="2" charset="0"/>
              <a:cs typeface="Avenir Book"/>
              <a:sym typeface="Symbol" charset="0"/>
            </a:endParaRPr>
          </a:p>
          <a:p>
            <a:pPr marL="571500" indent="-571500">
              <a:spcBef>
                <a:spcPts val="1200"/>
              </a:spcBef>
              <a:buFont typeface="Arial" charset="0"/>
              <a:buChar char="•"/>
              <a:defRPr/>
            </a:pPr>
            <a:r>
              <a:rPr lang="en-US" sz="2800" dirty="0">
                <a:latin typeface="Avenir Roman" panose="02000503020000020003" pitchFamily="2" charset="0"/>
                <a:cs typeface="Avenir Book"/>
                <a:sym typeface="Symbol" charset="0"/>
              </a:rPr>
              <a:t>Align components (10 </a:t>
            </a:r>
            <a:r>
              <a:rPr lang="en-US" sz="2800" dirty="0" err="1">
                <a:latin typeface="Avenir Roman" panose="02000503020000020003" pitchFamily="2" charset="0"/>
                <a:ea typeface="Lucida Grande"/>
                <a:cs typeface="Avenir Book"/>
                <a:sym typeface="Symbol" charset="0"/>
              </a:rPr>
              <a:t>μ</a:t>
            </a:r>
            <a:r>
              <a:rPr lang="en-US" sz="2800" dirty="0" err="1">
                <a:latin typeface="Avenir Roman" panose="02000503020000020003" pitchFamily="2" charset="0"/>
                <a:cs typeface="Avenir Book"/>
                <a:sym typeface="Symbol" charset="0"/>
              </a:rPr>
              <a:t>m</a:t>
            </a:r>
            <a:r>
              <a:rPr lang="en-US" sz="2800" dirty="0">
                <a:latin typeface="Avenir Roman" panose="02000503020000020003" pitchFamily="2" charset="0"/>
                <a:cs typeface="Avenir Book"/>
                <a:sym typeface="Symbol" charset="0"/>
              </a:rPr>
              <a:t> over 200 m) </a:t>
            </a:r>
          </a:p>
          <a:p>
            <a:pPr marL="571500" indent="-571500">
              <a:spcBef>
                <a:spcPts val="1200"/>
              </a:spcBef>
              <a:buFont typeface="Arial" charset="0"/>
              <a:buChar char="•"/>
              <a:defRPr/>
            </a:pPr>
            <a:r>
              <a:rPr lang="en-US" sz="2800" dirty="0">
                <a:latin typeface="Avenir Roman" panose="02000503020000020003" pitchFamily="2" charset="0"/>
                <a:cs typeface="Avenir Book"/>
                <a:sym typeface="Symbol" charset="0"/>
              </a:rPr>
              <a:t>Control/damp vibrations (from ground to accelerator)</a:t>
            </a:r>
          </a:p>
          <a:p>
            <a:pPr marL="571500" indent="-571500">
              <a:spcBef>
                <a:spcPts val="1200"/>
              </a:spcBef>
              <a:buFont typeface="Arial" charset="0"/>
              <a:buChar char="•"/>
              <a:defRPr/>
            </a:pPr>
            <a:r>
              <a:rPr lang="en-US" sz="2800" dirty="0">
                <a:latin typeface="Avenir Roman" panose="02000503020000020003" pitchFamily="2" charset="0"/>
                <a:cs typeface="Avenir Book"/>
                <a:sym typeface="Symbol" charset="0"/>
              </a:rPr>
              <a:t>Beam based measurements </a:t>
            </a:r>
            <a:br>
              <a:rPr lang="en-US" sz="2800" dirty="0">
                <a:latin typeface="Avenir Roman" panose="02000503020000020003" pitchFamily="2" charset="0"/>
                <a:cs typeface="Avenir Book"/>
                <a:sym typeface="Symbol" charset="0"/>
              </a:rPr>
            </a:br>
            <a:r>
              <a:rPr lang="en-US" sz="2800" dirty="0">
                <a:latin typeface="Avenir Roman" panose="02000503020000020003" pitchFamily="2" charset="0"/>
                <a:cs typeface="Avenir Book"/>
                <a:sym typeface="Symbol" charset="0"/>
              </a:rPr>
              <a:t>– allow to steer beam and optimize positions </a:t>
            </a:r>
          </a:p>
          <a:p>
            <a:pPr marL="571500" indent="-571500">
              <a:spcBef>
                <a:spcPts val="1200"/>
              </a:spcBef>
              <a:buFont typeface="Arial" charset="0"/>
              <a:buChar char="•"/>
              <a:defRPr/>
            </a:pPr>
            <a:r>
              <a:rPr lang="en-US" sz="2800" dirty="0">
                <a:latin typeface="Avenir Roman" panose="02000503020000020003" pitchFamily="2" charset="0"/>
                <a:cs typeface="Avenir Book"/>
                <a:sym typeface="Symbol" charset="0"/>
              </a:rPr>
              <a:t>Algorithms for measurements, beam and component optimization, feedbacks </a:t>
            </a:r>
          </a:p>
          <a:p>
            <a:pPr marL="571500" indent="-571500">
              <a:spcBef>
                <a:spcPts val="1200"/>
              </a:spcBef>
              <a:buFont typeface="Arial" charset="0"/>
              <a:buChar char="•"/>
              <a:defRPr/>
            </a:pPr>
            <a:endParaRPr lang="en-US" sz="2800" dirty="0">
              <a:latin typeface="Avenir Roman" panose="02000503020000020003" pitchFamily="2" charset="0"/>
              <a:cs typeface="Avenir Book"/>
              <a:sym typeface="Symbol" charset="0"/>
            </a:endParaRPr>
          </a:p>
          <a:p>
            <a:pPr marL="571500" indent="-571500">
              <a:spcBef>
                <a:spcPts val="1200"/>
              </a:spcBef>
              <a:buFont typeface="Arial" charset="0"/>
              <a:buChar char="•"/>
              <a:defRPr/>
            </a:pPr>
            <a:r>
              <a:rPr lang="en-US" sz="2800" dirty="0">
                <a:latin typeface="Avenir Roman" panose="02000503020000020003" pitchFamily="2" charset="0"/>
                <a:cs typeface="Avenir Book"/>
                <a:sym typeface="Symbol" charset="0"/>
              </a:rPr>
              <a:t>Experimental tests in existing accelerators of equipment and algorithms </a:t>
            </a:r>
            <a:br>
              <a:rPr lang="en-US" sz="2800" dirty="0">
                <a:latin typeface="Avenir Roman" panose="02000503020000020003" pitchFamily="2" charset="0"/>
                <a:cs typeface="Avenir Book"/>
                <a:sym typeface="Symbol" charset="0"/>
              </a:rPr>
            </a:br>
            <a:r>
              <a:rPr lang="en-US" sz="2800" dirty="0">
                <a:latin typeface="Avenir Roman" panose="02000503020000020003" pitchFamily="2" charset="0"/>
                <a:cs typeface="Avenir Book"/>
                <a:sym typeface="Symbol" charset="0"/>
              </a:rPr>
              <a:t>(FACET at Stanford,  ATF2 at KEK, CTF3, Light-sources) </a:t>
            </a:r>
          </a:p>
          <a:p>
            <a:pPr>
              <a:spcBef>
                <a:spcPts val="1200"/>
              </a:spcBef>
              <a:buNone/>
              <a:defRPr/>
            </a:pPr>
            <a:endParaRPr lang="en-US" sz="2400" dirty="0">
              <a:latin typeface="Century Gothic" panose="020B0502020202020204" pitchFamily="34" charset="0"/>
              <a:cs typeface="Avenir Book"/>
              <a:sym typeface="Symbol" charset="0"/>
            </a:endParaRPr>
          </a:p>
        </p:txBody>
      </p:sp>
      <p:pic>
        <p:nvPicPr>
          <p:cNvPr id="10" name="Picture 2">
            <a:extLst>
              <a:ext uri="{FF2B5EF4-FFF2-40B4-BE49-F238E27FC236}">
                <a16:creationId xmlns:a16="http://schemas.microsoft.com/office/drawing/2014/main" id="{73EB2BB5-E0F5-8E46-B078-0A0CB880550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6020" y="7828574"/>
            <a:ext cx="3112852" cy="228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FA62F2D6-B8D7-BA40-AD98-2A7F8FD0BE9C}"/>
              </a:ext>
            </a:extLst>
          </p:cNvPr>
          <p:cNvPicPr>
            <a:picLocks noChangeAspect="1"/>
          </p:cNvPicPr>
          <p:nvPr/>
        </p:nvPicPr>
        <p:blipFill>
          <a:blip r:embed="rId5"/>
          <a:stretch>
            <a:fillRect/>
          </a:stretch>
        </p:blipFill>
        <p:spPr>
          <a:xfrm>
            <a:off x="18685967" y="2620892"/>
            <a:ext cx="5209418" cy="7569936"/>
          </a:xfrm>
          <a:prstGeom prst="rect">
            <a:avLst/>
          </a:prstGeom>
        </p:spPr>
      </p:pic>
      <p:pic>
        <p:nvPicPr>
          <p:cNvPr id="15" name="Picture 14">
            <a:extLst>
              <a:ext uri="{FF2B5EF4-FFF2-40B4-BE49-F238E27FC236}">
                <a16:creationId xmlns:a16="http://schemas.microsoft.com/office/drawing/2014/main" id="{6FA95C64-96F6-A845-8ED9-5DA2D8746CD4}"/>
              </a:ext>
            </a:extLst>
          </p:cNvPr>
          <p:cNvPicPr>
            <a:picLocks noChangeAspect="1"/>
          </p:cNvPicPr>
          <p:nvPr/>
        </p:nvPicPr>
        <p:blipFill>
          <a:blip r:embed="rId6"/>
          <a:stretch>
            <a:fillRect/>
          </a:stretch>
        </p:blipFill>
        <p:spPr>
          <a:xfrm>
            <a:off x="6946003" y="9607241"/>
            <a:ext cx="11244470" cy="3555090"/>
          </a:xfrm>
          <a:prstGeom prst="rect">
            <a:avLst/>
          </a:prstGeom>
        </p:spPr>
      </p:pic>
      <p:sp>
        <p:nvSpPr>
          <p:cNvPr id="16" name="Rectangle 15">
            <a:extLst>
              <a:ext uri="{FF2B5EF4-FFF2-40B4-BE49-F238E27FC236}">
                <a16:creationId xmlns:a16="http://schemas.microsoft.com/office/drawing/2014/main" id="{5F29922A-CDE6-2D4A-B510-97A2B16D3241}"/>
              </a:ext>
            </a:extLst>
          </p:cNvPr>
          <p:cNvSpPr/>
          <p:nvPr/>
        </p:nvSpPr>
        <p:spPr>
          <a:xfrm>
            <a:off x="18982971" y="10475480"/>
            <a:ext cx="5172918" cy="1938992"/>
          </a:xfrm>
          <a:prstGeom prst="rect">
            <a:avLst/>
          </a:prstGeom>
        </p:spPr>
        <p:txBody>
          <a:bodyPr wrap="square">
            <a:spAutoFit/>
          </a:bodyPr>
          <a:lstStyle/>
          <a:p>
            <a:r>
              <a:rPr lang="en-US" sz="2000" dirty="0">
                <a:latin typeface="Avenir Roman" panose="02000503020000020003" pitchFamily="2" charset="0"/>
              </a:rPr>
              <a:t>Wake-field measurements in FACET</a:t>
            </a:r>
            <a:br>
              <a:rPr lang="en-US" sz="2000" dirty="0">
                <a:latin typeface="Avenir Roman" panose="02000503020000020003" pitchFamily="2" charset="0"/>
              </a:rPr>
            </a:br>
            <a:endParaRPr lang="en-US" sz="2000" dirty="0">
              <a:latin typeface="Avenir Roman" panose="02000503020000020003" pitchFamily="2" charset="0"/>
            </a:endParaRPr>
          </a:p>
          <a:p>
            <a:r>
              <a:rPr lang="en-US" sz="2000" dirty="0">
                <a:latin typeface="Avenir Roman" panose="02000503020000020003" pitchFamily="2" charset="0"/>
              </a:rPr>
              <a:t>(a) Wakefield plots compared with numerical simulations. </a:t>
            </a:r>
            <a:br>
              <a:rPr lang="en-US" sz="2000" dirty="0">
                <a:latin typeface="Avenir Roman" panose="02000503020000020003" pitchFamily="2" charset="0"/>
              </a:rPr>
            </a:br>
            <a:r>
              <a:rPr lang="en-US" sz="2000" dirty="0">
                <a:latin typeface="Avenir Roman" panose="02000503020000020003" pitchFamily="2" charset="0"/>
              </a:rPr>
              <a:t>(b) Spectrum of measured data versus numerical simulation. </a:t>
            </a:r>
          </a:p>
        </p:txBody>
      </p:sp>
      <p:pic>
        <p:nvPicPr>
          <p:cNvPr id="11" name="Picture 10" descr="PastedGraphic-2.pdf">
            <a:extLst>
              <a:ext uri="{FF2B5EF4-FFF2-40B4-BE49-F238E27FC236}">
                <a16:creationId xmlns:a16="http://schemas.microsoft.com/office/drawing/2014/main" id="{6D38DBBD-1B4D-5E47-B1D6-92B5BCB10599}"/>
              </a:ext>
            </a:extLst>
          </p:cNvPr>
          <p:cNvPicPr>
            <a:picLocks/>
          </p:cNvPicPr>
          <p:nvPr/>
        </p:nvPicPr>
        <p:blipFill rotWithShape="1">
          <a:blip r:embed="rId7" cstate="print">
            <a:extLst>
              <a:ext uri="{28A0092B-C50C-407E-A947-70E740481C1C}">
                <a14:useLocalDpi xmlns:a14="http://schemas.microsoft.com/office/drawing/2010/main"/>
              </a:ext>
            </a:extLst>
          </a:blip>
          <a:srcRect l="2588" t="2229" r="1549" b="3010"/>
          <a:stretch/>
        </p:blipFill>
        <p:spPr>
          <a:xfrm>
            <a:off x="391928" y="3922608"/>
            <a:ext cx="5359586" cy="3240000"/>
          </a:xfrm>
          <a:prstGeom prst="rect">
            <a:avLst/>
          </a:prstGeom>
        </p:spPr>
      </p:pic>
      <p:sp>
        <p:nvSpPr>
          <p:cNvPr id="12" name="TextBox 11">
            <a:extLst>
              <a:ext uri="{FF2B5EF4-FFF2-40B4-BE49-F238E27FC236}">
                <a16:creationId xmlns:a16="http://schemas.microsoft.com/office/drawing/2014/main" id="{824AC5A2-9D3C-4F44-ADC2-E1AA550B26F0}"/>
              </a:ext>
            </a:extLst>
          </p:cNvPr>
          <p:cNvSpPr txBox="1"/>
          <p:nvPr/>
        </p:nvSpPr>
        <p:spPr>
          <a:xfrm>
            <a:off x="1632434" y="3083503"/>
            <a:ext cx="2167393" cy="692497"/>
          </a:xfrm>
          <a:prstGeom prst="rect">
            <a:avLst/>
          </a:prstGeom>
          <a:noFill/>
        </p:spPr>
        <p:txBody>
          <a:bodyPr wrap="square" rtlCol="0">
            <a:spAutoFit/>
          </a:bodyPr>
          <a:lstStyle/>
          <a:p>
            <a:r>
              <a:rPr lang="en-US" sz="1300" dirty="0">
                <a:latin typeface="Century Gothic" panose="020B0502020202020204" pitchFamily="34" charset="0"/>
              </a:rPr>
              <a:t>Target and </a:t>
            </a:r>
            <a:r>
              <a:rPr lang="en-US" sz="1300" dirty="0">
                <a:latin typeface="Avenir Roman" panose="02000503020000020003" pitchFamily="2" charset="0"/>
              </a:rPr>
              <a:t>achieved</a:t>
            </a:r>
            <a:r>
              <a:rPr lang="en-US" sz="1300" dirty="0">
                <a:latin typeface="Century Gothic" panose="020B0502020202020204" pitchFamily="34" charset="0"/>
              </a:rPr>
              <a:t> emittance in existing and planned machines</a:t>
            </a:r>
          </a:p>
        </p:txBody>
      </p:sp>
      <p:pic>
        <p:nvPicPr>
          <p:cNvPr id="14" name="Picture 13" descr="PastedGraphic-2.pdf">
            <a:extLst>
              <a:ext uri="{FF2B5EF4-FFF2-40B4-BE49-F238E27FC236}">
                <a16:creationId xmlns:a16="http://schemas.microsoft.com/office/drawing/2014/main" id="{FC0CC07C-CA80-9443-A875-66A7539F8A9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2859" t="1828" r="1550" b="2598"/>
          <a:stretch/>
        </p:blipFill>
        <p:spPr>
          <a:xfrm>
            <a:off x="410409" y="3899518"/>
            <a:ext cx="5352650" cy="3271250"/>
          </a:xfrm>
          <a:prstGeom prst="rect">
            <a:avLst/>
          </a:prstGeom>
        </p:spPr>
      </p:pic>
      <p:sp>
        <p:nvSpPr>
          <p:cNvPr id="17" name="TextBox 16">
            <a:extLst>
              <a:ext uri="{FF2B5EF4-FFF2-40B4-BE49-F238E27FC236}">
                <a16:creationId xmlns:a16="http://schemas.microsoft.com/office/drawing/2014/main" id="{BF545543-F3D5-804B-AF52-489DDA94C2F2}"/>
              </a:ext>
            </a:extLst>
          </p:cNvPr>
          <p:cNvSpPr txBox="1"/>
          <p:nvPr/>
        </p:nvSpPr>
        <p:spPr>
          <a:xfrm>
            <a:off x="4953266" y="3512454"/>
            <a:ext cx="567560" cy="292388"/>
          </a:xfrm>
          <a:prstGeom prst="rect">
            <a:avLst/>
          </a:prstGeom>
          <a:noFill/>
        </p:spPr>
        <p:txBody>
          <a:bodyPr wrap="square" rtlCol="0">
            <a:spAutoFit/>
          </a:bodyPr>
          <a:lstStyle/>
          <a:p>
            <a:r>
              <a:rPr lang="en-US" sz="1300" dirty="0">
                <a:latin typeface="Century Gothic" panose="020B0502020202020204" pitchFamily="34" charset="0"/>
              </a:rPr>
              <a:t>2008</a:t>
            </a:r>
          </a:p>
        </p:txBody>
      </p:sp>
      <p:sp>
        <p:nvSpPr>
          <p:cNvPr id="18" name="TextBox 17">
            <a:extLst>
              <a:ext uri="{FF2B5EF4-FFF2-40B4-BE49-F238E27FC236}">
                <a16:creationId xmlns:a16="http://schemas.microsoft.com/office/drawing/2014/main" id="{EA74FD83-7C8A-7748-88C1-A85F23B58892}"/>
              </a:ext>
            </a:extLst>
          </p:cNvPr>
          <p:cNvSpPr txBox="1"/>
          <p:nvPr/>
        </p:nvSpPr>
        <p:spPr>
          <a:xfrm>
            <a:off x="4953266" y="3504294"/>
            <a:ext cx="567560" cy="292388"/>
          </a:xfrm>
          <a:prstGeom prst="rect">
            <a:avLst/>
          </a:prstGeom>
          <a:solidFill>
            <a:srgbClr val="FFFFFF"/>
          </a:solidFill>
        </p:spPr>
        <p:txBody>
          <a:bodyPr wrap="square" rtlCol="0">
            <a:spAutoFit/>
          </a:bodyPr>
          <a:lstStyle/>
          <a:p>
            <a:r>
              <a:rPr lang="en-US" sz="1300" dirty="0">
                <a:latin typeface="Century Gothic" panose="020B0502020202020204" pitchFamily="34" charset="0"/>
              </a:rPr>
              <a:t>2018</a:t>
            </a:r>
          </a:p>
        </p:txBody>
      </p:sp>
      <p:sp>
        <p:nvSpPr>
          <p:cNvPr id="19" name="Diamond 18">
            <a:extLst>
              <a:ext uri="{FF2B5EF4-FFF2-40B4-BE49-F238E27FC236}">
                <a16:creationId xmlns:a16="http://schemas.microsoft.com/office/drawing/2014/main" id="{4E04276F-53F3-C14D-A55B-14F1BEF2B113}"/>
              </a:ext>
            </a:extLst>
          </p:cNvPr>
          <p:cNvSpPr/>
          <p:nvPr/>
        </p:nvSpPr>
        <p:spPr bwMode="auto">
          <a:xfrm>
            <a:off x="3590549" y="5906553"/>
            <a:ext cx="79063" cy="79063"/>
          </a:xfrm>
          <a:prstGeom prst="diamond">
            <a:avLst/>
          </a:prstGeom>
          <a:solidFill>
            <a:srgbClr val="C00000"/>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Diamond 19">
            <a:extLst>
              <a:ext uri="{FF2B5EF4-FFF2-40B4-BE49-F238E27FC236}">
                <a16:creationId xmlns:a16="http://schemas.microsoft.com/office/drawing/2014/main" id="{2536EC56-1EEC-1747-89D3-F37B495006A3}"/>
              </a:ext>
            </a:extLst>
          </p:cNvPr>
          <p:cNvSpPr/>
          <p:nvPr/>
        </p:nvSpPr>
        <p:spPr bwMode="auto">
          <a:xfrm>
            <a:off x="3551018" y="5580454"/>
            <a:ext cx="79063" cy="79063"/>
          </a:xfrm>
          <a:prstGeom prst="diamond">
            <a:avLst/>
          </a:prstGeom>
          <a:solidFill>
            <a:srgbClr val="C00000"/>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0419810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4FD07A-F8DD-4C44-9C87-171220B9D283}"/>
              </a:ext>
            </a:extLst>
          </p:cNvPr>
          <p:cNvPicPr>
            <a:picLocks noChangeAspect="1"/>
          </p:cNvPicPr>
          <p:nvPr/>
        </p:nvPicPr>
        <p:blipFill>
          <a:blip r:embed="rId3"/>
          <a:stretch>
            <a:fillRect/>
          </a:stretch>
        </p:blipFill>
        <p:spPr>
          <a:xfrm>
            <a:off x="-200879" y="4472350"/>
            <a:ext cx="6409638" cy="4731948"/>
          </a:xfrm>
          <a:prstGeom prst="rect">
            <a:avLst/>
          </a:prstGeom>
        </p:spPr>
      </p:pic>
      <p:pic>
        <p:nvPicPr>
          <p:cNvPr id="5" name="Picture 4">
            <a:extLst>
              <a:ext uri="{FF2B5EF4-FFF2-40B4-BE49-F238E27FC236}">
                <a16:creationId xmlns:a16="http://schemas.microsoft.com/office/drawing/2014/main" id="{00E0518D-9DC5-5042-A35B-12A255E415DE}"/>
              </a:ext>
            </a:extLst>
          </p:cNvPr>
          <p:cNvPicPr>
            <a:picLocks noChangeAspect="1"/>
          </p:cNvPicPr>
          <p:nvPr/>
        </p:nvPicPr>
        <p:blipFill>
          <a:blip r:embed="rId4"/>
          <a:stretch>
            <a:fillRect/>
          </a:stretch>
        </p:blipFill>
        <p:spPr>
          <a:xfrm>
            <a:off x="0" y="0"/>
            <a:ext cx="5669476" cy="4586956"/>
          </a:xfrm>
          <a:prstGeom prst="rect">
            <a:avLst/>
          </a:prstGeom>
        </p:spPr>
      </p:pic>
      <p:pic>
        <p:nvPicPr>
          <p:cNvPr id="6" name="Picture 5">
            <a:extLst>
              <a:ext uri="{FF2B5EF4-FFF2-40B4-BE49-F238E27FC236}">
                <a16:creationId xmlns:a16="http://schemas.microsoft.com/office/drawing/2014/main" id="{25856B08-C09C-8743-BB77-C1569DAE2A0C}"/>
              </a:ext>
            </a:extLst>
          </p:cNvPr>
          <p:cNvPicPr>
            <a:picLocks noChangeAspect="1"/>
          </p:cNvPicPr>
          <p:nvPr/>
        </p:nvPicPr>
        <p:blipFill>
          <a:blip r:embed="rId5"/>
          <a:stretch>
            <a:fillRect/>
          </a:stretch>
        </p:blipFill>
        <p:spPr>
          <a:xfrm>
            <a:off x="5870357" y="0"/>
            <a:ext cx="5634554" cy="4047928"/>
          </a:xfrm>
          <a:prstGeom prst="rect">
            <a:avLst/>
          </a:prstGeom>
        </p:spPr>
      </p:pic>
      <p:pic>
        <p:nvPicPr>
          <p:cNvPr id="7" name="Picture 6">
            <a:extLst>
              <a:ext uri="{FF2B5EF4-FFF2-40B4-BE49-F238E27FC236}">
                <a16:creationId xmlns:a16="http://schemas.microsoft.com/office/drawing/2014/main" id="{4460A1EE-6D8B-1140-8B1C-5797EF39F5D9}"/>
              </a:ext>
            </a:extLst>
          </p:cNvPr>
          <p:cNvPicPr>
            <a:picLocks noChangeAspect="1"/>
          </p:cNvPicPr>
          <p:nvPr/>
        </p:nvPicPr>
        <p:blipFill>
          <a:blip r:embed="rId6"/>
          <a:stretch>
            <a:fillRect/>
          </a:stretch>
        </p:blipFill>
        <p:spPr>
          <a:xfrm>
            <a:off x="11705791" y="0"/>
            <a:ext cx="7398330" cy="3251372"/>
          </a:xfrm>
          <a:prstGeom prst="rect">
            <a:avLst/>
          </a:prstGeom>
        </p:spPr>
      </p:pic>
      <p:pic>
        <p:nvPicPr>
          <p:cNvPr id="8" name="xband_2_photobyMatteoVolpi.jpg">
            <a:extLst>
              <a:ext uri="{FF2B5EF4-FFF2-40B4-BE49-F238E27FC236}">
                <a16:creationId xmlns:a16="http://schemas.microsoft.com/office/drawing/2014/main" id="{50B3A0EC-7CC0-B14C-878A-4F7F1FE9E1B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446270" y="4671231"/>
            <a:ext cx="6194284" cy="3841182"/>
          </a:xfrm>
          <a:prstGeom prst="rect">
            <a:avLst/>
          </a:prstGeom>
          <a:ln w="12700">
            <a:miter lim="400000"/>
          </a:ln>
        </p:spPr>
      </p:pic>
      <p:pic>
        <p:nvPicPr>
          <p:cNvPr id="9" name="xband_cavity_2_photobyMatteoVolpi.jpg">
            <a:extLst>
              <a:ext uri="{FF2B5EF4-FFF2-40B4-BE49-F238E27FC236}">
                <a16:creationId xmlns:a16="http://schemas.microsoft.com/office/drawing/2014/main" id="{232A0113-FB11-5248-94FD-173B0A195DF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97222" y="4209058"/>
            <a:ext cx="5100252" cy="3826088"/>
          </a:xfrm>
          <a:prstGeom prst="rect">
            <a:avLst/>
          </a:prstGeom>
          <a:ln w="12700">
            <a:miter lim="400000"/>
          </a:ln>
        </p:spPr>
      </p:pic>
      <p:pic>
        <p:nvPicPr>
          <p:cNvPr id="10" name="Picture 9" descr="Screen Shot 2017-01-23 at 15.23.11.png">
            <a:extLst>
              <a:ext uri="{FF2B5EF4-FFF2-40B4-BE49-F238E27FC236}">
                <a16:creationId xmlns:a16="http://schemas.microsoft.com/office/drawing/2014/main" id="{EAA995B3-623B-7D4E-A333-597F86C2760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579466" y="8196277"/>
            <a:ext cx="3190748" cy="3531290"/>
          </a:xfrm>
          <a:prstGeom prst="rect">
            <a:avLst/>
          </a:prstGeom>
        </p:spPr>
      </p:pic>
      <p:pic>
        <p:nvPicPr>
          <p:cNvPr id="11" name="Picture 10" descr="cavity.jpg">
            <a:extLst>
              <a:ext uri="{FF2B5EF4-FFF2-40B4-BE49-F238E27FC236}">
                <a16:creationId xmlns:a16="http://schemas.microsoft.com/office/drawing/2014/main" id="{C13DBCCC-5435-6143-AB09-95B90C23D5DA}"/>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9825562" y="8048079"/>
            <a:ext cx="3760456" cy="3531290"/>
          </a:xfrm>
          <a:prstGeom prst="rect">
            <a:avLst/>
          </a:prstGeom>
        </p:spPr>
      </p:pic>
      <p:pic>
        <p:nvPicPr>
          <p:cNvPr id="13" name="Picture 12">
            <a:extLst>
              <a:ext uri="{FF2B5EF4-FFF2-40B4-BE49-F238E27FC236}">
                <a16:creationId xmlns:a16="http://schemas.microsoft.com/office/drawing/2014/main" id="{1A857A01-8A63-1547-8B08-BB3F21D48C96}"/>
              </a:ext>
            </a:extLst>
          </p:cNvPr>
          <p:cNvPicPr>
            <a:picLocks noChangeAspect="1"/>
          </p:cNvPicPr>
          <p:nvPr/>
        </p:nvPicPr>
        <p:blipFill>
          <a:blip r:embed="rId11"/>
          <a:stretch>
            <a:fillRect/>
          </a:stretch>
        </p:blipFill>
        <p:spPr>
          <a:xfrm>
            <a:off x="19415526" y="6868247"/>
            <a:ext cx="2990840" cy="3789070"/>
          </a:xfrm>
          <a:prstGeom prst="rect">
            <a:avLst/>
          </a:prstGeom>
        </p:spPr>
      </p:pic>
      <p:pic>
        <p:nvPicPr>
          <p:cNvPr id="14" name="Picture 13">
            <a:extLst>
              <a:ext uri="{FF2B5EF4-FFF2-40B4-BE49-F238E27FC236}">
                <a16:creationId xmlns:a16="http://schemas.microsoft.com/office/drawing/2014/main" id="{77BD73F7-0ECB-0E4C-8FED-219E2B43E247}"/>
              </a:ext>
            </a:extLst>
          </p:cNvPr>
          <p:cNvPicPr>
            <a:picLocks noChangeAspect="1"/>
          </p:cNvPicPr>
          <p:nvPr/>
        </p:nvPicPr>
        <p:blipFill>
          <a:blip r:embed="rId12"/>
          <a:stretch>
            <a:fillRect/>
          </a:stretch>
        </p:blipFill>
        <p:spPr>
          <a:xfrm>
            <a:off x="7435178" y="2007139"/>
            <a:ext cx="9380312" cy="2987494"/>
          </a:xfrm>
          <a:prstGeom prst="rect">
            <a:avLst/>
          </a:prstGeom>
        </p:spPr>
      </p:pic>
      <p:pic>
        <p:nvPicPr>
          <p:cNvPr id="16" name="Picture 15">
            <a:extLst>
              <a:ext uri="{FF2B5EF4-FFF2-40B4-BE49-F238E27FC236}">
                <a16:creationId xmlns:a16="http://schemas.microsoft.com/office/drawing/2014/main" id="{12DBB059-8F27-1E4E-9359-5E505E255BFD}"/>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589545" y="6939466"/>
            <a:ext cx="5106166" cy="2836756"/>
          </a:xfrm>
          <a:prstGeom prst="rect">
            <a:avLst/>
          </a:prstGeom>
        </p:spPr>
      </p:pic>
      <p:pic>
        <p:nvPicPr>
          <p:cNvPr id="18" name="Immagine 13">
            <a:extLst>
              <a:ext uri="{FF2B5EF4-FFF2-40B4-BE49-F238E27FC236}">
                <a16:creationId xmlns:a16="http://schemas.microsoft.com/office/drawing/2014/main" id="{6E247930-7DB8-744F-9C2C-14C89936BD37}"/>
              </a:ext>
            </a:extLst>
          </p:cNvPr>
          <p:cNvPicPr>
            <a:picLocks noChangeAspect="1"/>
          </p:cNvPicPr>
          <p:nvPr/>
        </p:nvPicPr>
        <p:blipFill>
          <a:blip r:embed="rId14" cstate="print">
            <a:extLst>
              <a:ext uri="{BEBA8EAE-BF5A-486C-A8C5-ECC9F3942E4B}">
                <a14:imgProps xmlns:a14="http://schemas.microsoft.com/office/drawing/2010/main">
                  <a14:imgLayer r:embed="rId15">
                    <a14:imgEffect>
                      <a14:sharpenSoften amount="95000"/>
                    </a14:imgEffect>
                    <a14:imgEffect>
                      <a14:brightnessContrast bright="21000" contrast="18000"/>
                    </a14:imgEffect>
                  </a14:imgLayer>
                </a14:imgProps>
              </a:ext>
              <a:ext uri="{28A0092B-C50C-407E-A947-70E740481C1C}">
                <a14:useLocalDpi xmlns:a14="http://schemas.microsoft.com/office/drawing/2010/main"/>
              </a:ext>
            </a:extLst>
          </a:blip>
          <a:stretch>
            <a:fillRect/>
          </a:stretch>
        </p:blipFill>
        <p:spPr>
          <a:xfrm>
            <a:off x="132000" y="10055815"/>
            <a:ext cx="9062108" cy="3075510"/>
          </a:xfrm>
          <a:prstGeom prst="rect">
            <a:avLst/>
          </a:prstGeom>
        </p:spPr>
      </p:pic>
      <p:pic>
        <p:nvPicPr>
          <p:cNvPr id="21" name="Picture 20">
            <a:extLst>
              <a:ext uri="{FF2B5EF4-FFF2-40B4-BE49-F238E27FC236}">
                <a16:creationId xmlns:a16="http://schemas.microsoft.com/office/drawing/2014/main" id="{F7680AC6-F351-5A43-A5AC-53D2D2F9AE1F}"/>
              </a:ext>
            </a:extLst>
          </p:cNvPr>
          <p:cNvPicPr>
            <a:picLocks noChangeAspect="1"/>
          </p:cNvPicPr>
          <p:nvPr/>
        </p:nvPicPr>
        <p:blipFill>
          <a:blip r:embed="rId16"/>
          <a:stretch>
            <a:fillRect/>
          </a:stretch>
        </p:blipFill>
        <p:spPr>
          <a:xfrm>
            <a:off x="1483985" y="4552196"/>
            <a:ext cx="5211726" cy="2456244"/>
          </a:xfrm>
          <a:prstGeom prst="rect">
            <a:avLst/>
          </a:prstGeom>
        </p:spPr>
      </p:pic>
      <p:pic>
        <p:nvPicPr>
          <p:cNvPr id="22" name="Picture 21">
            <a:extLst>
              <a:ext uri="{FF2B5EF4-FFF2-40B4-BE49-F238E27FC236}">
                <a16:creationId xmlns:a16="http://schemas.microsoft.com/office/drawing/2014/main" id="{7BB63691-184F-054C-A428-3C9E97B3BC3D}"/>
              </a:ext>
            </a:extLst>
          </p:cNvPr>
          <p:cNvPicPr>
            <a:picLocks noChangeAspect="1"/>
          </p:cNvPicPr>
          <p:nvPr/>
        </p:nvPicPr>
        <p:blipFill>
          <a:blip r:embed="rId17"/>
          <a:stretch>
            <a:fillRect/>
          </a:stretch>
        </p:blipFill>
        <p:spPr>
          <a:xfrm>
            <a:off x="16927656" y="6498108"/>
            <a:ext cx="7412236" cy="4174832"/>
          </a:xfrm>
          <a:prstGeom prst="rect">
            <a:avLst/>
          </a:prstGeom>
        </p:spPr>
      </p:pic>
      <p:pic>
        <p:nvPicPr>
          <p:cNvPr id="23" name="Picture 22">
            <a:extLst>
              <a:ext uri="{FF2B5EF4-FFF2-40B4-BE49-F238E27FC236}">
                <a16:creationId xmlns:a16="http://schemas.microsoft.com/office/drawing/2014/main" id="{60107F06-17B5-EC42-97AB-65354C220903}"/>
              </a:ext>
            </a:extLst>
          </p:cNvPr>
          <p:cNvPicPr>
            <a:picLocks noChangeAspect="1"/>
          </p:cNvPicPr>
          <p:nvPr/>
        </p:nvPicPr>
        <p:blipFill>
          <a:blip r:embed="rId18"/>
          <a:stretch>
            <a:fillRect/>
          </a:stretch>
        </p:blipFill>
        <p:spPr>
          <a:xfrm>
            <a:off x="10789672" y="4115127"/>
            <a:ext cx="4545900" cy="4212794"/>
          </a:xfrm>
          <a:prstGeom prst="rect">
            <a:avLst/>
          </a:prstGeom>
        </p:spPr>
      </p:pic>
      <p:pic>
        <p:nvPicPr>
          <p:cNvPr id="24" name="Picture 23">
            <a:extLst>
              <a:ext uri="{FF2B5EF4-FFF2-40B4-BE49-F238E27FC236}">
                <a16:creationId xmlns:a16="http://schemas.microsoft.com/office/drawing/2014/main" id="{9550A632-F2E4-1F4D-AC41-CC73A6146346}"/>
              </a:ext>
            </a:extLst>
          </p:cNvPr>
          <p:cNvPicPr>
            <a:picLocks noChangeAspect="1"/>
          </p:cNvPicPr>
          <p:nvPr/>
        </p:nvPicPr>
        <p:blipFill>
          <a:blip r:embed="rId19"/>
          <a:stretch>
            <a:fillRect/>
          </a:stretch>
        </p:blipFill>
        <p:spPr>
          <a:xfrm>
            <a:off x="13249141" y="3206146"/>
            <a:ext cx="9267210" cy="2668336"/>
          </a:xfrm>
          <a:prstGeom prst="rect">
            <a:avLst/>
          </a:prstGeom>
        </p:spPr>
      </p:pic>
      <p:pic>
        <p:nvPicPr>
          <p:cNvPr id="25" name="Picture 24">
            <a:extLst>
              <a:ext uri="{FF2B5EF4-FFF2-40B4-BE49-F238E27FC236}">
                <a16:creationId xmlns:a16="http://schemas.microsoft.com/office/drawing/2014/main" id="{73459764-2B3A-0B41-ACE4-0AE082FC5B06}"/>
              </a:ext>
            </a:extLst>
          </p:cNvPr>
          <p:cNvPicPr>
            <a:picLocks noChangeAspect="1"/>
          </p:cNvPicPr>
          <p:nvPr/>
        </p:nvPicPr>
        <p:blipFill>
          <a:blip r:embed="rId20"/>
          <a:stretch>
            <a:fillRect/>
          </a:stretch>
        </p:blipFill>
        <p:spPr>
          <a:xfrm>
            <a:off x="18486813" y="8905006"/>
            <a:ext cx="4511842" cy="2688564"/>
          </a:xfrm>
          <a:prstGeom prst="rect">
            <a:avLst/>
          </a:prstGeom>
        </p:spPr>
      </p:pic>
      <p:pic>
        <p:nvPicPr>
          <p:cNvPr id="26" name="Picture 25">
            <a:extLst>
              <a:ext uri="{FF2B5EF4-FFF2-40B4-BE49-F238E27FC236}">
                <a16:creationId xmlns:a16="http://schemas.microsoft.com/office/drawing/2014/main" id="{E53D0384-213A-5241-A64D-B69416575418}"/>
              </a:ext>
            </a:extLst>
          </p:cNvPr>
          <p:cNvPicPr>
            <a:picLocks noChangeAspect="1"/>
          </p:cNvPicPr>
          <p:nvPr/>
        </p:nvPicPr>
        <p:blipFill>
          <a:blip r:embed="rId21"/>
          <a:stretch>
            <a:fillRect/>
          </a:stretch>
        </p:blipFill>
        <p:spPr>
          <a:xfrm>
            <a:off x="13760920" y="8114368"/>
            <a:ext cx="3622152" cy="2727268"/>
          </a:xfrm>
          <a:prstGeom prst="rect">
            <a:avLst/>
          </a:prstGeom>
        </p:spPr>
      </p:pic>
      <p:pic>
        <p:nvPicPr>
          <p:cNvPr id="27" name="Picture 26">
            <a:extLst>
              <a:ext uri="{FF2B5EF4-FFF2-40B4-BE49-F238E27FC236}">
                <a16:creationId xmlns:a16="http://schemas.microsoft.com/office/drawing/2014/main" id="{8B2DCD84-5E07-FF40-9EE3-4B5ED5BD4542}"/>
              </a:ext>
            </a:extLst>
          </p:cNvPr>
          <p:cNvPicPr>
            <a:picLocks noChangeAspect="1"/>
          </p:cNvPicPr>
          <p:nvPr/>
        </p:nvPicPr>
        <p:blipFill>
          <a:blip r:embed="rId22"/>
          <a:stretch>
            <a:fillRect/>
          </a:stretch>
        </p:blipFill>
        <p:spPr>
          <a:xfrm>
            <a:off x="48405" y="7379674"/>
            <a:ext cx="6259906" cy="3569244"/>
          </a:xfrm>
          <a:prstGeom prst="rect">
            <a:avLst/>
          </a:prstGeom>
        </p:spPr>
      </p:pic>
      <p:pic>
        <p:nvPicPr>
          <p:cNvPr id="29" name="Picture 28" descr="IMG_0440.jpeg">
            <a:extLst>
              <a:ext uri="{FF2B5EF4-FFF2-40B4-BE49-F238E27FC236}">
                <a16:creationId xmlns:a16="http://schemas.microsoft.com/office/drawing/2014/main" id="{7B514834-4D9B-994D-9BE5-679CDBBF7A1F}"/>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20099958" y="135580"/>
            <a:ext cx="4223840" cy="2815892"/>
          </a:xfrm>
          <a:prstGeom prst="rect">
            <a:avLst/>
          </a:prstGeom>
        </p:spPr>
      </p:pic>
      <p:pic>
        <p:nvPicPr>
          <p:cNvPr id="30" name="Picture 5">
            <a:extLst>
              <a:ext uri="{FF2B5EF4-FFF2-40B4-BE49-F238E27FC236}">
                <a16:creationId xmlns:a16="http://schemas.microsoft.com/office/drawing/2014/main" id="{60F98707-35C2-764E-BF38-743A2DE69661}"/>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rot="5400000">
            <a:off x="21318930" y="3433041"/>
            <a:ext cx="3502652" cy="262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16" descr="室内, テーブル, 食べ物 が含まれている画像&#10;&#10;自動的に生成された説明">
            <a:extLst>
              <a:ext uri="{FF2B5EF4-FFF2-40B4-BE49-F238E27FC236}">
                <a16:creationId xmlns:a16="http://schemas.microsoft.com/office/drawing/2014/main" id="{648B396A-425F-D24B-B073-7529C938A1E9}"/>
              </a:ext>
            </a:extLst>
          </p:cNvPr>
          <p:cNvPicPr>
            <a:picLocks noChangeAspect="1"/>
          </p:cNvPicPr>
          <p:nvPr/>
        </p:nvPicPr>
        <p:blipFill>
          <a:blip r:embed="rId25"/>
          <a:stretch>
            <a:fillRect/>
          </a:stretch>
        </p:blipFill>
        <p:spPr>
          <a:xfrm>
            <a:off x="12336995" y="9981680"/>
            <a:ext cx="4590662" cy="3098696"/>
          </a:xfrm>
          <a:prstGeom prst="rect">
            <a:avLst/>
          </a:prstGeom>
        </p:spPr>
      </p:pic>
      <p:pic>
        <p:nvPicPr>
          <p:cNvPr id="32" name="図 20" descr="空 が含まれている画像&#10;&#10;自動的に生成された説明">
            <a:extLst>
              <a:ext uri="{FF2B5EF4-FFF2-40B4-BE49-F238E27FC236}">
                <a16:creationId xmlns:a16="http://schemas.microsoft.com/office/drawing/2014/main" id="{EDC58A3E-308D-F849-BA04-30757390CFFD}"/>
              </a:ext>
            </a:extLst>
          </p:cNvPr>
          <p:cNvPicPr>
            <a:picLocks noChangeAspect="1"/>
          </p:cNvPicPr>
          <p:nvPr/>
        </p:nvPicPr>
        <p:blipFill>
          <a:blip r:embed="rId26"/>
          <a:stretch>
            <a:fillRect/>
          </a:stretch>
        </p:blipFill>
        <p:spPr>
          <a:xfrm>
            <a:off x="-91475" y="7486299"/>
            <a:ext cx="4590662" cy="3060442"/>
          </a:xfrm>
          <a:prstGeom prst="rect">
            <a:avLst/>
          </a:prstGeom>
        </p:spPr>
      </p:pic>
      <p:pic>
        <p:nvPicPr>
          <p:cNvPr id="36" name="図 12" descr="物体, エンジン, 室内 が含まれている画像&#10;&#10;自動的に生成された説明">
            <a:extLst>
              <a:ext uri="{FF2B5EF4-FFF2-40B4-BE49-F238E27FC236}">
                <a16:creationId xmlns:a16="http://schemas.microsoft.com/office/drawing/2014/main" id="{12FD4EDC-8430-7344-8B64-1FD9B9D6DB3F}"/>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0183734" y="10309564"/>
            <a:ext cx="3833472" cy="2875104"/>
          </a:xfrm>
          <a:prstGeom prst="rect">
            <a:avLst/>
          </a:prstGeom>
        </p:spPr>
      </p:pic>
      <p:sp>
        <p:nvSpPr>
          <p:cNvPr id="37" name="スライド番号プレースホルダー 5">
            <a:extLst>
              <a:ext uri="{FF2B5EF4-FFF2-40B4-BE49-F238E27FC236}">
                <a16:creationId xmlns:a16="http://schemas.microsoft.com/office/drawing/2014/main" id="{1D72B77C-B34B-374C-BAF2-15F5EBD09675}"/>
              </a:ext>
            </a:extLst>
          </p:cNvPr>
          <p:cNvSpPr>
            <a:spLocks noGrp="1"/>
          </p:cNvSpPr>
          <p:nvPr>
            <p:ph type="sldNum" sz="quarter" idx="4"/>
          </p:nvPr>
        </p:nvSpPr>
        <p:spPr>
          <a:xfrm>
            <a:off x="23868663" y="13210485"/>
            <a:ext cx="539723" cy="464722"/>
          </a:xfrm>
        </p:spPr>
        <p:txBody>
          <a:bodyPr/>
          <a:lstStyle/>
          <a:p>
            <a:fld id="{09AA45E9-F684-4B9E-AA65-9D61C110348B}" type="slidenum">
              <a:rPr kumimoji="1" lang="ja-JP" altLang="en-US" smtClean="0">
                <a:latin typeface="Avenir Roman" panose="02000503020000020003" pitchFamily="2" charset="0"/>
              </a:rPr>
              <a:t>12</a:t>
            </a:fld>
            <a:endParaRPr kumimoji="1" lang="ja-JP" altLang="en-US">
              <a:latin typeface="Avenir Roman" panose="02000503020000020003" pitchFamily="2" charset="0"/>
            </a:endParaRPr>
          </a:p>
        </p:txBody>
      </p:sp>
      <p:pic>
        <p:nvPicPr>
          <p:cNvPr id="15" name="Picture 14">
            <a:extLst>
              <a:ext uri="{FF2B5EF4-FFF2-40B4-BE49-F238E27FC236}">
                <a16:creationId xmlns:a16="http://schemas.microsoft.com/office/drawing/2014/main" id="{8912F600-9BA4-F74B-BF27-7C996FB1788A}"/>
              </a:ext>
            </a:extLst>
          </p:cNvPr>
          <p:cNvPicPr>
            <a:picLocks noChangeAspect="1"/>
          </p:cNvPicPr>
          <p:nvPr/>
        </p:nvPicPr>
        <p:blipFill>
          <a:blip r:embed="rId28"/>
          <a:stretch>
            <a:fillRect/>
          </a:stretch>
        </p:blipFill>
        <p:spPr>
          <a:xfrm>
            <a:off x="20006588" y="8357844"/>
            <a:ext cx="4095808" cy="3028286"/>
          </a:xfrm>
          <a:prstGeom prst="rect">
            <a:avLst/>
          </a:prstGeom>
        </p:spPr>
      </p:pic>
      <p:pic>
        <p:nvPicPr>
          <p:cNvPr id="28" name="Picture 27">
            <a:extLst>
              <a:ext uri="{FF2B5EF4-FFF2-40B4-BE49-F238E27FC236}">
                <a16:creationId xmlns:a16="http://schemas.microsoft.com/office/drawing/2014/main" id="{C0726F2A-1044-3A43-A8D8-0A86F6819CB0}"/>
              </a:ext>
            </a:extLst>
          </p:cNvPr>
          <p:cNvPicPr>
            <a:picLocks noChangeAspect="1"/>
          </p:cNvPicPr>
          <p:nvPr/>
        </p:nvPicPr>
        <p:blipFill>
          <a:blip r:embed="rId29"/>
          <a:stretch>
            <a:fillRect/>
          </a:stretch>
        </p:blipFill>
        <p:spPr>
          <a:xfrm>
            <a:off x="16971762" y="10613029"/>
            <a:ext cx="7412236" cy="2915926"/>
          </a:xfrm>
          <a:prstGeom prst="rect">
            <a:avLst/>
          </a:prstGeom>
        </p:spPr>
      </p:pic>
      <p:sp>
        <p:nvSpPr>
          <p:cNvPr id="33" name="Rectangle 32">
            <a:extLst>
              <a:ext uri="{FF2B5EF4-FFF2-40B4-BE49-F238E27FC236}">
                <a16:creationId xmlns:a16="http://schemas.microsoft.com/office/drawing/2014/main" id="{DFD3B5B2-BAC7-BE40-9DEF-0308B7DE8203}"/>
              </a:ext>
            </a:extLst>
          </p:cNvPr>
          <p:cNvSpPr/>
          <p:nvPr/>
        </p:nvSpPr>
        <p:spPr>
          <a:xfrm rot="19924279">
            <a:off x="2835629" y="5883620"/>
            <a:ext cx="16822234" cy="1862048"/>
          </a:xfrm>
          <a:prstGeom prst="rect">
            <a:avLst/>
          </a:prstGeom>
          <a:noFill/>
          <a:ln>
            <a:noFill/>
          </a:ln>
        </p:spPr>
        <p:txBody>
          <a:bodyPr wrap="none" lIns="91440" tIns="45720" rIns="91440" bIns="45720">
            <a:spAutoFit/>
          </a:bodyPr>
          <a:lstStyle/>
          <a:p>
            <a:pPr algn="ctr"/>
            <a:r>
              <a:rPr lang="en-US" sz="11500" b="1" cap="none" spc="0" dirty="0">
                <a:ln w="12700">
                  <a:solidFill>
                    <a:schemeClr val="tx2">
                      <a:satMod val="155000"/>
                    </a:schemeClr>
                  </a:solidFill>
                  <a:prstDash val="solid"/>
                </a:ln>
                <a:solidFill>
                  <a:schemeClr val="bg2"/>
                </a:solidFill>
                <a:effectLst>
                  <a:outerShdw blurRad="41275" dist="20320" dir="1800000" algn="tl" rotWithShape="0">
                    <a:srgbClr val="000000">
                      <a:alpha val="40000"/>
                    </a:srgbClr>
                  </a:outerShdw>
                </a:effectLst>
              </a:rPr>
              <a:t>Technical Developments</a:t>
            </a:r>
          </a:p>
        </p:txBody>
      </p:sp>
    </p:spTree>
    <p:extLst>
      <p:ext uri="{BB962C8B-B14F-4D97-AF65-F5344CB8AC3E}">
        <p14:creationId xmlns:p14="http://schemas.microsoft.com/office/powerpoint/2010/main" val="4099053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6A82F-E8FC-084D-B27F-59288C8A1E56}"/>
              </a:ext>
            </a:extLst>
          </p:cNvPr>
          <p:cNvSpPr>
            <a:spLocks noGrp="1"/>
          </p:cNvSpPr>
          <p:nvPr>
            <p:ph type="title"/>
          </p:nvPr>
        </p:nvSpPr>
        <p:spPr>
          <a:xfrm>
            <a:off x="2747210" y="493867"/>
            <a:ext cx="18693064" cy="1899999"/>
          </a:xfrm>
        </p:spPr>
        <p:txBody>
          <a:bodyPr/>
          <a:lstStyle/>
          <a:p>
            <a:pPr algn="ctr"/>
            <a:r>
              <a:rPr lang="en-US" sz="6400" dirty="0"/>
              <a:t>CLIC acc. studies 2019/20 – some examples    </a:t>
            </a:r>
          </a:p>
        </p:txBody>
      </p:sp>
      <p:pic>
        <p:nvPicPr>
          <p:cNvPr id="4" name="Picture 3">
            <a:extLst>
              <a:ext uri="{FF2B5EF4-FFF2-40B4-BE49-F238E27FC236}">
                <a16:creationId xmlns:a16="http://schemas.microsoft.com/office/drawing/2014/main" id="{51B09BE9-5A16-FE4D-AEE2-12AD823F7E52}"/>
              </a:ext>
            </a:extLst>
          </p:cNvPr>
          <p:cNvPicPr>
            <a:picLocks noChangeAspect="1"/>
          </p:cNvPicPr>
          <p:nvPr/>
        </p:nvPicPr>
        <p:blipFill>
          <a:blip r:embed="rId3"/>
          <a:stretch>
            <a:fillRect/>
          </a:stretch>
        </p:blipFill>
        <p:spPr>
          <a:xfrm>
            <a:off x="17300958" y="1874037"/>
            <a:ext cx="7083042" cy="5087267"/>
          </a:xfrm>
          <a:prstGeom prst="rect">
            <a:avLst/>
          </a:prstGeom>
        </p:spPr>
      </p:pic>
      <p:sp>
        <p:nvSpPr>
          <p:cNvPr id="7" name="TextBox 6">
            <a:extLst>
              <a:ext uri="{FF2B5EF4-FFF2-40B4-BE49-F238E27FC236}">
                <a16:creationId xmlns:a16="http://schemas.microsoft.com/office/drawing/2014/main" id="{B246A8AD-AC60-B44E-BA9F-AAEE3D2B8618}"/>
              </a:ext>
            </a:extLst>
          </p:cNvPr>
          <p:cNvSpPr txBox="1"/>
          <p:nvPr/>
        </p:nvSpPr>
        <p:spPr>
          <a:xfrm>
            <a:off x="413496" y="2365914"/>
            <a:ext cx="16381188" cy="4857740"/>
          </a:xfrm>
          <a:prstGeom prst="rect">
            <a:avLst/>
          </a:prstGeom>
          <a:noFill/>
        </p:spPr>
        <p:txBody>
          <a:bodyPr wrap="square" rtlCol="0">
            <a:spAutoFit/>
          </a:bodyPr>
          <a:lstStyle/>
          <a:p>
            <a:pPr>
              <a:spcBef>
                <a:spcPts val="200"/>
              </a:spcBef>
            </a:pPr>
            <a:r>
              <a:rPr lang="en-US" sz="2800" dirty="0">
                <a:latin typeface="Avenir Book" panose="02000503020000020003" pitchFamily="2" charset="0"/>
              </a:rPr>
              <a:t>Further work on luminosity performance, possible improvements and margins, operation at the Z-pole and gamma-gamma</a:t>
            </a:r>
          </a:p>
          <a:p>
            <a:pPr marL="571500" lvl="2" indent="-571500">
              <a:spcBef>
                <a:spcPts val="200"/>
              </a:spcBef>
              <a:buFont typeface="Arial" panose="020B0604020202020204" pitchFamily="34" charset="0"/>
              <a:buChar char="•"/>
            </a:pPr>
            <a:r>
              <a:rPr lang="en-US" sz="2800" dirty="0">
                <a:latin typeface="Avenir Book" panose="02000503020000020003" pitchFamily="2" charset="0"/>
              </a:rPr>
              <a:t>Z pole performance, 2.3x10</a:t>
            </a:r>
            <a:r>
              <a:rPr lang="en-US" sz="2800" baseline="30000" dirty="0">
                <a:latin typeface="Avenir Book" panose="02000503020000020003" pitchFamily="2" charset="0"/>
              </a:rPr>
              <a:t>32</a:t>
            </a:r>
            <a:r>
              <a:rPr lang="en-US" sz="2800" dirty="0">
                <a:latin typeface="Avenir Book" panose="02000503020000020003" pitchFamily="2" charset="0"/>
              </a:rPr>
              <a:t> – 0.4x10</a:t>
            </a:r>
            <a:r>
              <a:rPr lang="en-US" sz="2800" baseline="30000" dirty="0">
                <a:latin typeface="Avenir Book" panose="02000503020000020003" pitchFamily="2" charset="0"/>
              </a:rPr>
              <a:t>34 </a:t>
            </a:r>
            <a:r>
              <a:rPr lang="en-US" sz="2800" dirty="0">
                <a:latin typeface="Avenir Book" panose="02000503020000020003" pitchFamily="2" charset="0"/>
              </a:rPr>
              <a:t>cm</a:t>
            </a:r>
            <a:r>
              <a:rPr lang="en-US" sz="2800" baseline="30000" dirty="0">
                <a:latin typeface="Avenir Book" panose="02000503020000020003" pitchFamily="2" charset="0"/>
              </a:rPr>
              <a:t>-2</a:t>
            </a:r>
            <a:r>
              <a:rPr lang="en-US" sz="2800" dirty="0">
                <a:latin typeface="Avenir Book" panose="02000503020000020003" pitchFamily="2" charset="0"/>
              </a:rPr>
              <a:t> s</a:t>
            </a:r>
            <a:r>
              <a:rPr lang="en-US" sz="2800" baseline="30000" dirty="0">
                <a:latin typeface="Avenir Book" panose="02000503020000020003" pitchFamily="2" charset="0"/>
              </a:rPr>
              <a:t>-1</a:t>
            </a:r>
          </a:p>
          <a:p>
            <a:pPr marL="1599924" lvl="3" indent="-685800">
              <a:buFont typeface="Arial" panose="020B0604020202020204" pitchFamily="34" charset="0"/>
              <a:buChar char="•"/>
            </a:pPr>
            <a:r>
              <a:rPr lang="en-US" sz="2800" dirty="0">
                <a:latin typeface="Avenir Book" panose="02000503020000020003" pitchFamily="2" charset="0"/>
              </a:rPr>
              <a:t>The latter number when accelerator configured for Z running (e.g. early or end of first stage) </a:t>
            </a:r>
          </a:p>
          <a:p>
            <a:pPr marL="558800" lvl="3" indent="-558800">
              <a:buFont typeface="Arial" panose="020B0604020202020204" pitchFamily="34" charset="0"/>
              <a:buChar char="•"/>
            </a:pPr>
            <a:r>
              <a:rPr lang="en-US" sz="2800" dirty="0">
                <a:latin typeface="Avenir Book" panose="02000503020000020003" pitchFamily="2" charset="0"/>
              </a:rPr>
              <a:t>Gamma – Gamma spectrum (example) </a:t>
            </a:r>
          </a:p>
          <a:p>
            <a:pPr marL="558800" lvl="3" indent="-558800">
              <a:buFont typeface="Arial" panose="020B0604020202020204" pitchFamily="34" charset="0"/>
              <a:buChar char="•"/>
            </a:pPr>
            <a:r>
              <a:rPr lang="en-US" sz="2800" dirty="0">
                <a:latin typeface="Avenir Book" panose="02000503020000020003" pitchFamily="2" charset="0"/>
              </a:rPr>
              <a:t>Luminosity margins and increases</a:t>
            </a:r>
          </a:p>
          <a:p>
            <a:pPr marL="1438276" lvl="3" indent="-527050">
              <a:buFont typeface="Arial" panose="020B0604020202020204" pitchFamily="34" charset="0"/>
              <a:buChar char="•"/>
            </a:pPr>
            <a:r>
              <a:rPr lang="en-US" sz="2800" dirty="0">
                <a:latin typeface="Avenir Book" panose="02000503020000020003" pitchFamily="2" charset="0"/>
              </a:rPr>
              <a:t>Baseline includes estimates static and dynamic degradations from damping ring to IP: 1.5 x 10</a:t>
            </a:r>
            <a:r>
              <a:rPr lang="en-US" sz="2800" baseline="30000" dirty="0">
                <a:latin typeface="Avenir Book" panose="02000503020000020003" pitchFamily="2" charset="0"/>
              </a:rPr>
              <a:t>34 </a:t>
            </a:r>
            <a:r>
              <a:rPr lang="en-US" sz="2800" dirty="0">
                <a:latin typeface="Avenir Book" panose="02000503020000020003" pitchFamily="2" charset="0"/>
              </a:rPr>
              <a:t>cm</a:t>
            </a:r>
            <a:r>
              <a:rPr lang="en-US" sz="2800" baseline="30000" dirty="0">
                <a:latin typeface="Avenir Book" panose="02000503020000020003" pitchFamily="2" charset="0"/>
              </a:rPr>
              <a:t>-2</a:t>
            </a:r>
            <a:r>
              <a:rPr lang="en-US" sz="2800" dirty="0">
                <a:latin typeface="Avenir Book" panose="02000503020000020003" pitchFamily="2" charset="0"/>
              </a:rPr>
              <a:t> s</a:t>
            </a:r>
            <a:r>
              <a:rPr lang="en-US" sz="2800" baseline="30000" dirty="0">
                <a:latin typeface="Avenir Book" panose="02000503020000020003" pitchFamily="2" charset="0"/>
              </a:rPr>
              <a:t>-1</a:t>
            </a:r>
            <a:r>
              <a:rPr lang="en-US" sz="2800" dirty="0">
                <a:latin typeface="Avenir Book" panose="02000503020000020003" pitchFamily="2" charset="0"/>
              </a:rPr>
              <a:t>, a “perfect” machine will give : 4.3 x 10</a:t>
            </a:r>
            <a:r>
              <a:rPr lang="en-US" sz="2800" baseline="30000" dirty="0">
                <a:latin typeface="Avenir Book" panose="02000503020000020003" pitchFamily="2" charset="0"/>
              </a:rPr>
              <a:t>34 </a:t>
            </a:r>
            <a:r>
              <a:rPr lang="en-US" sz="2800" dirty="0">
                <a:latin typeface="Avenir Book" panose="02000503020000020003" pitchFamily="2" charset="0"/>
              </a:rPr>
              <a:t>cm</a:t>
            </a:r>
            <a:r>
              <a:rPr lang="en-US" sz="2800" baseline="30000" dirty="0">
                <a:latin typeface="Avenir Book" panose="02000503020000020003" pitchFamily="2" charset="0"/>
              </a:rPr>
              <a:t>-2</a:t>
            </a:r>
            <a:r>
              <a:rPr lang="en-US" sz="2800" dirty="0">
                <a:latin typeface="Avenir Book" panose="02000503020000020003" pitchFamily="2" charset="0"/>
              </a:rPr>
              <a:t> s</a:t>
            </a:r>
            <a:r>
              <a:rPr lang="en-US" sz="2800" baseline="30000" dirty="0">
                <a:latin typeface="Avenir Book" panose="02000503020000020003" pitchFamily="2" charset="0"/>
              </a:rPr>
              <a:t>-1</a:t>
            </a:r>
            <a:r>
              <a:rPr lang="en-US" sz="2800" dirty="0">
                <a:latin typeface="Avenir Book" panose="02000503020000020003" pitchFamily="2" charset="0"/>
              </a:rPr>
              <a:t>, so significant upside </a:t>
            </a:r>
          </a:p>
          <a:p>
            <a:pPr marL="1438276" lvl="3" indent="-527050">
              <a:buFont typeface="Arial" panose="020B0604020202020204" pitchFamily="34" charset="0"/>
              <a:buChar char="•"/>
            </a:pPr>
            <a:r>
              <a:rPr lang="en-US" sz="2800" dirty="0">
                <a:latin typeface="Avenir Book" panose="02000503020000020003" pitchFamily="2" charset="0"/>
              </a:rPr>
              <a:t>In addition: doubling the frequency (50 Hz to 100 Hz) would double the luminosity, at a cost of +50 MW and ~5% cost increase  </a:t>
            </a:r>
          </a:p>
          <a:p>
            <a:pPr marL="568602" lvl="2" indent="-571500">
              <a:buFont typeface="Arial" panose="020B0604020202020204" pitchFamily="34" charset="0"/>
              <a:buChar char="•"/>
            </a:pPr>
            <a:r>
              <a:rPr lang="en-US" sz="2800" dirty="0">
                <a:latin typeface="Avenir Book" panose="02000503020000020003" pitchFamily="2" charset="0"/>
                <a:hlinkClick r:id="rId4"/>
              </a:rPr>
              <a:t>CLIC note</a:t>
            </a:r>
            <a:r>
              <a:rPr lang="en-US" sz="2800" dirty="0">
                <a:latin typeface="Avenir Book" panose="02000503020000020003" pitchFamily="2" charset="0"/>
              </a:rPr>
              <a:t> about these studies</a:t>
            </a:r>
          </a:p>
        </p:txBody>
      </p:sp>
      <p:pic>
        <p:nvPicPr>
          <p:cNvPr id="5" name="Picture 4">
            <a:extLst>
              <a:ext uri="{FF2B5EF4-FFF2-40B4-BE49-F238E27FC236}">
                <a16:creationId xmlns:a16="http://schemas.microsoft.com/office/drawing/2014/main" id="{F029F4A0-B69B-354D-AB71-6EEB11AB528F}"/>
              </a:ext>
            </a:extLst>
          </p:cNvPr>
          <p:cNvPicPr/>
          <p:nvPr/>
        </p:nvPicPr>
        <p:blipFill>
          <a:blip r:embed="rId5"/>
          <a:stretch>
            <a:fillRect/>
          </a:stretch>
        </p:blipFill>
        <p:spPr>
          <a:xfrm>
            <a:off x="366768" y="8470585"/>
            <a:ext cx="3588964" cy="3766820"/>
          </a:xfrm>
          <a:prstGeom prst="rect">
            <a:avLst/>
          </a:prstGeom>
        </p:spPr>
      </p:pic>
      <p:pic>
        <p:nvPicPr>
          <p:cNvPr id="6" name="Picture 5">
            <a:extLst>
              <a:ext uri="{FF2B5EF4-FFF2-40B4-BE49-F238E27FC236}">
                <a16:creationId xmlns:a16="http://schemas.microsoft.com/office/drawing/2014/main" id="{B398DDAD-55F6-3346-98B4-2D64C4E3E5D0}"/>
              </a:ext>
            </a:extLst>
          </p:cNvPr>
          <p:cNvPicPr/>
          <p:nvPr/>
        </p:nvPicPr>
        <p:blipFill>
          <a:blip r:embed="rId6"/>
          <a:stretch>
            <a:fillRect/>
          </a:stretch>
        </p:blipFill>
        <p:spPr>
          <a:xfrm>
            <a:off x="4413828" y="8412049"/>
            <a:ext cx="4543108" cy="2738120"/>
          </a:xfrm>
          <a:prstGeom prst="rect">
            <a:avLst/>
          </a:prstGeom>
        </p:spPr>
      </p:pic>
      <p:sp>
        <p:nvSpPr>
          <p:cNvPr id="3" name="Rectangle 2">
            <a:extLst>
              <a:ext uri="{FF2B5EF4-FFF2-40B4-BE49-F238E27FC236}">
                <a16:creationId xmlns:a16="http://schemas.microsoft.com/office/drawing/2014/main" id="{1414204A-0A40-DB4D-9D3A-4AE075C3141F}"/>
              </a:ext>
            </a:extLst>
          </p:cNvPr>
          <p:cNvSpPr/>
          <p:nvPr/>
        </p:nvSpPr>
        <p:spPr>
          <a:xfrm>
            <a:off x="3451916" y="11150169"/>
            <a:ext cx="12847264" cy="2565831"/>
          </a:xfrm>
          <a:prstGeom prst="rect">
            <a:avLst/>
          </a:prstGeom>
        </p:spPr>
        <p:txBody>
          <a:bodyPr wrap="square">
            <a:spAutoFit/>
          </a:bodyPr>
          <a:lstStyle/>
          <a:p>
            <a:pPr algn="just">
              <a:lnSpc>
                <a:spcPct val="107000"/>
              </a:lnSpc>
            </a:pPr>
            <a:r>
              <a:rPr lang="en-GB" sz="2800" dirty="0" err="1">
                <a:latin typeface="Avenir Roman" panose="02000503020000020003" pitchFamily="2" charset="0"/>
                <a:ea typeface="Calibri" panose="020F0502020204030204" pitchFamily="34" charset="0"/>
                <a:cs typeface="Times New Roman" panose="02020603050405020304" pitchFamily="18" charset="0"/>
              </a:rPr>
              <a:t>Drivebeam</a:t>
            </a:r>
            <a:r>
              <a:rPr lang="en-GB" sz="2800" dirty="0">
                <a:latin typeface="Avenir Roman" panose="02000503020000020003" pitchFamily="2" charset="0"/>
                <a:ea typeface="Calibri" panose="020F0502020204030204" pitchFamily="34" charset="0"/>
                <a:cs typeface="Times New Roman" panose="02020603050405020304" pitchFamily="18" charset="0"/>
              </a:rPr>
              <a:t> klystron: The klystron efficiency (circles) and the peak RF power (squares) simulated for the CLIC TS MBK (solid lines) and measured for the Canon MBK E37503 (dashed lines) vs total beam power. See more later. </a:t>
            </a:r>
          </a:p>
          <a:p>
            <a:pPr algn="just">
              <a:lnSpc>
                <a:spcPct val="107000"/>
              </a:lnSpc>
            </a:pPr>
            <a:r>
              <a:rPr lang="en-GB" sz="2800" dirty="0">
                <a:latin typeface="Avenir Roman" panose="02000503020000020003" pitchFamily="2" charset="0"/>
                <a:ea typeface="Calibri" panose="020F0502020204030204" pitchFamily="34" charset="0"/>
                <a:cs typeface="Times New Roman" panose="02020603050405020304" pitchFamily="18" charset="0"/>
              </a:rPr>
              <a:t>Publication: </a:t>
            </a:r>
            <a:r>
              <a:rPr lang="en-US" sz="2800" dirty="0">
                <a:latin typeface="Avenir Roman" panose="02000503020000020003" pitchFamily="2" charset="0"/>
                <a:hlinkClick r:id="rId7"/>
              </a:rPr>
              <a:t>https://</a:t>
            </a:r>
            <a:r>
              <a:rPr lang="en-US" sz="2800" dirty="0" err="1">
                <a:latin typeface="Avenir Roman" panose="02000503020000020003" pitchFamily="2" charset="0"/>
                <a:hlinkClick r:id="rId7"/>
              </a:rPr>
              <a:t>ieeexplore.ieee.org</a:t>
            </a:r>
            <a:r>
              <a:rPr lang="en-US" sz="2800" dirty="0">
                <a:latin typeface="Avenir Roman" panose="02000503020000020003" pitchFamily="2" charset="0"/>
                <a:hlinkClick r:id="rId7"/>
              </a:rPr>
              <a:t>/document/9115885</a:t>
            </a:r>
            <a:endParaRPr lang="en-GB" sz="2800" dirty="0">
              <a:latin typeface="Avenir Roman" panose="02000503020000020003" pitchFamily="2" charset="0"/>
              <a:ea typeface="Calibri" panose="020F0502020204030204" pitchFamily="34" charset="0"/>
              <a:cs typeface="Times New Roman" panose="02020603050405020304" pitchFamily="18" charset="0"/>
            </a:endParaRPr>
          </a:p>
          <a:p>
            <a:pPr algn="just">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42CAA80F-D90F-554F-8C74-E274F8E2DBFE}"/>
              </a:ext>
            </a:extLst>
          </p:cNvPr>
          <p:cNvSpPr/>
          <p:nvPr/>
        </p:nvSpPr>
        <p:spPr>
          <a:xfrm>
            <a:off x="14276501" y="7504108"/>
            <a:ext cx="10107499" cy="1815882"/>
          </a:xfrm>
          <a:prstGeom prst="rect">
            <a:avLst/>
          </a:prstGeom>
        </p:spPr>
        <p:txBody>
          <a:bodyPr wrap="square">
            <a:spAutoFit/>
          </a:bodyPr>
          <a:lstStyle/>
          <a:p>
            <a:pPr lvl="0" algn="just"/>
            <a:r>
              <a:rPr lang="en-GB" sz="2800" dirty="0">
                <a:latin typeface="Avenir Book" panose="02000503020000020003" pitchFamily="2" charset="0"/>
                <a:ea typeface="Calibri" panose="020F0502020204030204" pitchFamily="34" charset="0"/>
              </a:rPr>
              <a:t>Industrial questionnaire: </a:t>
            </a:r>
          </a:p>
          <a:p>
            <a:pPr lvl="0" algn="just"/>
            <a:r>
              <a:rPr lang="en-GB" sz="2800" dirty="0">
                <a:latin typeface="Avenir Book" panose="02000503020000020003" pitchFamily="2" charset="0"/>
                <a:ea typeface="Calibri" panose="020F0502020204030204" pitchFamily="34" charset="0"/>
              </a:rPr>
              <a:t>Based on the companies feedback, the preparation phase to the mass production could take about five years. Capacity clearly available. Talk of of Anastasiya</a:t>
            </a:r>
          </a:p>
        </p:txBody>
      </p:sp>
      <p:graphicFrame>
        <p:nvGraphicFramePr>
          <p:cNvPr id="10" name="Chart 9">
            <a:extLst>
              <a:ext uri="{FF2B5EF4-FFF2-40B4-BE49-F238E27FC236}">
                <a16:creationId xmlns:a16="http://schemas.microsoft.com/office/drawing/2014/main" id="{5F0DC41A-1A60-6743-9734-9FFB39F38F2E}"/>
              </a:ext>
            </a:extLst>
          </p:cNvPr>
          <p:cNvGraphicFramePr>
            <a:graphicFrameLocks/>
          </p:cNvGraphicFramePr>
          <p:nvPr>
            <p:extLst/>
          </p:nvPr>
        </p:nvGraphicFramePr>
        <p:xfrm>
          <a:off x="15392645" y="16960419"/>
          <a:ext cx="7083043" cy="4732019"/>
        </p:xfrm>
        <a:graphic>
          <a:graphicData uri="http://schemas.openxmlformats.org/drawingml/2006/chart">
            <c:chart xmlns:c="http://schemas.openxmlformats.org/drawingml/2006/chart" xmlns:r="http://schemas.openxmlformats.org/officeDocument/2006/relationships" r:id="rId8"/>
          </a:graphicData>
        </a:graphic>
      </p:graphicFrame>
      <p:pic>
        <p:nvPicPr>
          <p:cNvPr id="13" name="Picture 12">
            <a:extLst>
              <a:ext uri="{FF2B5EF4-FFF2-40B4-BE49-F238E27FC236}">
                <a16:creationId xmlns:a16="http://schemas.microsoft.com/office/drawing/2014/main" id="{80B674AD-9BE8-EE40-9350-9A8A5B97E1BC}"/>
              </a:ext>
            </a:extLst>
          </p:cNvPr>
          <p:cNvPicPr>
            <a:picLocks noChangeAspect="1"/>
          </p:cNvPicPr>
          <p:nvPr/>
        </p:nvPicPr>
        <p:blipFill>
          <a:blip r:embed="rId9"/>
          <a:stretch>
            <a:fillRect/>
          </a:stretch>
        </p:blipFill>
        <p:spPr>
          <a:xfrm>
            <a:off x="17592162" y="9586007"/>
            <a:ext cx="5711893" cy="4115556"/>
          </a:xfrm>
          <a:prstGeom prst="rect">
            <a:avLst/>
          </a:prstGeom>
        </p:spPr>
      </p:pic>
      <p:pic>
        <p:nvPicPr>
          <p:cNvPr id="9" name="Picture 8">
            <a:extLst>
              <a:ext uri="{FF2B5EF4-FFF2-40B4-BE49-F238E27FC236}">
                <a16:creationId xmlns:a16="http://schemas.microsoft.com/office/drawing/2014/main" id="{251F155F-88B1-0A43-AA71-486D9E466BB0}"/>
              </a:ext>
            </a:extLst>
          </p:cNvPr>
          <p:cNvPicPr>
            <a:picLocks noChangeAspect="1"/>
          </p:cNvPicPr>
          <p:nvPr/>
        </p:nvPicPr>
        <p:blipFill>
          <a:blip r:embed="rId10"/>
          <a:stretch>
            <a:fillRect/>
          </a:stretch>
        </p:blipFill>
        <p:spPr>
          <a:xfrm>
            <a:off x="0" y="0"/>
            <a:ext cx="24384000" cy="13716000"/>
          </a:xfrm>
          <a:prstGeom prst="rect">
            <a:avLst/>
          </a:prstGeom>
        </p:spPr>
      </p:pic>
    </p:spTree>
    <p:extLst>
      <p:ext uri="{BB962C8B-B14F-4D97-AF65-F5344CB8AC3E}">
        <p14:creationId xmlns:p14="http://schemas.microsoft.com/office/powerpoint/2010/main" val="343090788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B1C8-0BA4-D340-A2C3-F954F38A897B}"/>
              </a:ext>
            </a:extLst>
          </p:cNvPr>
          <p:cNvSpPr>
            <a:spLocks noGrp="1"/>
          </p:cNvSpPr>
          <p:nvPr>
            <p:ph type="title"/>
          </p:nvPr>
        </p:nvSpPr>
        <p:spPr>
          <a:xfrm>
            <a:off x="4833937" y="239261"/>
            <a:ext cx="14716126" cy="1899999"/>
          </a:xfrm>
        </p:spPr>
        <p:txBody>
          <a:bodyPr/>
          <a:lstStyle/>
          <a:p>
            <a:pPr algn="ctr"/>
            <a:r>
              <a:rPr lang="en-US" sz="6400" dirty="0"/>
              <a:t>CLIC studies 2021-25 </a:t>
            </a:r>
          </a:p>
        </p:txBody>
      </p:sp>
      <p:pic>
        <p:nvPicPr>
          <p:cNvPr id="8" name="Picture 7">
            <a:extLst>
              <a:ext uri="{FF2B5EF4-FFF2-40B4-BE49-F238E27FC236}">
                <a16:creationId xmlns:a16="http://schemas.microsoft.com/office/drawing/2014/main" id="{4CEB8D8E-5A91-A54A-A00C-F4A367CD0F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229" y="9023687"/>
            <a:ext cx="11357810" cy="1721166"/>
          </a:xfrm>
          <a:prstGeom prst="rect">
            <a:avLst/>
          </a:prstGeom>
          <a:ln>
            <a:solidFill>
              <a:schemeClr val="bg1">
                <a:lumMod val="85000"/>
              </a:schemeClr>
            </a:solidFill>
          </a:ln>
        </p:spPr>
      </p:pic>
      <p:sp>
        <p:nvSpPr>
          <p:cNvPr id="9" name="Rectangle 8">
            <a:extLst>
              <a:ext uri="{FF2B5EF4-FFF2-40B4-BE49-F238E27FC236}">
                <a16:creationId xmlns:a16="http://schemas.microsoft.com/office/drawing/2014/main" id="{A7D6E50D-ED52-6347-AF8B-11C41C52018F}"/>
              </a:ext>
            </a:extLst>
          </p:cNvPr>
          <p:cNvSpPr/>
          <p:nvPr/>
        </p:nvSpPr>
        <p:spPr>
          <a:xfrm>
            <a:off x="10354963" y="1956390"/>
            <a:ext cx="13664078" cy="2677656"/>
          </a:xfrm>
          <a:prstGeom prst="rect">
            <a:avLst/>
          </a:prstGeom>
          <a:ln>
            <a:noFill/>
          </a:ln>
        </p:spPr>
        <p:txBody>
          <a:bodyPr wrap="square">
            <a:spAutoFit/>
          </a:bodyPr>
          <a:lstStyle/>
          <a:p>
            <a:r>
              <a:rPr lang="en-US" sz="2800" dirty="0">
                <a:latin typeface="Avenir Roman" panose="02000503020000020003" pitchFamily="2" charset="0"/>
              </a:rPr>
              <a:t>X-band technology:</a:t>
            </a:r>
          </a:p>
          <a:p>
            <a:pPr marL="457200" indent="-457200">
              <a:buFont typeface="Arial" panose="020B0604020202020204" pitchFamily="34" charset="0"/>
              <a:buChar char="•"/>
            </a:pPr>
            <a:r>
              <a:rPr lang="en-US" sz="2800" dirty="0">
                <a:latin typeface="Avenir Roman" panose="02000503020000020003" pitchFamily="2" charset="0"/>
              </a:rPr>
              <a:t>Design and manufacturing of X-band structures and components </a:t>
            </a:r>
          </a:p>
          <a:p>
            <a:pPr marL="457200" indent="-457200">
              <a:buFont typeface="Arial" panose="020B0604020202020204" pitchFamily="34" charset="0"/>
              <a:buChar char="•"/>
            </a:pPr>
            <a:r>
              <a:rPr lang="en-US" sz="2800" dirty="0">
                <a:latin typeface="Avenir Roman" panose="02000503020000020003" pitchFamily="2" charset="0"/>
              </a:rPr>
              <a:t>Study structures breakdown limits and optimization, operation and conditioning</a:t>
            </a:r>
          </a:p>
          <a:p>
            <a:pPr marL="457200" indent="-457200">
              <a:buFont typeface="Arial" panose="020B0604020202020204" pitchFamily="34" charset="0"/>
              <a:buChar char="•"/>
            </a:pPr>
            <a:r>
              <a:rPr lang="en-US" sz="2800" dirty="0">
                <a:latin typeface="Avenir Roman" panose="02000503020000020003" pitchFamily="2" charset="0"/>
              </a:rPr>
              <a:t>Baseline verification and explore new ideas </a:t>
            </a:r>
          </a:p>
          <a:p>
            <a:pPr marL="457200" indent="-457200">
              <a:buFont typeface="Arial" panose="020B0604020202020204" pitchFamily="34" charset="0"/>
              <a:buChar char="•"/>
            </a:pPr>
            <a:r>
              <a:rPr lang="en-US" sz="2800" dirty="0">
                <a:latin typeface="Avenir Roman" panose="02000503020000020003" pitchFamily="2" charset="0"/>
              </a:rPr>
              <a:t>Assembly and industry qualification </a:t>
            </a:r>
          </a:p>
          <a:p>
            <a:pPr marL="457200" indent="-457200">
              <a:buFont typeface="Arial" panose="020B0604020202020204" pitchFamily="34" charset="0"/>
              <a:buChar char="•"/>
            </a:pPr>
            <a:r>
              <a:rPr lang="en-US" sz="2800" dirty="0">
                <a:latin typeface="Avenir Roman" panose="02000503020000020003" pitchFamily="2" charset="0"/>
              </a:rPr>
              <a:t>Structures for applications, FELs, medical, </a:t>
            </a:r>
            <a:r>
              <a:rPr lang="en-US" sz="2800" dirty="0" err="1">
                <a:latin typeface="Avenir Roman" panose="02000503020000020003" pitchFamily="2" charset="0"/>
              </a:rPr>
              <a:t>etc</a:t>
            </a:r>
            <a:endParaRPr lang="en-US" sz="2800" dirty="0">
              <a:latin typeface="Avenir Roman" panose="02000503020000020003" pitchFamily="2" charset="0"/>
            </a:endParaRPr>
          </a:p>
        </p:txBody>
      </p:sp>
      <p:sp>
        <p:nvSpPr>
          <p:cNvPr id="10" name="TextBox 9">
            <a:extLst>
              <a:ext uri="{FF2B5EF4-FFF2-40B4-BE49-F238E27FC236}">
                <a16:creationId xmlns:a16="http://schemas.microsoft.com/office/drawing/2014/main" id="{35C7E928-EFF9-AE41-9B58-C81BE316A5ED}"/>
              </a:ext>
            </a:extLst>
          </p:cNvPr>
          <p:cNvSpPr txBox="1"/>
          <p:nvPr/>
        </p:nvSpPr>
        <p:spPr>
          <a:xfrm>
            <a:off x="12212061" y="9031791"/>
            <a:ext cx="11806982" cy="4175502"/>
          </a:xfrm>
          <a:prstGeom prst="rect">
            <a:avLst/>
          </a:prstGeom>
          <a:solidFill>
            <a:schemeClr val="bg1"/>
          </a:solidFill>
          <a:ln>
            <a:noFill/>
          </a:ln>
        </p:spPr>
        <p:txBody>
          <a:bodyPr wrap="square" rtlCol="0">
            <a:spAutoFit/>
          </a:bodyPr>
          <a:lstStyle/>
          <a:p>
            <a:pPr>
              <a:spcBef>
                <a:spcPts val="200"/>
              </a:spcBef>
            </a:pPr>
            <a:r>
              <a:rPr lang="en-US" sz="2800" dirty="0">
                <a:latin typeface="Avenir Book" panose="02000503020000020003" pitchFamily="2" charset="0"/>
              </a:rPr>
              <a:t>Application of X-band technology (examples):</a:t>
            </a:r>
          </a:p>
          <a:p>
            <a:pPr marL="571500" indent="-571500">
              <a:spcBef>
                <a:spcPts val="200"/>
              </a:spcBef>
              <a:buFont typeface="Arial" panose="020B0604020202020204" pitchFamily="34" charset="0"/>
              <a:buChar char="•"/>
            </a:pPr>
            <a:r>
              <a:rPr lang="en-US" sz="2800" dirty="0">
                <a:latin typeface="Avenir Book" panose="02000503020000020003" pitchFamily="2" charset="0"/>
              </a:rPr>
              <a:t>A compact FEL (CompactLight: EU Design Study 2018-21)</a:t>
            </a:r>
          </a:p>
          <a:p>
            <a:pPr marL="571500" indent="-571500">
              <a:spcBef>
                <a:spcPts val="200"/>
              </a:spcBef>
              <a:buFont typeface="Arial" panose="020B0604020202020204" pitchFamily="34" charset="0"/>
              <a:buChar char="•"/>
            </a:pPr>
            <a:r>
              <a:rPr lang="en-US" sz="2800" dirty="0">
                <a:latin typeface="Avenir Book" panose="02000503020000020003" pitchFamily="2" charset="0"/>
              </a:rPr>
              <a:t>Compact Medical </a:t>
            </a:r>
            <a:r>
              <a:rPr lang="en-US" sz="2800" dirty="0" err="1">
                <a:latin typeface="Avenir Book" panose="02000503020000020003" pitchFamily="2" charset="0"/>
              </a:rPr>
              <a:t>linacs</a:t>
            </a:r>
            <a:r>
              <a:rPr lang="en-US" sz="2800" dirty="0">
                <a:latin typeface="Avenir Book" panose="02000503020000020003" pitchFamily="2" charset="0"/>
              </a:rPr>
              <a:t> (proton and electrons)</a:t>
            </a:r>
          </a:p>
          <a:p>
            <a:pPr marL="571500" indent="-571500">
              <a:spcBef>
                <a:spcPts val="200"/>
              </a:spcBef>
              <a:buFont typeface="Arial" panose="020B0604020202020204" pitchFamily="34" charset="0"/>
              <a:buChar char="•"/>
            </a:pPr>
            <a:r>
              <a:rPr lang="en-US" sz="2800" dirty="0">
                <a:latin typeface="Avenir Book" panose="02000503020000020003" pitchFamily="2" charset="0"/>
              </a:rPr>
              <a:t>Inverse Compton Scattering Source (</a:t>
            </a:r>
            <a:r>
              <a:rPr lang="en-US" sz="2800" dirty="0" err="1">
                <a:latin typeface="Avenir Book" panose="02000503020000020003" pitchFamily="2" charset="0"/>
              </a:rPr>
              <a:t>SmartLight</a:t>
            </a:r>
            <a:r>
              <a:rPr lang="en-US" sz="2800" dirty="0">
                <a:latin typeface="Avenir Book" panose="02000503020000020003" pitchFamily="2" charset="0"/>
              </a:rPr>
              <a:t>)</a:t>
            </a:r>
          </a:p>
          <a:p>
            <a:pPr marL="571500" indent="-571500">
              <a:spcBef>
                <a:spcPts val="200"/>
              </a:spcBef>
              <a:buFont typeface="Arial" panose="020B0604020202020204" pitchFamily="34" charset="0"/>
              <a:buChar char="•"/>
            </a:pPr>
            <a:r>
              <a:rPr lang="en-US" sz="2800" dirty="0">
                <a:latin typeface="Avenir Book" panose="02000503020000020003" pitchFamily="2" charset="0"/>
              </a:rPr>
              <a:t>Linearizers and deflectors in FELs (PSI, DESY, more)</a:t>
            </a:r>
          </a:p>
          <a:p>
            <a:pPr marL="571500" indent="-571500">
              <a:spcBef>
                <a:spcPts val="200"/>
              </a:spcBef>
              <a:buFont typeface="Arial" panose="020B0604020202020204" pitchFamily="34" charset="0"/>
              <a:buChar char="•"/>
            </a:pPr>
            <a:r>
              <a:rPr lang="en-US" sz="2800" dirty="0">
                <a:latin typeface="Avenir Book" panose="02000503020000020003" pitchFamily="2" charset="0"/>
              </a:rPr>
              <a:t>1 GeV X-band linac at LNF </a:t>
            </a:r>
          </a:p>
          <a:p>
            <a:pPr marL="571500" indent="-571500">
              <a:spcBef>
                <a:spcPts val="200"/>
              </a:spcBef>
              <a:buFont typeface="Arial" panose="020B0604020202020204" pitchFamily="34" charset="0"/>
              <a:buChar char="•"/>
            </a:pPr>
            <a:r>
              <a:rPr lang="en-US" sz="2800" dirty="0" err="1">
                <a:latin typeface="Avenir Book" panose="02000503020000020003" pitchFamily="2" charset="0"/>
              </a:rPr>
              <a:t>eSPS</a:t>
            </a:r>
            <a:r>
              <a:rPr lang="en-US" sz="2800" dirty="0">
                <a:latin typeface="Avenir Book" panose="02000503020000020003" pitchFamily="2" charset="0"/>
              </a:rPr>
              <a:t> for light dark matter searches (within the PBC-project)</a:t>
            </a:r>
          </a:p>
          <a:p>
            <a:pPr>
              <a:spcBef>
                <a:spcPts val="200"/>
              </a:spcBef>
            </a:pPr>
            <a:r>
              <a:rPr lang="en-US" sz="2800" dirty="0">
                <a:latin typeface="Avenir Book" panose="02000503020000020003" pitchFamily="2" charset="0"/>
              </a:rPr>
              <a:t>More information: </a:t>
            </a:r>
            <a:r>
              <a:rPr lang="en-US" sz="2800" dirty="0">
                <a:latin typeface="Avenir Book" panose="02000503020000020003" pitchFamily="2" charset="0"/>
                <a:hlinkClick r:id="rId4"/>
              </a:rPr>
              <a:t>CLIC mini week (1.10.2020)</a:t>
            </a:r>
            <a:endParaRPr lang="en-GB" sz="3600" dirty="0">
              <a:latin typeface="Avenir Book" panose="02000503020000020003" pitchFamily="2" charset="0"/>
            </a:endParaRPr>
          </a:p>
          <a:p>
            <a:pPr marL="571500" indent="-571500">
              <a:spcBef>
                <a:spcPts val="200"/>
              </a:spcBef>
              <a:buFont typeface="Arial" panose="020B0604020202020204" pitchFamily="34" charset="0"/>
              <a:buChar char="•"/>
            </a:pPr>
            <a:endParaRPr lang="en-US" sz="2800" dirty="0">
              <a:latin typeface="Avenir Book" panose="02000503020000020003" pitchFamily="2" charset="0"/>
            </a:endParaRPr>
          </a:p>
        </p:txBody>
      </p:sp>
      <p:pic>
        <p:nvPicPr>
          <p:cNvPr id="12" name="Picture 2">
            <a:extLst>
              <a:ext uri="{FF2B5EF4-FFF2-40B4-BE49-F238E27FC236}">
                <a16:creationId xmlns:a16="http://schemas.microsoft.com/office/drawing/2014/main" id="{23C33A09-3777-104A-841B-E882DEA04BB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9229" y="10987697"/>
            <a:ext cx="2551462" cy="19133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12">
            <a:extLst>
              <a:ext uri="{FF2B5EF4-FFF2-40B4-BE49-F238E27FC236}">
                <a16:creationId xmlns:a16="http://schemas.microsoft.com/office/drawing/2014/main" id="{AD4E6FF7-CDBF-7342-82F4-A988E80FE0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2980" y="10987698"/>
            <a:ext cx="3170640" cy="1921360"/>
          </a:xfrm>
          <a:prstGeom prst="rect">
            <a:avLst/>
          </a:prstGeom>
        </p:spPr>
      </p:pic>
      <p:sp>
        <p:nvSpPr>
          <p:cNvPr id="14" name="Rectangle 13">
            <a:extLst>
              <a:ext uri="{FF2B5EF4-FFF2-40B4-BE49-F238E27FC236}">
                <a16:creationId xmlns:a16="http://schemas.microsoft.com/office/drawing/2014/main" id="{5D015632-F6FA-4641-9022-37E05E9FE534}"/>
              </a:ext>
            </a:extLst>
          </p:cNvPr>
          <p:cNvSpPr/>
          <p:nvPr/>
        </p:nvSpPr>
        <p:spPr>
          <a:xfrm>
            <a:off x="549838" y="5438757"/>
            <a:ext cx="14269683" cy="3236784"/>
          </a:xfrm>
          <a:prstGeom prst="rect">
            <a:avLst/>
          </a:prstGeom>
          <a:ln>
            <a:noFill/>
          </a:ln>
        </p:spPr>
        <p:txBody>
          <a:bodyPr wrap="square">
            <a:spAutoFit/>
          </a:bodyPr>
          <a:lstStyle/>
          <a:p>
            <a:pPr lvl="0">
              <a:spcBef>
                <a:spcPts val="200"/>
              </a:spcBef>
            </a:pPr>
            <a:r>
              <a:rPr lang="en-US" sz="2800" dirty="0">
                <a:latin typeface="Avenir Book" panose="02000503020000020003" pitchFamily="2" charset="0"/>
              </a:rPr>
              <a:t>Technical and experimental studies, design and parameters:  </a:t>
            </a:r>
          </a:p>
          <a:p>
            <a:pPr marL="571500" indent="-571500">
              <a:spcBef>
                <a:spcPts val="200"/>
              </a:spcBef>
              <a:buFont typeface="Arial" panose="020B0604020202020204" pitchFamily="34" charset="0"/>
              <a:buChar char="•"/>
            </a:pPr>
            <a:r>
              <a:rPr lang="en-US" sz="2800" dirty="0">
                <a:latin typeface="Avenir Roman" panose="02000503020000020003" pitchFamily="2" charset="0"/>
              </a:rPr>
              <a:t>Module studies (see some targets for development below)</a:t>
            </a:r>
          </a:p>
          <a:p>
            <a:pPr marL="571500" indent="-571500">
              <a:spcBef>
                <a:spcPts val="200"/>
              </a:spcBef>
              <a:buFont typeface="Arial" panose="020B0604020202020204" pitchFamily="34" charset="0"/>
              <a:buChar char="•"/>
            </a:pPr>
            <a:r>
              <a:rPr lang="en-US" sz="2800" dirty="0" err="1">
                <a:latin typeface="Avenir Roman" panose="02000503020000020003" pitchFamily="2" charset="0"/>
              </a:rPr>
              <a:t>Beamdynamics</a:t>
            </a:r>
            <a:r>
              <a:rPr lang="en-US" sz="2800" dirty="0">
                <a:latin typeface="Avenir Roman" panose="02000503020000020003" pitchFamily="2" charset="0"/>
              </a:rPr>
              <a:t> and parameters: Nanobeams (focus on beam-delivery), pushing multi </a:t>
            </a:r>
            <a:r>
              <a:rPr lang="en-US" sz="2800" dirty="0" err="1">
                <a:latin typeface="Avenir Roman" panose="02000503020000020003" pitchFamily="2" charset="0"/>
              </a:rPr>
              <a:t>TeV</a:t>
            </a:r>
            <a:r>
              <a:rPr lang="en-US" sz="2800" dirty="0">
                <a:latin typeface="Avenir Roman" panose="02000503020000020003" pitchFamily="2" charset="0"/>
              </a:rPr>
              <a:t> region (parameters and beam structure vs energy efficiency) </a:t>
            </a:r>
          </a:p>
          <a:p>
            <a:pPr marL="571500" indent="-571500">
              <a:spcBef>
                <a:spcPts val="200"/>
              </a:spcBef>
              <a:buFont typeface="Arial" panose="020B0604020202020204" pitchFamily="34" charset="0"/>
              <a:buChar char="•"/>
            </a:pPr>
            <a:r>
              <a:rPr lang="en-US" sz="2800" dirty="0">
                <a:latin typeface="Avenir Roman" panose="02000503020000020003" pitchFamily="2" charset="0"/>
              </a:rPr>
              <a:t>Tests in CLEAR (wakefields, instrumentation) and other facilities (e.g. ATF2)</a:t>
            </a:r>
          </a:p>
          <a:p>
            <a:pPr marL="571500" indent="-571500">
              <a:spcBef>
                <a:spcPts val="200"/>
              </a:spcBef>
              <a:buFont typeface="Arial" panose="020B0604020202020204" pitchFamily="34" charset="0"/>
              <a:buChar char="•"/>
            </a:pPr>
            <a:r>
              <a:rPr lang="en-US" sz="2800" dirty="0">
                <a:latin typeface="Avenir Roman" panose="02000503020000020003" pitchFamily="2" charset="0"/>
              </a:rPr>
              <a:t>High efficiency klystrons </a:t>
            </a:r>
          </a:p>
          <a:p>
            <a:pPr marL="571500" indent="-571500">
              <a:spcBef>
                <a:spcPts val="200"/>
              </a:spcBef>
              <a:buFont typeface="Arial" panose="020B0604020202020204" pitchFamily="34" charset="0"/>
              <a:buChar char="•"/>
            </a:pPr>
            <a:r>
              <a:rPr lang="en-US" sz="2800" dirty="0">
                <a:latin typeface="Avenir Roman" panose="02000503020000020003" pitchFamily="2" charset="0"/>
              </a:rPr>
              <a:t>Injector studies suitable for X-band </a:t>
            </a:r>
            <a:r>
              <a:rPr lang="en-US" sz="2800" dirty="0" err="1">
                <a:latin typeface="Avenir Roman" panose="02000503020000020003" pitchFamily="2" charset="0"/>
              </a:rPr>
              <a:t>linacs</a:t>
            </a:r>
            <a:r>
              <a:rPr lang="en-US" sz="2800" dirty="0">
                <a:latin typeface="Avenir Roman" panose="02000503020000020003" pitchFamily="2" charset="0"/>
              </a:rPr>
              <a:t> (coll. with Frascati) </a:t>
            </a:r>
          </a:p>
        </p:txBody>
      </p:sp>
      <p:pic>
        <p:nvPicPr>
          <p:cNvPr id="15" name="Picture 14">
            <a:extLst>
              <a:ext uri="{FF2B5EF4-FFF2-40B4-BE49-F238E27FC236}">
                <a16:creationId xmlns:a16="http://schemas.microsoft.com/office/drawing/2014/main" id="{B921DFB9-9A80-F647-B8F7-0CC22088536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98645" y="10987698"/>
            <a:ext cx="4712202" cy="2102668"/>
          </a:xfrm>
          <a:prstGeom prst="rect">
            <a:avLst/>
          </a:prstGeom>
        </p:spPr>
      </p:pic>
      <p:pic>
        <p:nvPicPr>
          <p:cNvPr id="16" name="Picture 15">
            <a:extLst>
              <a:ext uri="{FF2B5EF4-FFF2-40B4-BE49-F238E27FC236}">
                <a16:creationId xmlns:a16="http://schemas.microsoft.com/office/drawing/2014/main" id="{079B634D-C88F-9849-8BE1-5E40EEC05C0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360904" y="5390528"/>
            <a:ext cx="4669280" cy="3112852"/>
          </a:xfrm>
          <a:prstGeom prst="rect">
            <a:avLst/>
          </a:prstGeom>
        </p:spPr>
      </p:pic>
      <p:pic>
        <p:nvPicPr>
          <p:cNvPr id="20" name="Picture 19">
            <a:extLst>
              <a:ext uri="{FF2B5EF4-FFF2-40B4-BE49-F238E27FC236}">
                <a16:creationId xmlns:a16="http://schemas.microsoft.com/office/drawing/2014/main" id="{37637704-885C-CE43-B920-A1860213ED7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920241" y="1725290"/>
            <a:ext cx="2106748" cy="3281692"/>
          </a:xfrm>
          <a:prstGeom prst="rect">
            <a:avLst/>
          </a:prstGeom>
        </p:spPr>
      </p:pic>
      <p:pic>
        <p:nvPicPr>
          <p:cNvPr id="21" name="Picture 20">
            <a:extLst>
              <a:ext uri="{FF2B5EF4-FFF2-40B4-BE49-F238E27FC236}">
                <a16:creationId xmlns:a16="http://schemas.microsoft.com/office/drawing/2014/main" id="{E8272363-EC72-DC41-946A-E11D1C3681B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698" t="70517" r="63637"/>
          <a:stretch/>
        </p:blipFill>
        <p:spPr>
          <a:xfrm>
            <a:off x="4684299" y="1725290"/>
            <a:ext cx="5049709" cy="3281692"/>
          </a:xfrm>
          <a:prstGeom prst="rect">
            <a:avLst/>
          </a:prstGeom>
          <a:solidFill>
            <a:schemeClr val="bg1"/>
          </a:solidFill>
        </p:spPr>
      </p:pic>
    </p:spTree>
    <p:extLst>
      <p:ext uri="{BB962C8B-B14F-4D97-AF65-F5344CB8AC3E}">
        <p14:creationId xmlns:p14="http://schemas.microsoft.com/office/powerpoint/2010/main" val="151499164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03CCE-F4BC-0942-A092-4D57AFF1F223}"/>
              </a:ext>
            </a:extLst>
          </p:cNvPr>
          <p:cNvSpPr>
            <a:spLocks noGrp="1"/>
          </p:cNvSpPr>
          <p:nvPr>
            <p:ph type="title"/>
          </p:nvPr>
        </p:nvSpPr>
        <p:spPr/>
        <p:txBody>
          <a:bodyPr/>
          <a:lstStyle/>
          <a:p>
            <a:r>
              <a:rPr lang="en-US" dirty="0"/>
              <a:t>More if needed on:</a:t>
            </a:r>
          </a:p>
        </p:txBody>
      </p:sp>
      <p:sp>
        <p:nvSpPr>
          <p:cNvPr id="3" name="Text Placeholder 2">
            <a:extLst>
              <a:ext uri="{FF2B5EF4-FFF2-40B4-BE49-F238E27FC236}">
                <a16:creationId xmlns:a16="http://schemas.microsoft.com/office/drawing/2014/main" id="{518B6DA5-66EE-374D-9D6E-83495C3C3D88}"/>
              </a:ext>
            </a:extLst>
          </p:cNvPr>
          <p:cNvSpPr>
            <a:spLocks noGrp="1"/>
          </p:cNvSpPr>
          <p:nvPr>
            <p:ph type="body" idx="1"/>
          </p:nvPr>
        </p:nvSpPr>
        <p:spPr/>
        <p:txBody>
          <a:bodyPr anchor="t"/>
          <a:lstStyle/>
          <a:p>
            <a:pPr marL="317500" indent="0">
              <a:buNone/>
            </a:pPr>
            <a:r>
              <a:rPr lang="en-US" dirty="0"/>
              <a:t>Power, energy </a:t>
            </a:r>
          </a:p>
          <a:p>
            <a:pPr marL="317500" indent="0">
              <a:buNone/>
            </a:pPr>
            <a:r>
              <a:rPr lang="en-US" dirty="0"/>
              <a:t>Cost (construction of first stage and further stages, FTEs, operation costs) </a:t>
            </a:r>
          </a:p>
        </p:txBody>
      </p:sp>
    </p:spTree>
    <p:extLst>
      <p:ext uri="{BB962C8B-B14F-4D97-AF65-F5344CB8AC3E}">
        <p14:creationId xmlns:p14="http://schemas.microsoft.com/office/powerpoint/2010/main" val="188416348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D3269-954A-0E43-9786-597094E29174}"/>
              </a:ext>
            </a:extLst>
          </p:cNvPr>
          <p:cNvSpPr>
            <a:spLocks noGrp="1"/>
          </p:cNvSpPr>
          <p:nvPr>
            <p:ph type="title"/>
          </p:nvPr>
        </p:nvSpPr>
        <p:spPr/>
        <p:txBody>
          <a:bodyPr/>
          <a:lstStyle/>
          <a:p>
            <a:pPr algn="ctr"/>
            <a:r>
              <a:rPr lang="en-US" sz="6400" dirty="0"/>
              <a:t>Power and energy </a:t>
            </a:r>
          </a:p>
        </p:txBody>
      </p:sp>
      <p:pic>
        <p:nvPicPr>
          <p:cNvPr id="5" name="Picture 4">
            <a:extLst>
              <a:ext uri="{FF2B5EF4-FFF2-40B4-BE49-F238E27FC236}">
                <a16:creationId xmlns:a16="http://schemas.microsoft.com/office/drawing/2014/main" id="{6936C7E1-C4B8-2C40-9C15-82C7D5C4A597}"/>
              </a:ext>
            </a:extLst>
          </p:cNvPr>
          <p:cNvPicPr>
            <a:picLocks noChangeAspect="1"/>
          </p:cNvPicPr>
          <p:nvPr/>
        </p:nvPicPr>
        <p:blipFill>
          <a:blip r:embed="rId3"/>
          <a:stretch>
            <a:fillRect/>
          </a:stretch>
        </p:blipFill>
        <p:spPr>
          <a:xfrm>
            <a:off x="429489" y="2928260"/>
            <a:ext cx="10408024" cy="3974922"/>
          </a:xfrm>
          <a:prstGeom prst="rect">
            <a:avLst/>
          </a:prstGeom>
        </p:spPr>
      </p:pic>
      <p:sp>
        <p:nvSpPr>
          <p:cNvPr id="6" name="TextBox 5">
            <a:extLst>
              <a:ext uri="{FF2B5EF4-FFF2-40B4-BE49-F238E27FC236}">
                <a16:creationId xmlns:a16="http://schemas.microsoft.com/office/drawing/2014/main" id="{9EE8FC36-2688-EC4C-B756-D4B6A224BA2A}"/>
              </a:ext>
            </a:extLst>
          </p:cNvPr>
          <p:cNvSpPr txBox="1"/>
          <p:nvPr/>
        </p:nvSpPr>
        <p:spPr>
          <a:xfrm>
            <a:off x="558936" y="7652802"/>
            <a:ext cx="10278577" cy="6063198"/>
          </a:xfrm>
          <a:prstGeom prst="rect">
            <a:avLst/>
          </a:prstGeom>
          <a:noFill/>
        </p:spPr>
        <p:txBody>
          <a:bodyPr wrap="square" rtlCol="0">
            <a:spAutoFit/>
          </a:bodyPr>
          <a:lstStyle/>
          <a:p>
            <a:r>
              <a:rPr lang="en-US" sz="2800" dirty="0">
                <a:latin typeface="Avenir Book" charset="0"/>
                <a:ea typeface="Avenir Book" charset="0"/>
                <a:cs typeface="Avenir Book" charset="0"/>
              </a:rPr>
              <a:t>Power estimate bottom up (concentrating on 380 GeV systems)</a:t>
            </a:r>
          </a:p>
          <a:p>
            <a:pPr marL="571500" indent="-571500">
              <a:buFont typeface="Arial" charset="0"/>
              <a:buChar char="•"/>
            </a:pPr>
            <a:r>
              <a:rPr lang="en-US" sz="2800" dirty="0">
                <a:latin typeface="Avenir Book" charset="0"/>
                <a:ea typeface="Avenir Book" charset="0"/>
                <a:cs typeface="Avenir Book" charset="0"/>
              </a:rPr>
              <a:t>Very large reductions since CDR, better estimates of nominal settings, much more </a:t>
            </a:r>
            <a:r>
              <a:rPr lang="en-US" sz="2800" dirty="0" err="1">
                <a:latin typeface="Avenir Book" charset="0"/>
                <a:ea typeface="Avenir Book" charset="0"/>
                <a:cs typeface="Avenir Book" charset="0"/>
              </a:rPr>
              <a:t>optimised</a:t>
            </a:r>
            <a:r>
              <a:rPr lang="en-US" sz="2800" dirty="0">
                <a:latin typeface="Avenir Book" charset="0"/>
                <a:ea typeface="Avenir Book" charset="0"/>
                <a:cs typeface="Avenir Book" charset="0"/>
              </a:rPr>
              <a:t> </a:t>
            </a:r>
            <a:r>
              <a:rPr lang="en-US" sz="2800" dirty="0" err="1">
                <a:latin typeface="Avenir Book" charset="0"/>
                <a:ea typeface="Avenir Book" charset="0"/>
                <a:cs typeface="Avenir Book" charset="0"/>
              </a:rPr>
              <a:t>drivebeam</a:t>
            </a:r>
            <a:r>
              <a:rPr lang="en-US" sz="2800" dirty="0">
                <a:latin typeface="Avenir Book" charset="0"/>
                <a:ea typeface="Avenir Book" charset="0"/>
                <a:cs typeface="Avenir Book" charset="0"/>
              </a:rPr>
              <a:t> complex and more efficient klystrons, injectors more </a:t>
            </a:r>
            <a:r>
              <a:rPr lang="en-US" sz="2800" dirty="0" err="1">
                <a:latin typeface="Avenir Book" charset="0"/>
                <a:ea typeface="Avenir Book" charset="0"/>
                <a:cs typeface="Avenir Book" charset="0"/>
              </a:rPr>
              <a:t>optimisation</a:t>
            </a:r>
            <a:r>
              <a:rPr lang="en-US" sz="2800" dirty="0">
                <a:latin typeface="Avenir Book" charset="0"/>
                <a:ea typeface="Avenir Book" charset="0"/>
                <a:cs typeface="Avenir Book" charset="0"/>
              </a:rPr>
              <a:t>, </a:t>
            </a:r>
            <a:r>
              <a:rPr lang="en-US" sz="2800" dirty="0" err="1">
                <a:latin typeface="Avenir Book" charset="0"/>
                <a:ea typeface="Avenir Book" charset="0"/>
                <a:cs typeface="Avenir Book" charset="0"/>
              </a:rPr>
              <a:t>etc</a:t>
            </a:r>
            <a:r>
              <a:rPr lang="en-US" sz="2800" dirty="0">
                <a:latin typeface="Avenir Book" charset="0"/>
                <a:ea typeface="Avenir Book" charset="0"/>
                <a:cs typeface="Avenir Book" charset="0"/>
              </a:rPr>
              <a:t> </a:t>
            </a:r>
          </a:p>
          <a:p>
            <a:endParaRPr lang="en-US" sz="2800" dirty="0">
              <a:latin typeface="Avenir Book" charset="0"/>
              <a:ea typeface="Avenir Book" charset="0"/>
              <a:cs typeface="Avenir Book" charset="0"/>
            </a:endParaRPr>
          </a:p>
          <a:p>
            <a:r>
              <a:rPr lang="en-US" sz="2800" dirty="0">
                <a:latin typeface="Avenir Book" charset="0"/>
                <a:ea typeface="Avenir Book" charset="0"/>
                <a:cs typeface="Avenir Book" charset="0"/>
              </a:rPr>
              <a:t>Further savings possible, main target damping ring RF </a:t>
            </a:r>
          </a:p>
          <a:p>
            <a:endParaRPr lang="en-US" sz="2400" dirty="0">
              <a:latin typeface="Avenir Book" charset="0"/>
              <a:ea typeface="Avenir Book" charset="0"/>
              <a:cs typeface="Avenir Book" charset="0"/>
            </a:endParaRPr>
          </a:p>
          <a:p>
            <a:endParaRPr lang="en-US" sz="2400" dirty="0">
              <a:latin typeface="Avenir Book" charset="0"/>
              <a:ea typeface="Avenir Book" charset="0"/>
              <a:cs typeface="Avenir Book" charset="0"/>
            </a:endParaRPr>
          </a:p>
          <a:p>
            <a:endParaRPr lang="en-US" sz="2400" dirty="0">
              <a:latin typeface="Avenir Book" charset="0"/>
              <a:ea typeface="Avenir Book" charset="0"/>
              <a:cs typeface="Avenir Book" charset="0"/>
            </a:endParaRPr>
          </a:p>
          <a:p>
            <a:endParaRPr lang="en-US" sz="2400" dirty="0">
              <a:latin typeface="Avenir Book" charset="0"/>
              <a:ea typeface="Avenir Book" charset="0"/>
              <a:cs typeface="Avenir Book" charset="0"/>
            </a:endParaRPr>
          </a:p>
          <a:p>
            <a:endParaRPr lang="en-US" sz="2400" dirty="0">
              <a:latin typeface="Avenir Book" charset="0"/>
              <a:ea typeface="Avenir Book" charset="0"/>
              <a:cs typeface="Avenir Book" charset="0"/>
            </a:endParaRPr>
          </a:p>
          <a:p>
            <a:endParaRPr lang="en-US" sz="2400" i="1" dirty="0">
              <a:latin typeface="Avenir Book" charset="0"/>
              <a:ea typeface="Avenir Book" charset="0"/>
              <a:cs typeface="Avenir Book" charset="0"/>
            </a:endParaRPr>
          </a:p>
          <a:p>
            <a:endParaRPr lang="en-US" sz="2400" dirty="0">
              <a:latin typeface="Avenir Book" charset="0"/>
              <a:ea typeface="Avenir Book" charset="0"/>
              <a:cs typeface="Avenir Book" charset="0"/>
            </a:endParaRPr>
          </a:p>
          <a:p>
            <a:endParaRPr lang="en-US" sz="2400" dirty="0">
              <a:latin typeface="Avenir Book" charset="0"/>
              <a:ea typeface="Avenir Book" charset="0"/>
              <a:cs typeface="Avenir Book" charset="0"/>
            </a:endParaRPr>
          </a:p>
        </p:txBody>
      </p:sp>
      <p:pic>
        <p:nvPicPr>
          <p:cNvPr id="7" name="Picture 6">
            <a:extLst>
              <a:ext uri="{FF2B5EF4-FFF2-40B4-BE49-F238E27FC236}">
                <a16:creationId xmlns:a16="http://schemas.microsoft.com/office/drawing/2014/main" id="{1119F485-536B-634B-8105-974300426017}"/>
              </a:ext>
            </a:extLst>
          </p:cNvPr>
          <p:cNvPicPr>
            <a:picLocks noChangeAspect="1"/>
          </p:cNvPicPr>
          <p:nvPr/>
        </p:nvPicPr>
        <p:blipFill>
          <a:blip r:embed="rId4"/>
          <a:stretch>
            <a:fillRect/>
          </a:stretch>
        </p:blipFill>
        <p:spPr>
          <a:xfrm>
            <a:off x="11641834" y="4142211"/>
            <a:ext cx="6474784" cy="3907198"/>
          </a:xfrm>
          <a:prstGeom prst="rect">
            <a:avLst/>
          </a:prstGeom>
        </p:spPr>
      </p:pic>
      <p:sp>
        <p:nvSpPr>
          <p:cNvPr id="10" name="TextBox 9">
            <a:extLst>
              <a:ext uri="{FF2B5EF4-FFF2-40B4-BE49-F238E27FC236}">
                <a16:creationId xmlns:a16="http://schemas.microsoft.com/office/drawing/2014/main" id="{1FE41A2B-B70A-094C-8F4D-4B2DC824287C}"/>
              </a:ext>
            </a:extLst>
          </p:cNvPr>
          <p:cNvSpPr txBox="1"/>
          <p:nvPr/>
        </p:nvSpPr>
        <p:spPr>
          <a:xfrm>
            <a:off x="11651048" y="8753773"/>
            <a:ext cx="12931140" cy="4031873"/>
          </a:xfrm>
          <a:prstGeom prst="rect">
            <a:avLst/>
          </a:prstGeom>
          <a:noFill/>
        </p:spPr>
        <p:txBody>
          <a:bodyPr wrap="square" rtlCol="0">
            <a:spAutoFit/>
          </a:bodyPr>
          <a:lstStyle/>
          <a:p>
            <a:r>
              <a:rPr lang="en-US" sz="2800" dirty="0">
                <a:latin typeface="Avenir Book" charset="0"/>
                <a:ea typeface="Avenir Book" charset="0"/>
                <a:cs typeface="Avenir Book" charset="0"/>
              </a:rPr>
              <a:t>From running model and power estimates at various states </a:t>
            </a:r>
            <a:r>
              <a:rPr lang="mr-IN" sz="2800" dirty="0">
                <a:latin typeface="Avenir Book" charset="0"/>
                <a:ea typeface="Avenir Book" charset="0"/>
                <a:cs typeface="Avenir Book" charset="0"/>
              </a:rPr>
              <a:t>–</a:t>
            </a:r>
            <a:r>
              <a:rPr lang="en-US" sz="2800" dirty="0">
                <a:latin typeface="Avenir Book" charset="0"/>
                <a:ea typeface="Avenir Book" charset="0"/>
                <a:cs typeface="Avenir Book" charset="0"/>
              </a:rPr>
              <a:t> the energy consumption can be estimated</a:t>
            </a:r>
          </a:p>
          <a:p>
            <a:endParaRPr lang="en-US" sz="1200" dirty="0">
              <a:latin typeface="Avenir Book" charset="0"/>
              <a:ea typeface="Avenir Book" charset="0"/>
              <a:cs typeface="Avenir Book" charset="0"/>
            </a:endParaRPr>
          </a:p>
          <a:p>
            <a:r>
              <a:rPr lang="en-US" sz="2800" dirty="0">
                <a:latin typeface="Avenir Book" charset="0"/>
                <a:ea typeface="Avenir Book" charset="0"/>
                <a:cs typeface="Avenir Book" charset="0"/>
              </a:rPr>
              <a:t>CERN is currently consuming ~1.2 </a:t>
            </a:r>
            <a:r>
              <a:rPr lang="en-US" sz="2800" dirty="0" err="1">
                <a:latin typeface="Avenir Book" charset="0"/>
                <a:ea typeface="Avenir Book" charset="0"/>
                <a:cs typeface="Avenir Book" charset="0"/>
              </a:rPr>
              <a:t>TWh</a:t>
            </a:r>
            <a:r>
              <a:rPr lang="en-US" sz="2800" dirty="0">
                <a:latin typeface="Avenir Book" charset="0"/>
                <a:ea typeface="Avenir Book" charset="0"/>
                <a:cs typeface="Avenir Book" charset="0"/>
              </a:rPr>
              <a:t> yearly (~90% in accelerators) </a:t>
            </a:r>
          </a:p>
          <a:p>
            <a:endParaRPr lang="en-US" sz="1200" dirty="0">
              <a:latin typeface="Avenir Book" charset="0"/>
              <a:ea typeface="Avenir Book" charset="0"/>
              <a:cs typeface="Avenir Book" charset="0"/>
            </a:endParaRPr>
          </a:p>
          <a:p>
            <a:r>
              <a:rPr lang="en-US" sz="2800" dirty="0">
                <a:latin typeface="Avenir Book" charset="0"/>
                <a:ea typeface="Avenir Book" charset="0"/>
                <a:cs typeface="Avenir Book" charset="0"/>
              </a:rPr>
              <a:t>Will look also more closely at 1.5 and 3 </a:t>
            </a:r>
            <a:r>
              <a:rPr lang="en-US" sz="2800" dirty="0" err="1">
                <a:latin typeface="Avenir Book" charset="0"/>
                <a:ea typeface="Avenir Book" charset="0"/>
                <a:cs typeface="Avenir Book" charset="0"/>
              </a:rPr>
              <a:t>TeV</a:t>
            </a:r>
            <a:r>
              <a:rPr lang="en-US" sz="2800" dirty="0">
                <a:latin typeface="Avenir Book" charset="0"/>
                <a:ea typeface="Avenir Book" charset="0"/>
                <a:cs typeface="Avenir Book" charset="0"/>
              </a:rPr>
              <a:t> numbers next (in blue in figure to illustrate not optimized as for 380 GeV), Hi-Eff L-band klystrons development (see later), damping ring RF as mentioned, include reduction using permanent magnets </a:t>
            </a:r>
          </a:p>
          <a:p>
            <a:endParaRPr lang="en-US" sz="1200" dirty="0">
              <a:latin typeface="Avenir Book" charset="0"/>
              <a:ea typeface="Avenir Book" charset="0"/>
              <a:cs typeface="Avenir Book" charset="0"/>
            </a:endParaRPr>
          </a:p>
          <a:p>
            <a:endParaRPr lang="en-US" sz="2400" dirty="0">
              <a:latin typeface="Avenir Book" charset="0"/>
              <a:ea typeface="Avenir Book" charset="0"/>
              <a:cs typeface="Avenir Book" charset="0"/>
            </a:endParaRPr>
          </a:p>
        </p:txBody>
      </p:sp>
      <p:pic>
        <p:nvPicPr>
          <p:cNvPr id="11" name="Picture 10">
            <a:extLst>
              <a:ext uri="{FF2B5EF4-FFF2-40B4-BE49-F238E27FC236}">
                <a16:creationId xmlns:a16="http://schemas.microsoft.com/office/drawing/2014/main" id="{A12170A4-B3D3-714A-92A6-89915835A241}"/>
              </a:ext>
            </a:extLst>
          </p:cNvPr>
          <p:cNvPicPr>
            <a:picLocks noChangeAspect="1"/>
          </p:cNvPicPr>
          <p:nvPr/>
        </p:nvPicPr>
        <p:blipFill>
          <a:blip r:embed="rId5"/>
          <a:stretch>
            <a:fillRect/>
          </a:stretch>
        </p:blipFill>
        <p:spPr>
          <a:xfrm>
            <a:off x="17344467" y="3763554"/>
            <a:ext cx="7093322" cy="5167116"/>
          </a:xfrm>
          <a:prstGeom prst="rect">
            <a:avLst/>
          </a:prstGeom>
        </p:spPr>
      </p:pic>
      <p:pic>
        <p:nvPicPr>
          <p:cNvPr id="9" name="Picture 8">
            <a:extLst>
              <a:ext uri="{FF2B5EF4-FFF2-40B4-BE49-F238E27FC236}">
                <a16:creationId xmlns:a16="http://schemas.microsoft.com/office/drawing/2014/main" id="{C1108747-A6C2-344B-A75A-C67253B30313}"/>
              </a:ext>
            </a:extLst>
          </p:cNvPr>
          <p:cNvPicPr>
            <a:picLocks noChangeAspect="1"/>
          </p:cNvPicPr>
          <p:nvPr/>
        </p:nvPicPr>
        <p:blipFill>
          <a:blip r:embed="rId6"/>
          <a:stretch>
            <a:fillRect/>
          </a:stretch>
        </p:blipFill>
        <p:spPr>
          <a:xfrm>
            <a:off x="12398002" y="1795396"/>
            <a:ext cx="10599157" cy="2265728"/>
          </a:xfrm>
          <a:prstGeom prst="rect">
            <a:avLst/>
          </a:prstGeom>
        </p:spPr>
      </p:pic>
    </p:spTree>
    <p:extLst>
      <p:ext uri="{BB962C8B-B14F-4D97-AF65-F5344CB8AC3E}">
        <p14:creationId xmlns:p14="http://schemas.microsoft.com/office/powerpoint/2010/main" val="11847919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DEF62AA5-A9F9-344C-9738-C68EB5A8EDFF}" type="slidenum">
              <a:rPr lang="en-US" smtClean="0"/>
              <a:pPr/>
              <a:t>17</a:t>
            </a:fld>
            <a:endParaRPr lang="en-US" dirty="0"/>
          </a:p>
        </p:txBody>
      </p:sp>
      <p:sp>
        <p:nvSpPr>
          <p:cNvPr id="2" name="Title 1"/>
          <p:cNvSpPr>
            <a:spLocks noGrp="1"/>
          </p:cNvSpPr>
          <p:nvPr>
            <p:ph type="title"/>
          </p:nvPr>
        </p:nvSpPr>
        <p:spPr/>
        <p:txBody>
          <a:bodyPr/>
          <a:lstStyle/>
          <a:p>
            <a:r>
              <a:rPr lang="en-US" sz="6400" dirty="0"/>
              <a:t>Cost - I</a:t>
            </a:r>
          </a:p>
        </p:txBody>
      </p:sp>
      <p:sp>
        <p:nvSpPr>
          <p:cNvPr id="9" name="TextBox 8"/>
          <p:cNvSpPr txBox="1"/>
          <p:nvPr/>
        </p:nvSpPr>
        <p:spPr>
          <a:xfrm>
            <a:off x="1057837" y="2460007"/>
            <a:ext cx="11486910" cy="2554545"/>
          </a:xfrm>
          <a:prstGeom prst="rect">
            <a:avLst/>
          </a:prstGeom>
          <a:noFill/>
        </p:spPr>
        <p:txBody>
          <a:bodyPr wrap="square" rtlCol="0">
            <a:spAutoFit/>
          </a:bodyPr>
          <a:lstStyle/>
          <a:p>
            <a:r>
              <a:rPr lang="en-US" sz="3200" dirty="0"/>
              <a:t>Machine has been re-costed bottom-up in 2017-18</a:t>
            </a:r>
          </a:p>
          <a:p>
            <a:pPr marL="571500" indent="-571500">
              <a:buFont typeface="Arial" charset="0"/>
              <a:buChar char="•"/>
            </a:pPr>
            <a:r>
              <a:rPr lang="en-US" sz="3200" dirty="0"/>
              <a:t>Methods and costings validated at review on 7 November 2018 </a:t>
            </a:r>
            <a:r>
              <a:rPr lang="mr-IN" sz="3200" dirty="0"/>
              <a:t>–</a:t>
            </a:r>
            <a:r>
              <a:rPr lang="en-US" sz="3200" dirty="0"/>
              <a:t> similar to LHC, ILC, CLIC CDR </a:t>
            </a:r>
          </a:p>
          <a:p>
            <a:pPr marL="571500" indent="-571500">
              <a:buFont typeface="Arial" charset="0"/>
              <a:buChar char="•"/>
            </a:pPr>
            <a:r>
              <a:rPr lang="en-US" sz="3200" dirty="0"/>
              <a:t>Technical uncertainty and commercial uncertainty estimated </a:t>
            </a:r>
          </a:p>
        </p:txBody>
      </p:sp>
      <p:pic>
        <p:nvPicPr>
          <p:cNvPr id="11" name="Picture 10"/>
          <p:cNvPicPr>
            <a:picLocks noChangeAspect="1"/>
          </p:cNvPicPr>
          <p:nvPr/>
        </p:nvPicPr>
        <p:blipFill>
          <a:blip r:embed="rId2"/>
          <a:stretch>
            <a:fillRect/>
          </a:stretch>
        </p:blipFill>
        <p:spPr>
          <a:xfrm>
            <a:off x="78402" y="6097878"/>
            <a:ext cx="12795472" cy="6273416"/>
          </a:xfrm>
          <a:prstGeom prst="rect">
            <a:avLst/>
          </a:prstGeom>
        </p:spPr>
      </p:pic>
      <p:pic>
        <p:nvPicPr>
          <p:cNvPr id="13" name="Picture 12"/>
          <p:cNvPicPr>
            <a:picLocks noChangeAspect="1"/>
          </p:cNvPicPr>
          <p:nvPr/>
        </p:nvPicPr>
        <p:blipFill>
          <a:blip r:embed="rId3"/>
          <a:stretch>
            <a:fillRect/>
          </a:stretch>
        </p:blipFill>
        <p:spPr>
          <a:xfrm>
            <a:off x="13500846" y="10871311"/>
            <a:ext cx="9722256" cy="2077578"/>
          </a:xfrm>
          <a:prstGeom prst="rect">
            <a:avLst/>
          </a:prstGeom>
        </p:spPr>
      </p:pic>
      <p:pic>
        <p:nvPicPr>
          <p:cNvPr id="17" name="Picture 16"/>
          <p:cNvPicPr>
            <a:picLocks noChangeAspect="1"/>
          </p:cNvPicPr>
          <p:nvPr/>
        </p:nvPicPr>
        <p:blipFill>
          <a:blip r:embed="rId4"/>
          <a:stretch>
            <a:fillRect/>
          </a:stretch>
        </p:blipFill>
        <p:spPr>
          <a:xfrm>
            <a:off x="13163311" y="2248228"/>
            <a:ext cx="10774782" cy="8469868"/>
          </a:xfrm>
          <a:prstGeom prst="rect">
            <a:avLst/>
          </a:prstGeom>
        </p:spPr>
      </p:pic>
    </p:spTree>
    <p:extLst>
      <p:ext uri="{BB962C8B-B14F-4D97-AF65-F5344CB8AC3E}">
        <p14:creationId xmlns:p14="http://schemas.microsoft.com/office/powerpoint/2010/main" val="344450168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DEF62AA5-A9F9-344C-9738-C68EB5A8EDFF}" type="slidenum">
              <a:rPr lang="en-US" smtClean="0"/>
              <a:pPr/>
              <a:t>18</a:t>
            </a:fld>
            <a:endParaRPr lang="en-US" dirty="0"/>
          </a:p>
        </p:txBody>
      </p:sp>
      <p:sp>
        <p:nvSpPr>
          <p:cNvPr id="2" name="Title 1"/>
          <p:cNvSpPr>
            <a:spLocks noGrp="1"/>
          </p:cNvSpPr>
          <p:nvPr>
            <p:ph type="title"/>
          </p:nvPr>
        </p:nvSpPr>
        <p:spPr/>
        <p:txBody>
          <a:bodyPr/>
          <a:lstStyle/>
          <a:p>
            <a:r>
              <a:rPr lang="en-US" sz="6400" dirty="0"/>
              <a:t>Cost - II</a:t>
            </a:r>
          </a:p>
        </p:txBody>
      </p:sp>
      <p:pic>
        <p:nvPicPr>
          <p:cNvPr id="14" name="Picture 13"/>
          <p:cNvPicPr>
            <a:picLocks noChangeAspect="1"/>
          </p:cNvPicPr>
          <p:nvPr/>
        </p:nvPicPr>
        <p:blipFill>
          <a:blip r:embed="rId2"/>
          <a:stretch>
            <a:fillRect/>
          </a:stretch>
        </p:blipFill>
        <p:spPr>
          <a:xfrm>
            <a:off x="6858993" y="8647093"/>
            <a:ext cx="16309014" cy="3078742"/>
          </a:xfrm>
          <a:prstGeom prst="rect">
            <a:avLst/>
          </a:prstGeom>
        </p:spPr>
      </p:pic>
      <p:sp>
        <p:nvSpPr>
          <p:cNvPr id="6" name="TextBox 5"/>
          <p:cNvSpPr txBox="1"/>
          <p:nvPr/>
        </p:nvSpPr>
        <p:spPr>
          <a:xfrm>
            <a:off x="1371602" y="1747384"/>
            <a:ext cx="21622868" cy="8094524"/>
          </a:xfrm>
          <a:prstGeom prst="rect">
            <a:avLst/>
          </a:prstGeom>
          <a:noFill/>
        </p:spPr>
        <p:txBody>
          <a:bodyPr wrap="square" rtlCol="0">
            <a:spAutoFit/>
          </a:bodyPr>
          <a:lstStyle/>
          <a:p>
            <a:r>
              <a:rPr lang="en-US" dirty="0">
                <a:latin typeface="Avenir Book" charset="0"/>
                <a:ea typeface="Avenir Book" charset="0"/>
                <a:cs typeface="Avenir Book" charset="0"/>
              </a:rPr>
              <a:t>Other cost estimates:</a:t>
            </a:r>
          </a:p>
          <a:p>
            <a:endParaRPr lang="en-US" dirty="0">
              <a:latin typeface="Avenir Book" charset="0"/>
              <a:ea typeface="Avenir Book" charset="0"/>
              <a:cs typeface="Avenir Book" charset="0"/>
            </a:endParaRPr>
          </a:p>
          <a:p>
            <a:r>
              <a:rPr lang="en-US" dirty="0">
                <a:latin typeface="Avenir Book" charset="0"/>
                <a:ea typeface="Avenir Book" charset="0"/>
                <a:cs typeface="Avenir Book" charset="0"/>
              </a:rPr>
              <a:t>Construction:</a:t>
            </a:r>
          </a:p>
          <a:p>
            <a:pPr marL="685800" indent="-685800">
              <a:buFont typeface="Arial" charset="0"/>
              <a:buChar char="•"/>
            </a:pPr>
            <a:r>
              <a:rPr lang="en-US" dirty="0">
                <a:latin typeface="Avenir Book" charset="0"/>
                <a:ea typeface="Avenir Book" charset="0"/>
                <a:cs typeface="Avenir Book" charset="0"/>
              </a:rPr>
              <a:t>From 380 GeV to 1.5 </a:t>
            </a:r>
            <a:r>
              <a:rPr lang="en-US" dirty="0" err="1">
                <a:latin typeface="Avenir Book" charset="0"/>
                <a:ea typeface="Avenir Book" charset="0"/>
                <a:cs typeface="Avenir Book" charset="0"/>
              </a:rPr>
              <a:t>TeV</a:t>
            </a:r>
            <a:r>
              <a:rPr lang="en-US" dirty="0">
                <a:latin typeface="Avenir Book" charset="0"/>
                <a:ea typeface="Avenir Book" charset="0"/>
                <a:cs typeface="Avenir Book" charset="0"/>
              </a:rPr>
              <a:t>, add 5.1 BCHF (drive-beam RF upgrade and lengthening of ML) </a:t>
            </a:r>
          </a:p>
          <a:p>
            <a:pPr marL="685800" indent="-685800">
              <a:buFont typeface="Arial" charset="0"/>
              <a:buChar char="•"/>
            </a:pPr>
            <a:r>
              <a:rPr lang="en-US" dirty="0">
                <a:latin typeface="Avenir Book" charset="0"/>
                <a:ea typeface="Avenir Book" charset="0"/>
                <a:cs typeface="Avenir Book" charset="0"/>
              </a:rPr>
              <a:t>From 1.5 </a:t>
            </a:r>
            <a:r>
              <a:rPr lang="en-US" dirty="0" err="1">
                <a:latin typeface="Avenir Book" charset="0"/>
                <a:ea typeface="Avenir Book" charset="0"/>
                <a:cs typeface="Avenir Book" charset="0"/>
              </a:rPr>
              <a:t>TeV</a:t>
            </a:r>
            <a:r>
              <a:rPr lang="en-US" dirty="0">
                <a:latin typeface="Avenir Book" charset="0"/>
                <a:ea typeface="Avenir Book" charset="0"/>
                <a:cs typeface="Avenir Book" charset="0"/>
              </a:rPr>
              <a:t> to 3 </a:t>
            </a:r>
            <a:r>
              <a:rPr lang="en-US" dirty="0" err="1">
                <a:latin typeface="Avenir Book" charset="0"/>
                <a:ea typeface="Avenir Book" charset="0"/>
                <a:cs typeface="Avenir Book" charset="0"/>
              </a:rPr>
              <a:t>TeV</a:t>
            </a:r>
            <a:r>
              <a:rPr lang="en-US" dirty="0">
                <a:latin typeface="Avenir Book" charset="0"/>
                <a:ea typeface="Avenir Book" charset="0"/>
                <a:cs typeface="Avenir Book" charset="0"/>
              </a:rPr>
              <a:t>, add 7.3 BCHF (second drive-beam complex and lengthening of ML) </a:t>
            </a:r>
          </a:p>
          <a:p>
            <a:pPr marL="685800" indent="-685800">
              <a:buFont typeface="Arial" charset="0"/>
              <a:buChar char="•"/>
            </a:pPr>
            <a:r>
              <a:rPr lang="en-US" dirty="0" err="1">
                <a:latin typeface="Avenir Book" charset="0"/>
                <a:ea typeface="Avenir Book" charset="0"/>
                <a:cs typeface="Avenir Book" charset="0"/>
              </a:rPr>
              <a:t>Labour</a:t>
            </a:r>
            <a:r>
              <a:rPr lang="en-US" dirty="0">
                <a:latin typeface="Avenir Book" charset="0"/>
                <a:ea typeface="Avenir Book" charset="0"/>
                <a:cs typeface="Avenir Book" charset="0"/>
              </a:rPr>
              <a:t> estimate: ~11500 FTE for the 380 GeV construction </a:t>
            </a:r>
          </a:p>
          <a:p>
            <a:endParaRPr lang="en-US" dirty="0">
              <a:latin typeface="Avenir Book" charset="0"/>
              <a:ea typeface="Avenir Book" charset="0"/>
              <a:cs typeface="Avenir Book" charset="0"/>
            </a:endParaRPr>
          </a:p>
          <a:p>
            <a:r>
              <a:rPr lang="en-US" dirty="0">
                <a:latin typeface="Avenir Book" charset="0"/>
                <a:ea typeface="Avenir Book" charset="0"/>
                <a:cs typeface="Avenir Book" charset="0"/>
              </a:rPr>
              <a:t>Operation: </a:t>
            </a:r>
          </a:p>
          <a:p>
            <a:pPr marL="685800" indent="-685800">
              <a:buFont typeface="Arial" charset="0"/>
              <a:buChar char="•"/>
            </a:pPr>
            <a:r>
              <a:rPr lang="en-US" dirty="0">
                <a:latin typeface="Avenir Book" charset="0"/>
                <a:ea typeface="Avenir Book" charset="0"/>
                <a:cs typeface="Avenir Book" charset="0"/>
              </a:rPr>
              <a:t>116 MCHF (see assumptions in box below) </a:t>
            </a:r>
          </a:p>
          <a:p>
            <a:pPr marL="685800" indent="-685800">
              <a:buFont typeface="Arial" charset="0"/>
              <a:buChar char="•"/>
            </a:pPr>
            <a:r>
              <a:rPr lang="en-US" dirty="0">
                <a:latin typeface="Avenir Book" charset="0"/>
                <a:ea typeface="Avenir Book" charset="0"/>
                <a:cs typeface="Avenir Book" charset="0"/>
              </a:rPr>
              <a:t>Energy costs</a:t>
            </a:r>
          </a:p>
          <a:p>
            <a:endParaRPr lang="en-US" sz="8000" dirty="0">
              <a:latin typeface="Avenir Book" charset="0"/>
              <a:ea typeface="Avenir Book" charset="0"/>
              <a:cs typeface="Avenir Book" charset="0"/>
            </a:endParaRPr>
          </a:p>
        </p:txBody>
      </p:sp>
    </p:spTree>
    <p:extLst>
      <p:ext uri="{BB962C8B-B14F-4D97-AF65-F5344CB8AC3E}">
        <p14:creationId xmlns:p14="http://schemas.microsoft.com/office/powerpoint/2010/main" val="326180355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EFE5D-80C8-354E-96EC-D3B99E89BD41}"/>
              </a:ext>
            </a:extLst>
          </p:cNvPr>
          <p:cNvSpPr>
            <a:spLocks noGrp="1"/>
          </p:cNvSpPr>
          <p:nvPr>
            <p:ph type="title"/>
          </p:nvPr>
        </p:nvSpPr>
        <p:spPr>
          <a:xfrm>
            <a:off x="3302000" y="369887"/>
            <a:ext cx="18389599" cy="1899999"/>
          </a:xfrm>
        </p:spPr>
        <p:txBody>
          <a:bodyPr/>
          <a:lstStyle/>
          <a:p>
            <a:r>
              <a:rPr lang="en-US" dirty="0"/>
              <a:t>Snowmass papers</a:t>
            </a:r>
          </a:p>
        </p:txBody>
      </p:sp>
      <p:sp>
        <p:nvSpPr>
          <p:cNvPr id="3" name="Text Placeholder 2">
            <a:extLst>
              <a:ext uri="{FF2B5EF4-FFF2-40B4-BE49-F238E27FC236}">
                <a16:creationId xmlns:a16="http://schemas.microsoft.com/office/drawing/2014/main" id="{D3CC6ED5-8E09-4448-BADC-BB5CE9BAF12A}"/>
              </a:ext>
            </a:extLst>
          </p:cNvPr>
          <p:cNvSpPr>
            <a:spLocks noGrp="1"/>
          </p:cNvSpPr>
          <p:nvPr>
            <p:ph type="body" idx="1"/>
          </p:nvPr>
        </p:nvSpPr>
        <p:spPr>
          <a:xfrm>
            <a:off x="557463" y="3260486"/>
            <a:ext cx="22811874" cy="8979495"/>
          </a:xfrm>
        </p:spPr>
        <p:txBody>
          <a:bodyPr/>
          <a:lstStyle/>
          <a:p>
            <a:pPr marL="317500" indent="0" algn="ctr">
              <a:buNone/>
            </a:pPr>
            <a:endParaRPr lang="en-US" sz="4400" dirty="0"/>
          </a:p>
          <a:p>
            <a:pPr marL="317500" indent="0" algn="ctr">
              <a:buNone/>
            </a:pPr>
            <a:r>
              <a:rPr lang="en-US" sz="4400" dirty="0"/>
              <a:t>Several </a:t>
            </a:r>
            <a:r>
              <a:rPr lang="en-US" sz="4400" dirty="0" err="1"/>
              <a:t>LoIs</a:t>
            </a:r>
            <a:r>
              <a:rPr lang="en-US" sz="4400" dirty="0"/>
              <a:t> have been submitted on behalf of CLIC and </a:t>
            </a:r>
            <a:r>
              <a:rPr lang="en-US" sz="4400" dirty="0" err="1"/>
              <a:t>CLICdp</a:t>
            </a:r>
            <a:r>
              <a:rPr lang="en-US" sz="4400" dirty="0"/>
              <a:t> to the Snowmass process: </a:t>
            </a:r>
          </a:p>
          <a:p>
            <a:pPr marL="317500" indent="0" algn="ctr">
              <a:buNone/>
            </a:pPr>
            <a:br>
              <a:rPr lang="en-US" sz="4400" dirty="0"/>
            </a:br>
            <a:r>
              <a:rPr lang="en-US" sz="4400" dirty="0"/>
              <a:t>The CLIC accelerator study: </a:t>
            </a:r>
            <a:r>
              <a:rPr lang="en-US" sz="4400" dirty="0">
                <a:hlinkClick r:id="rId3"/>
              </a:rPr>
              <a:t>Link</a:t>
            </a:r>
            <a:r>
              <a:rPr lang="en-US" sz="4400" dirty="0"/>
              <a:t> </a:t>
            </a:r>
          </a:p>
          <a:p>
            <a:pPr marL="317500" indent="0" algn="ctr">
              <a:spcBef>
                <a:spcPts val="0"/>
              </a:spcBef>
              <a:buNone/>
            </a:pPr>
            <a:r>
              <a:rPr lang="en-US" sz="4400" dirty="0"/>
              <a:t>Beam-dynamics focused on very high energies: </a:t>
            </a:r>
            <a:r>
              <a:rPr lang="en-US" sz="4400" dirty="0">
                <a:hlinkClick r:id="rId4"/>
              </a:rPr>
              <a:t>Link</a:t>
            </a:r>
            <a:r>
              <a:rPr lang="en-US" sz="4400" dirty="0"/>
              <a:t> </a:t>
            </a:r>
            <a:br>
              <a:rPr lang="en-US" sz="4400" dirty="0"/>
            </a:br>
            <a:r>
              <a:rPr lang="en-US" sz="4400" dirty="0"/>
              <a:t>The physics potential: </a:t>
            </a:r>
            <a:r>
              <a:rPr lang="en-US" sz="4400" dirty="0">
                <a:hlinkClick r:id="rId5"/>
              </a:rPr>
              <a:t>Link</a:t>
            </a:r>
            <a:br>
              <a:rPr lang="en-US" sz="4400" dirty="0"/>
            </a:br>
            <a:r>
              <a:rPr lang="en-US" sz="4400" dirty="0"/>
              <a:t>Detector: </a:t>
            </a:r>
            <a:r>
              <a:rPr lang="en-US" sz="4400" dirty="0">
                <a:hlinkClick r:id="rId6"/>
              </a:rPr>
              <a:t>Link</a:t>
            </a:r>
            <a:br>
              <a:rPr lang="en-US" sz="3200" dirty="0"/>
            </a:br>
            <a:endParaRPr lang="en-US" sz="3200" dirty="0"/>
          </a:p>
        </p:txBody>
      </p:sp>
    </p:spTree>
    <p:extLst>
      <p:ext uri="{BB962C8B-B14F-4D97-AF65-F5344CB8AC3E}">
        <p14:creationId xmlns:p14="http://schemas.microsoft.com/office/powerpoint/2010/main" val="306532008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derniere.pdf" descr="derniere.pdf"/>
          <p:cNvPicPr>
            <a:picLocks noChangeAspect="1"/>
          </p:cNvPicPr>
          <p:nvPr/>
        </p:nvPicPr>
        <p:blipFill>
          <a:blip r:embed="rId3">
            <a:extLst/>
          </a:blip>
          <a:stretch>
            <a:fillRect/>
          </a:stretch>
        </p:blipFill>
        <p:spPr>
          <a:xfrm>
            <a:off x="1340883" y="2999260"/>
            <a:ext cx="10298748" cy="7282686"/>
          </a:xfrm>
          <a:prstGeom prst="rect">
            <a:avLst/>
          </a:prstGeom>
          <a:ln w="12700">
            <a:miter lim="400000"/>
          </a:ln>
        </p:spPr>
      </p:pic>
      <p:sp>
        <p:nvSpPr>
          <p:cNvPr id="212" name="Slide Number"/>
          <p:cNvSpPr>
            <a:spLocks noGrp="1"/>
          </p:cNvSpPr>
          <p:nvPr>
            <p:ph type="sldNum" sz="quarter" idx="2"/>
          </p:nvPr>
        </p:nvSpPr>
        <p:spPr>
          <a:xfrm>
            <a:off x="23912344" y="13160219"/>
            <a:ext cx="332106" cy="5746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213" name="The Compact Linear Collider (CLIC)…"/>
          <p:cNvSpPr txBox="1"/>
          <p:nvPr/>
        </p:nvSpPr>
        <p:spPr>
          <a:xfrm>
            <a:off x="12837076" y="2406122"/>
            <a:ext cx="10821268" cy="10754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t">
            <a:spAutoFit/>
          </a:bodyPr>
          <a:lstStyle/>
          <a:p>
            <a:pPr>
              <a:lnSpc>
                <a:spcPct val="120000"/>
              </a:lnSpc>
              <a:defRPr sz="3200">
                <a:latin typeface="Avenir Heavy"/>
                <a:ea typeface="Avenir Heavy"/>
                <a:cs typeface="Avenir Heavy"/>
                <a:sym typeface="Avenir Heavy"/>
              </a:defRPr>
            </a:pPr>
            <a:r>
              <a:rPr dirty="0"/>
              <a:t>The Compact Linear Collider (CLIC)</a:t>
            </a:r>
            <a:endParaRPr lang="en-US" dirty="0"/>
          </a:p>
          <a:p>
            <a:pPr marL="355599" lvl="1" indent="-355599">
              <a:lnSpc>
                <a:spcPct val="120000"/>
              </a:lnSpc>
              <a:buSzPct val="100000"/>
              <a:buChar char="•"/>
              <a:defRPr sz="3200"/>
            </a:pPr>
            <a:r>
              <a:rPr lang="en-US" b="1" dirty="0"/>
              <a:t>Timeline: </a:t>
            </a:r>
            <a:r>
              <a:rPr lang="en-US" dirty="0"/>
              <a:t>Electron-positron linear collider at CERN for the era beyond HL-LHC (~2035 Technical Schedule)</a:t>
            </a:r>
          </a:p>
          <a:p>
            <a:pPr marL="355599" lvl="1" indent="-355599">
              <a:lnSpc>
                <a:spcPct val="120000"/>
              </a:lnSpc>
              <a:buSzPct val="100000"/>
              <a:buChar char="•"/>
              <a:defRPr sz="3200"/>
            </a:pPr>
            <a:r>
              <a:rPr lang="en-US" b="1" dirty="0"/>
              <a:t>Compact: </a:t>
            </a:r>
            <a:r>
              <a:rPr dirty="0"/>
              <a:t>Novel and unique two-beam accelerating technique with high-gradient room temperature RF cavities (~20’500 cavities at 380 GeV)</a:t>
            </a:r>
            <a:r>
              <a:rPr lang="en-US" dirty="0"/>
              <a:t>, ~11km in its initial phase</a:t>
            </a:r>
            <a:endParaRPr dirty="0"/>
          </a:p>
          <a:p>
            <a:pPr marL="355599" lvl="1" indent="-355599">
              <a:lnSpc>
                <a:spcPct val="120000"/>
              </a:lnSpc>
              <a:buSzPct val="100000"/>
              <a:buChar char="•"/>
              <a:defRPr sz="3200"/>
            </a:pPr>
            <a:r>
              <a:rPr lang="en-US" b="1" dirty="0"/>
              <a:t>Expandable: </a:t>
            </a:r>
            <a:r>
              <a:rPr dirty="0"/>
              <a:t>Staged </a:t>
            </a:r>
            <a:r>
              <a:rPr dirty="0" err="1"/>
              <a:t>programme</a:t>
            </a:r>
            <a:r>
              <a:rPr dirty="0"/>
              <a:t> with collision energies from 380 GeV </a:t>
            </a:r>
            <a:r>
              <a:rPr lang="en-US" dirty="0"/>
              <a:t>(Higgs/top) </a:t>
            </a:r>
            <a:r>
              <a:rPr dirty="0"/>
              <a:t>up to 3 </a:t>
            </a:r>
            <a:r>
              <a:rPr dirty="0" err="1"/>
              <a:t>TeV</a:t>
            </a:r>
            <a:r>
              <a:rPr lang="en-US" dirty="0"/>
              <a:t> (Energy Frontier)</a:t>
            </a:r>
          </a:p>
          <a:p>
            <a:pPr lvl="1" indent="0">
              <a:lnSpc>
                <a:spcPct val="120000"/>
              </a:lnSpc>
              <a:buSzPct val="100000"/>
              <a:defRPr sz="3200"/>
            </a:pPr>
            <a:endParaRPr dirty="0"/>
          </a:p>
          <a:p>
            <a:pPr marL="355599" lvl="1" indent="-355599">
              <a:lnSpc>
                <a:spcPct val="120000"/>
              </a:lnSpc>
              <a:buSzPct val="100000"/>
              <a:buChar char="•"/>
              <a:defRPr sz="3200"/>
            </a:pPr>
            <a:r>
              <a:rPr dirty="0"/>
              <a:t>CDR in 2012</a:t>
            </a:r>
            <a:r>
              <a:rPr lang="en-US" dirty="0"/>
              <a:t>. </a:t>
            </a:r>
            <a:r>
              <a:rPr dirty="0"/>
              <a:t>Updated </a:t>
            </a:r>
            <a:r>
              <a:rPr lang="en-US" dirty="0"/>
              <a:t>project </a:t>
            </a:r>
            <a:r>
              <a:rPr dirty="0"/>
              <a:t>overview documents in 2018</a:t>
            </a:r>
            <a:r>
              <a:rPr lang="en-US" dirty="0"/>
              <a:t> (Project Implementation Plan). See resource slide.</a:t>
            </a:r>
            <a:endParaRPr lang="en-US" b="1" dirty="0"/>
          </a:p>
          <a:p>
            <a:pPr lvl="1" indent="0">
              <a:lnSpc>
                <a:spcPct val="120000"/>
              </a:lnSpc>
              <a:buSzPct val="100000"/>
              <a:defRPr sz="3200"/>
            </a:pPr>
            <a:endParaRPr dirty="0"/>
          </a:p>
          <a:p>
            <a:pPr marL="355599" lvl="1" indent="-355599">
              <a:lnSpc>
                <a:spcPct val="120000"/>
              </a:lnSpc>
              <a:buSzPct val="100000"/>
              <a:buChar char="•"/>
              <a:defRPr sz="3200"/>
            </a:pPr>
            <a:r>
              <a:rPr b="1" dirty="0"/>
              <a:t>Cost</a:t>
            </a:r>
            <a:r>
              <a:rPr lang="en-US" b="1" dirty="0"/>
              <a:t>:</a:t>
            </a:r>
            <a:r>
              <a:rPr dirty="0"/>
              <a:t> 5.9 BCHF for 380 GeV</a:t>
            </a:r>
            <a:r>
              <a:rPr lang="en-US" dirty="0"/>
              <a:t> (stable </a:t>
            </a:r>
            <a:r>
              <a:rPr lang="en-US" dirty="0" err="1"/>
              <a:t>wrt</a:t>
            </a:r>
            <a:r>
              <a:rPr lang="en-US" dirty="0"/>
              <a:t> 2012)</a:t>
            </a:r>
            <a:endParaRPr dirty="0"/>
          </a:p>
          <a:p>
            <a:pPr marL="355599" lvl="1" indent="-355599">
              <a:lnSpc>
                <a:spcPct val="120000"/>
              </a:lnSpc>
              <a:buSzPct val="100000"/>
              <a:buChar char="•"/>
              <a:defRPr sz="3200"/>
            </a:pPr>
            <a:r>
              <a:rPr b="1" dirty="0"/>
              <a:t>Power</a:t>
            </a:r>
            <a:r>
              <a:rPr lang="en-US" b="1" dirty="0"/>
              <a:t>:</a:t>
            </a:r>
            <a:r>
              <a:rPr dirty="0"/>
              <a:t> 168 MW at 380 GeV</a:t>
            </a:r>
            <a:r>
              <a:rPr lang="en-US" dirty="0"/>
              <a:t>  (reduced </a:t>
            </a:r>
            <a:r>
              <a:rPr lang="en-US" dirty="0" err="1"/>
              <a:t>wrt</a:t>
            </a:r>
            <a:r>
              <a:rPr lang="en-US" dirty="0"/>
              <a:t> 2012), </a:t>
            </a:r>
          </a:p>
          <a:p>
            <a:pPr lvl="1" indent="0">
              <a:lnSpc>
                <a:spcPct val="120000"/>
              </a:lnSpc>
              <a:buSzPct val="100000"/>
              <a:defRPr sz="3200"/>
            </a:pPr>
            <a:r>
              <a:rPr lang="en-US" dirty="0"/>
              <a:t>   some further reductions possible </a:t>
            </a:r>
          </a:p>
          <a:p>
            <a:pPr lvl="1" indent="0">
              <a:lnSpc>
                <a:spcPct val="120000"/>
              </a:lnSpc>
              <a:buSzPct val="100000"/>
              <a:defRPr sz="3200"/>
            </a:pPr>
            <a:endParaRPr lang="en-US" dirty="0"/>
          </a:p>
          <a:p>
            <a:pPr marL="457200" lvl="1" indent="-457200">
              <a:lnSpc>
                <a:spcPct val="120000"/>
              </a:lnSpc>
              <a:buSzPct val="100000"/>
              <a:buFont typeface="Arial" panose="020B0604020202020204" pitchFamily="34" charset="0"/>
              <a:buChar char="•"/>
              <a:defRPr sz="3200"/>
            </a:pPr>
            <a:r>
              <a:rPr lang="en-US" dirty="0"/>
              <a:t>Comprehensive </a:t>
            </a:r>
            <a:r>
              <a:rPr lang="en-US" b="1" dirty="0"/>
              <a:t>Detector and Physics </a:t>
            </a:r>
            <a:r>
              <a:rPr lang="en-US" dirty="0"/>
              <a:t>studies </a:t>
            </a:r>
          </a:p>
        </p:txBody>
      </p:sp>
      <p:sp>
        <p:nvSpPr>
          <p:cNvPr id="215" name="Accelerating structure prototype for CLIC:…"/>
          <p:cNvSpPr txBox="1"/>
          <p:nvPr/>
        </p:nvSpPr>
        <p:spPr>
          <a:xfrm>
            <a:off x="1821803" y="9789248"/>
            <a:ext cx="3961605" cy="1436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algn="r">
              <a:defRPr sz="2800" i="1">
                <a:latin typeface="Avenir Light"/>
                <a:ea typeface="Avenir Light"/>
                <a:cs typeface="Avenir Light"/>
                <a:sym typeface="Avenir Light"/>
              </a:defRPr>
            </a:pPr>
            <a:r>
              <a:rPr dirty="0">
                <a:latin typeface="Avenir Light" panose="020B0402020203020204" pitchFamily="34" charset="77"/>
              </a:rPr>
              <a:t>Accelerating structure prototype for </a:t>
            </a:r>
            <a:r>
              <a:rPr lang="en-US" dirty="0">
                <a:latin typeface="Avenir Light" panose="020B0402020203020204" pitchFamily="34" charset="77"/>
              </a:rPr>
              <a:t>CLIC</a:t>
            </a:r>
            <a:r>
              <a:rPr dirty="0">
                <a:latin typeface="Avenir Light" panose="020B0402020203020204" pitchFamily="34" charset="77"/>
              </a:rPr>
              <a:t>: </a:t>
            </a:r>
          </a:p>
          <a:p>
            <a:pPr algn="r">
              <a:defRPr sz="2800" i="1">
                <a:latin typeface="Avenir Light"/>
                <a:ea typeface="Avenir Light"/>
                <a:cs typeface="Avenir Light"/>
                <a:sym typeface="Avenir Light"/>
              </a:defRPr>
            </a:pPr>
            <a:r>
              <a:rPr dirty="0">
                <a:latin typeface="Avenir Light" panose="020B0402020203020204" pitchFamily="34" charset="77"/>
              </a:rPr>
              <a:t>12 GHz  (L~25 cm)</a:t>
            </a:r>
          </a:p>
        </p:txBody>
      </p:sp>
      <p:sp>
        <p:nvSpPr>
          <p:cNvPr id="216" name="Proposed e+e– linear colliders – CLIC"/>
          <p:cNvSpPr>
            <a:spLocks noGrp="1"/>
          </p:cNvSpPr>
          <p:nvPr>
            <p:ph type="title"/>
          </p:nvPr>
        </p:nvSpPr>
        <p:spPr>
          <a:xfrm>
            <a:off x="3407254" y="369887"/>
            <a:ext cx="17569492" cy="1899999"/>
          </a:xfrm>
          <a:prstGeom prst="rect">
            <a:avLst/>
          </a:prstGeom>
        </p:spPr>
        <p:txBody>
          <a:bodyPr/>
          <a:lstStyle/>
          <a:p>
            <a:pPr>
              <a:defRPr>
                <a:latin typeface="Avenir Light"/>
                <a:ea typeface="Avenir Light"/>
                <a:cs typeface="Avenir Light"/>
                <a:sym typeface="Avenir Light"/>
              </a:defRPr>
            </a:pPr>
            <a:r>
              <a:t>Proposed e</a:t>
            </a:r>
            <a:r>
              <a:rPr baseline="31999"/>
              <a:t>+</a:t>
            </a:r>
            <a:r>
              <a:t>e</a:t>
            </a:r>
            <a:r>
              <a:rPr baseline="31999"/>
              <a:t>–</a:t>
            </a:r>
            <a:r>
              <a:t> linear colliders – CLIC</a:t>
            </a:r>
          </a:p>
        </p:txBody>
      </p:sp>
      <p:pic>
        <p:nvPicPr>
          <p:cNvPr id="8" name="Picture 7">
            <a:extLst>
              <a:ext uri="{FF2B5EF4-FFF2-40B4-BE49-F238E27FC236}">
                <a16:creationId xmlns:a16="http://schemas.microsoft.com/office/drawing/2014/main" id="{4E84C79A-79B3-444C-9444-F77EF68B6C3E}"/>
              </a:ext>
            </a:extLst>
          </p:cNvPr>
          <p:cNvPicPr>
            <a:picLocks noChangeAspect="1"/>
          </p:cNvPicPr>
          <p:nvPr/>
        </p:nvPicPr>
        <p:blipFill>
          <a:blip r:embed="rId4"/>
          <a:stretch>
            <a:fillRect/>
          </a:stretch>
        </p:blipFill>
        <p:spPr>
          <a:xfrm>
            <a:off x="6757490" y="7856746"/>
            <a:ext cx="4717347" cy="4850400"/>
          </a:xfrm>
          <a:prstGeom prst="rect">
            <a:avLst/>
          </a:prstGeom>
          <a:effectLst>
            <a:outerShdw blurRad="419100" dist="152400" dir="5400000" algn="ctr" rotWithShape="0">
              <a:schemeClr val="tx1">
                <a:alpha val="39000"/>
              </a:schemeClr>
            </a:outerShdw>
          </a:effec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CLIC_SummaryYR2018_Cover_Size13.jpg" descr="CLIC_SummaryYR2018_Cover_Size13.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3615237" y="0"/>
            <a:ext cx="10770483" cy="13164456"/>
          </a:xfrm>
          <a:prstGeom prst="rect">
            <a:avLst/>
          </a:prstGeom>
          <a:ln w="12700">
            <a:miter lim="400000"/>
          </a:ln>
        </p:spPr>
      </p:pic>
      <p:sp>
        <p:nvSpPr>
          <p:cNvPr id="219" name="Slide Number"/>
          <p:cNvSpPr>
            <a:spLocks noGrp="1"/>
          </p:cNvSpPr>
          <p:nvPr>
            <p:ph type="sldNum" sz="quarter" idx="2"/>
          </p:nvPr>
        </p:nvSpPr>
        <p:spPr>
          <a:xfrm>
            <a:off x="23912344" y="13160219"/>
            <a:ext cx="332106" cy="5746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sp>
        <p:nvSpPr>
          <p:cNvPr id="220" name="Rectangle"/>
          <p:cNvSpPr/>
          <p:nvPr/>
        </p:nvSpPr>
        <p:spPr>
          <a:xfrm>
            <a:off x="13558078" y="639198"/>
            <a:ext cx="10973734" cy="13183050"/>
          </a:xfrm>
          <a:prstGeom prst="rect">
            <a:avLst/>
          </a:prstGeom>
          <a:gradFill>
            <a:gsLst>
              <a:gs pos="0">
                <a:srgbClr val="FFFFFF">
                  <a:alpha val="0"/>
                </a:srgbClr>
              </a:gs>
              <a:gs pos="23052">
                <a:srgbClr val="FFFFFF">
                  <a:alpha val="50000"/>
                </a:srgbClr>
              </a:gs>
              <a:gs pos="100000">
                <a:srgbClr val="FFFFFF"/>
              </a:gs>
            </a:gsLst>
            <a:lin ang="10800000"/>
          </a:gradFill>
          <a:ln w="12700">
            <a:miter lim="400000"/>
          </a:ln>
        </p:spPr>
        <p:txBody>
          <a:bodyPr lIns="71437" tIns="71437" rIns="71437" bIns="71437" anchor="ctr"/>
          <a:lstStyle/>
          <a:p>
            <a:pPr algn="ctr">
              <a:defRPr sz="56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pic>
        <p:nvPicPr>
          <p:cNvPr id="221" name="Picture 3" descr="Picture 3"/>
          <p:cNvPicPr>
            <a:picLocks noChangeAspect="1"/>
          </p:cNvPicPr>
          <p:nvPr/>
        </p:nvPicPr>
        <p:blipFill>
          <a:blip r:embed="rId4">
            <a:extLst/>
          </a:blip>
          <a:stretch>
            <a:fillRect/>
          </a:stretch>
        </p:blipFill>
        <p:spPr>
          <a:xfrm>
            <a:off x="1134470" y="2920163"/>
            <a:ext cx="2666639" cy="3777740"/>
          </a:xfrm>
          <a:prstGeom prst="rect">
            <a:avLst/>
          </a:prstGeom>
          <a:ln w="12700">
            <a:miter lim="400000"/>
          </a:ln>
        </p:spPr>
      </p:pic>
      <p:pic>
        <p:nvPicPr>
          <p:cNvPr id="222" name="Picture 5" descr="Picture 5"/>
          <p:cNvPicPr>
            <a:picLocks noChangeAspect="1"/>
          </p:cNvPicPr>
          <p:nvPr/>
        </p:nvPicPr>
        <p:blipFill>
          <a:blip r:embed="rId5">
            <a:extLst/>
          </a:blip>
          <a:stretch>
            <a:fillRect/>
          </a:stretch>
        </p:blipFill>
        <p:spPr>
          <a:xfrm>
            <a:off x="6595338" y="2908067"/>
            <a:ext cx="2666639" cy="3807369"/>
          </a:xfrm>
          <a:prstGeom prst="rect">
            <a:avLst/>
          </a:prstGeom>
          <a:ln w="12700">
            <a:miter lim="400000"/>
          </a:ln>
        </p:spPr>
      </p:pic>
      <p:pic>
        <p:nvPicPr>
          <p:cNvPr id="223" name="Picture 6" descr="Picture 6"/>
          <p:cNvPicPr>
            <a:picLocks noChangeAspect="1"/>
          </p:cNvPicPr>
          <p:nvPr/>
        </p:nvPicPr>
        <p:blipFill>
          <a:blip r:embed="rId6">
            <a:extLst/>
          </a:blip>
          <a:stretch>
            <a:fillRect/>
          </a:stretch>
        </p:blipFill>
        <p:spPr>
          <a:xfrm>
            <a:off x="3868213" y="2908068"/>
            <a:ext cx="2666639" cy="3807368"/>
          </a:xfrm>
          <a:prstGeom prst="rect">
            <a:avLst/>
          </a:prstGeom>
          <a:ln w="12700">
            <a:miter lim="400000"/>
          </a:ln>
        </p:spPr>
      </p:pic>
      <p:pic>
        <p:nvPicPr>
          <p:cNvPr id="224" name="Picture 8" descr="Picture 8"/>
          <p:cNvPicPr>
            <a:picLocks noChangeAspect="1"/>
          </p:cNvPicPr>
          <p:nvPr/>
        </p:nvPicPr>
        <p:blipFill>
          <a:blip r:embed="rId7">
            <a:extLst/>
          </a:blip>
          <a:stretch>
            <a:fillRect/>
          </a:stretch>
        </p:blipFill>
        <p:spPr>
          <a:xfrm>
            <a:off x="10996424" y="2898567"/>
            <a:ext cx="2707746" cy="3820931"/>
          </a:xfrm>
          <a:prstGeom prst="rect">
            <a:avLst/>
          </a:prstGeom>
          <a:ln w="12700">
            <a:miter lim="400000"/>
          </a:ln>
        </p:spPr>
      </p:pic>
      <p:pic>
        <p:nvPicPr>
          <p:cNvPr id="225" name="Picture 12" descr="Picture 12"/>
          <p:cNvPicPr>
            <a:picLocks noChangeAspect="1"/>
          </p:cNvPicPr>
          <p:nvPr/>
        </p:nvPicPr>
        <p:blipFill>
          <a:blip r:embed="rId8">
            <a:extLst/>
          </a:blip>
          <a:stretch>
            <a:fillRect/>
          </a:stretch>
        </p:blipFill>
        <p:spPr>
          <a:xfrm>
            <a:off x="3653368" y="7743829"/>
            <a:ext cx="2677138" cy="3777739"/>
          </a:xfrm>
          <a:prstGeom prst="rect">
            <a:avLst/>
          </a:prstGeom>
          <a:ln w="12700">
            <a:miter lim="400000"/>
          </a:ln>
        </p:spPr>
      </p:pic>
      <p:pic>
        <p:nvPicPr>
          <p:cNvPr id="226" name="Picture 13" descr="Picture 13"/>
          <p:cNvPicPr>
            <a:picLocks noChangeAspect="1"/>
          </p:cNvPicPr>
          <p:nvPr/>
        </p:nvPicPr>
        <p:blipFill>
          <a:blip r:embed="rId9">
            <a:extLst/>
          </a:blip>
          <a:stretch>
            <a:fillRect/>
          </a:stretch>
        </p:blipFill>
        <p:spPr>
          <a:xfrm>
            <a:off x="920697" y="7743829"/>
            <a:ext cx="2677137" cy="3777739"/>
          </a:xfrm>
          <a:prstGeom prst="rect">
            <a:avLst/>
          </a:prstGeom>
          <a:ln w="12700">
            <a:miter lim="400000"/>
          </a:ln>
        </p:spPr>
      </p:pic>
      <p:pic>
        <p:nvPicPr>
          <p:cNvPr id="227" name="Picture 14" descr="Picture 1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89598" y="7739371"/>
            <a:ext cx="2677137" cy="3782197"/>
          </a:xfrm>
          <a:prstGeom prst="rect">
            <a:avLst/>
          </a:prstGeom>
          <a:ln w="12700">
            <a:miter lim="400000"/>
          </a:ln>
        </p:spPr>
      </p:pic>
      <p:grpSp>
        <p:nvGrpSpPr>
          <p:cNvPr id="230" name="Group 15"/>
          <p:cNvGrpSpPr/>
          <p:nvPr/>
        </p:nvGrpSpPr>
        <p:grpSpPr>
          <a:xfrm>
            <a:off x="9123341" y="7743829"/>
            <a:ext cx="2707746" cy="3777739"/>
            <a:chOff x="0" y="0"/>
            <a:chExt cx="2707745" cy="3777738"/>
          </a:xfrm>
        </p:grpSpPr>
        <p:pic>
          <p:nvPicPr>
            <p:cNvPr id="228" name="Picture 16" descr="Picture 16"/>
            <p:cNvPicPr>
              <a:picLocks noChangeAspect="1"/>
            </p:cNvPicPr>
            <p:nvPr/>
          </p:nvPicPr>
          <p:blipFill>
            <a:blip r:embed="rId11">
              <a:extLst/>
            </a:blip>
            <a:stretch>
              <a:fillRect/>
            </a:stretch>
          </p:blipFill>
          <p:spPr>
            <a:xfrm>
              <a:off x="0" y="0"/>
              <a:ext cx="2707746" cy="3777739"/>
            </a:xfrm>
            <a:prstGeom prst="rect">
              <a:avLst/>
            </a:prstGeom>
            <a:ln w="12700" cap="flat">
              <a:noFill/>
              <a:miter lim="400000"/>
            </a:ln>
            <a:effectLst/>
          </p:spPr>
        </p:pic>
        <p:pic>
          <p:nvPicPr>
            <p:cNvPr id="229" name="Picture 17" descr="Picture 17"/>
            <p:cNvPicPr>
              <a:picLocks noChangeAspect="1"/>
            </p:cNvPicPr>
            <p:nvPr/>
          </p:nvPicPr>
          <p:blipFill>
            <a:blip r:embed="rId12">
              <a:extLst/>
            </a:blip>
            <a:stretch>
              <a:fillRect/>
            </a:stretch>
          </p:blipFill>
          <p:spPr>
            <a:xfrm>
              <a:off x="609358" y="1135461"/>
              <a:ext cx="1507221" cy="1486972"/>
            </a:xfrm>
            <a:prstGeom prst="rect">
              <a:avLst/>
            </a:prstGeom>
            <a:ln w="12700" cap="flat">
              <a:noFill/>
              <a:miter lim="400000"/>
            </a:ln>
            <a:effectLst/>
          </p:spPr>
        </p:pic>
      </p:grpSp>
      <p:sp>
        <p:nvSpPr>
          <p:cNvPr id="231" name="3-volume CDR 2012"/>
          <p:cNvSpPr txBox="1"/>
          <p:nvPr/>
        </p:nvSpPr>
        <p:spPr>
          <a:xfrm>
            <a:off x="2632002" y="2018336"/>
            <a:ext cx="4720464" cy="841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a:latin typeface="Avenir Book Oblique"/>
                <a:ea typeface="Avenir Book Oblique"/>
                <a:cs typeface="Avenir Book Oblique"/>
                <a:sym typeface="Avenir Book Oblique"/>
              </a:defRPr>
            </a:lvl1pPr>
          </a:lstStyle>
          <a:p>
            <a:r>
              <a:rPr dirty="0"/>
              <a:t>3-volume CDR 2012</a:t>
            </a:r>
          </a:p>
        </p:txBody>
      </p:sp>
      <p:sp>
        <p:nvSpPr>
          <p:cNvPr id="232" name="4 CERN Yellow Reports 2018"/>
          <p:cNvSpPr txBox="1"/>
          <p:nvPr/>
        </p:nvSpPr>
        <p:spPr>
          <a:xfrm>
            <a:off x="3049834" y="6813282"/>
            <a:ext cx="6676264" cy="841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a:latin typeface="Avenir Book Oblique"/>
                <a:ea typeface="Avenir Book Oblique"/>
                <a:cs typeface="Avenir Book Oblique"/>
                <a:sym typeface="Avenir Book Oblique"/>
              </a:defRPr>
            </a:lvl1pPr>
          </a:lstStyle>
          <a:p>
            <a:r>
              <a:t>4 CERN Yellow Reports 2018</a:t>
            </a:r>
          </a:p>
        </p:txBody>
      </p:sp>
      <p:sp>
        <p:nvSpPr>
          <p:cNvPr id="233" name="Updated Staging Baseline 2016"/>
          <p:cNvSpPr txBox="1"/>
          <p:nvPr/>
        </p:nvSpPr>
        <p:spPr>
          <a:xfrm>
            <a:off x="11001079" y="1985303"/>
            <a:ext cx="7534056" cy="759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lvl1pPr algn="ctr">
              <a:defRPr>
                <a:latin typeface="Avenir Book Oblique"/>
                <a:ea typeface="Avenir Book Oblique"/>
                <a:cs typeface="Avenir Book Oblique"/>
                <a:sym typeface="Avenir Book Oblique"/>
              </a:defRPr>
            </a:lvl1pPr>
          </a:lstStyle>
          <a:p>
            <a:r>
              <a:rPr dirty="0"/>
              <a:t>Updated Staging Baseline 2016</a:t>
            </a:r>
          </a:p>
        </p:txBody>
      </p:sp>
      <p:sp>
        <p:nvSpPr>
          <p:cNvPr id="234" name="2 formal submissions to the ESPPU 2018"/>
          <p:cNvSpPr txBox="1"/>
          <p:nvPr/>
        </p:nvSpPr>
        <p:spPr>
          <a:xfrm>
            <a:off x="13509104" y="6831199"/>
            <a:ext cx="10403240" cy="759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lvl1pPr algn="ctr">
              <a:defRPr>
                <a:latin typeface="Avenir Book Oblique"/>
                <a:ea typeface="Avenir Book Oblique"/>
                <a:cs typeface="Avenir Book Oblique"/>
                <a:sym typeface="Avenir Book Oblique"/>
              </a:defRPr>
            </a:lvl1pPr>
          </a:lstStyle>
          <a:p>
            <a:r>
              <a:rPr lang="en-US" i="1" dirty="0"/>
              <a:t>Two</a:t>
            </a:r>
            <a:r>
              <a:rPr i="1" dirty="0"/>
              <a:t> formal submissions to the ESPPU 2018</a:t>
            </a:r>
          </a:p>
        </p:txBody>
      </p:sp>
      <p:pic>
        <p:nvPicPr>
          <p:cNvPr id="235" name="Picture 12" descr="Picture 12"/>
          <p:cNvPicPr>
            <a:picLocks noChangeAspect="1"/>
          </p:cNvPicPr>
          <p:nvPr/>
        </p:nvPicPr>
        <p:blipFill>
          <a:blip r:embed="rId13">
            <a:extLst/>
          </a:blip>
          <a:stretch>
            <a:fillRect/>
          </a:stretch>
        </p:blipFill>
        <p:spPr>
          <a:xfrm>
            <a:off x="15662954" y="7744691"/>
            <a:ext cx="2538822" cy="3808231"/>
          </a:xfrm>
          <a:prstGeom prst="rect">
            <a:avLst/>
          </a:prstGeom>
          <a:ln w="12700">
            <a:noFill/>
          </a:ln>
        </p:spPr>
      </p:pic>
      <p:pic>
        <p:nvPicPr>
          <p:cNvPr id="236" name="Picture 13" descr="Picture 13"/>
          <p:cNvPicPr>
            <a:picLocks noChangeAspect="1"/>
          </p:cNvPicPr>
          <p:nvPr/>
        </p:nvPicPr>
        <p:blipFill>
          <a:blip r:embed="rId14">
            <a:extLst/>
          </a:blip>
          <a:stretch>
            <a:fillRect/>
          </a:stretch>
        </p:blipFill>
        <p:spPr>
          <a:xfrm>
            <a:off x="18323083" y="7760327"/>
            <a:ext cx="2615888" cy="3808231"/>
          </a:xfrm>
          <a:prstGeom prst="rect">
            <a:avLst/>
          </a:prstGeom>
          <a:ln w="12700">
            <a:noFill/>
          </a:ln>
        </p:spPr>
      </p:pic>
      <p:sp>
        <p:nvSpPr>
          <p:cNvPr id="237" name="Available at:…"/>
          <p:cNvSpPr txBox="1"/>
          <p:nvPr/>
        </p:nvSpPr>
        <p:spPr>
          <a:xfrm>
            <a:off x="15598489" y="4105955"/>
            <a:ext cx="6892912" cy="14061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1371323">
              <a:defRPr sz="4100">
                <a:latin typeface="Avenir Heavy"/>
                <a:ea typeface="Avenir Heavy"/>
                <a:cs typeface="Avenir Heavy"/>
                <a:sym typeface="Avenir Heavy"/>
              </a:defRPr>
            </a:pPr>
            <a:r>
              <a:rPr dirty="0"/>
              <a:t>Available at:</a:t>
            </a:r>
          </a:p>
          <a:p>
            <a:pPr defTabSz="1371323">
              <a:defRPr sz="4100">
                <a:latin typeface="Avenir Heavy"/>
                <a:ea typeface="Avenir Heavy"/>
                <a:cs typeface="Avenir Heavy"/>
                <a:sym typeface="Avenir Heavy"/>
              </a:defRPr>
            </a:pPr>
            <a:r>
              <a:rPr dirty="0">
                <a:hlinkClick r:id="rId15"/>
              </a:rPr>
              <a:t>clic.cern/european-strategy</a:t>
            </a:r>
            <a:endParaRPr lang="en-US" dirty="0">
              <a:hlinkClick r:id="rId15"/>
            </a:endParaRPr>
          </a:p>
        </p:txBody>
      </p:sp>
      <p:sp>
        <p:nvSpPr>
          <p:cNvPr id="238" name="Resources"/>
          <p:cNvSpPr/>
          <p:nvPr/>
        </p:nvSpPr>
        <p:spPr>
          <a:xfrm>
            <a:off x="4284025" y="127863"/>
            <a:ext cx="14716126" cy="1899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lstStyle>
            <a:lvl1pPr algn="ctr">
              <a:defRPr sz="7500">
                <a:latin typeface="Avenir Light"/>
                <a:ea typeface="Avenir Light"/>
                <a:cs typeface="Avenir Light"/>
                <a:sym typeface="Avenir Light"/>
              </a:defRPr>
            </a:lvl1pPr>
          </a:lstStyle>
          <a:p>
            <a:r>
              <a:rPr dirty="0"/>
              <a:t>Resources</a:t>
            </a:r>
          </a:p>
        </p:txBody>
      </p:sp>
      <p:sp>
        <p:nvSpPr>
          <p:cNvPr id="23" name="2 formal submissions to the ESPPU 2018">
            <a:extLst>
              <a:ext uri="{FF2B5EF4-FFF2-40B4-BE49-F238E27FC236}">
                <a16:creationId xmlns:a16="http://schemas.microsoft.com/office/drawing/2014/main" id="{CE50BA94-BD75-1C4B-AE2A-072CCD357551}"/>
              </a:ext>
            </a:extLst>
          </p:cNvPr>
          <p:cNvSpPr txBox="1"/>
          <p:nvPr/>
        </p:nvSpPr>
        <p:spPr>
          <a:xfrm>
            <a:off x="-35128" y="11632750"/>
            <a:ext cx="15410720" cy="1375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lvl1pPr algn="ctr">
              <a:defRPr>
                <a:latin typeface="Avenir Book Oblique"/>
                <a:ea typeface="Avenir Book Oblique"/>
                <a:cs typeface="Avenir Book Oblique"/>
                <a:sym typeface="Avenir Book Oblique"/>
              </a:defRPr>
            </a:lvl1pPr>
          </a:lstStyle>
          <a:p>
            <a:r>
              <a:rPr lang="en-US" dirty="0"/>
              <a:t>Details about the accelerator, detector R&amp;D, physics studies for Higgs/top and BSM</a:t>
            </a:r>
            <a:endParaRPr dirty="0">
              <a:solidFill>
                <a:schemeClr val="accent5">
                  <a:lumMod val="60000"/>
                  <a:lumOff val="40000"/>
                </a:schemeClr>
              </a:solidFill>
            </a:endParaRPr>
          </a:p>
        </p:txBody>
      </p:sp>
    </p:spTree>
    <p:extLst>
      <p:ext uri="{BB962C8B-B14F-4D97-AF65-F5344CB8AC3E}">
        <p14:creationId xmlns:p14="http://schemas.microsoft.com/office/powerpoint/2010/main" val="201969309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lide Numb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pic>
        <p:nvPicPr>
          <p:cNvPr id="411" name="CLIC_complex_380gev_wlogo.pdf" descr="CLIC_complex_380gev_wlogo.pd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107149" y="711444"/>
            <a:ext cx="20169702" cy="11404096"/>
          </a:xfrm>
          <a:prstGeom prst="rect">
            <a:avLst/>
          </a:prstGeom>
          <a:ln w="12700">
            <a:miter lim="400000"/>
          </a:ln>
        </p:spPr>
      </p:pic>
      <p:sp>
        <p:nvSpPr>
          <p:cNvPr id="412" name="Rectangle 5"/>
          <p:cNvSpPr/>
          <p:nvPr/>
        </p:nvSpPr>
        <p:spPr>
          <a:xfrm>
            <a:off x="14605646" y="3167009"/>
            <a:ext cx="1270076" cy="1093535"/>
          </a:xfrm>
          <a:prstGeom prst="rect">
            <a:avLst/>
          </a:prstGeom>
          <a:solidFill>
            <a:srgbClr val="FFFFFF"/>
          </a:solidFill>
          <a:ln w="12700">
            <a:miter lim="400000"/>
          </a:ln>
        </p:spPr>
        <p:txBody>
          <a:bodyPr lIns="45719" rIns="45719" anchor="ctr"/>
          <a:lstStyle/>
          <a:p>
            <a:pPr algn="ctr" defTabSz="1005639">
              <a:defRPr sz="2000">
                <a:solidFill>
                  <a:srgbClr val="FFFFFF"/>
                </a:solidFill>
                <a:latin typeface="Arial"/>
                <a:ea typeface="Arial"/>
                <a:cs typeface="Arial"/>
                <a:sym typeface="Arial"/>
              </a:defRPr>
            </a:pPr>
            <a:endParaRPr/>
          </a:p>
        </p:txBody>
      </p:sp>
      <p:sp>
        <p:nvSpPr>
          <p:cNvPr id="413" name="Drive beam accelerated to a few GeV using conventional klystrons…"/>
          <p:cNvSpPr txBox="1"/>
          <p:nvPr/>
        </p:nvSpPr>
        <p:spPr>
          <a:xfrm>
            <a:off x="14344324" y="378627"/>
            <a:ext cx="9635022" cy="23685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marL="584200" lvl="1" indent="-228600">
              <a:spcBef>
                <a:spcPts val="1100"/>
              </a:spcBef>
              <a:buSzPct val="100000"/>
              <a:buAutoNum type="arabicPeriod"/>
              <a:defRPr sz="2200"/>
            </a:pPr>
            <a:r>
              <a:rPr dirty="0"/>
              <a:t> </a:t>
            </a:r>
            <a:r>
              <a:rPr dirty="0">
                <a:latin typeface="Avenir Heavy"/>
                <a:ea typeface="Avenir Heavy"/>
                <a:cs typeface="Avenir Heavy"/>
                <a:sym typeface="Avenir Heavy"/>
              </a:rPr>
              <a:t>Drive beam</a:t>
            </a:r>
            <a:r>
              <a:rPr dirty="0"/>
              <a:t> accelerated to </a:t>
            </a:r>
            <a:r>
              <a:rPr lang="en-US" dirty="0"/>
              <a:t>~2 </a:t>
            </a:r>
            <a:r>
              <a:rPr dirty="0"/>
              <a:t>GeV using conventional klystrons</a:t>
            </a:r>
          </a:p>
          <a:p>
            <a:pPr marL="584200" lvl="1" indent="-228600">
              <a:spcBef>
                <a:spcPts val="1100"/>
              </a:spcBef>
              <a:buSzPct val="100000"/>
              <a:buAutoNum type="arabicPeriod"/>
              <a:defRPr sz="2200"/>
            </a:pPr>
            <a:r>
              <a:rPr dirty="0"/>
              <a:t> </a:t>
            </a:r>
            <a:r>
              <a:rPr lang="en-US" dirty="0">
                <a:latin typeface="Avenir Heavy"/>
                <a:sym typeface="Avenir Heavy"/>
              </a:rPr>
              <a:t>Intensity</a:t>
            </a:r>
            <a:r>
              <a:rPr dirty="0">
                <a:latin typeface="Avenir Heavy"/>
                <a:ea typeface="Avenir Heavy"/>
                <a:cs typeface="Avenir Heavy"/>
                <a:sym typeface="Avenir Heavy"/>
              </a:rPr>
              <a:t> increased</a:t>
            </a:r>
            <a:r>
              <a:rPr dirty="0"/>
              <a:t> using a series of delay loops and combiner rings</a:t>
            </a:r>
          </a:p>
          <a:p>
            <a:pPr marL="584200" lvl="1" indent="-228600">
              <a:spcBef>
                <a:spcPts val="1100"/>
              </a:spcBef>
              <a:buSzPct val="100000"/>
              <a:buAutoNum type="arabicPeriod"/>
              <a:defRPr sz="2200"/>
            </a:pPr>
            <a:r>
              <a:rPr dirty="0"/>
              <a:t> </a:t>
            </a:r>
            <a:r>
              <a:rPr dirty="0">
                <a:latin typeface="Avenir Heavy"/>
                <a:ea typeface="Avenir Heavy"/>
                <a:cs typeface="Avenir Heavy"/>
                <a:sym typeface="Avenir Heavy"/>
              </a:rPr>
              <a:t>Drive beam decelerated</a:t>
            </a:r>
            <a:r>
              <a:rPr dirty="0"/>
              <a:t> and produces high-RF</a:t>
            </a:r>
          </a:p>
          <a:p>
            <a:pPr marL="584200" lvl="1" indent="-228600">
              <a:spcBef>
                <a:spcPts val="1100"/>
              </a:spcBef>
              <a:buSzPct val="100000"/>
              <a:buAutoNum type="arabicPeriod"/>
              <a:defRPr sz="2200"/>
            </a:pPr>
            <a:r>
              <a:rPr dirty="0"/>
              <a:t> </a:t>
            </a:r>
            <a:r>
              <a:rPr dirty="0">
                <a:latin typeface="Avenir Heavy"/>
                <a:ea typeface="Avenir Heavy"/>
                <a:cs typeface="Avenir Heavy"/>
                <a:sym typeface="Avenir Heavy"/>
              </a:rPr>
              <a:t>Feed</a:t>
            </a:r>
            <a:r>
              <a:rPr dirty="0"/>
              <a:t> high-RF </a:t>
            </a:r>
            <a:r>
              <a:rPr dirty="0">
                <a:latin typeface="Avenir Heavy"/>
                <a:ea typeface="Avenir Heavy"/>
                <a:cs typeface="Avenir Heavy"/>
                <a:sym typeface="Avenir Heavy"/>
              </a:rPr>
              <a:t>to</a:t>
            </a:r>
            <a:r>
              <a:rPr dirty="0"/>
              <a:t> the less intense </a:t>
            </a:r>
            <a:r>
              <a:rPr dirty="0">
                <a:latin typeface="Avenir Heavy"/>
                <a:ea typeface="Avenir Heavy"/>
                <a:cs typeface="Avenir Heavy"/>
                <a:sym typeface="Avenir Heavy"/>
              </a:rPr>
              <a:t>main beam </a:t>
            </a:r>
            <a:r>
              <a:rPr dirty="0"/>
              <a:t>using waveguides</a:t>
            </a:r>
          </a:p>
        </p:txBody>
      </p:sp>
      <p:pic>
        <p:nvPicPr>
          <p:cNvPr id="6" name="Picture 5">
            <a:extLst>
              <a:ext uri="{FF2B5EF4-FFF2-40B4-BE49-F238E27FC236}">
                <a16:creationId xmlns:a16="http://schemas.microsoft.com/office/drawing/2014/main" id="{647009C7-3725-254E-9412-A5C6FD5654FF}"/>
              </a:ext>
            </a:extLst>
          </p:cNvPr>
          <p:cNvPicPr>
            <a:picLocks noChangeAspect="1"/>
          </p:cNvPicPr>
          <p:nvPr/>
        </p:nvPicPr>
        <p:blipFill>
          <a:blip r:embed="rId4"/>
          <a:stretch>
            <a:fillRect/>
          </a:stretch>
        </p:blipFill>
        <p:spPr>
          <a:xfrm>
            <a:off x="20835257" y="2673907"/>
            <a:ext cx="3548743" cy="2871152"/>
          </a:xfrm>
          <a:prstGeom prst="rect">
            <a:avLst/>
          </a:prstGeom>
        </p:spPr>
      </p:pic>
    </p:spTree>
    <p:extLst>
      <p:ext uri="{BB962C8B-B14F-4D97-AF65-F5344CB8AC3E}">
        <p14:creationId xmlns:p14="http://schemas.microsoft.com/office/powerpoint/2010/main" val="59765352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DEF62AA5-A9F9-344C-9738-C68EB5A8EDFF}" type="slidenum">
              <a:rPr lang="en-US" smtClean="0"/>
              <a:pPr/>
              <a:t>4</a:t>
            </a:fld>
            <a:endParaRPr lang="en-US" dirty="0"/>
          </a:p>
        </p:txBody>
      </p:sp>
      <p:sp>
        <p:nvSpPr>
          <p:cNvPr id="2" name="Title 1"/>
          <p:cNvSpPr>
            <a:spLocks noGrp="1"/>
          </p:cNvSpPr>
          <p:nvPr>
            <p:ph type="title"/>
          </p:nvPr>
        </p:nvSpPr>
        <p:spPr/>
        <p:txBody>
          <a:bodyPr/>
          <a:lstStyle/>
          <a:p>
            <a:r>
              <a:rPr lang="en-US" sz="6400" dirty="0"/>
              <a:t>CLIC parameters</a:t>
            </a:r>
          </a:p>
        </p:txBody>
      </p:sp>
      <p:pic>
        <p:nvPicPr>
          <p:cNvPr id="14" name="Picture 13"/>
          <p:cNvPicPr>
            <a:picLocks noChangeAspect="1"/>
          </p:cNvPicPr>
          <p:nvPr/>
        </p:nvPicPr>
        <p:blipFill>
          <a:blip r:embed="rId3"/>
          <a:stretch>
            <a:fillRect/>
          </a:stretch>
        </p:blipFill>
        <p:spPr>
          <a:xfrm>
            <a:off x="3190272" y="1776793"/>
            <a:ext cx="17947500" cy="11368094"/>
          </a:xfrm>
          <a:prstGeom prst="rect">
            <a:avLst/>
          </a:prstGeom>
        </p:spPr>
      </p:pic>
    </p:spTree>
    <p:extLst>
      <p:ext uri="{BB962C8B-B14F-4D97-AF65-F5344CB8AC3E}">
        <p14:creationId xmlns:p14="http://schemas.microsoft.com/office/powerpoint/2010/main" val="73242746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lide Numb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pic>
        <p:nvPicPr>
          <p:cNvPr id="428" name="CLIC_complex_3tev_wlogo.pdf" descr="CLIC_complex_3tev_wlogo.pdf"/>
          <p:cNvPicPr>
            <a:picLocks noChangeAspect="1"/>
          </p:cNvPicPr>
          <p:nvPr/>
        </p:nvPicPr>
        <p:blipFill>
          <a:blip r:embed="rId2">
            <a:extLst/>
          </a:blip>
          <a:stretch>
            <a:fillRect/>
          </a:stretch>
        </p:blipFill>
        <p:spPr>
          <a:xfrm>
            <a:off x="2107149" y="711450"/>
            <a:ext cx="20169702" cy="11907027"/>
          </a:xfrm>
          <a:prstGeom prst="rect">
            <a:avLst/>
          </a:prstGeom>
          <a:ln w="12700">
            <a:miter lim="400000"/>
          </a:ln>
        </p:spPr>
      </p:pic>
    </p:spTree>
    <p:extLst>
      <p:ext uri="{BB962C8B-B14F-4D97-AF65-F5344CB8AC3E}">
        <p14:creationId xmlns:p14="http://schemas.microsoft.com/office/powerpoint/2010/main" val="65013847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lide Number"/>
          <p:cNvSpPr>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262" name="CLIC accelerator footprint"/>
          <p:cNvSpPr>
            <a:spLocks noGrp="1"/>
          </p:cNvSpPr>
          <p:nvPr>
            <p:ph type="title"/>
          </p:nvPr>
        </p:nvSpPr>
        <p:spPr>
          <a:prstGeom prst="rect">
            <a:avLst/>
          </a:prstGeom>
        </p:spPr>
        <p:txBody>
          <a:bodyPr/>
          <a:lstStyle>
            <a:lvl1pPr>
              <a:defRPr>
                <a:latin typeface="Avenir Light"/>
                <a:ea typeface="Avenir Light"/>
                <a:cs typeface="Avenir Light"/>
                <a:sym typeface="Avenir Light"/>
              </a:defRPr>
            </a:lvl1pPr>
          </a:lstStyle>
          <a:p>
            <a:r>
              <a:rPr dirty="0"/>
              <a:t>CLIC </a:t>
            </a:r>
            <a:r>
              <a:rPr lang="en-US" dirty="0"/>
              <a:t>timeline</a:t>
            </a:r>
            <a:endParaRPr dirty="0"/>
          </a:p>
        </p:txBody>
      </p:sp>
      <p:pic>
        <p:nvPicPr>
          <p:cNvPr id="263" name="CLIC_map_CLIC380_CLIC1500_CLIC3000_wtext.jpeg" descr="CLIC_map_CLIC380_CLIC1500_CLIC3000_wtext.jpeg"/>
          <p:cNvPicPr>
            <a:picLocks noChangeAspect="1"/>
          </p:cNvPicPr>
          <p:nvPr/>
        </p:nvPicPr>
        <p:blipFill>
          <a:blip r:embed="rId3">
            <a:extLst/>
          </a:blip>
          <a:stretch>
            <a:fillRect/>
          </a:stretch>
        </p:blipFill>
        <p:spPr>
          <a:xfrm>
            <a:off x="1110373" y="2269886"/>
            <a:ext cx="8832963" cy="6622654"/>
          </a:xfrm>
          <a:prstGeom prst="rect">
            <a:avLst/>
          </a:prstGeom>
          <a:ln w="12700">
            <a:miter lim="400000"/>
          </a:ln>
        </p:spPr>
      </p:pic>
      <p:pic>
        <p:nvPicPr>
          <p:cNvPr id="264" name="project_master_schedule.jpg" descr="project_master_schedule.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89283" y="6316586"/>
            <a:ext cx="13743432" cy="3456938"/>
          </a:xfrm>
          <a:prstGeom prst="rect">
            <a:avLst/>
          </a:prstGeom>
          <a:ln w="25400">
            <a:miter lim="400000"/>
          </a:ln>
          <a:effectLst>
            <a:outerShdw blurRad="355600" dist="177800" dir="5400000" rotWithShape="0">
              <a:srgbClr val="000000">
                <a:alpha val="0"/>
              </a:srgbClr>
            </a:outerShdw>
          </a:effectLst>
        </p:spPr>
      </p:pic>
      <p:sp>
        <p:nvSpPr>
          <p:cNvPr id="265" name="Technology-driven schedule from start of construction…"/>
          <p:cNvSpPr txBox="1"/>
          <p:nvPr/>
        </p:nvSpPr>
        <p:spPr>
          <a:xfrm>
            <a:off x="11409540" y="10725323"/>
            <a:ext cx="9998551" cy="1483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defRPr sz="2900"/>
            </a:pPr>
            <a:r>
              <a:rPr lang="en-US" dirty="0">
                <a:latin typeface="Avenir Roman" panose="02000503020000020003" pitchFamily="2" charset="0"/>
              </a:rPr>
              <a:t>Technology Driven Schedule </a:t>
            </a:r>
            <a:r>
              <a:rPr dirty="0">
                <a:latin typeface="Avenir Roman" panose="02000503020000020003" pitchFamily="2" charset="0"/>
              </a:rPr>
              <a:t>from start of construction</a:t>
            </a:r>
            <a:r>
              <a:rPr lang="en-US" dirty="0">
                <a:latin typeface="Avenir Roman" panose="02000503020000020003" pitchFamily="2" charset="0"/>
              </a:rPr>
              <a:t>:</a:t>
            </a:r>
            <a:r>
              <a:rPr dirty="0">
                <a:latin typeface="Avenir Roman" panose="02000503020000020003" pitchFamily="2" charset="0"/>
              </a:rPr>
              <a:t> </a:t>
            </a:r>
          </a:p>
          <a:p>
            <a:pPr marL="228600" indent="-228600">
              <a:buSzPct val="100000"/>
              <a:buChar char="•"/>
              <a:defRPr sz="2900"/>
            </a:pPr>
            <a:r>
              <a:rPr dirty="0">
                <a:latin typeface="Avenir Roman" panose="02000503020000020003" pitchFamily="2" charset="0"/>
              </a:rPr>
              <a:t>First collisions by ~</a:t>
            </a:r>
            <a:r>
              <a:rPr dirty="0">
                <a:latin typeface="Avenir Roman" panose="02000503020000020003" pitchFamily="2" charset="0"/>
                <a:ea typeface="Avenir Black"/>
                <a:cs typeface="Avenir Black"/>
                <a:sym typeface="Avenir Black"/>
              </a:rPr>
              <a:t>2035</a:t>
            </a:r>
          </a:p>
          <a:p>
            <a:pPr marL="228600" indent="-228600">
              <a:buSzPct val="100000"/>
              <a:buChar char="•"/>
              <a:defRPr sz="2900"/>
            </a:pPr>
            <a:r>
              <a:rPr dirty="0">
                <a:latin typeface="Avenir Roman" panose="02000503020000020003" pitchFamily="2" charset="0"/>
              </a:rPr>
              <a:t>Baseline scenario of operation ~30 years</a:t>
            </a:r>
          </a:p>
        </p:txBody>
      </p:sp>
      <p:sp>
        <p:nvSpPr>
          <p:cNvPr id="266" name="Ramp-up and up-time assumptions consistent with other future projects arXiv:1810.13022, Bordry et al."/>
          <p:cNvSpPr txBox="1"/>
          <p:nvPr/>
        </p:nvSpPr>
        <p:spPr>
          <a:xfrm>
            <a:off x="18860335" y="4228338"/>
            <a:ext cx="4132224" cy="1498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defTabSz="1828436">
              <a:defRPr sz="400">
                <a:solidFill>
                  <a:srgbClr val="D30000"/>
                </a:solidFill>
                <a:latin typeface="Wingdings"/>
                <a:ea typeface="Wingdings"/>
                <a:cs typeface="Wingdings"/>
                <a:sym typeface="Wingdings"/>
              </a:defRPr>
            </a:pPr>
            <a:r>
              <a:rPr lang="en-US" sz="2200" dirty="0">
                <a:solidFill>
                  <a:schemeClr val="tx1"/>
                </a:solidFill>
                <a:latin typeface="Avenir Book Oblique"/>
                <a:ea typeface="Avenir Book Oblique"/>
                <a:cs typeface="Avenir Book Oblique"/>
                <a:sym typeface="Avenir Book Oblique"/>
              </a:rPr>
              <a:t>Ramp-up and up-time assumptions: arXiv:1810.13022, </a:t>
            </a:r>
            <a:r>
              <a:rPr lang="en-US" sz="2200" dirty="0" err="1">
                <a:solidFill>
                  <a:schemeClr val="tx1"/>
                </a:solidFill>
                <a:latin typeface="Avenir Book Oblique"/>
                <a:ea typeface="Avenir Book Oblique"/>
                <a:cs typeface="Avenir Book Oblique"/>
                <a:sym typeface="Avenir Book Oblique"/>
              </a:rPr>
              <a:t>Bordry</a:t>
            </a:r>
            <a:r>
              <a:rPr lang="en-US" sz="2200" dirty="0">
                <a:solidFill>
                  <a:schemeClr val="tx1"/>
                </a:solidFill>
                <a:latin typeface="Avenir Book Oblique"/>
                <a:ea typeface="Avenir Book Oblique"/>
                <a:cs typeface="Avenir Book Oblique"/>
                <a:sym typeface="Avenir Book Oblique"/>
              </a:rPr>
              <a:t> et al.</a:t>
            </a:r>
          </a:p>
          <a:p>
            <a:pPr defTabSz="1828436">
              <a:defRPr sz="400">
                <a:solidFill>
                  <a:srgbClr val="D30000"/>
                </a:solidFill>
                <a:latin typeface="Wingdings"/>
                <a:ea typeface="Wingdings"/>
                <a:cs typeface="Wingdings"/>
                <a:sym typeface="Wingdings"/>
              </a:defRPr>
            </a:pPr>
            <a:endParaRPr sz="2200" dirty="0">
              <a:solidFill>
                <a:srgbClr val="000000"/>
              </a:solidFill>
              <a:latin typeface="Avenir Book Oblique"/>
              <a:ea typeface="Avenir Book Oblique"/>
              <a:cs typeface="Avenir Book Oblique"/>
              <a:sym typeface="Avenir Book Oblique"/>
            </a:endParaRPr>
          </a:p>
        </p:txBody>
      </p:sp>
      <p:pic>
        <p:nvPicPr>
          <p:cNvPr id="267" name="Picture 5" descr="Picture 5"/>
          <p:cNvPicPr>
            <a:picLocks noChangeAspect="1"/>
          </p:cNvPicPr>
          <p:nvPr/>
        </p:nvPicPr>
        <p:blipFill>
          <a:blip r:embed="rId5">
            <a:extLst/>
          </a:blip>
          <a:stretch>
            <a:fillRect/>
          </a:stretch>
        </p:blipFill>
        <p:spPr>
          <a:xfrm>
            <a:off x="13970885" y="2538170"/>
            <a:ext cx="4536933" cy="3778416"/>
          </a:xfrm>
          <a:prstGeom prst="rect">
            <a:avLst/>
          </a:prstGeom>
          <a:ln w="12700">
            <a:miter lim="400000"/>
          </a:ln>
        </p:spPr>
      </p:pic>
      <p:pic>
        <p:nvPicPr>
          <p:cNvPr id="9" name="CLIC_timeline_top.pdf" descr="CLIC_timeline_top.pdf">
            <a:extLst>
              <a:ext uri="{FF2B5EF4-FFF2-40B4-BE49-F238E27FC236}">
                <a16:creationId xmlns:a16="http://schemas.microsoft.com/office/drawing/2014/main" id="{E5180ACD-44E0-E848-AFC8-2358D7DD729C}"/>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110373" y="9054074"/>
            <a:ext cx="8773877" cy="4165111"/>
          </a:xfrm>
          <a:prstGeom prst="rect">
            <a:avLst/>
          </a:prstGeom>
          <a:ln w="12700">
            <a:miter lim="400000"/>
          </a:ln>
        </p:spPr>
      </p:pic>
    </p:spTree>
    <p:extLst>
      <p:ext uri="{BB962C8B-B14F-4D97-AF65-F5344CB8AC3E}">
        <p14:creationId xmlns:p14="http://schemas.microsoft.com/office/powerpoint/2010/main" val="154367824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lide Number"/>
          <p:cNvSpPr>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262" name="CLIC accelerator footprint"/>
          <p:cNvSpPr>
            <a:spLocks noGrp="1"/>
          </p:cNvSpPr>
          <p:nvPr>
            <p:ph type="title"/>
          </p:nvPr>
        </p:nvSpPr>
        <p:spPr>
          <a:prstGeom prst="rect">
            <a:avLst/>
          </a:prstGeom>
        </p:spPr>
        <p:txBody>
          <a:bodyPr/>
          <a:lstStyle>
            <a:lvl1pPr>
              <a:defRPr>
                <a:latin typeface="Avenir Light"/>
                <a:ea typeface="Avenir Light"/>
                <a:cs typeface="Avenir Light"/>
                <a:sym typeface="Avenir Light"/>
              </a:defRPr>
            </a:lvl1pPr>
          </a:lstStyle>
          <a:p>
            <a:r>
              <a:rPr dirty="0"/>
              <a:t>CLIC </a:t>
            </a:r>
            <a:r>
              <a:rPr lang="en-US" dirty="0"/>
              <a:t>timeline</a:t>
            </a:r>
            <a:endParaRPr dirty="0"/>
          </a:p>
        </p:txBody>
      </p:sp>
      <p:pic>
        <p:nvPicPr>
          <p:cNvPr id="263" name="CLIC_map_CLIC380_CLIC1500_CLIC3000_wtext.jpeg" descr="CLIC_map_CLIC380_CLIC1500_CLIC3000_wtext.jpeg"/>
          <p:cNvPicPr>
            <a:picLocks noChangeAspect="1"/>
          </p:cNvPicPr>
          <p:nvPr/>
        </p:nvPicPr>
        <p:blipFill>
          <a:blip r:embed="rId3">
            <a:extLst/>
          </a:blip>
          <a:stretch>
            <a:fillRect/>
          </a:stretch>
        </p:blipFill>
        <p:spPr>
          <a:xfrm>
            <a:off x="1110373" y="2269886"/>
            <a:ext cx="8832963" cy="6622654"/>
          </a:xfrm>
          <a:prstGeom prst="rect">
            <a:avLst/>
          </a:prstGeom>
          <a:ln w="12700">
            <a:miter lim="400000"/>
          </a:ln>
        </p:spPr>
      </p:pic>
      <p:pic>
        <p:nvPicPr>
          <p:cNvPr id="264" name="project_master_schedule.jpg" descr="project_master_schedule.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89283" y="6316586"/>
            <a:ext cx="13743432" cy="3456938"/>
          </a:xfrm>
          <a:prstGeom prst="rect">
            <a:avLst/>
          </a:prstGeom>
          <a:ln w="25400">
            <a:miter lim="400000"/>
          </a:ln>
          <a:effectLst>
            <a:outerShdw blurRad="355600" dist="177800" dir="5400000" rotWithShape="0">
              <a:srgbClr val="000000">
                <a:alpha val="0"/>
              </a:srgbClr>
            </a:outerShdw>
          </a:effectLst>
        </p:spPr>
      </p:pic>
      <p:sp>
        <p:nvSpPr>
          <p:cNvPr id="265" name="Technology-driven schedule from start of construction…"/>
          <p:cNvSpPr txBox="1"/>
          <p:nvPr/>
        </p:nvSpPr>
        <p:spPr>
          <a:xfrm>
            <a:off x="10769600" y="10279047"/>
            <a:ext cx="12598400" cy="2375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a:defRPr sz="2900"/>
            </a:pPr>
            <a:r>
              <a:rPr lang="en-US" dirty="0">
                <a:latin typeface="Avenir Roman" panose="02000503020000020003" pitchFamily="2" charset="0"/>
              </a:rPr>
              <a:t>Technology Driven Schedule </a:t>
            </a:r>
            <a:r>
              <a:rPr dirty="0">
                <a:latin typeface="Avenir Roman" panose="02000503020000020003" pitchFamily="2" charset="0"/>
              </a:rPr>
              <a:t>from start of construction</a:t>
            </a:r>
            <a:r>
              <a:rPr lang="en-US" dirty="0">
                <a:latin typeface="Avenir Roman" panose="02000503020000020003" pitchFamily="2" charset="0"/>
              </a:rPr>
              <a:t> shown above. </a:t>
            </a:r>
          </a:p>
          <a:p>
            <a:pPr>
              <a:defRPr sz="2900"/>
            </a:pPr>
            <a:endParaRPr lang="en-US" dirty="0">
              <a:latin typeface="Avenir Roman" panose="02000503020000020003" pitchFamily="2" charset="0"/>
            </a:endParaRPr>
          </a:p>
          <a:p>
            <a:pPr>
              <a:defRPr sz="2900"/>
            </a:pPr>
            <a:r>
              <a:rPr lang="en-US" dirty="0">
                <a:latin typeface="Avenir Roman" panose="02000503020000020003" pitchFamily="2" charset="0"/>
              </a:rPr>
              <a:t>A preparation phase of ~5 years is needed before (estimated resource need for this phase is  ~4% of overall project costs)</a:t>
            </a:r>
          </a:p>
          <a:p>
            <a:pPr>
              <a:defRPr sz="2900"/>
            </a:pPr>
            <a:endParaRPr lang="en-US" dirty="0">
              <a:solidFill>
                <a:srgbClr val="FF0000"/>
              </a:solidFill>
              <a:latin typeface="Avenir Roman" panose="02000503020000020003" pitchFamily="2" charset="0"/>
            </a:endParaRPr>
          </a:p>
        </p:txBody>
      </p:sp>
      <p:sp>
        <p:nvSpPr>
          <p:cNvPr id="266" name="Ramp-up and up-time assumptions consistent with other future projects arXiv:1810.13022, Bordry et al."/>
          <p:cNvSpPr txBox="1"/>
          <p:nvPr/>
        </p:nvSpPr>
        <p:spPr>
          <a:xfrm>
            <a:off x="18860335" y="4228338"/>
            <a:ext cx="4132224" cy="1498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1828436">
              <a:defRPr sz="400">
                <a:solidFill>
                  <a:srgbClr val="D30000"/>
                </a:solidFill>
                <a:latin typeface="Wingdings"/>
                <a:ea typeface="Wingdings"/>
                <a:cs typeface="Wingdings"/>
                <a:sym typeface="Wingdings"/>
              </a:defRPr>
            </a:pPr>
            <a:r>
              <a:rPr lang="en-US" sz="2200" dirty="0">
                <a:solidFill>
                  <a:schemeClr val="tx1"/>
                </a:solidFill>
                <a:latin typeface="Avenir Book Oblique"/>
                <a:ea typeface="Avenir Book Oblique"/>
                <a:cs typeface="Avenir Book Oblique"/>
                <a:sym typeface="Avenir Book Oblique"/>
              </a:rPr>
              <a:t>Ramp-up and up-time assumptions: arXiv:1810.13022, </a:t>
            </a:r>
            <a:r>
              <a:rPr lang="en-US" sz="2200" dirty="0" err="1">
                <a:solidFill>
                  <a:schemeClr val="tx1"/>
                </a:solidFill>
                <a:latin typeface="Avenir Book Oblique"/>
                <a:ea typeface="Avenir Book Oblique"/>
                <a:cs typeface="Avenir Book Oblique"/>
                <a:sym typeface="Avenir Book Oblique"/>
              </a:rPr>
              <a:t>Bordry</a:t>
            </a:r>
            <a:r>
              <a:rPr lang="en-US" sz="2200" dirty="0">
                <a:solidFill>
                  <a:schemeClr val="tx1"/>
                </a:solidFill>
                <a:latin typeface="Avenir Book Oblique"/>
                <a:ea typeface="Avenir Book Oblique"/>
                <a:cs typeface="Avenir Book Oblique"/>
                <a:sym typeface="Avenir Book Oblique"/>
              </a:rPr>
              <a:t> et al.</a:t>
            </a:r>
          </a:p>
          <a:p>
            <a:pPr defTabSz="1828436">
              <a:defRPr sz="400">
                <a:solidFill>
                  <a:srgbClr val="D30000"/>
                </a:solidFill>
                <a:latin typeface="Wingdings"/>
                <a:ea typeface="Wingdings"/>
                <a:cs typeface="Wingdings"/>
                <a:sym typeface="Wingdings"/>
              </a:defRPr>
            </a:pPr>
            <a:endParaRPr sz="2200" dirty="0">
              <a:solidFill>
                <a:srgbClr val="000000"/>
              </a:solidFill>
              <a:latin typeface="Avenir Book Oblique"/>
              <a:ea typeface="Avenir Book Oblique"/>
              <a:cs typeface="Avenir Book Oblique"/>
              <a:sym typeface="Avenir Book Oblique"/>
            </a:endParaRPr>
          </a:p>
        </p:txBody>
      </p:sp>
      <p:pic>
        <p:nvPicPr>
          <p:cNvPr id="267" name="Picture 5" descr="Picture 5"/>
          <p:cNvPicPr>
            <a:picLocks noChangeAspect="1"/>
          </p:cNvPicPr>
          <p:nvPr/>
        </p:nvPicPr>
        <p:blipFill>
          <a:blip r:embed="rId5">
            <a:extLst/>
          </a:blip>
          <a:stretch>
            <a:fillRect/>
          </a:stretch>
        </p:blipFill>
        <p:spPr>
          <a:xfrm>
            <a:off x="13970885" y="2538170"/>
            <a:ext cx="4536933" cy="3778416"/>
          </a:xfrm>
          <a:prstGeom prst="rect">
            <a:avLst/>
          </a:prstGeom>
          <a:ln w="12700">
            <a:miter lim="400000"/>
          </a:ln>
        </p:spPr>
      </p:pic>
    </p:spTree>
    <p:extLst>
      <p:ext uri="{BB962C8B-B14F-4D97-AF65-F5344CB8AC3E}">
        <p14:creationId xmlns:p14="http://schemas.microsoft.com/office/powerpoint/2010/main" val="38164141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C5A6D9-E4FE-DA4A-86D0-75B9004BFDEA}"/>
              </a:ext>
            </a:extLst>
          </p:cNvPr>
          <p:cNvSpPr>
            <a:spLocks noGrp="1"/>
          </p:cNvSpPr>
          <p:nvPr>
            <p:ph type="body" idx="1"/>
          </p:nvPr>
        </p:nvSpPr>
        <p:spPr>
          <a:xfrm>
            <a:off x="1808876" y="3136938"/>
            <a:ext cx="8359252" cy="8979495"/>
          </a:xfrm>
        </p:spPr>
        <p:txBody>
          <a:bodyPr/>
          <a:lstStyle/>
          <a:p>
            <a:pPr marL="317500" indent="0">
              <a:spcBef>
                <a:spcPts val="900"/>
              </a:spcBef>
              <a:buNone/>
            </a:pPr>
            <a:r>
              <a:rPr lang="en-US" dirty="0"/>
              <a:t>Based on detailed breakdown of tasks, rates, </a:t>
            </a:r>
          </a:p>
          <a:p>
            <a:pPr marL="317500" indent="0">
              <a:spcBef>
                <a:spcPts val="900"/>
              </a:spcBef>
              <a:buNone/>
            </a:pPr>
            <a:r>
              <a:rPr lang="en-US" dirty="0"/>
              <a:t>access/zoning/transport, prod. rates, </a:t>
            </a:r>
            <a:r>
              <a:rPr lang="en-US" dirty="0" err="1"/>
              <a:t>etc</a:t>
            </a:r>
            <a:r>
              <a:rPr lang="en-US" dirty="0"/>
              <a:t>   </a:t>
            </a:r>
          </a:p>
        </p:txBody>
      </p:sp>
      <p:pic>
        <p:nvPicPr>
          <p:cNvPr id="4" name="Picture 3">
            <a:extLst>
              <a:ext uri="{FF2B5EF4-FFF2-40B4-BE49-F238E27FC236}">
                <a16:creationId xmlns:a16="http://schemas.microsoft.com/office/drawing/2014/main" id="{A26DA7FD-B92C-B74B-A429-E4185E630439}"/>
              </a:ext>
            </a:extLst>
          </p:cNvPr>
          <p:cNvPicPr>
            <a:picLocks noChangeAspect="1"/>
          </p:cNvPicPr>
          <p:nvPr/>
        </p:nvPicPr>
        <p:blipFill>
          <a:blip r:embed="rId2"/>
          <a:stretch>
            <a:fillRect/>
          </a:stretch>
        </p:blipFill>
        <p:spPr>
          <a:xfrm>
            <a:off x="10945096" y="369887"/>
            <a:ext cx="11329688" cy="12332506"/>
          </a:xfrm>
          <a:prstGeom prst="rect">
            <a:avLst/>
          </a:prstGeom>
        </p:spPr>
      </p:pic>
    </p:spTree>
    <p:extLst>
      <p:ext uri="{BB962C8B-B14F-4D97-AF65-F5344CB8AC3E}">
        <p14:creationId xmlns:p14="http://schemas.microsoft.com/office/powerpoint/2010/main" val="205962980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986A-7C9C-F34F-9030-D3609C7C9098}"/>
              </a:ext>
            </a:extLst>
          </p:cNvPr>
          <p:cNvSpPr>
            <a:spLocks noGrp="1"/>
          </p:cNvSpPr>
          <p:nvPr>
            <p:ph type="title"/>
          </p:nvPr>
        </p:nvSpPr>
        <p:spPr/>
        <p:txBody>
          <a:bodyPr/>
          <a:lstStyle/>
          <a:p>
            <a:r>
              <a:rPr lang="en-US" dirty="0"/>
              <a:t>Next (will not show)</a:t>
            </a:r>
          </a:p>
        </p:txBody>
      </p:sp>
      <p:sp>
        <p:nvSpPr>
          <p:cNvPr id="3" name="Text Placeholder 2">
            <a:extLst>
              <a:ext uri="{FF2B5EF4-FFF2-40B4-BE49-F238E27FC236}">
                <a16:creationId xmlns:a16="http://schemas.microsoft.com/office/drawing/2014/main" id="{5B0BFA3B-23B8-1A44-935D-2186BDF167D1}"/>
              </a:ext>
            </a:extLst>
          </p:cNvPr>
          <p:cNvSpPr>
            <a:spLocks noGrp="1"/>
          </p:cNvSpPr>
          <p:nvPr>
            <p:ph type="body" idx="1"/>
          </p:nvPr>
        </p:nvSpPr>
        <p:spPr/>
        <p:txBody>
          <a:bodyPr anchor="t"/>
          <a:lstStyle/>
          <a:p>
            <a:pPr marL="317500" indent="0">
              <a:buNone/>
            </a:pPr>
            <a:r>
              <a:rPr lang="en-US" dirty="0"/>
              <a:t>Technical challenges and the work done to address them (RF, “nanobeam”, prototypes of all key elements for injectors, </a:t>
            </a:r>
            <a:r>
              <a:rPr lang="en-US" dirty="0" err="1"/>
              <a:t>drivebeam</a:t>
            </a:r>
            <a:r>
              <a:rPr lang="en-US" dirty="0"/>
              <a:t>, main linac) – </a:t>
            </a:r>
            <a:r>
              <a:rPr lang="en-US" dirty="0">
                <a:solidFill>
                  <a:srgbClr val="C00000"/>
                </a:solidFill>
              </a:rPr>
              <a:t>more related to next agenda point</a:t>
            </a:r>
          </a:p>
          <a:p>
            <a:pPr marL="317500" indent="0">
              <a:buNone/>
            </a:pPr>
            <a:r>
              <a:rPr lang="en-US" dirty="0"/>
              <a:t>Recent work on luminosity performance</a:t>
            </a:r>
          </a:p>
          <a:p>
            <a:pPr marL="317500" indent="0">
              <a:buNone/>
            </a:pPr>
            <a:r>
              <a:rPr lang="en-US" dirty="0"/>
              <a:t>Technical development </a:t>
            </a:r>
            <a:r>
              <a:rPr lang="en-US" dirty="0" err="1"/>
              <a:t>programme</a:t>
            </a:r>
            <a:r>
              <a:rPr lang="en-US" dirty="0"/>
              <a:t> for 2021-2025</a:t>
            </a:r>
          </a:p>
        </p:txBody>
      </p:sp>
    </p:spTree>
    <p:extLst>
      <p:ext uri="{BB962C8B-B14F-4D97-AF65-F5344CB8AC3E}">
        <p14:creationId xmlns:p14="http://schemas.microsoft.com/office/powerpoint/2010/main" val="184504207"/>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000000"/>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10454</TotalTime>
  <Words>1448</Words>
  <Application>Microsoft Macintosh PowerPoint</Application>
  <PresentationFormat>Custom</PresentationFormat>
  <Paragraphs>171</Paragraphs>
  <Slides>20</Slides>
  <Notes>14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20</vt:i4>
      </vt:variant>
    </vt:vector>
  </HeadingPairs>
  <TitlesOfParts>
    <vt:vector size="37" baseType="lpstr">
      <vt:lpstr>Al Nile</vt:lpstr>
      <vt:lpstr>Arial</vt:lpstr>
      <vt:lpstr>Avenir Black</vt:lpstr>
      <vt:lpstr>Avenir Book</vt:lpstr>
      <vt:lpstr>Avenir Book Oblique</vt:lpstr>
      <vt:lpstr>Avenir Heavy</vt:lpstr>
      <vt:lpstr>Avenir Light</vt:lpstr>
      <vt:lpstr>Avenir Roman</vt:lpstr>
      <vt:lpstr>Calibri</vt:lpstr>
      <vt:lpstr>Century Gothic</vt:lpstr>
      <vt:lpstr>Chalkduster</vt:lpstr>
      <vt:lpstr>Gill Sans</vt:lpstr>
      <vt:lpstr>Lucida Grande</vt:lpstr>
      <vt:lpstr>Symbol</vt:lpstr>
      <vt:lpstr>Times</vt:lpstr>
      <vt:lpstr>Times New Roman</vt:lpstr>
      <vt:lpstr>White</vt:lpstr>
      <vt:lpstr>PowerPoint Presentation</vt:lpstr>
      <vt:lpstr>Proposed e+e– linear colliders – CLIC</vt:lpstr>
      <vt:lpstr>PowerPoint Presentation</vt:lpstr>
      <vt:lpstr>CLIC parameters</vt:lpstr>
      <vt:lpstr>PowerPoint Presentation</vt:lpstr>
      <vt:lpstr>CLIC timeline</vt:lpstr>
      <vt:lpstr>CLIC timeline</vt:lpstr>
      <vt:lpstr>PowerPoint Presentation</vt:lpstr>
      <vt:lpstr>Next (will not show)</vt:lpstr>
      <vt:lpstr>Accelerator challenges</vt:lpstr>
      <vt:lpstr>Low emittance generation and preservation</vt:lpstr>
      <vt:lpstr>PowerPoint Presentation</vt:lpstr>
      <vt:lpstr>CLIC acc. studies 2019/20 – some examples    </vt:lpstr>
      <vt:lpstr>CLIC studies 2021-25 </vt:lpstr>
      <vt:lpstr>More if needed on:</vt:lpstr>
      <vt:lpstr>Power and energy </vt:lpstr>
      <vt:lpstr>Cost - I</vt:lpstr>
      <vt:lpstr>Cost - II</vt:lpstr>
      <vt:lpstr>Snowmass papers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Steinar Stapnes</cp:lastModifiedBy>
  <cp:revision>159</cp:revision>
  <dcterms:modified xsi:type="dcterms:W3CDTF">2020-12-16T12:46:08Z</dcterms:modified>
</cp:coreProperties>
</file>