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  <p:sldMasterId id="2147483694" r:id="rId2"/>
  </p:sldMasterIdLst>
  <p:notesMasterIdLst>
    <p:notesMasterId r:id="rId11"/>
  </p:notesMasterIdLst>
  <p:handoutMasterIdLst>
    <p:handoutMasterId r:id="rId12"/>
  </p:handoutMasterIdLst>
  <p:sldIdLst>
    <p:sldId id="1835" r:id="rId3"/>
    <p:sldId id="1838" r:id="rId4"/>
    <p:sldId id="1839" r:id="rId5"/>
    <p:sldId id="1840" r:id="rId6"/>
    <p:sldId id="1841" r:id="rId7"/>
    <p:sldId id="1844" r:id="rId8"/>
    <p:sldId id="1843" r:id="rId9"/>
    <p:sldId id="1739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6">
          <p15:clr>
            <a:srgbClr val="A4A3A4"/>
          </p15:clr>
        </p15:guide>
        <p15:guide id="2" orient="horz" pos="1294">
          <p15:clr>
            <a:srgbClr val="A4A3A4"/>
          </p15:clr>
        </p15:guide>
        <p15:guide id="3" orient="horz" pos="3745">
          <p15:clr>
            <a:srgbClr val="A4A3A4"/>
          </p15:clr>
        </p15:guide>
        <p15:guide id="4" orient="horz" pos="3980">
          <p15:clr>
            <a:srgbClr val="A4A3A4"/>
          </p15:clr>
        </p15:guide>
        <p15:guide id="5" orient="horz" pos="1052">
          <p15:clr>
            <a:srgbClr val="A4A3A4"/>
          </p15:clr>
        </p15:guide>
        <p15:guide id="6" orient="horz" pos="1741">
          <p15:clr>
            <a:srgbClr val="A4A3A4"/>
          </p15:clr>
        </p15:guide>
        <p15:guide id="7" orient="horz" pos="4183">
          <p15:clr>
            <a:srgbClr val="A4A3A4"/>
          </p15:clr>
        </p15:guide>
        <p15:guide id="8" orient="horz" pos="566">
          <p15:clr>
            <a:srgbClr val="A4A3A4"/>
          </p15:clr>
        </p15:guide>
        <p15:guide id="9" orient="horz" pos="2808">
          <p15:clr>
            <a:srgbClr val="A4A3A4"/>
          </p15:clr>
        </p15:guide>
        <p15:guide id="10" pos="2880">
          <p15:clr>
            <a:srgbClr val="A4A3A4"/>
          </p15:clr>
        </p15:guide>
        <p15:guide id="11" pos="363">
          <p15:clr>
            <a:srgbClr val="A4A3A4"/>
          </p15:clr>
        </p15:guide>
        <p15:guide id="12" pos="5396">
          <p15:clr>
            <a:srgbClr val="A4A3A4"/>
          </p15:clr>
        </p15:guide>
        <p15:guide id="13" pos="282">
          <p15:clr>
            <a:srgbClr val="A4A3A4"/>
          </p15:clr>
        </p15:guide>
        <p15:guide id="14" pos="3784">
          <p15:clr>
            <a:srgbClr val="A4A3A4"/>
          </p15:clr>
        </p15:guide>
        <p15:guide id="15" pos="3736">
          <p15:clr>
            <a:srgbClr val="A4A3A4"/>
          </p15:clr>
        </p15:guide>
        <p15:guide id="16" pos="2179">
          <p15:clr>
            <a:srgbClr val="A4A3A4"/>
          </p15:clr>
        </p15:guide>
        <p15:guide id="17" pos="5464">
          <p15:clr>
            <a:srgbClr val="A4A3A4"/>
          </p15:clr>
        </p15:guide>
        <p15:guide id="18" pos="38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81E32"/>
    <a:srgbClr val="90760A"/>
    <a:srgbClr val="D3AE0F"/>
    <a:srgbClr val="F2BE3C"/>
    <a:srgbClr val="E17000"/>
    <a:srgbClr val="222E9E"/>
    <a:srgbClr val="54F62E"/>
    <a:srgbClr val="5D7EE9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89" autoAdjust="0"/>
  </p:normalViewPr>
  <p:slideViewPr>
    <p:cSldViewPr snapToObjects="1" showGuides="1">
      <p:cViewPr varScale="1">
        <p:scale>
          <a:sx n="51" d="100"/>
          <a:sy n="51" d="100"/>
        </p:scale>
        <p:origin x="1240" y="36"/>
      </p:cViewPr>
      <p:guideLst>
        <p:guide orient="horz" pos="326"/>
        <p:guide orient="horz" pos="1294"/>
        <p:guide orient="horz" pos="3745"/>
        <p:guide orient="horz" pos="3980"/>
        <p:guide orient="horz" pos="1052"/>
        <p:guide orient="horz" pos="1741"/>
        <p:guide orient="horz" pos="4183"/>
        <p:guide orient="horz" pos="566"/>
        <p:guide orient="horz" pos="2808"/>
        <p:guide pos="2880"/>
        <p:guide pos="363"/>
        <p:guide pos="5396"/>
        <p:guide pos="282"/>
        <p:guide pos="3784"/>
        <p:guide pos="3736"/>
        <p:guide pos="2179"/>
        <p:guide pos="5464"/>
        <p:guide pos="3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4" d="100"/>
        <a:sy n="164" d="100"/>
      </p:scale>
      <p:origin x="0" y="3984"/>
    </p:cViewPr>
  </p:sorterViewPr>
  <p:notesViewPr>
    <p:cSldViewPr snapToObjects="1" showGuides="1">
      <p:cViewPr varScale="1">
        <p:scale>
          <a:sx n="85" d="100"/>
          <a:sy n="85" d="100"/>
        </p:scale>
        <p:origin x="-313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BF33E-D9A7-42CC-B598-9AD8356CBB5A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AAB5D-0CC4-45A8-B4B6-0B8B738A4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355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58700-9FA2-48CE-AC88-D71D45EB490A}" type="datetimeFigureOut">
              <a:rPr lang="en-US" smtClean="0"/>
              <a:pPr/>
              <a:t>12/16/2020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BC4E5-2BC1-4F43-85DD-A1B8F74CB7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42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21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44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882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834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03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609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BC4E5-2BC1-4F43-85DD-A1B8F74CB7E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0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8434" y="6196867"/>
            <a:ext cx="2275566" cy="661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4019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646170"/>
            <a:ext cx="7989887" cy="21877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63588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4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43500"/>
            <a:ext cx="9158400" cy="68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1D4B2-2B92-434E-9C43-FC5F74E6358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777397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6B8D6-6F59-484C-847E-D9FFCF31F73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849800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A025E-EE4F-45D9-8389-43CFCA12AEF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023447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3EC4-7B16-4BFE-8F03-7A91E43C57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848393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F844-339A-4A01-9905-896A2259273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12669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6920-D56B-4F7D-B9D7-B53E1996F8C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35247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2097B-5CD3-4FA0-AAFF-52EAC3DB5C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5905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8FE2A-EF85-4C0E-BC96-246EFF89BB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012087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1FAF-B15E-4A2D-AA85-326D949FCD0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51779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  <a:prstGeom prst="rect">
            <a:avLst/>
          </a:prstGeo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 b="0"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  <a:prstGeom prst="rect">
            <a:avLst/>
          </a:prstGeo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  <a:prstGeom prst="rect">
            <a:avLst/>
          </a:prstGeo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buSzPct val="120000"/>
              <a:defRPr/>
            </a:lvl2pPr>
            <a:lvl3pPr>
              <a:buClr>
                <a:srgbClr val="981E32"/>
              </a:buClr>
              <a:buSzPct val="120000"/>
              <a:defRPr/>
            </a:lvl3pPr>
            <a:lvl4pPr>
              <a:buClr>
                <a:srgbClr val="981E32"/>
              </a:buClr>
              <a:buSzPct val="120000"/>
              <a:defRPr/>
            </a:lvl4pPr>
            <a:lvl5pPr>
              <a:buClr>
                <a:srgbClr val="981E32"/>
              </a:buClr>
              <a:buSzPct val="12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  <a:prstGeom prst="rect">
            <a:avLst/>
          </a:prstGeom>
        </p:spPr>
        <p:txBody>
          <a:bodyPr/>
          <a:lstStyle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" y="934933"/>
            <a:ext cx="8685251" cy="202691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  <a:prstGeom prst="rect">
            <a:avLst/>
          </a:prstGeom>
        </p:spPr>
        <p:txBody>
          <a:bodyPr/>
          <a:lstStyle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432000"/>
          <a:lstStyle>
            <a:lvl1pPr>
              <a:defRPr b="1" baseline="0">
                <a:solidFill>
                  <a:srgbClr val="FF0000"/>
                </a:solidFill>
              </a:defRPr>
            </a:lvl1pPr>
          </a:lstStyle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r>
              <a:rPr lang="en-CA" dirty="0"/>
              <a:t>***INSTRUCTIONS ON HOW TO APPLY IMAGE MASKING TO SLIDE LAYOUT***</a:t>
            </a:r>
            <a:br>
              <a:rPr lang="en-CA" dirty="0"/>
            </a:br>
            <a:r>
              <a:rPr lang="en-CA" dirty="0"/>
              <a:t>STEP 1: Click icon to insert image</a:t>
            </a:r>
            <a:br>
              <a:rPr lang="en-CA" dirty="0"/>
            </a:br>
            <a:r>
              <a:rPr lang="en-CA" dirty="0"/>
              <a:t>STEP 2: Once image is inserted, right-click image, and choose ‘Send to Back’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69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3F7D8-18E6-498E-BA3C-0BE646C4D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61766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B50F-05CE-4A9A-97DA-CE311241001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50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D5BB-1D18-4E0C-9BD4-A7F49B135D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744858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74" r:id="rId3"/>
    <p:sldLayoutId id="2147483671" r:id="rId4"/>
    <p:sldLayoutId id="2147483672" r:id="rId5"/>
    <p:sldLayoutId id="2147483673" r:id="rId6"/>
    <p:sldLayoutId id="2147483709" r:id="rId7"/>
    <p:sldLayoutId id="2147483701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2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2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50E43A-09CE-4495-9165-6694C4A621E7}" type="slidenum">
              <a:rPr lang="en-US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95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2" r:id="rId7"/>
    <p:sldLayoutId id="2147483703" r:id="rId8"/>
    <p:sldLayoutId id="2147483704" r:id="rId9"/>
    <p:sldLayoutId id="2147483705" r:id="rId10"/>
  </p:sldLayoutIdLst>
  <p:transition advClick="0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11" Type="http://schemas.openxmlformats.org/officeDocument/2006/relationships/image" Target="../media/image7.wmf"/><Relationship Id="rId5" Type="http://schemas.openxmlformats.org/officeDocument/2006/relationships/image" Target="../media/image10.JP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9.png"/><Relationship Id="rId9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5" Type="http://schemas.openxmlformats.org/officeDocument/2006/relationships/image" Target="../media/image16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emf"/><Relationship Id="rId5" Type="http://schemas.openxmlformats.org/officeDocument/2006/relationships/image" Target="../media/image19.wmf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6200" y="2689098"/>
            <a:ext cx="9067800" cy="2187702"/>
          </a:xfrm>
        </p:spPr>
        <p:txBody>
          <a:bodyPr/>
          <a:lstStyle/>
          <a:p>
            <a:r>
              <a:rPr lang="en-CA" dirty="0"/>
              <a:t>Tim Barklow</a:t>
            </a:r>
          </a:p>
          <a:p>
            <a:r>
              <a:rPr lang="en-CA" dirty="0"/>
              <a:t>AF03 Summary Report Meeting</a:t>
            </a:r>
          </a:p>
          <a:p>
            <a:r>
              <a:rPr lang="en-CA" dirty="0"/>
              <a:t>Dec 16, 2020</a:t>
            </a:r>
          </a:p>
          <a:p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3724102" y="6658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8304" y="228600"/>
            <a:ext cx="8183442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XFEL-based </a:t>
            </a:r>
            <a:r>
              <a:rPr lang="en-US" sz="4000" b="1" dirty="0">
                <a:latin typeface="Symbol" panose="05050102010706020507" pitchFamily="18" charset="2"/>
              </a:rPr>
              <a:t>gg</a:t>
            </a:r>
            <a:r>
              <a:rPr lang="en-US" sz="4000" b="1" dirty="0"/>
              <a:t> Collider Higgs Factory</a:t>
            </a:r>
            <a:endParaRPr lang="en-US" sz="4000" b="1" baseline="30000" dirty="0"/>
          </a:p>
          <a:p>
            <a:endParaRPr lang="en-US" sz="4000" b="1" baseline="30000" dirty="0"/>
          </a:p>
        </p:txBody>
      </p:sp>
    </p:spTree>
    <p:extLst>
      <p:ext uri="{BB962C8B-B14F-4D97-AF65-F5344CB8AC3E}">
        <p14:creationId xmlns:p14="http://schemas.microsoft.com/office/powerpoint/2010/main" val="388044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C6CF753-2838-49BD-B90D-8203D8C4C3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2" name="Title 2">
            <a:extLst>
              <a:ext uri="{FF2B5EF4-FFF2-40B4-BE49-F238E27FC236}">
                <a16:creationId xmlns:a16="http://schemas.microsoft.com/office/drawing/2014/main" id="{F64577AA-D218-46B6-B8F9-7FC3E4B6C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18" y="76200"/>
            <a:ext cx="8103570" cy="753033"/>
          </a:xfrm>
        </p:spPr>
        <p:txBody>
          <a:bodyPr/>
          <a:lstStyle/>
          <a:p>
            <a:r>
              <a:rPr lang="en-US" b="0" dirty="0"/>
              <a:t>XFEL-based </a:t>
            </a:r>
            <a:r>
              <a:rPr lang="en-US" b="0" dirty="0">
                <a:latin typeface="Symbol" panose="05050102010706020507" pitchFamily="18" charset="2"/>
              </a:rPr>
              <a:t>gg</a:t>
            </a:r>
            <a:r>
              <a:rPr lang="en-US" b="0" dirty="0"/>
              <a:t> Collider Higgs Factory Schematic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02433A0-91B5-4FB4-915B-1AC4935626FC}"/>
              </a:ext>
            </a:extLst>
          </p:cNvPr>
          <p:cNvGrpSpPr/>
          <p:nvPr/>
        </p:nvGrpSpPr>
        <p:grpSpPr>
          <a:xfrm>
            <a:off x="20506" y="2342760"/>
            <a:ext cx="9081282" cy="1677337"/>
            <a:chOff x="51486" y="2831843"/>
            <a:chExt cx="9081282" cy="1677337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087EE02-C48E-4F60-A59F-78F3F6D70512}"/>
                </a:ext>
              </a:extLst>
            </p:cNvPr>
            <p:cNvGrpSpPr/>
            <p:nvPr/>
          </p:nvGrpSpPr>
          <p:grpSpPr>
            <a:xfrm>
              <a:off x="3623906" y="3165952"/>
              <a:ext cx="324338" cy="329136"/>
              <a:chOff x="7505382" y="2587647"/>
              <a:chExt cx="1435133" cy="1021338"/>
            </a:xfrm>
          </p:grpSpPr>
          <p:sp>
            <p:nvSpPr>
              <p:cNvPr id="7" name="Star: 12 Points 6">
                <a:extLst>
                  <a:ext uri="{FF2B5EF4-FFF2-40B4-BE49-F238E27FC236}">
                    <a16:creationId xmlns:a16="http://schemas.microsoft.com/office/drawing/2014/main" id="{75381139-E4CF-463C-91D5-9AAE65856CED}"/>
                  </a:ext>
                </a:extLst>
              </p:cNvPr>
              <p:cNvSpPr/>
              <p:nvPr/>
            </p:nvSpPr>
            <p:spPr>
              <a:xfrm>
                <a:off x="7505382" y="2587647"/>
                <a:ext cx="1435133" cy="1021338"/>
              </a:xfrm>
              <a:prstGeom prst="star12">
                <a:avLst/>
              </a:prstGeom>
              <a:solidFill>
                <a:srgbClr val="F2BE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Explosion: 14 Points 7">
                <a:extLst>
                  <a:ext uri="{FF2B5EF4-FFF2-40B4-BE49-F238E27FC236}">
                    <a16:creationId xmlns:a16="http://schemas.microsoft.com/office/drawing/2014/main" id="{0BD376B7-CF00-4AAF-BA2B-D523E6C8C3E0}"/>
                  </a:ext>
                </a:extLst>
              </p:cNvPr>
              <p:cNvSpPr/>
              <p:nvPr/>
            </p:nvSpPr>
            <p:spPr>
              <a:xfrm rot="2274163">
                <a:off x="7873280" y="2803303"/>
                <a:ext cx="699338" cy="604102"/>
              </a:xfrm>
              <a:prstGeom prst="irregularSeal2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4232112-ACEF-4F18-BEB5-8F36D675D854}"/>
                </a:ext>
              </a:extLst>
            </p:cNvPr>
            <p:cNvGrpSpPr/>
            <p:nvPr/>
          </p:nvGrpSpPr>
          <p:grpSpPr>
            <a:xfrm>
              <a:off x="51486" y="2831843"/>
              <a:ext cx="9081282" cy="1677337"/>
              <a:chOff x="31982" y="2819486"/>
              <a:chExt cx="9081282" cy="1677337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17DC6006-256F-4C91-9315-8098D1C2A6BF}"/>
                  </a:ext>
                </a:extLst>
              </p:cNvPr>
              <p:cNvCxnSpPr>
                <a:cxnSpLocks/>
                <a:stCxn id="7" idx="2"/>
              </p:cNvCxnSpPr>
              <p:nvPr/>
            </p:nvCxnSpPr>
            <p:spPr>
              <a:xfrm>
                <a:off x="3907013" y="3400447"/>
                <a:ext cx="1272333" cy="320716"/>
              </a:xfrm>
              <a:prstGeom prst="line">
                <a:avLst/>
              </a:prstGeom>
              <a:ln w="47625">
                <a:solidFill>
                  <a:schemeClr val="accent2"/>
                </a:solidFill>
                <a:prstDash val="sysDash"/>
                <a:head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E8817383-A65F-453E-AE3B-0E30DB425898}"/>
                  </a:ext>
                </a:extLst>
              </p:cNvPr>
              <p:cNvGrpSpPr/>
              <p:nvPr/>
            </p:nvGrpSpPr>
            <p:grpSpPr>
              <a:xfrm>
                <a:off x="31982" y="2819486"/>
                <a:ext cx="9081282" cy="1677337"/>
                <a:chOff x="31982" y="2819486"/>
                <a:chExt cx="9081282" cy="1677337"/>
              </a:xfrm>
            </p:grpSpPr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C0223B01-A42F-460E-A471-DECC7A8DD96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064492" y="3411802"/>
                  <a:ext cx="1119395" cy="268452"/>
                </a:xfrm>
                <a:prstGeom prst="line">
                  <a:avLst/>
                </a:prstGeom>
                <a:ln w="47625">
                  <a:solidFill>
                    <a:schemeClr val="accent2"/>
                  </a:solidFill>
                  <a:prstDash val="sys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7" name="Group 46">
                  <a:extLst>
                    <a:ext uri="{FF2B5EF4-FFF2-40B4-BE49-F238E27FC236}">
                      <a16:creationId xmlns:a16="http://schemas.microsoft.com/office/drawing/2014/main" id="{E326D8A3-6F07-4126-AA0C-5CC112C35F3D}"/>
                    </a:ext>
                  </a:extLst>
                </p:cNvPr>
                <p:cNvGrpSpPr/>
                <p:nvPr/>
              </p:nvGrpSpPr>
              <p:grpSpPr>
                <a:xfrm>
                  <a:off x="31982" y="2819486"/>
                  <a:ext cx="9081282" cy="1677337"/>
                  <a:chOff x="31982" y="2825061"/>
                  <a:chExt cx="9081282" cy="1677337"/>
                </a:xfrm>
              </p:grpSpPr>
              <p:grpSp>
                <p:nvGrpSpPr>
                  <p:cNvPr id="9" name="Group 8">
                    <a:extLst>
                      <a:ext uri="{FF2B5EF4-FFF2-40B4-BE49-F238E27FC236}">
                        <a16:creationId xmlns:a16="http://schemas.microsoft.com/office/drawing/2014/main" id="{A713FBD8-7DA1-4B5A-A330-14664ABB9362}"/>
                      </a:ext>
                    </a:extLst>
                  </p:cNvPr>
                  <p:cNvGrpSpPr/>
                  <p:nvPr/>
                </p:nvGrpSpPr>
                <p:grpSpPr>
                  <a:xfrm>
                    <a:off x="4393974" y="2825061"/>
                    <a:ext cx="402762" cy="387154"/>
                    <a:chOff x="6781800" y="152400"/>
                    <a:chExt cx="1462602" cy="1506203"/>
                  </a:xfrm>
                </p:grpSpPr>
                <p:sp>
                  <p:nvSpPr>
                    <p:cNvPr id="10" name="Star: 12 Points 9">
                      <a:extLst>
                        <a:ext uri="{FF2B5EF4-FFF2-40B4-BE49-F238E27FC236}">
                          <a16:creationId xmlns:a16="http://schemas.microsoft.com/office/drawing/2014/main" id="{84852B91-DA83-494C-B866-B87630AF8A5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781800" y="152400"/>
                      <a:ext cx="1462602" cy="1506203"/>
                    </a:xfrm>
                    <a:prstGeom prst="star12">
                      <a:avLst/>
                    </a:prstGeom>
                    <a:solidFill>
                      <a:srgbClr val="FFFF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" name="Explosion: 8 Points 10">
                      <a:extLst>
                        <a:ext uri="{FF2B5EF4-FFF2-40B4-BE49-F238E27FC236}">
                          <a16:creationId xmlns:a16="http://schemas.microsoft.com/office/drawing/2014/main" id="{D6C6A0AF-5DE6-4DEF-A163-678BF50913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063648" y="420513"/>
                      <a:ext cx="914400" cy="914400"/>
                    </a:xfrm>
                    <a:prstGeom prst="irregularSeal1">
                      <a:avLst/>
                    </a:prstGeom>
                    <a:solidFill>
                      <a:schemeClr val="bg2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7" name="Straight Connector 16">
                    <a:extLst>
                      <a:ext uri="{FF2B5EF4-FFF2-40B4-BE49-F238E27FC236}">
                        <a16:creationId xmlns:a16="http://schemas.microsoft.com/office/drawing/2014/main" id="{9446DEA2-ABFC-49E2-B7DA-4D1BA045C46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111958" y="3405319"/>
                    <a:ext cx="1476758" cy="569582"/>
                  </a:xfrm>
                  <a:prstGeom prst="line">
                    <a:avLst/>
                  </a:prstGeom>
                  <a:ln w="47625">
                    <a:solidFill>
                      <a:srgbClr val="1A30D2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21" name="Picture 20">
                    <a:extLst>
                      <a:ext uri="{FF2B5EF4-FFF2-40B4-BE49-F238E27FC236}">
                        <a16:creationId xmlns:a16="http://schemas.microsoft.com/office/drawing/2014/main" id="{2D518705-0E3B-4E02-A0D8-F61E37741C1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 rot="20414043">
                    <a:off x="31982" y="4179095"/>
                    <a:ext cx="2111907" cy="305308"/>
                  </a:xfrm>
                  <a:prstGeom prst="rect">
                    <a:avLst/>
                  </a:prstGeom>
                </p:spPr>
              </p:pic>
              <p:cxnSp>
                <p:nvCxnSpPr>
                  <p:cNvPr id="24" name="Straight Arrow Connector 23">
                    <a:extLst>
                      <a:ext uri="{FF2B5EF4-FFF2-40B4-BE49-F238E27FC236}">
                        <a16:creationId xmlns:a16="http://schemas.microsoft.com/office/drawing/2014/main" id="{7FCB2C17-E3E8-4F87-A98E-2FA470C784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842067" y="3060196"/>
                    <a:ext cx="685800" cy="228599"/>
                  </a:xfrm>
                  <a:prstGeom prst="straightConnector1">
                    <a:avLst/>
                  </a:prstGeom>
                  <a:ln w="41275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Arrow Connector 28">
                    <a:extLst>
                      <a:ext uri="{FF2B5EF4-FFF2-40B4-BE49-F238E27FC236}">
                        <a16:creationId xmlns:a16="http://schemas.microsoft.com/office/drawing/2014/main" id="{AB38A1F5-88B3-420C-989C-822A9036F9E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4652169" y="3039993"/>
                    <a:ext cx="712142" cy="320254"/>
                  </a:xfrm>
                  <a:prstGeom prst="straightConnector1">
                    <a:avLst/>
                  </a:prstGeom>
                  <a:ln w="41275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1" name="Group 30">
                    <a:extLst>
                      <a:ext uri="{FF2B5EF4-FFF2-40B4-BE49-F238E27FC236}">
                        <a16:creationId xmlns:a16="http://schemas.microsoft.com/office/drawing/2014/main" id="{A9C51679-5005-44EB-A697-F353CDCC877F}"/>
                      </a:ext>
                    </a:extLst>
                  </p:cNvPr>
                  <p:cNvGrpSpPr/>
                  <p:nvPr/>
                </p:nvGrpSpPr>
                <p:grpSpPr>
                  <a:xfrm>
                    <a:off x="5202143" y="3158637"/>
                    <a:ext cx="324338" cy="329136"/>
                    <a:chOff x="7505382" y="2587647"/>
                    <a:chExt cx="1435133" cy="1021338"/>
                  </a:xfrm>
                </p:grpSpPr>
                <p:sp>
                  <p:nvSpPr>
                    <p:cNvPr id="32" name="Star: 12 Points 31">
                      <a:extLst>
                        <a:ext uri="{FF2B5EF4-FFF2-40B4-BE49-F238E27FC236}">
                          <a16:creationId xmlns:a16="http://schemas.microsoft.com/office/drawing/2014/main" id="{F1F8FF68-36A4-444B-B51F-49DC6733F2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7505382" y="2587647"/>
                      <a:ext cx="1435133" cy="1021338"/>
                    </a:xfrm>
                    <a:prstGeom prst="star12">
                      <a:avLst/>
                    </a:prstGeom>
                    <a:solidFill>
                      <a:srgbClr val="F2BE3C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" name="Explosion: 14 Points 32">
                      <a:extLst>
                        <a:ext uri="{FF2B5EF4-FFF2-40B4-BE49-F238E27FC236}">
                          <a16:creationId xmlns:a16="http://schemas.microsoft.com/office/drawing/2014/main" id="{D989FE34-CA01-4854-BD6A-1AC031DBE6BD}"/>
                        </a:ext>
                      </a:extLst>
                    </p:cNvPr>
                    <p:cNvSpPr/>
                    <p:nvPr/>
                  </p:nvSpPr>
                  <p:spPr>
                    <a:xfrm rot="2274163">
                      <a:off x="7873278" y="2841647"/>
                      <a:ext cx="699336" cy="604103"/>
                    </a:xfrm>
                    <a:prstGeom prst="irregularSeal2">
                      <a:avLst/>
                    </a:prstGeom>
                    <a:solidFill>
                      <a:srgbClr val="FF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pic>
                <p:nvPicPr>
                  <p:cNvPr id="36" name="Picture 35">
                    <a:extLst>
                      <a:ext uri="{FF2B5EF4-FFF2-40B4-BE49-F238E27FC236}">
                        <a16:creationId xmlns:a16="http://schemas.microsoft.com/office/drawing/2014/main" id="{65BE3B27-8E5E-4378-BB37-4A4A36DC95F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 rot="20759727">
                    <a:off x="2155581" y="3894134"/>
                    <a:ext cx="915841" cy="355754"/>
                  </a:xfrm>
                  <a:prstGeom prst="rect">
                    <a:avLst/>
                  </a:prstGeom>
                </p:spPr>
              </p:pic>
              <p:cxnSp>
                <p:nvCxnSpPr>
                  <p:cNvPr id="42" name="Straight Connector 41">
                    <a:extLst>
                      <a:ext uri="{FF2B5EF4-FFF2-40B4-BE49-F238E27FC236}">
                        <a16:creationId xmlns:a16="http://schemas.microsoft.com/office/drawing/2014/main" id="{9F59EFD4-F033-42A5-AC76-D696293A9239}"/>
                      </a:ext>
                    </a:extLst>
                  </p:cNvPr>
                  <p:cNvCxnSpPr>
                    <a:cxnSpLocks/>
                    <a:stCxn id="21" idx="2"/>
                    <a:endCxn id="36" idx="1"/>
                  </p:cNvCxnSpPr>
                  <p:nvPr/>
                </p:nvCxnSpPr>
                <p:spPr>
                  <a:xfrm flipV="1">
                    <a:off x="1139560" y="4182827"/>
                    <a:ext cx="1029632" cy="292582"/>
                  </a:xfrm>
                  <a:prstGeom prst="line">
                    <a:avLst/>
                  </a:prstGeom>
                  <a:ln w="47625">
                    <a:solidFill>
                      <a:srgbClr val="1A30D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Connector 50">
                    <a:extLst>
                      <a:ext uri="{FF2B5EF4-FFF2-40B4-BE49-F238E27FC236}">
                        <a16:creationId xmlns:a16="http://schemas.microsoft.com/office/drawing/2014/main" id="{6FD944D5-B3CF-4886-8BD4-32A106E832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515152" y="3430033"/>
                    <a:ext cx="1580049" cy="574982"/>
                  </a:xfrm>
                  <a:prstGeom prst="line">
                    <a:avLst/>
                  </a:prstGeom>
                  <a:ln w="47625">
                    <a:solidFill>
                      <a:srgbClr val="1A30D2"/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25" name="Picture 24">
                    <a:extLst>
                      <a:ext uri="{FF2B5EF4-FFF2-40B4-BE49-F238E27FC236}">
                        <a16:creationId xmlns:a16="http://schemas.microsoft.com/office/drawing/2014/main" id="{F8147D98-E574-4EC5-A205-FD3D1DA2213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 rot="1315130">
                    <a:off x="7001357" y="4197090"/>
                    <a:ext cx="2111907" cy="305308"/>
                  </a:xfrm>
                  <a:prstGeom prst="rect">
                    <a:avLst/>
                  </a:prstGeom>
                </p:spPr>
              </p:pic>
              <p:pic>
                <p:nvPicPr>
                  <p:cNvPr id="26" name="Picture 25">
                    <a:extLst>
                      <a:ext uri="{FF2B5EF4-FFF2-40B4-BE49-F238E27FC236}">
                        <a16:creationId xmlns:a16="http://schemas.microsoft.com/office/drawing/2014/main" id="{C700F2AE-1EBE-4806-90AE-31555B87C1B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 rot="1054908">
                    <a:off x="6142167" y="3937278"/>
                    <a:ext cx="955316" cy="355754"/>
                  </a:xfrm>
                  <a:prstGeom prst="rect">
                    <a:avLst/>
                  </a:prstGeom>
                </p:spPr>
              </p:pic>
              <p:pic>
                <p:nvPicPr>
                  <p:cNvPr id="39" name="Picture 38">
                    <a:extLst>
                      <a:ext uri="{FF2B5EF4-FFF2-40B4-BE49-F238E27FC236}">
                        <a16:creationId xmlns:a16="http://schemas.microsoft.com/office/drawing/2014/main" id="{6EF5C338-BB09-4C9C-8CBC-85088344F28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 rot="20287739">
                    <a:off x="2270369" y="3591634"/>
                    <a:ext cx="1139558" cy="196951"/>
                  </a:xfrm>
                  <a:prstGeom prst="rect">
                    <a:avLst/>
                  </a:prstGeom>
                </p:spPr>
              </p:pic>
              <p:pic>
                <p:nvPicPr>
                  <p:cNvPr id="44" name="Picture 43">
                    <a:extLst>
                      <a:ext uri="{FF2B5EF4-FFF2-40B4-BE49-F238E27FC236}">
                        <a16:creationId xmlns:a16="http://schemas.microsoft.com/office/drawing/2014/main" id="{8D694925-8414-4AE6-8C43-6884C833C7A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tretch>
                    <a:fillRect/>
                  </a:stretch>
                </p:blipFill>
                <p:spPr>
                  <a:xfrm rot="1195990">
                    <a:off x="5796882" y="3613837"/>
                    <a:ext cx="1139558" cy="196951"/>
                  </a:xfrm>
                  <a:prstGeom prst="rect">
                    <a:avLst/>
                  </a:prstGeom>
                </p:spPr>
              </p:pic>
            </p:grpSp>
          </p:grpSp>
        </p:grpSp>
      </p:grpSp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id="{702CF759-8CF4-48F8-9EAA-EBAF8C4EA3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2942" y="685800"/>
          <a:ext cx="1829357" cy="436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9" name="Equation" r:id="rId7" imgW="1168200" imgH="279360" progId="Equation.DSMT4">
                  <p:embed/>
                </p:oleObj>
              </mc:Choice>
              <mc:Fallback>
                <p:oleObj name="Equation" r:id="rId7" imgW="1168200" imgH="279360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id="{702CF759-8CF4-48F8-9EAA-EBAF8C4EA3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32942" y="685800"/>
                        <a:ext cx="1829357" cy="436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F342EDFA-EFE3-46AF-84EC-E9649FC60464}"/>
              </a:ext>
            </a:extLst>
          </p:cNvPr>
          <p:cNvSpPr txBox="1"/>
          <p:nvPr/>
        </p:nvSpPr>
        <p:spPr>
          <a:xfrm>
            <a:off x="1810827" y="3878672"/>
            <a:ext cx="261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XFEL helical undulator converts </a:t>
            </a:r>
            <a:r>
              <a:rPr lang="en-US" sz="14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400" i="1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to</a:t>
            </a:r>
          </a:p>
          <a:p>
            <a:pPr algn="l"/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keV x-rays, 0.7 Joules/pulse</a:t>
            </a:r>
          </a:p>
          <a:p>
            <a:pPr algn="l"/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(few 100 meters in length)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D2C804-2CBB-4E84-AC1B-82DD0CE7971F}"/>
              </a:ext>
            </a:extLst>
          </p:cNvPr>
          <p:cNvSpPr txBox="1"/>
          <p:nvPr/>
        </p:nvSpPr>
        <p:spPr>
          <a:xfrm>
            <a:off x="6821616" y="1175864"/>
            <a:ext cx="2317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62.8 GeV electrons</a:t>
            </a:r>
          </a:p>
          <a:p>
            <a:pPr algn="l"/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converted to 62.5 GeV </a:t>
            </a:r>
          </a:p>
          <a:p>
            <a:pPr algn="l"/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photons through Compton </a:t>
            </a:r>
          </a:p>
          <a:p>
            <a:pPr algn="l"/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collision with 1 keV x-rays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8F0BA24-332B-44BF-B368-26A656A08072}"/>
              </a:ext>
            </a:extLst>
          </p:cNvPr>
          <p:cNvCxnSpPr>
            <a:cxnSpLocks/>
          </p:cNvCxnSpPr>
          <p:nvPr/>
        </p:nvCxnSpPr>
        <p:spPr>
          <a:xfrm flipV="1">
            <a:off x="3024146" y="3361044"/>
            <a:ext cx="389862" cy="115403"/>
          </a:xfrm>
          <a:prstGeom prst="line">
            <a:avLst/>
          </a:prstGeom>
          <a:ln w="4762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AEB8A2E-CD56-494E-A1C6-19F43645A7A8}"/>
              </a:ext>
            </a:extLst>
          </p:cNvPr>
          <p:cNvGrpSpPr/>
          <p:nvPr/>
        </p:nvGrpSpPr>
        <p:grpSpPr>
          <a:xfrm rot="1418018">
            <a:off x="3498775" y="3026409"/>
            <a:ext cx="581923" cy="634642"/>
            <a:chOff x="3528445" y="3522519"/>
            <a:chExt cx="3324983" cy="2246480"/>
          </a:xfrm>
        </p:grpSpPr>
        <p:pic>
          <p:nvPicPr>
            <p:cNvPr id="66" name="Picture 65">
              <a:extLst>
                <a:ext uri="{FF2B5EF4-FFF2-40B4-BE49-F238E27FC236}">
                  <a16:creationId xmlns:a16="http://schemas.microsoft.com/office/drawing/2014/main" id="{B1E3E811-8611-426A-84EE-DBDD937C6A0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28445" y="3522519"/>
              <a:ext cx="3324443" cy="2246480"/>
            </a:xfrm>
            <a:prstGeom prst="rect">
              <a:avLst/>
            </a:prstGeom>
          </p:spPr>
        </p:pic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FF9ABCE-714F-49D2-BCCE-CD977A49F9C0}"/>
                </a:ext>
              </a:extLst>
            </p:cNvPr>
            <p:cNvSpPr/>
            <p:nvPr/>
          </p:nvSpPr>
          <p:spPr>
            <a:xfrm>
              <a:off x="4867796" y="5136512"/>
              <a:ext cx="1166226" cy="5347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AE3593D2-371C-47A4-895D-4ED884F7B0A4}"/>
                </a:ext>
              </a:extLst>
            </p:cNvPr>
            <p:cNvSpPr/>
            <p:nvPr/>
          </p:nvSpPr>
          <p:spPr>
            <a:xfrm>
              <a:off x="6152670" y="4741186"/>
              <a:ext cx="700758" cy="5024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548A1FF1-D588-47C6-905C-AC6B19E481AE}"/>
              </a:ext>
            </a:extLst>
          </p:cNvPr>
          <p:cNvGrpSpPr/>
          <p:nvPr/>
        </p:nvGrpSpPr>
        <p:grpSpPr>
          <a:xfrm rot="3594666" flipH="1" flipV="1">
            <a:off x="5130719" y="2998201"/>
            <a:ext cx="565085" cy="626390"/>
            <a:chOff x="3528445" y="3522519"/>
            <a:chExt cx="3324983" cy="2246480"/>
          </a:xfrm>
        </p:grpSpPr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id="{8CD5D822-7B37-47AE-832F-B6254A04CA9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28445" y="3522519"/>
              <a:ext cx="3324443" cy="2246480"/>
            </a:xfrm>
            <a:prstGeom prst="rect">
              <a:avLst/>
            </a:prstGeom>
          </p:spPr>
        </p:pic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F7FB744-F24B-48F7-A387-CAEE2D9402EE}"/>
                </a:ext>
              </a:extLst>
            </p:cNvPr>
            <p:cNvSpPr/>
            <p:nvPr/>
          </p:nvSpPr>
          <p:spPr>
            <a:xfrm>
              <a:off x="4867796" y="5136512"/>
              <a:ext cx="1166226" cy="5347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13C3C97-44A1-48E2-89C0-A915D18FD13D}"/>
                </a:ext>
              </a:extLst>
            </p:cNvPr>
            <p:cNvSpPr/>
            <p:nvPr/>
          </p:nvSpPr>
          <p:spPr>
            <a:xfrm>
              <a:off x="6152670" y="4741186"/>
              <a:ext cx="700758" cy="5024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149D832-B1B3-4BAA-88F4-5E3EA7500602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5700496" y="3386376"/>
            <a:ext cx="452508" cy="102193"/>
          </a:xfrm>
          <a:prstGeom prst="line">
            <a:avLst/>
          </a:prstGeom>
          <a:ln w="4762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6096AF3-90A6-4916-B508-6B41C22F151A}"/>
              </a:ext>
            </a:extLst>
          </p:cNvPr>
          <p:cNvCxnSpPr>
            <a:cxnSpLocks/>
            <a:stCxn id="26" idx="3"/>
            <a:endCxn id="25" idx="2"/>
          </p:cNvCxnSpPr>
          <p:nvPr/>
        </p:nvCxnSpPr>
        <p:spPr>
          <a:xfrm>
            <a:off x="7063694" y="3777139"/>
            <a:ext cx="925156" cy="231923"/>
          </a:xfrm>
          <a:prstGeom prst="line">
            <a:avLst/>
          </a:prstGeom>
          <a:ln w="47625">
            <a:solidFill>
              <a:srgbClr val="1A30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E09B0DF3-BF22-424B-8D45-415E9A8C629A}"/>
              </a:ext>
            </a:extLst>
          </p:cNvPr>
          <p:cNvSpPr txBox="1"/>
          <p:nvPr/>
        </p:nvSpPr>
        <p:spPr>
          <a:xfrm>
            <a:off x="3870187" y="3355941"/>
            <a:ext cx="15800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rgbClr val="D3AE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KB mirrors focus</a:t>
            </a:r>
          </a:p>
          <a:p>
            <a:pPr algn="l"/>
            <a:r>
              <a:rPr lang="en-US" sz="1400" dirty="0">
                <a:solidFill>
                  <a:srgbClr val="D3AE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x-ray pulse  to 40 nm radius</a:t>
            </a:r>
          </a:p>
          <a:p>
            <a:pPr algn="l"/>
            <a:r>
              <a:rPr lang="en-US" sz="1400" dirty="0">
                <a:solidFill>
                  <a:srgbClr val="D3AE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Compton IP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375D74AB-293D-481D-B39E-D62CB2AF39B1}"/>
              </a:ext>
            </a:extLst>
          </p:cNvPr>
          <p:cNvSpPr txBox="1"/>
          <p:nvPr/>
        </p:nvSpPr>
        <p:spPr>
          <a:xfrm>
            <a:off x="492684" y="1723546"/>
            <a:ext cx="28115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focus squeezes round e</a:t>
            </a:r>
            <a:r>
              <a:rPr lang="en-US" sz="1400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beam to radius </a:t>
            </a:r>
            <a:r>
              <a:rPr lang="en-US" sz="1400" dirty="0" err="1">
                <a:solidFill>
                  <a:srgbClr val="0000FF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1400" baseline="-25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 nm at primary IP</a:t>
            </a:r>
          </a:p>
          <a:p>
            <a:pPr algn="l"/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(few 100 meters in length)</a:t>
            </a:r>
          </a:p>
        </p:txBody>
      </p:sp>
      <p:graphicFrame>
        <p:nvGraphicFramePr>
          <p:cNvPr id="105" name="Object 104">
            <a:extLst>
              <a:ext uri="{FF2B5EF4-FFF2-40B4-BE49-F238E27FC236}">
                <a16:creationId xmlns:a16="http://schemas.microsoft.com/office/drawing/2014/main" id="{D092A96A-EDBC-4A56-92DB-829E6648D1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880029"/>
              </p:ext>
            </p:extLst>
          </p:nvPr>
        </p:nvGraphicFramePr>
        <p:xfrm>
          <a:off x="3216016" y="1190625"/>
          <a:ext cx="313848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0" name="Equation" r:id="rId10" imgW="2819160" imgH="711000" progId="Equation.DSMT4">
                  <p:embed/>
                </p:oleObj>
              </mc:Choice>
              <mc:Fallback>
                <p:oleObj name="Equation" r:id="rId10" imgW="2819160" imgH="711000" progId="Equation.DSMT4">
                  <p:embed/>
                  <p:pic>
                    <p:nvPicPr>
                      <p:cNvPr id="105" name="Object 104">
                        <a:extLst>
                          <a:ext uri="{FF2B5EF4-FFF2-40B4-BE49-F238E27FC236}">
                            <a16:creationId xmlns:a16="http://schemas.microsoft.com/office/drawing/2014/main" id="{D092A96A-EDBC-4A56-92DB-829E6648D1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216016" y="1190625"/>
                        <a:ext cx="3138488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106">
            <a:extLst>
              <a:ext uri="{FF2B5EF4-FFF2-40B4-BE49-F238E27FC236}">
                <a16:creationId xmlns:a16="http://schemas.microsoft.com/office/drawing/2014/main" id="{69F6864F-5A74-41B7-BEA7-7D165D13E6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45295" y="2113980"/>
          <a:ext cx="1865048" cy="574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1" name="Equation" r:id="rId12" imgW="1523880" imgH="469800" progId="Equation.DSMT4">
                  <p:embed/>
                </p:oleObj>
              </mc:Choice>
              <mc:Fallback>
                <p:oleObj name="Equation" r:id="rId12" imgW="1523880" imgH="469800" progId="Equation.DSMT4">
                  <p:embed/>
                  <p:pic>
                    <p:nvPicPr>
                      <p:cNvPr id="107" name="Object 106">
                        <a:extLst>
                          <a:ext uri="{FF2B5EF4-FFF2-40B4-BE49-F238E27FC236}">
                            <a16:creationId xmlns:a16="http://schemas.microsoft.com/office/drawing/2014/main" id="{69F6864F-5A74-41B7-BEA7-7D165D13E6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5295" y="2113980"/>
                        <a:ext cx="1865048" cy="574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TextBox 107">
            <a:extLst>
              <a:ext uri="{FF2B5EF4-FFF2-40B4-BE49-F238E27FC236}">
                <a16:creationId xmlns:a16="http://schemas.microsoft.com/office/drawing/2014/main" id="{03991C3F-44FC-4AA6-8DBC-BFEFB1B86D83}"/>
              </a:ext>
            </a:extLst>
          </p:cNvPr>
          <p:cNvSpPr txBox="1"/>
          <p:nvPr/>
        </p:nvSpPr>
        <p:spPr>
          <a:xfrm>
            <a:off x="1489838" y="2975491"/>
            <a:ext cx="12496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i="1" dirty="0">
                <a:solidFill>
                  <a:srgbClr val="1A30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100" i="1" baseline="30000" dirty="0">
                <a:solidFill>
                  <a:srgbClr val="1A30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l"/>
            <a:r>
              <a:rPr lang="en-US" sz="1100" dirty="0">
                <a:solidFill>
                  <a:srgbClr val="1A30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(62.8 GeV)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18A20C7-8304-49AD-B228-9F32E8AE6620}"/>
              </a:ext>
            </a:extLst>
          </p:cNvPr>
          <p:cNvSpPr txBox="1"/>
          <p:nvPr/>
        </p:nvSpPr>
        <p:spPr>
          <a:xfrm>
            <a:off x="1150810" y="3891730"/>
            <a:ext cx="1060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i="1" dirty="0">
                <a:solidFill>
                  <a:srgbClr val="1A30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100" i="1" baseline="30000" dirty="0">
                <a:solidFill>
                  <a:srgbClr val="1A30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l"/>
            <a:r>
              <a:rPr lang="en-US" sz="1100" dirty="0">
                <a:solidFill>
                  <a:srgbClr val="1A30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(31 GeV)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4BD70C7-1BF9-4305-89FD-58785DC0E7B6}"/>
              </a:ext>
            </a:extLst>
          </p:cNvPr>
          <p:cNvSpPr txBox="1"/>
          <p:nvPr/>
        </p:nvSpPr>
        <p:spPr>
          <a:xfrm>
            <a:off x="6944261" y="2941496"/>
            <a:ext cx="12496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i="1" dirty="0">
                <a:solidFill>
                  <a:srgbClr val="1A30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100" i="1" baseline="30000" dirty="0">
                <a:solidFill>
                  <a:srgbClr val="1A30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l"/>
            <a:r>
              <a:rPr lang="en-US" sz="1100" dirty="0">
                <a:solidFill>
                  <a:srgbClr val="1A30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(62.8 GeV)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AD879467-DC2F-4F16-AADC-79E2A122B192}"/>
              </a:ext>
            </a:extLst>
          </p:cNvPr>
          <p:cNvSpPr txBox="1"/>
          <p:nvPr/>
        </p:nvSpPr>
        <p:spPr>
          <a:xfrm>
            <a:off x="7009227" y="3773175"/>
            <a:ext cx="1060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i="1" dirty="0">
                <a:solidFill>
                  <a:srgbClr val="1A30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100" i="1" baseline="30000" dirty="0">
                <a:solidFill>
                  <a:srgbClr val="1A30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l"/>
            <a:r>
              <a:rPr lang="en-US" sz="1100" dirty="0">
                <a:solidFill>
                  <a:srgbClr val="1A30D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(31 GeV)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A2B941C-38D1-4F39-AA73-FC7F226707A9}"/>
              </a:ext>
            </a:extLst>
          </p:cNvPr>
          <p:cNvSpPr txBox="1"/>
          <p:nvPr/>
        </p:nvSpPr>
        <p:spPr>
          <a:xfrm>
            <a:off x="161897" y="4972235"/>
            <a:ext cx="30893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rgbClr val="907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baseline="30000" dirty="0">
                <a:solidFill>
                  <a:srgbClr val="907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1400" dirty="0">
                <a:solidFill>
                  <a:srgbClr val="9076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LINAC  with 100 MeV/m accelerates electrons to 62.8 GeV</a:t>
            </a:r>
          </a:p>
          <a:p>
            <a:pPr algn="l"/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(650 meters in length) 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BFC711C3-5F09-4993-9CB9-7334A32EBDE1}"/>
              </a:ext>
            </a:extLst>
          </p:cNvPr>
          <p:cNvSpPr txBox="1"/>
          <p:nvPr/>
        </p:nvSpPr>
        <p:spPr>
          <a:xfrm>
            <a:off x="134374" y="6043136"/>
            <a:ext cx="28374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rgbClr val="981E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Polarized RF gun produces low </a:t>
            </a:r>
          </a:p>
          <a:p>
            <a:pPr algn="l"/>
            <a:r>
              <a:rPr lang="en-US" sz="1400" dirty="0">
                <a:solidFill>
                  <a:srgbClr val="981E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emittance round e</a:t>
            </a:r>
            <a:r>
              <a:rPr lang="en-US" sz="1400" baseline="30000" dirty="0">
                <a:solidFill>
                  <a:srgbClr val="981E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>
                <a:solidFill>
                  <a:srgbClr val="981E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beams  (no</a:t>
            </a:r>
          </a:p>
          <a:p>
            <a:pPr algn="l"/>
            <a:r>
              <a:rPr lang="en-US" sz="1400" dirty="0">
                <a:solidFill>
                  <a:srgbClr val="981E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damping rings)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ADA3F20-2AB9-4CE5-A076-6A7D47813C81}"/>
              </a:ext>
            </a:extLst>
          </p:cNvPr>
          <p:cNvSpPr txBox="1"/>
          <p:nvPr/>
        </p:nvSpPr>
        <p:spPr>
          <a:xfrm>
            <a:off x="5474988" y="4364440"/>
            <a:ext cx="3623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other bunch in train is kicked to XFEL line at the 31 GeV point in LINAC</a:t>
            </a:r>
          </a:p>
          <a:p>
            <a:pPr algn="l"/>
            <a:r>
              <a:rPr lang="en-US" sz="1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 ns bunch separation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D12C2744-5449-4C73-9854-E789349B2429}"/>
              </a:ext>
            </a:extLst>
          </p:cNvPr>
          <p:cNvCxnSpPr>
            <a:cxnSpLocks/>
          </p:cNvCxnSpPr>
          <p:nvPr/>
        </p:nvCxnSpPr>
        <p:spPr>
          <a:xfrm flipV="1">
            <a:off x="500922" y="4254718"/>
            <a:ext cx="0" cy="632483"/>
          </a:xfrm>
          <a:prstGeom prst="straightConnector1">
            <a:avLst/>
          </a:prstGeom>
          <a:ln>
            <a:solidFill>
              <a:srgbClr val="90760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A2F85BF5-CD42-4739-98CA-3AA3F750797F}"/>
              </a:ext>
            </a:extLst>
          </p:cNvPr>
          <p:cNvCxnSpPr>
            <a:cxnSpLocks/>
          </p:cNvCxnSpPr>
          <p:nvPr/>
        </p:nvCxnSpPr>
        <p:spPr>
          <a:xfrm flipV="1">
            <a:off x="31096" y="4350209"/>
            <a:ext cx="0" cy="1602905"/>
          </a:xfrm>
          <a:prstGeom prst="straightConnector1">
            <a:avLst/>
          </a:prstGeom>
          <a:ln>
            <a:solidFill>
              <a:srgbClr val="981E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8DBE434-FC20-4DE4-9F36-0E1AE87270F1}"/>
              </a:ext>
            </a:extLst>
          </p:cNvPr>
          <p:cNvCxnSpPr>
            <a:cxnSpLocks/>
          </p:cNvCxnSpPr>
          <p:nvPr/>
        </p:nvCxnSpPr>
        <p:spPr>
          <a:xfrm>
            <a:off x="2798107" y="2652739"/>
            <a:ext cx="158377" cy="377694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A4666073-F554-4DA2-9FA1-F1FE48DD6A5C}"/>
              </a:ext>
            </a:extLst>
          </p:cNvPr>
          <p:cNvCxnSpPr>
            <a:cxnSpLocks/>
          </p:cNvCxnSpPr>
          <p:nvPr/>
        </p:nvCxnSpPr>
        <p:spPr>
          <a:xfrm flipV="1">
            <a:off x="7877819" y="3993109"/>
            <a:ext cx="168015" cy="371331"/>
          </a:xfrm>
          <a:prstGeom prst="straightConnector1">
            <a:avLst/>
          </a:prstGeom>
          <a:ln>
            <a:solidFill>
              <a:srgbClr val="90760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9C2CF80E-4D19-42A4-ADB6-E951791CC291}"/>
              </a:ext>
            </a:extLst>
          </p:cNvPr>
          <p:cNvCxnSpPr>
            <a:cxnSpLocks/>
          </p:cNvCxnSpPr>
          <p:nvPr/>
        </p:nvCxnSpPr>
        <p:spPr>
          <a:xfrm flipH="1">
            <a:off x="5594607" y="1981045"/>
            <a:ext cx="1270402" cy="7491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CB798066-DFEC-43B1-8A52-73CD84C45752}"/>
              </a:ext>
            </a:extLst>
          </p:cNvPr>
          <p:cNvCxnSpPr>
            <a:cxnSpLocks/>
          </p:cNvCxnSpPr>
          <p:nvPr/>
        </p:nvCxnSpPr>
        <p:spPr>
          <a:xfrm flipH="1" flipV="1">
            <a:off x="2804566" y="3751042"/>
            <a:ext cx="145941" cy="207495"/>
          </a:xfrm>
          <a:prstGeom prst="straightConnector1">
            <a:avLst/>
          </a:prstGeom>
          <a:ln>
            <a:solidFill>
              <a:srgbClr val="981E3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C62BE75D-9F37-445B-AB6F-223F041C1554}"/>
              </a:ext>
            </a:extLst>
          </p:cNvPr>
          <p:cNvSpPr txBox="1"/>
          <p:nvPr/>
        </p:nvSpPr>
        <p:spPr>
          <a:xfrm>
            <a:off x="3599228" y="2391045"/>
            <a:ext cx="1249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g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(62.5 GeV)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A4132E5-AE0F-46F6-B4DC-016B8B619A67}"/>
              </a:ext>
            </a:extLst>
          </p:cNvPr>
          <p:cNvSpPr txBox="1"/>
          <p:nvPr/>
        </p:nvSpPr>
        <p:spPr>
          <a:xfrm>
            <a:off x="4825405" y="2418959"/>
            <a:ext cx="12496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g </a:t>
            </a:r>
            <a:r>
              <a:rPr lang="en-US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(62.5 GeV)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5AAA49-2D97-48D4-BABF-DC7F6ADFE5E0}"/>
              </a:ext>
            </a:extLst>
          </p:cNvPr>
          <p:cNvSpPr txBox="1"/>
          <p:nvPr/>
        </p:nvSpPr>
        <p:spPr>
          <a:xfrm>
            <a:off x="3669013" y="5302105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~2 km total length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94F263C-74B2-4F59-A031-927D4913845F}"/>
              </a:ext>
            </a:extLst>
          </p:cNvPr>
          <p:cNvCxnSpPr>
            <a:cxnSpLocks/>
            <a:endCxn id="10" idx="10"/>
          </p:cNvCxnSpPr>
          <p:nvPr/>
        </p:nvCxnSpPr>
        <p:spPr>
          <a:xfrm>
            <a:off x="4572000" y="1984506"/>
            <a:ext cx="11879" cy="3582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93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94" grpId="0"/>
      <p:bldP spid="104" grpId="0"/>
      <p:bldP spid="114" grpId="0"/>
      <p:bldP spid="115" grpId="0"/>
      <p:bldP spid="116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58831B-6869-4F25-AD92-F7E497ED34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98401B1C-C0AD-470E-BB19-1071D5B10505}"/>
              </a:ext>
            </a:extLst>
          </p:cNvPr>
          <p:cNvSpPr txBox="1">
            <a:spLocks/>
          </p:cNvSpPr>
          <p:nvPr/>
        </p:nvSpPr>
        <p:spPr>
          <a:xfrm>
            <a:off x="479918" y="37039"/>
            <a:ext cx="8103570" cy="753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b="0" dirty="0"/>
              <a:t> </a:t>
            </a:r>
            <a:r>
              <a:rPr lang="en-US" b="0" dirty="0">
                <a:latin typeface="Symbol" panose="05050102010706020507" pitchFamily="18" charset="2"/>
              </a:rPr>
              <a:t>gg</a:t>
            </a:r>
            <a:r>
              <a:rPr lang="en-US" b="0" dirty="0"/>
              <a:t> Luminosity Spectra    x=4.8  vs. x=1000    (CAIN MC)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CC1B46-8C3A-4B5D-8794-C68C5BBEF9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5040" y="790072"/>
            <a:ext cx="6353325" cy="2513464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88FE660-0CDE-4D9A-BFD7-C90E8415C5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56333"/>
              </p:ext>
            </p:extLst>
          </p:nvPr>
        </p:nvGraphicFramePr>
        <p:xfrm>
          <a:off x="193582" y="4196541"/>
          <a:ext cx="3565525" cy="2171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Equation" r:id="rId5" imgW="2603160" imgH="1587240" progId="Equation.DSMT4">
                  <p:embed/>
                </p:oleObj>
              </mc:Choice>
              <mc:Fallback>
                <p:oleObj name="Equation" r:id="rId5" imgW="2603160" imgH="15872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88FE660-0CDE-4D9A-BFD7-C90E8415C5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3582" y="4196541"/>
                        <a:ext cx="3565525" cy="2171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7B85C5E5-1F85-4829-8B69-F038F86A3E5B}"/>
              </a:ext>
            </a:extLst>
          </p:cNvPr>
          <p:cNvGrpSpPr/>
          <p:nvPr/>
        </p:nvGrpSpPr>
        <p:grpSpPr>
          <a:xfrm>
            <a:off x="3810000" y="3352800"/>
            <a:ext cx="4181953" cy="3394049"/>
            <a:chOff x="3810000" y="3200400"/>
            <a:chExt cx="4181953" cy="339404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A0C1893-E6D9-4694-872A-A4CCC6EE2A8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810000" y="3200400"/>
              <a:ext cx="4181953" cy="3394049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8CB0F40-01DB-4AF5-BFCA-716BC33F46FE}"/>
                </a:ext>
              </a:extLst>
            </p:cNvPr>
            <p:cNvSpPr/>
            <p:nvPr/>
          </p:nvSpPr>
          <p:spPr>
            <a:xfrm>
              <a:off x="3962400" y="5257800"/>
              <a:ext cx="2743200" cy="304800"/>
            </a:xfrm>
            <a:prstGeom prst="rect">
              <a:avLst/>
            </a:prstGeom>
            <a:solidFill>
              <a:schemeClr val="accent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040EC30-C4A2-4D7E-8EE2-2077C9CAA164}"/>
                </a:ext>
              </a:extLst>
            </p:cNvPr>
            <p:cNvSpPr/>
            <p:nvPr/>
          </p:nvSpPr>
          <p:spPr>
            <a:xfrm>
              <a:off x="3981805" y="5960661"/>
              <a:ext cx="2743200" cy="135339"/>
            </a:xfrm>
            <a:prstGeom prst="rect">
              <a:avLst/>
            </a:prstGeom>
            <a:solidFill>
              <a:schemeClr val="accent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91F3FE9-4993-4B44-BF9B-615426173E03}"/>
                </a:ext>
              </a:extLst>
            </p:cNvPr>
            <p:cNvSpPr/>
            <p:nvPr/>
          </p:nvSpPr>
          <p:spPr>
            <a:xfrm>
              <a:off x="3981805" y="5069312"/>
              <a:ext cx="2743200" cy="135339"/>
            </a:xfrm>
            <a:prstGeom prst="rect">
              <a:avLst/>
            </a:prstGeom>
            <a:solidFill>
              <a:srgbClr val="0000FF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81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58831B-6869-4F25-AD92-F7E497ED34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98401B1C-C0AD-470E-BB19-1071D5B10505}"/>
              </a:ext>
            </a:extLst>
          </p:cNvPr>
          <p:cNvSpPr txBox="1">
            <a:spLocks/>
          </p:cNvSpPr>
          <p:nvPr/>
        </p:nvSpPr>
        <p:spPr>
          <a:xfrm>
            <a:off x="479918" y="37039"/>
            <a:ext cx="8103570" cy="753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b="0" dirty="0"/>
              <a:t> </a:t>
            </a:r>
            <a:r>
              <a:rPr lang="en-US" b="0" dirty="0">
                <a:latin typeface="Symbol" panose="05050102010706020507" pitchFamily="18" charset="2"/>
              </a:rPr>
              <a:t>gg</a:t>
            </a:r>
            <a:r>
              <a:rPr lang="en-US" b="0" dirty="0"/>
              <a:t> Luminosity Spectra   2P</a:t>
            </a:r>
            <a:r>
              <a:rPr lang="en-US" b="0" baseline="-25000" dirty="0"/>
              <a:t>c</a:t>
            </a:r>
            <a:r>
              <a:rPr lang="en-US" b="0" dirty="0">
                <a:latin typeface="Symbol" panose="05050102010706020507" pitchFamily="18" charset="2"/>
              </a:rPr>
              <a:t>l</a:t>
            </a:r>
            <a:r>
              <a:rPr lang="en-US" b="0" baseline="-25000" dirty="0"/>
              <a:t>e </a:t>
            </a:r>
            <a:r>
              <a:rPr lang="en-US" b="0" dirty="0"/>
              <a:t>= +0.9  vs  -0.9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88FE660-0CDE-4D9A-BFD7-C90E8415C5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2224420"/>
              </p:ext>
            </p:extLst>
          </p:nvPr>
        </p:nvGraphicFramePr>
        <p:xfrm>
          <a:off x="230726" y="3528934"/>
          <a:ext cx="3817459" cy="3095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8" name="Equation" r:id="rId4" imgW="2908080" imgH="2361960" progId="Equation.DSMT4">
                  <p:embed/>
                </p:oleObj>
              </mc:Choice>
              <mc:Fallback>
                <p:oleObj name="Equation" r:id="rId4" imgW="2908080" imgH="23619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88FE660-0CDE-4D9A-BFD7-C90E8415C5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0726" y="3528934"/>
                        <a:ext cx="3817459" cy="30953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7B85C5E5-1F85-4829-8B69-F038F86A3E5B}"/>
              </a:ext>
            </a:extLst>
          </p:cNvPr>
          <p:cNvGrpSpPr/>
          <p:nvPr/>
        </p:nvGrpSpPr>
        <p:grpSpPr>
          <a:xfrm>
            <a:off x="4200047" y="3352800"/>
            <a:ext cx="4181953" cy="3394049"/>
            <a:chOff x="3810000" y="3200400"/>
            <a:chExt cx="4181953" cy="339404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0A0C1893-E6D9-4694-872A-A4CCC6EE2A8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10000" y="3200400"/>
              <a:ext cx="4181953" cy="3394049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040EC30-C4A2-4D7E-8EE2-2077C9CAA164}"/>
                </a:ext>
              </a:extLst>
            </p:cNvPr>
            <p:cNvSpPr/>
            <p:nvPr/>
          </p:nvSpPr>
          <p:spPr>
            <a:xfrm>
              <a:off x="3981804" y="6325035"/>
              <a:ext cx="3600095" cy="135339"/>
            </a:xfrm>
            <a:prstGeom prst="rect">
              <a:avLst/>
            </a:prstGeom>
            <a:solidFill>
              <a:schemeClr val="accent1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91F3FE9-4993-4B44-BF9B-615426173E03}"/>
                </a:ext>
              </a:extLst>
            </p:cNvPr>
            <p:cNvSpPr/>
            <p:nvPr/>
          </p:nvSpPr>
          <p:spPr>
            <a:xfrm>
              <a:off x="3981805" y="6147696"/>
              <a:ext cx="3600094" cy="135339"/>
            </a:xfrm>
            <a:prstGeom prst="rect">
              <a:avLst/>
            </a:prstGeom>
            <a:solidFill>
              <a:srgbClr val="0000FF">
                <a:alpha val="1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40DD59D5-E56C-4E99-85ED-529C4A8B04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43628" y="762000"/>
            <a:ext cx="6504972" cy="2586942"/>
          </a:xfrm>
          <a:prstGeom prst="rect">
            <a:avLst/>
          </a:prstGeom>
        </p:spPr>
      </p:pic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24B903A-D09D-4073-BB94-4A4F205E5E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889288"/>
              </p:ext>
            </p:extLst>
          </p:nvPr>
        </p:nvGraphicFramePr>
        <p:xfrm>
          <a:off x="196850" y="1635195"/>
          <a:ext cx="1098550" cy="434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9" name="Equation" r:id="rId8" imgW="1091880" imgH="431640" progId="Equation.DSMT4">
                  <p:embed/>
                </p:oleObj>
              </mc:Choice>
              <mc:Fallback>
                <p:oleObj name="Equation" r:id="rId8" imgW="1091880" imgH="431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88FE660-0CDE-4D9A-BFD7-C90E8415C5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6850" y="1635195"/>
                        <a:ext cx="1098550" cy="4343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8844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58831B-6869-4F25-AD92-F7E497ED34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98401B1C-C0AD-470E-BB19-1071D5B10505}"/>
              </a:ext>
            </a:extLst>
          </p:cNvPr>
          <p:cNvSpPr txBox="1">
            <a:spLocks/>
          </p:cNvSpPr>
          <p:nvPr/>
        </p:nvSpPr>
        <p:spPr>
          <a:xfrm>
            <a:off x="479918" y="37039"/>
            <a:ext cx="8103570" cy="753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b="0" dirty="0"/>
              <a:t> </a:t>
            </a:r>
            <a:r>
              <a:rPr lang="en-US" b="0" dirty="0">
                <a:latin typeface="Symbol" panose="05050102010706020507" pitchFamily="18" charset="2"/>
              </a:rPr>
              <a:t>s</a:t>
            </a:r>
            <a:r>
              <a:rPr lang="en-US" b="0" baseline="-25000" dirty="0"/>
              <a:t>ez</a:t>
            </a:r>
            <a:r>
              <a:rPr lang="en-US" b="0" dirty="0"/>
              <a:t> and a</a:t>
            </a:r>
            <a:r>
              <a:rPr lang="en-US" b="0" baseline="-25000" dirty="0">
                <a:latin typeface="Symbol" panose="05050102010706020507" pitchFamily="18" charset="2"/>
              </a:rPr>
              <a:t>g</a:t>
            </a:r>
            <a:r>
              <a:rPr lang="en-US" b="0" dirty="0"/>
              <a:t> scans vs. </a:t>
            </a:r>
            <a:r>
              <a:rPr lang="en-US" b="0" dirty="0">
                <a:latin typeface="Symbol" panose="05050102010706020507" pitchFamily="18" charset="2"/>
              </a:rPr>
              <a:t>gg</a:t>
            </a:r>
            <a:r>
              <a:rPr lang="en-US" b="0" dirty="0"/>
              <a:t> Luminosity  (CAIN MC) 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24B903A-D09D-4073-BB94-4A4F205E5E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931945"/>
              </p:ext>
            </p:extLst>
          </p:nvPr>
        </p:nvGraphicFramePr>
        <p:xfrm>
          <a:off x="1981200" y="4996365"/>
          <a:ext cx="5661025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6" name="Equation" r:id="rId4" imgW="4356000" imgH="1231560" progId="Equation.DSMT4">
                  <p:embed/>
                </p:oleObj>
              </mc:Choice>
              <mc:Fallback>
                <p:oleObj name="Equation" r:id="rId4" imgW="4356000" imgH="12315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824B903A-D09D-4073-BB94-4A4F205E5E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1200" y="4996365"/>
                        <a:ext cx="5661025" cy="1598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856B455-8BD5-473B-8B29-472F8955EC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512" y="790072"/>
            <a:ext cx="7849514" cy="415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054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58831B-6869-4F25-AD92-F7E497ED34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98401B1C-C0AD-470E-BB19-1071D5B10505}"/>
              </a:ext>
            </a:extLst>
          </p:cNvPr>
          <p:cNvSpPr txBox="1">
            <a:spLocks/>
          </p:cNvSpPr>
          <p:nvPr/>
        </p:nvSpPr>
        <p:spPr>
          <a:xfrm>
            <a:off x="479918" y="37039"/>
            <a:ext cx="8103570" cy="753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b="0" dirty="0"/>
              <a:t>XFEL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2B58F5-5327-45F3-B756-F7680F8B3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100" y="914400"/>
            <a:ext cx="5257800" cy="30703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2BEDB2F-8537-4FCC-A61C-4272C6F4E90D}"/>
              </a:ext>
            </a:extLst>
          </p:cNvPr>
          <p:cNvSpPr txBox="1"/>
          <p:nvPr/>
        </p:nvSpPr>
        <p:spPr>
          <a:xfrm>
            <a:off x="133319" y="4343400"/>
            <a:ext cx="906953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Due to high B field and electron energy, quantum diffusion energy spread in </a:t>
            </a:r>
          </a:p>
          <a:p>
            <a:r>
              <a:rPr lang="en-US" dirty="0"/>
              <a:t>        must be properly included in the design.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With permanent magnet undulator, peak B field slightly above 1 Tesla, &lt;</a:t>
            </a:r>
            <a:r>
              <a:rPr lang="en-US" dirty="0">
                <a:latin typeface="Symbol" panose="05050102010706020507" pitchFamily="18" charset="2"/>
              </a:rPr>
              <a:t>b</a:t>
            </a:r>
            <a:r>
              <a:rPr lang="en-US" dirty="0"/>
              <a:t>&gt;=12m,</a:t>
            </a:r>
          </a:p>
          <a:p>
            <a:r>
              <a:rPr lang="en-US" dirty="0"/>
              <a:t>       1 keV X-rays with pulse energy ~ 0.07 J can be produced with negligible diffusion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With seeded FEL and taper of undulator K parameter after saturation, pulse energy </a:t>
            </a:r>
          </a:p>
          <a:p>
            <a:r>
              <a:rPr lang="en-US" dirty="0"/>
              <a:t>         of 0.7 J can be achieved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Overall length of XFEL is ~ 200 m</a:t>
            </a:r>
          </a:p>
        </p:txBody>
      </p:sp>
    </p:spTree>
    <p:extLst>
      <p:ext uri="{BB962C8B-B14F-4D97-AF65-F5344CB8AC3E}">
        <p14:creationId xmlns:p14="http://schemas.microsoft.com/office/powerpoint/2010/main" val="44383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58831B-6869-4F25-AD92-F7E497ED34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98401B1C-C0AD-470E-BB19-1071D5B10505}"/>
              </a:ext>
            </a:extLst>
          </p:cNvPr>
          <p:cNvSpPr txBox="1">
            <a:spLocks/>
          </p:cNvSpPr>
          <p:nvPr/>
        </p:nvSpPr>
        <p:spPr>
          <a:xfrm>
            <a:off x="479918" y="37039"/>
            <a:ext cx="8103570" cy="7530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bg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b="0" dirty="0"/>
              <a:t>Final Focus  (initial study by Glen White)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4BAFDA-C99D-49C0-96B7-D231FECBA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533400"/>
            <a:ext cx="5943600" cy="224028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377AA63-15D3-4E66-BA26-EAF171992DB8}"/>
              </a:ext>
            </a:extLst>
          </p:cNvPr>
          <p:cNvSpPr txBox="1"/>
          <p:nvPr/>
        </p:nvSpPr>
        <p:spPr>
          <a:xfrm>
            <a:off x="247416" y="3148719"/>
            <a:ext cx="897989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Based on local chromatic correction scheme of Raimondi-</a:t>
            </a:r>
            <a:r>
              <a:rPr lang="en-US" dirty="0" err="1"/>
              <a:t>Seryi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Includes 3 families of bend magnets, 5 </a:t>
            </a:r>
            <a:r>
              <a:rPr lang="en-US" dirty="0" err="1"/>
              <a:t>sextupoles</a:t>
            </a:r>
            <a:r>
              <a:rPr lang="en-US" dirty="0"/>
              <a:t>, plus octupoles &amp; </a:t>
            </a:r>
            <a:r>
              <a:rPr lang="en-US" dirty="0" err="1"/>
              <a:t>decupoles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Round beams at the IP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preference for final triplet instead of  doublet. The </a:t>
            </a:r>
          </a:p>
          <a:p>
            <a:r>
              <a:rPr lang="en-US" dirty="0"/>
              <a:t>        required angular dispersion at the IP is about double that for ILC/CLIC.  This</a:t>
            </a:r>
          </a:p>
          <a:p>
            <a:r>
              <a:rPr lang="en-US" dirty="0"/>
              <a:t>        will have an adverse effect on the momentum acceptance of the extraction line </a:t>
            </a:r>
          </a:p>
          <a:p>
            <a:r>
              <a:rPr lang="en-US" dirty="0"/>
              <a:t>        and may lead to increased detector backgrounds.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IP beta functions are 0.03 mm in both planes, compared with 11 x 0.48 mm for </a:t>
            </a:r>
          </a:p>
          <a:p>
            <a:r>
              <a:rPr lang="en-US" dirty="0"/>
              <a:t>        the baseline ILC design. The much smaller β* values generate significantly </a:t>
            </a:r>
          </a:p>
          <a:p>
            <a:r>
              <a:rPr lang="en-US" dirty="0"/>
              <a:t>         higher chromatic distortions,  requiring stronger </a:t>
            </a:r>
            <a:r>
              <a:rPr lang="en-US" dirty="0" err="1"/>
              <a:t>sextupole</a:t>
            </a:r>
            <a:r>
              <a:rPr lang="en-US" dirty="0"/>
              <a:t> corrections </a:t>
            </a:r>
            <a:r>
              <a:rPr lang="en-US" dirty="0">
                <a:sym typeface="Wingdings" panose="05000000000000000000" pitchFamily="2" charset="2"/>
              </a:rPr>
              <a:t></a:t>
            </a:r>
            <a:r>
              <a:rPr lang="en-US" dirty="0"/>
              <a:t> </a:t>
            </a:r>
          </a:p>
          <a:p>
            <a:r>
              <a:rPr lang="en-US" dirty="0"/>
              <a:t>         tolerances become rapidly tighter and online tuning becomes harder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Operational experience at ATF2 showed that tuning becomes more difficult with </a:t>
            </a:r>
          </a:p>
          <a:p>
            <a:r>
              <a:rPr lang="en-US" dirty="0"/>
              <a:t>                 smaller β*</a:t>
            </a:r>
            <a:r>
              <a:rPr lang="en-US" baseline="-25000" dirty="0"/>
              <a:t>x</a:t>
            </a:r>
            <a:r>
              <a:rPr lang="en-US" dirty="0"/>
              <a:t> : β*</a:t>
            </a:r>
            <a:r>
              <a:rPr lang="en-US" baseline="-25000" dirty="0"/>
              <a:t>y</a:t>
            </a:r>
            <a:r>
              <a:rPr lang="en-US" dirty="0"/>
              <a:t> ratios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90587F6-40E2-4152-BB72-67351E7C6DFE}"/>
              </a:ext>
            </a:extLst>
          </p:cNvPr>
          <p:cNvGrpSpPr/>
          <p:nvPr/>
        </p:nvGrpSpPr>
        <p:grpSpPr>
          <a:xfrm>
            <a:off x="4270472" y="562937"/>
            <a:ext cx="3450272" cy="2707104"/>
            <a:chOff x="4270472" y="721896"/>
            <a:chExt cx="3450272" cy="270710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AB52F68-6184-4A55-916F-B7958DACC0A6}"/>
                </a:ext>
              </a:extLst>
            </p:cNvPr>
            <p:cNvGrpSpPr/>
            <p:nvPr/>
          </p:nvGrpSpPr>
          <p:grpSpPr>
            <a:xfrm>
              <a:off x="4270472" y="987362"/>
              <a:ext cx="3450272" cy="2441638"/>
              <a:chOff x="4270472" y="758389"/>
              <a:chExt cx="3450272" cy="2441638"/>
            </a:xfrm>
          </p:grpSpPr>
          <p:pic>
            <p:nvPicPr>
              <p:cNvPr id="10" name="Picture 9" descr="Graphical user interface, chart, line chart&#10;&#10;Description automatically generated">
                <a:extLst>
                  <a:ext uri="{FF2B5EF4-FFF2-40B4-BE49-F238E27FC236}">
                    <a16:creationId xmlns:a16="http://schemas.microsoft.com/office/drawing/2014/main" id="{CAB2DA10-B129-44F5-8976-3BA6571CB97C}"/>
                  </a:ext>
                </a:extLst>
              </p:cNvPr>
              <p:cNvPicPr/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70472" y="758389"/>
                <a:ext cx="3450272" cy="2043271"/>
              </a:xfrm>
              <a:prstGeom prst="rect">
                <a:avLst/>
              </a:prstGeom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3FDD0B6-D332-4CB7-B0B7-5E1B3D4CF996}"/>
                  </a:ext>
                </a:extLst>
              </p:cNvPr>
              <p:cNvSpPr txBox="1"/>
              <p:nvPr/>
            </p:nvSpPr>
            <p:spPr>
              <a:xfrm>
                <a:off x="7316545" y="2938417"/>
                <a:ext cx="31771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IP</a:t>
                </a: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64DF589D-F2F0-4E83-9703-F624306C2A7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67600" y="2667000"/>
                <a:ext cx="0" cy="24063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84E8819-DF4C-406B-ABBD-6F7A2CE46C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38800" y="926432"/>
              <a:ext cx="30345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E06FA13A-EF67-46EA-940D-EFB4411AF271}"/>
                </a:ext>
              </a:extLst>
            </p:cNvPr>
            <p:cNvCxnSpPr>
              <a:cxnSpLocks/>
            </p:cNvCxnSpPr>
            <p:nvPr/>
          </p:nvCxnSpPr>
          <p:spPr>
            <a:xfrm>
              <a:off x="7161454" y="914400"/>
              <a:ext cx="22994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AB2C9F8-AA90-4BBD-9DE3-9055D771FE73}"/>
                </a:ext>
              </a:extLst>
            </p:cNvPr>
            <p:cNvSpPr txBox="1"/>
            <p:nvPr/>
          </p:nvSpPr>
          <p:spPr>
            <a:xfrm>
              <a:off x="6201652" y="721896"/>
              <a:ext cx="8087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110 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4627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58831B-6869-4F25-AD92-F7E497ED34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6B8DE3-8780-4ECB-A3CD-F3E6D35A2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26" y="115547"/>
            <a:ext cx="8991600" cy="753033"/>
          </a:xfrm>
        </p:spPr>
        <p:txBody>
          <a:bodyPr/>
          <a:lstStyle/>
          <a:p>
            <a:r>
              <a:rPr lang="en-US" b="0" dirty="0"/>
              <a:t>Some current topics of study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E4BE7F-F7C8-4AEB-B7EA-3BE221E3F039}"/>
              </a:ext>
            </a:extLst>
          </p:cNvPr>
          <p:cNvSpPr txBox="1"/>
          <p:nvPr/>
        </p:nvSpPr>
        <p:spPr>
          <a:xfrm>
            <a:off x="76200" y="1371600"/>
            <a:ext cx="908617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Overall geometric layout of accelerator, XFEL, X-ray focusing, and final focus line.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Damage threshold of the KB mirrors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Final focus optics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Machine detector interface including background from the low energy </a:t>
            </a:r>
            <a:r>
              <a:rPr lang="en-US" sz="1600" dirty="0" err="1">
                <a:solidFill>
                  <a:srgbClr val="FF0000"/>
                </a:solidFill>
              </a:rPr>
              <a:t>e</a:t>
            </a:r>
            <a:r>
              <a:rPr lang="en-US" sz="1600" baseline="30000" dirty="0" err="1">
                <a:solidFill>
                  <a:srgbClr val="FF0000"/>
                </a:solidFill>
              </a:rPr>
              <a:t>+</a:t>
            </a:r>
            <a:r>
              <a:rPr lang="en-US" sz="1600" dirty="0" err="1">
                <a:solidFill>
                  <a:srgbClr val="FF0000"/>
                </a:solidFill>
              </a:rPr>
              <a:t>e</a:t>
            </a:r>
            <a:r>
              <a:rPr lang="en-US" sz="1600" baseline="30000" dirty="0">
                <a:solidFill>
                  <a:srgbClr val="FF0000"/>
                </a:solidFill>
              </a:rPr>
              <a:t>-</a:t>
            </a:r>
            <a:r>
              <a:rPr lang="en-US" sz="1600" dirty="0">
                <a:solidFill>
                  <a:srgbClr val="FF0000"/>
                </a:solidFill>
              </a:rPr>
              <a:t> pairs and </a:t>
            </a:r>
            <a:r>
              <a:rPr lang="en-US" sz="1600" dirty="0">
                <a:solidFill>
                  <a:srgbClr val="FF0000"/>
                </a:solidFill>
                <a:latin typeface="Symbol" panose="05050102010706020507" pitchFamily="18" charset="2"/>
              </a:rPr>
              <a:t>g</a:t>
            </a:r>
            <a:r>
              <a:rPr lang="en-US" sz="1600" dirty="0">
                <a:solidFill>
                  <a:srgbClr val="FF0000"/>
                </a:solidFill>
              </a:rPr>
              <a:t>’s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              produced at the Compton IP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Physics study of Higgs couplings --  can this collider yield  precisions comparable to ILC?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            With an equal number of Higgs bosons and an 8 MeV total Higgs width measurement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            there is a chance.</a:t>
            </a:r>
          </a:p>
          <a:p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anose="05000000000000000000" pitchFamily="2" charset="2"/>
              </a:rPr>
              <a:t>. 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6831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ARTICULATE_PROJECT_CHECK" val="0"/>
  <p:tag name="ARTICULATE_PROJECT_OPEN" val="0"/>
</p:tagLst>
</file>

<file path=ppt/theme/theme1.xml><?xml version="1.0" encoding="utf-8"?>
<a:theme xmlns:a="http://schemas.openxmlformats.org/drawingml/2006/main" name="Blank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578</Words>
  <Application>Microsoft Office PowerPoint</Application>
  <PresentationFormat>On-screen Show (4:3)</PresentationFormat>
  <Paragraphs>90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Blank</vt:lpstr>
      <vt:lpstr>Custom Design</vt:lpstr>
      <vt:lpstr>Equation</vt:lpstr>
      <vt:lpstr>PowerPoint Presentation</vt:lpstr>
      <vt:lpstr>XFEL-based gg Collider Higgs Factory Schematic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current topics of 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2020-10-01T22:20:27Z</dcterms:created>
  <dcterms:modified xsi:type="dcterms:W3CDTF">2020-12-16T12:58:42Z</dcterms:modified>
</cp:coreProperties>
</file>