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6" r:id="rId2"/>
    <p:sldMasterId id="2147483678" r:id="rId3"/>
    <p:sldMasterId id="2147483695" r:id="rId4"/>
  </p:sldMasterIdLst>
  <p:notesMasterIdLst>
    <p:notesMasterId r:id="rId19"/>
  </p:notesMasterIdLst>
  <p:sldIdLst>
    <p:sldId id="256" r:id="rId5"/>
    <p:sldId id="3831" r:id="rId6"/>
    <p:sldId id="6146" r:id="rId7"/>
    <p:sldId id="6147" r:id="rId8"/>
    <p:sldId id="6141" r:id="rId9"/>
    <p:sldId id="6139" r:id="rId10"/>
    <p:sldId id="6140" r:id="rId11"/>
    <p:sldId id="6143" r:id="rId12"/>
    <p:sldId id="4330" r:id="rId13"/>
    <p:sldId id="6142" r:id="rId14"/>
    <p:sldId id="6144" r:id="rId15"/>
    <p:sldId id="6145" r:id="rId16"/>
    <p:sldId id="6148" r:id="rId17"/>
    <p:sldId id="4347" r:id="rId18"/>
  </p:sldIdLst>
  <p:sldSz cx="12192000" cy="6858000"/>
  <p:notesSz cx="6858000" cy="9144000"/>
  <p:custDataLst>
    <p:tags r:id="rId2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8">
          <p15:clr>
            <a:srgbClr val="A4A3A4"/>
          </p15:clr>
        </p15:guide>
        <p15:guide id="2" pos="386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翟纪元" initials="翟纪元" lastIdx="1" clrIdx="0"/>
  <p:cmAuthor id="7" name="Administrator" initials="A" lastIdx="1" clrIdx="6"/>
  <p:cmAuthor id="1" name="孟才" initials="孟" lastIdx="1" clrIdx="0"/>
  <p:cmAuthor id="2" name="蔡一坚" initials="蔡一坚" lastIdx="2" clrIdx="1"/>
  <p:cmAuthor id="3" name="lenovo" initials="l" lastIdx="3" clrIdx="2"/>
  <p:cmAuthor id="4" name="刘飞香" initials="刘" lastIdx="3" clrIdx="3"/>
  <p:cmAuthor id="5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00000"/>
    <a:srgbClr val="CC0000"/>
    <a:srgbClr val="0535BB"/>
    <a:srgbClr val="AAFD97"/>
    <a:srgbClr val="F9F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4694" autoAdjust="0"/>
  </p:normalViewPr>
  <p:slideViewPr>
    <p:cSldViewPr>
      <p:cViewPr varScale="1">
        <p:scale>
          <a:sx n="117" d="100"/>
          <a:sy n="117" d="100"/>
        </p:scale>
        <p:origin x="816" y="168"/>
      </p:cViewPr>
      <p:guideLst>
        <p:guide orient="horz" pos="1998"/>
        <p:guide pos="3865"/>
      </p:guideLst>
    </p:cSldViewPr>
  </p:slideViewPr>
  <p:outlineViewPr>
    <p:cViewPr>
      <p:scale>
        <a:sx n="33" d="100"/>
        <a:sy n="33" d="100"/>
      </p:scale>
      <p:origin x="66" y="364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1507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F6BC8F-88A4-40E5-969F-3F7AAC4E948B}" type="datetimeFigureOut">
              <a:rPr lang="zh-CN" altLang="en-US"/>
              <a:t>2020/12/13</a:t>
            </a:fld>
            <a:endParaRPr lang="en-US"/>
          </a:p>
        </p:txBody>
      </p:sp>
      <p:sp>
        <p:nvSpPr>
          <p:cNvPr id="235524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1509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1510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1511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B1702C-95B7-4458-B427-329B56DA4690}" type="slidenum">
              <a:rPr lang="zh-CN" alt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A53F5-0534-4B7C-866D-88710EC5A78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束流诊断：</a:t>
            </a:r>
            <a:r>
              <a:rPr lang="en-US" altLang="zh-CN" dirty="0"/>
              <a:t>1</a:t>
            </a:r>
            <a:r>
              <a:rPr lang="zh-CN" altLang="en-US" dirty="0"/>
              <a:t>、束测室</a:t>
            </a:r>
            <a:r>
              <a:rPr lang="en-US" altLang="zh-CN" dirty="0"/>
              <a:t>: </a:t>
            </a:r>
            <a:r>
              <a:rPr lang="zh-CN" altLang="en-US" dirty="0"/>
              <a:t>能谱的诊断</a:t>
            </a:r>
            <a:r>
              <a:rPr lang="en-US" altLang="zh-CN" dirty="0"/>
              <a:t>;2</a:t>
            </a:r>
            <a:r>
              <a:rPr lang="zh-CN" altLang="en-US" dirty="0"/>
              <a:t>、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  <a:cs typeface="+mn-cs"/>
              </a:rPr>
              <a:t>主动室：横向尺寸的测量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5B8BD-37E6-4DED-9F6F-167B0B64F5B5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0444-7451-47E5-AA19-07C6F3B57432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0733" y="274638"/>
            <a:ext cx="2751667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1500" y="274638"/>
            <a:ext cx="80560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AAF4D-98FF-4368-8E18-46D150919FE7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92150"/>
            <a:ext cx="10972800" cy="6492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ea typeface="黑体" panose="02010609060101010101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ea typeface="黑体" panose="02010609060101010101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ea typeface="黑体" panose="02010609060101010101" charset="-122"/>
              </a:defRPr>
            </a:lvl1pPr>
          </a:lstStyle>
          <a:p>
            <a:pPr>
              <a:defRPr/>
            </a:pPr>
            <a:fld id="{52B19CBB-592E-4131-A828-4912288401D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03788" y="29307"/>
            <a:ext cx="10972800" cy="8074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solidFill>
                  <a:srgbClr val="007D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3EC308-548F-410D-97F7-6EAC9B1F56B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1FD748B-8DCF-45C5-B0E1-748A1B681EC2}" type="datetime1">
              <a:rPr lang="zh-CN" altLang="en-US" smtClean="0"/>
              <a:t>2020/12/13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zh-CN"/>
              <a:t>Q. XU</a:t>
            </a:r>
            <a:r>
              <a:rPr lang="zh-CN" altLang="fr-FR"/>
              <a:t>，</a:t>
            </a:r>
            <a:r>
              <a:rPr lang="fr-FR" altLang="zh-CN"/>
              <a:t>Fuzhou</a:t>
            </a:r>
            <a:r>
              <a:rPr lang="zh-CN" altLang="fr-FR"/>
              <a:t>，</a:t>
            </a:r>
            <a:r>
              <a:rPr lang="fr-FR" altLang="zh-CN"/>
              <a:t>Nov. 2019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16622" y="238760"/>
            <a:ext cx="351055" cy="26416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 Centu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4856" y="0"/>
            <a:ext cx="12192001" cy="741165"/>
          </a:xfrm>
          <a:prstGeom prst="rect">
            <a:avLst/>
          </a:prstGeom>
        </p:spPr>
        <p:txBody>
          <a:bodyPr lIns="0" tIns="0" rIns="0" bIns="0"/>
          <a:lstStyle>
            <a:lvl1pPr algn="l" defTabSz="821690">
              <a:defRPr sz="3300" b="1">
                <a:effectLst>
                  <a:outerShdw blurRad="76200" dist="76200" dir="2880000" rotWithShape="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-6292" y="1107281"/>
            <a:ext cx="12192001" cy="5706071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283845" indent="-283845" defTabSz="821690">
              <a:spcBef>
                <a:spcPct val="90000"/>
              </a:spcBef>
              <a:buClrTx/>
              <a:buSzPct val="75000"/>
              <a:defRPr sz="2300" b="1">
                <a:effectLst>
                  <a:outerShdw blurRad="50800" dist="38100" dir="5400000" rotWithShape="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81965" indent="-259080" defTabSz="821690">
              <a:spcBef>
                <a:spcPct val="90000"/>
              </a:spcBef>
              <a:buClrTx/>
              <a:buSzPct val="75000"/>
              <a:defRPr sz="2100" b="1">
                <a:effectLst>
                  <a:outerShdw blurRad="50800" dist="38100" dir="5400000" rotWithShape="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79450" indent="-234315" defTabSz="821690">
              <a:spcBef>
                <a:spcPct val="90000"/>
              </a:spcBef>
              <a:buClrTx/>
              <a:buSzPct val="75000"/>
              <a:defRPr sz="1900" b="1">
                <a:effectLst>
                  <a:outerShdw blurRad="50800" dist="38100" dir="5400000" rotWithShape="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901700" indent="-234315" defTabSz="821690">
              <a:spcBef>
                <a:spcPct val="90000"/>
              </a:spcBef>
              <a:buClrTx/>
              <a:buSzPct val="75000"/>
              <a:defRPr sz="1900" b="1">
                <a:effectLst>
                  <a:outerShdw blurRad="50800" dist="38100" dir="5400000" rotWithShape="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123950" indent="-234315" defTabSz="821690">
              <a:spcBef>
                <a:spcPct val="90000"/>
              </a:spcBef>
              <a:buClrTx/>
              <a:buSzPct val="75000"/>
              <a:defRPr sz="1900" b="1">
                <a:effectLst>
                  <a:outerShdw blurRad="50800" dist="38100" dir="5400000" rotWithShape="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4916" y="6596186"/>
            <a:ext cx="204890" cy="214173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690">
              <a:defRPr sz="9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154A1-034F-42A2-838A-6F476ED38300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F4561-CB7E-448B-B275-1E6BE68A9172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E0D04-3ABD-40C0-8250-2E2EE9E24D96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0084B-9963-45E8-8FB8-4356771E36A3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718B-8DF7-4E8D-9333-93E8CFA3628D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EB992-0207-4C6B-BE67-1E695C7CE4EF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F4437-48A1-4E04-9FB7-7F845315E50E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9C1D-64C3-4361-AE52-1B105099ACCE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3B56C-1E40-41AF-8079-7E6F00CC1AAE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5225-6F6C-4CC2-AC22-9F0B4FB4BB6A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70012-E472-494B-BF23-8353960E0F10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9A9A-B3C4-48F7-B5F8-FCD42992D059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8406C-B769-43A9-975D-620D2BB70ED6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14438"/>
            <a:ext cx="53848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14438"/>
            <a:ext cx="53848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0733" y="274638"/>
            <a:ext cx="2751667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1500" y="274638"/>
            <a:ext cx="80560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14438"/>
            <a:ext cx="53848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14438"/>
            <a:ext cx="53848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D98BA-BB94-483F-8A37-9D265FC345D9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294260B0-1AE5-46E5-96ED-7EF777034FFE}" type="datetimeFigureOut">
              <a:rPr lang="zh-CN" altLang="en-US" smtClean="0">
                <a:solidFill>
                  <a:srgbClr val="47494B">
                    <a:tint val="75000"/>
                  </a:srgbClr>
                </a:solidFill>
              </a:rPr>
              <a:t>2020/12/13</a:t>
            </a:fld>
            <a:endParaRPr lang="zh-CN" altLang="en-US">
              <a:solidFill>
                <a:srgbClr val="47494B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47494B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5E77347D-6079-409E-8FBD-932A6F6CFC6C}" type="slidenum">
              <a:rPr lang="zh-CN" altLang="en-US" smtClean="0">
                <a:solidFill>
                  <a:srgbClr val="47494B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47494B">
                  <a:tint val="75000"/>
                </a:srgbClr>
              </a:solidFill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2835" y="267782"/>
            <a:ext cx="9360000" cy="424732"/>
          </a:xfrm>
          <a:gradFill flip="none" rotWithShape="1">
            <a:gsLst>
              <a:gs pos="55000">
                <a:srgbClr val="4FA2D0"/>
              </a:gs>
              <a:gs pos="0">
                <a:srgbClr val="0070C0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 w="28575">
            <a:noFill/>
            <a:miter lim="800000"/>
          </a:ln>
        </p:spPr>
        <p:txBody>
          <a:bodyPr wrap="square">
            <a:spAutoFit/>
          </a:bodyPr>
          <a:lstStyle>
            <a:lvl1pPr>
              <a:def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经典特宋简" panose="02010609010101010101" pitchFamily="49" charset="-122"/>
              </a:defRPr>
            </a:lvl1pPr>
          </a:lstStyle>
          <a:p>
            <a:pPr marL="0" lvl="0" defTabSz="914400" fontAlgn="base">
              <a:spcAft>
                <a:spcPct val="0"/>
              </a:spcAft>
            </a:pPr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C4893D7-0C41-4DC1-BDEC-EF3B9BC76918}" type="datetime1">
              <a:rPr lang="zh-CN" altLang="en-US" smtClean="0"/>
              <a:t>2020/12/13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zh-CN"/>
              <a:t>Q. XU, CEPC EU Edition, April  2019, Oxford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20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97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 dirty="0">
              <a:solidFill>
                <a:srgbClr val="64C0BC"/>
              </a:solidFill>
              <a:latin typeface="Bahnschrift Light SemiCondensed" panose="020B0502040204020203" pitchFamily="34" charset="0"/>
              <a:ea typeface="思源黑體 Heavy" panose="020B0A00000000000000" pitchFamily="34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541"/>
            <a:ext cx="2743200" cy="365136"/>
          </a:xfrm>
        </p:spPr>
        <p:txBody>
          <a:bodyPr/>
          <a:lstStyle/>
          <a:p>
            <a:fld id="{465CD612-6CA9-44F3-BFC0-4D1812BEB5C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35748" y="446636"/>
            <a:ext cx="138255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ea typeface="微软雅黑" panose="020B050302020402020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892436" y="446636"/>
            <a:ext cx="3798837" cy="346672"/>
          </a:xfrm>
        </p:spPr>
        <p:txBody>
          <a:bodyPr anchor="b">
            <a:noAutofit/>
          </a:bodyPr>
          <a:lstStyle>
            <a:lvl1pPr marL="0" indent="0">
              <a:buNone/>
              <a:defRPr sz="2055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892436" y="793308"/>
            <a:ext cx="3798837" cy="207687"/>
          </a:xfrm>
        </p:spPr>
        <p:txBody>
          <a:bodyPr anchor="ctr">
            <a:noAutofit/>
          </a:bodyPr>
          <a:lstStyle>
            <a:lvl1pPr marL="0" indent="0">
              <a:buNone/>
              <a:defRPr sz="10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11489619" y="446636"/>
            <a:ext cx="29030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7572544" y="677483"/>
            <a:ext cx="3917076" cy="26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155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CEPC-SPPC</a:t>
            </a:r>
            <a:r>
              <a:rPr lang="zh-CN" altLang="en-US" sz="1155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项目国际科学城概念规划</a:t>
            </a: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7572544" y="855971"/>
            <a:ext cx="3917076" cy="20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770" dirty="0">
                <a:solidFill>
                  <a:schemeClr val="bg1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CEPC-SPPC Project International Science City Concept Planning</a:t>
            </a:r>
          </a:p>
        </p:txBody>
      </p:sp>
      <p:sp>
        <p:nvSpPr>
          <p:cNvPr id="19" name="矩形 18"/>
          <p:cNvSpPr/>
          <p:nvPr userDrawn="1"/>
        </p:nvSpPr>
        <p:spPr>
          <a:xfrm>
            <a:off x="660549" y="446636"/>
            <a:ext cx="29030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dirty="0"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4856" y="0"/>
            <a:ext cx="12192001" cy="741165"/>
          </a:xfrm>
          <a:prstGeom prst="rect">
            <a:avLst/>
          </a:prstGeom>
        </p:spPr>
        <p:txBody>
          <a:bodyPr lIns="0" tIns="0" rIns="0" bIns="0"/>
          <a:lstStyle>
            <a:lvl1pPr algn="l" defTabSz="821690">
              <a:defRPr sz="3300">
                <a:effectLst>
                  <a:outerShdw blurRad="76200" dist="76200" dir="288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-6292" y="1107281"/>
            <a:ext cx="12192001" cy="5706071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defTabSz="821690">
              <a:spcBef>
                <a:spcPct val="90000"/>
              </a:spcBef>
              <a:buClrTx/>
              <a:buSzTx/>
              <a:buNone/>
              <a:defRPr sz="23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1pPr>
            <a:lvl2pPr marL="0" indent="0" defTabSz="821690">
              <a:spcBef>
                <a:spcPct val="90000"/>
              </a:spcBef>
              <a:buClrTx/>
              <a:buSzTx/>
              <a:buNone/>
              <a:defRPr sz="21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2pPr>
            <a:lvl3pPr marL="0" indent="0" defTabSz="821690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3pPr>
            <a:lvl4pPr marL="0" indent="0" defTabSz="821690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4pPr>
            <a:lvl5pPr marL="0" indent="0" defTabSz="821690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4916" y="6596186"/>
            <a:ext cx="204890" cy="214173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690">
              <a:defRPr sz="9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0" y="6400424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灯片编号占位符 3"/>
          <p:cNvSpPr txBox="1"/>
          <p:nvPr userDrawn="1"/>
        </p:nvSpPr>
        <p:spPr>
          <a:xfrm>
            <a:off x="239349" y="6487289"/>
            <a:ext cx="1919817" cy="28384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en-US" b="1" dirty="0">
                <a:solidFill>
                  <a:schemeClr val="bg1"/>
                </a:solidFill>
              </a:rPr>
              <a:t>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6" name="灯片编号占位符 3"/>
          <p:cNvSpPr txBox="1"/>
          <p:nvPr userDrawn="1"/>
        </p:nvSpPr>
        <p:spPr>
          <a:xfrm>
            <a:off x="9298615" y="6466096"/>
            <a:ext cx="3230100" cy="28384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200" b="0" dirty="0">
                <a:solidFill>
                  <a:schemeClr val="bg1"/>
                </a:solidFill>
              </a:rPr>
              <a:t>黄河勘测规划设计有限公司</a:t>
            </a:r>
          </a:p>
          <a:p>
            <a:pPr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68" y="145882"/>
            <a:ext cx="7776633" cy="777240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pic>
        <p:nvPicPr>
          <p:cNvPr id="9" name="Picture 8" descr="标Ａa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4E96D1"/>
              </a:clrFrom>
              <a:clrTo>
                <a:srgbClr val="4E96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04155" y="6481646"/>
            <a:ext cx="394460" cy="2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2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1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>
            <a:fillRect/>
          </a:stretch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3"/>
            <a:ext cx="12014381" cy="3018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71550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 panose="020B0604020202020204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MS PGothic" panose="020B0600070205080204" charset="-128"/>
              </a:defRPr>
            </a:lvl1pPr>
          </a:lstStyle>
          <a:p>
            <a:pPr>
              <a:defRPr/>
            </a:pPr>
            <a:r>
              <a:rPr lang="en-US"/>
              <a:t>5/13/2019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3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MS PGothic" panose="020B0600070205080204" charset="-128"/>
                <a:cs typeface="MS PGothic" panose="020B0600070205080204" charset="-128"/>
              </a:defRPr>
            </a:lvl1pPr>
          </a:lstStyle>
          <a:p>
            <a:pPr>
              <a:defRPr/>
            </a:pPr>
            <a:r>
              <a:rPr lang="en-US"/>
              <a:t>Shiltsev | EPPSU 2019 Future Colliders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MS PGothic" panose="020B0600070205080204" charset="-128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 panose="020B0604020202020204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 panose="020B0604020202020204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0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MS PGothic" panose="020B0600070205080204" charset="-128"/>
              </a:defRPr>
            </a:lvl1pPr>
          </a:lstStyle>
          <a:p>
            <a:pPr>
              <a:defRPr/>
            </a:pPr>
            <a:r>
              <a:rPr lang="en-US"/>
              <a:t>5/13/2019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3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MS PGothic" panose="020B0600070205080204" charset="-128"/>
                <a:cs typeface="MS PGothic" panose="020B0600070205080204" charset="-128"/>
              </a:defRPr>
            </a:lvl1pPr>
          </a:lstStyle>
          <a:p>
            <a:pPr>
              <a:defRPr/>
            </a:pPr>
            <a:r>
              <a:rPr lang="en-US"/>
              <a:t>Shiltsev | EPPSU 2019 Future Colliders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MS PGothic" panose="020B0600070205080204" charset="-128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6" y="958850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 panose="020B0604020202020204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5/13/2019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1" y="6504213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Shiltsev | EPPSU 2019 Future Colliders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6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0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MS PGothic" panose="020B0600070205080204" charset="-128"/>
              </a:defRPr>
            </a:lvl1pPr>
          </a:lstStyle>
          <a:p>
            <a:pPr>
              <a:defRPr/>
            </a:pPr>
            <a:r>
              <a:rPr lang="en-US"/>
              <a:t>5/13/2019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3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MS PGothic" panose="020B0600070205080204" charset="-128"/>
                <a:cs typeface="MS PGothic" panose="020B0600070205080204" charset="-128"/>
              </a:defRPr>
            </a:lvl1pPr>
          </a:lstStyle>
          <a:p>
            <a:pPr>
              <a:defRPr/>
            </a:pPr>
            <a:r>
              <a:rPr lang="en-US"/>
              <a:t>Shiltsev | EPPSU 2019 Future Colliders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MS PGothic" panose="020B0600070205080204" charset="-128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8A900-4578-4875-AD53-9542189176F4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r>
              <a:rPr lang="en-US"/>
              <a:t>5/13/2019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3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EPPSU 2019 Future Colliders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0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5/13/2019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3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EPPSU 2019 Future Colliders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4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3046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 panose="020B0604020202020204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7" y="6515100"/>
            <a:ext cx="1435100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5/13/2019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Shiltsev | EPPSU 2019 Future Colliders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B08C9-5A28-48B0-9F83-54DA6BBB3ECC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CF7-C120-4567-B725-8C75DD3A9996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435EA-6FE5-42B2-872F-280A827C2235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A287-9E31-472F-BC05-17619DD65CA9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1010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4438"/>
            <a:ext cx="109728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98B634A-6427-421F-9B38-0B765EA394F1}" type="slidenum">
              <a:rPr lang="zh-CN" altLang="en-US"/>
              <a:t>‹#›</a:t>
            </a:fld>
            <a:endParaRPr lang="en-US"/>
          </a:p>
        </p:txBody>
      </p:sp>
      <p:pic>
        <p:nvPicPr>
          <p:cNvPr id="1031" name="Picture 1026" descr="Materie_stoesst_auf_Antimaterie"/>
          <p:cNvPicPr>
            <a:picLocks noChangeArrowheads="1"/>
          </p:cNvPicPr>
          <p:nvPr userDrawn="1"/>
        </p:nvPicPr>
        <p:blipFill>
          <a:blip r:embed="rId19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2187767" cy="6856413"/>
          </a:xfrm>
          <a:prstGeom prst="rect">
            <a:avLst/>
          </a:prstGeom>
          <a:solidFill>
            <a:srgbClr val="2C1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8"/>
          <p:cNvGrpSpPr/>
          <p:nvPr userDrawn="1"/>
        </p:nvGrpSpPr>
        <p:grpSpPr bwMode="auto">
          <a:xfrm>
            <a:off x="-2117" y="-1588"/>
            <a:ext cx="12202584" cy="6865938"/>
            <a:chOff x="0" y="0"/>
            <a:chExt cx="5768" cy="4328"/>
          </a:xfrm>
        </p:grpSpPr>
        <p:pic>
          <p:nvPicPr>
            <p:cNvPr id="1033" name="Rectangle 1027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8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5" y="5"/>
              <a:ext cx="5758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de-DE" altLang="en-US">
                <a:solidFill>
                  <a:srgbClr val="0099FF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209F2E0-A3F9-457C-975C-D6C2D8D17669}" type="slidenum">
              <a:rPr lang="zh-CN" altLang="en-US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 descr="Materie_stoesst_auf_Antimaterie"/>
          <p:cNvPicPr>
            <a:picLocks noChangeArrowheads="1"/>
          </p:cNvPicPr>
          <p:nvPr userDrawn="1"/>
        </p:nvPicPr>
        <p:blipFill>
          <a:blip r:embed="rId18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2187767" cy="6856413"/>
          </a:xfrm>
          <a:prstGeom prst="rect">
            <a:avLst/>
          </a:prstGeom>
          <a:solidFill>
            <a:srgbClr val="2C1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/>
          <p:cNvGrpSpPr/>
          <p:nvPr userDrawn="1"/>
        </p:nvGrpSpPr>
        <p:grpSpPr bwMode="auto">
          <a:xfrm>
            <a:off x="-2117" y="-1588"/>
            <a:ext cx="12202584" cy="6865938"/>
            <a:chOff x="0" y="0"/>
            <a:chExt cx="5768" cy="4328"/>
          </a:xfrm>
        </p:grpSpPr>
        <p:pic>
          <p:nvPicPr>
            <p:cNvPr id="3078" name="Rectangle 1027"/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8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5" y="5"/>
              <a:ext cx="5758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de-DE" altLang="en-US">
                <a:solidFill>
                  <a:srgbClr val="0099FF"/>
                </a:solidFill>
              </a:endParaRPr>
            </a:p>
          </p:txBody>
        </p:sp>
      </p:grpSp>
      <p:sp>
        <p:nvSpPr>
          <p:cNvPr id="307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1010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07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4438"/>
            <a:ext cx="109728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MS PGothic" panose="020B0600070205080204" charset="-128"/>
              </a:defRPr>
            </a:lvl1pPr>
          </a:lstStyle>
          <a:p>
            <a:pPr>
              <a:defRPr/>
            </a:pPr>
            <a:r>
              <a:rPr lang="en-US"/>
              <a:t>5/13/2019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3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MS PGothic" panose="020B0600070205080204" charset="-128"/>
                <a:cs typeface="MS PGothic" panose="020B0600070205080204" charset="-128"/>
              </a:defRPr>
            </a:lvl1pPr>
          </a:lstStyle>
          <a:p>
            <a:pPr>
              <a:defRPr/>
            </a:pPr>
            <a:r>
              <a:rPr lang="en-US"/>
              <a:t>Shiltsev | EPPSU 2019 Future Colliders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MS PGothic" panose="020B0600070205080204" charset="-128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Date Placeholder 3"/>
          <p:cNvSpPr txBox="1"/>
          <p:nvPr/>
        </p:nvSpPr>
        <p:spPr>
          <a:xfrm>
            <a:off x="8600017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MS PGothic" panose="020B0600070205080204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anose="020B060007020508020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anose="020B060007020508020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anose="020B060007020508020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panose="020B060007020508020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charset="-128"/>
          <a:cs typeface="MS PGothic" panose="020B060007020508020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charset="-128"/>
          <a:cs typeface="MS PGothic" panose="020B060007020508020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charset="-128"/>
          <a:cs typeface="MS PGothic" panose="020B060007020508020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charset="-128"/>
          <a:cs typeface="MS PGothic" panose="020B060007020508020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MS PGothic" panose="020B060007020508020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charset="-128"/>
          <a:cs typeface="MS PGothic" panose="020B060007020508020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charset="-128"/>
          <a:cs typeface="MS PGothic" panose="020B060007020508020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charset="-128"/>
          <a:cs typeface="MS PGothic" panose="020B060007020508020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charset="-128"/>
          <a:cs typeface="MS PGothic" panose="020B060007020508020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2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副标题 2"/>
          <p:cNvSpPr txBox="1">
            <a:spLocks noChangeArrowheads="1"/>
          </p:cNvSpPr>
          <p:nvPr/>
        </p:nvSpPr>
        <p:spPr bwMode="auto">
          <a:xfrm>
            <a:off x="149225" y="396875"/>
            <a:ext cx="1189418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sz="36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CEPC Critical Technologies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endParaRPr lang="en-US" altLang="zh-CN" sz="3600" b="1" dirty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J. Gao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IHEP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On behalf of CEPC Group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1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47625" y="28575"/>
            <a:ext cx="3098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 b="1">
              <a:solidFill>
                <a:srgbClr val="CC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51910" y="324739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2" name="图片 1" descr="8d5d924e275b0c7f58feed12441760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20" y="3808095"/>
            <a:ext cx="6929120" cy="17475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13095" y="4953000"/>
            <a:ext cx="1054735" cy="27559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b="1">
                <a:solidFill>
                  <a:srgbClr val="FFFF00"/>
                </a:solidFill>
              </a:rPr>
              <a:t>CEPC-SppC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8285" y="5769610"/>
            <a:ext cx="11931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ym typeface="+mn-ea"/>
              </a:rPr>
              <a:t>AF03 Kick off Meeting</a:t>
            </a:r>
            <a:r>
              <a:rPr lang="en-US" altLang="zh-CN" sz="1800" b="1" dirty="0">
                <a:solidFill>
                  <a:srgbClr val="002060"/>
                </a:solidFill>
                <a:sym typeface="+mn-ea"/>
              </a:rPr>
              <a:t> 2020, Dec. 16</a:t>
            </a:r>
            <a:r>
              <a:rPr lang="zh-CN" altLang="en-US" sz="1800" b="1" dirty="0">
                <a:solidFill>
                  <a:srgbClr val="002060"/>
                </a:solidFill>
                <a:sym typeface="+mn-ea"/>
              </a:rPr>
              <a:t>，</a:t>
            </a:r>
            <a:r>
              <a:rPr lang="en-US" altLang="zh-CN" sz="1800" b="1" dirty="0">
                <a:solidFill>
                  <a:srgbClr val="002060"/>
                </a:solidFill>
                <a:sym typeface="+mn-ea"/>
              </a:rPr>
              <a:t>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60" y="1196752"/>
            <a:ext cx="8818388" cy="22074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248128" y="2236231"/>
            <a:ext cx="1512168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p1 1.2nC, 2.4 GeV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39616" y="1079158"/>
            <a:ext cx="396776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e1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57984" y="1477798"/>
            <a:ext cx="36004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e2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55839" y="1712941"/>
            <a:ext cx="36004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55839" y="2105426"/>
            <a:ext cx="36004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912424" y="1506443"/>
            <a:ext cx="36004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261003" y="1847431"/>
            <a:ext cx="36004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35439" y="2615704"/>
            <a:ext cx="36004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18921" y="2236231"/>
            <a:ext cx="36004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graphicFrame>
        <p:nvGraphicFramePr>
          <p:cNvPr id="25" name="表格 2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78245" y="3511337"/>
          <a:ext cx="8928735" cy="2385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33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3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33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7071">
                <a:tc>
                  <a:txBody>
                    <a:bodyPr/>
                    <a:lstStyle/>
                    <a:p>
                      <a:pPr algn="ctr" fontAlgn="ctr"/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e1/e3 Before</a:t>
                      </a:r>
                      <a:b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e3 After</a:t>
                      </a:r>
                      <a:br>
                        <a:rPr lang="en-US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e2/e4 Before</a:t>
                      </a:r>
                      <a:b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e4 After</a:t>
                      </a:r>
                      <a:b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 Before</a:t>
                      </a:r>
                      <a:b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 After</a:t>
                      </a:r>
                      <a:b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b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Requirement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(GeV)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Charge (nC)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5.8/0.84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15/4.5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length (ps)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2/0.257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3/0.7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&lt;10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Spread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~/0.2%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~/0.2%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0.2%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400" u="none" strike="noStrike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l-G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m⸱rad</a:t>
                      </a: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/&lt;100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~100</a:t>
                      </a:r>
                      <a:endParaRPr lang="zh-CN" altLang="en-US" sz="1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&lt;50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/&lt;100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~100</a:t>
                      </a:r>
                      <a:endParaRPr lang="zh-CN" altLang="en-US" sz="140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&lt;50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~100</a:t>
                      </a:r>
                      <a:endParaRPr lang="zh-CN" altLang="en-US" sz="140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&lt;800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Size (</a:t>
                      </a:r>
                      <a:r>
                        <a:rPr lang="el-GR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3.87/8.65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</a:t>
                      </a:r>
                      <a:endParaRPr lang="zh-CN" altLang="en-US" sz="1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30/20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</a:t>
                      </a:r>
                      <a:endParaRPr lang="zh-CN" altLang="en-US" sz="140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</a:t>
                      </a:r>
                      <a:endParaRPr lang="zh-CN" altLang="en-US" sz="140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&lt;2000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矩形: 圆角 25"/>
          <p:cNvSpPr/>
          <p:nvPr/>
        </p:nvSpPr>
        <p:spPr bwMode="auto">
          <a:xfrm>
            <a:off x="9454976" y="3511465"/>
            <a:ext cx="1152128" cy="757644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190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华文中宋" pitchFamily="2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2195830" y="260350"/>
            <a:ext cx="8411845" cy="5670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r>
              <a:rPr lang="en-US" altLang="zh-CN" sz="2800" dirty="0">
                <a:ln w="0"/>
                <a:solidFill>
                  <a:srgbClr val="C00000"/>
                </a:solidFill>
                <a:effectLst/>
              </a:rPr>
              <a:t>CEPC Plasma Injector</a:t>
            </a:r>
            <a:r>
              <a:rPr lang="zh-CN" altLang="en-US" sz="2800" dirty="0">
                <a:ln w="0"/>
                <a:solidFill>
                  <a:srgbClr val="C00000"/>
                </a:solidFill>
                <a:effectLst/>
              </a:rPr>
              <a:t>：</a:t>
            </a:r>
            <a:r>
              <a:rPr lang="en-US" altLang="zh-CN" sz="2800" dirty="0">
                <a:ln w="0"/>
                <a:solidFill>
                  <a:srgbClr val="C00000"/>
                </a:solidFill>
                <a:effectLst/>
              </a:rPr>
              <a:t> alternative design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15615" y="6069965"/>
            <a:ext cx="914400" cy="914400"/>
          </a:xfrm>
          <a:prstGeom prst="rect">
            <a:avLst/>
          </a:prstGeom>
        </p:spPr>
        <p:txBody>
          <a:bodyPr wrap="none"/>
          <a:lstStyle/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08355" y="6069965"/>
            <a:ext cx="9798685" cy="914400"/>
          </a:xfrm>
          <a:prstGeom prst="rect">
            <a:avLst/>
          </a:prstGeom>
        </p:spPr>
        <p:txBody>
          <a:bodyPr wrap="none"/>
          <a:lstStyle/>
          <a:p>
            <a:pPr marL="457200" lvl="1" indent="0" algn="ctr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r>
              <a:rPr lang="en-US" altLang="zh-CN"/>
              <a:t>The plasma accelerator performance has been checked numerically with the real linac beam quality, </a:t>
            </a:r>
          </a:p>
          <a:p>
            <a:pPr marL="457200" lvl="1" indent="0" algn="ctr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r>
              <a:rPr lang="en-US" altLang="zh-CN"/>
              <a:t>and it almost reached the design goal, but need experimental verfication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4272" r="4682" b="4958"/>
          <a:stretch>
            <a:fillRect/>
          </a:stretch>
        </p:blipFill>
        <p:spPr>
          <a:xfrm rot="10800000">
            <a:off x="2219268" y="4474277"/>
            <a:ext cx="2355894" cy="180308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r="4500" b="7392"/>
          <a:stretch>
            <a:fillRect/>
          </a:stretch>
        </p:blipFill>
        <p:spPr>
          <a:xfrm rot="10800000">
            <a:off x="7419728" y="4449326"/>
            <a:ext cx="2747186" cy="183222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/>
          <a:stretch>
            <a:fillRect/>
          </a:stretch>
        </p:blipFill>
        <p:spPr>
          <a:xfrm rot="10800000">
            <a:off x="4920485" y="4449326"/>
            <a:ext cx="2262833" cy="185299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1" b="29910"/>
          <a:stretch>
            <a:fillRect/>
          </a:stretch>
        </p:blipFill>
        <p:spPr>
          <a:xfrm>
            <a:off x="2783632" y="2305987"/>
            <a:ext cx="6858000" cy="1997161"/>
          </a:xfrm>
          <a:prstGeom prst="rect">
            <a:avLst/>
          </a:prstGeom>
        </p:spPr>
      </p:pic>
      <p:sp>
        <p:nvSpPr>
          <p:cNvPr id="33" name="标题 1"/>
          <p:cNvSpPr txBox="1"/>
          <p:nvPr/>
        </p:nvSpPr>
        <p:spPr>
          <a:xfrm>
            <a:off x="5430792" y="5939597"/>
            <a:ext cx="1406609" cy="65507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zh-CN" sz="15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main room</a:t>
            </a:r>
            <a:endParaRPr lang="zh-CN" altLang="en-US" sz="15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标题 1"/>
          <p:cNvSpPr txBox="1"/>
          <p:nvPr/>
        </p:nvSpPr>
        <p:spPr>
          <a:xfrm>
            <a:off x="2514195" y="5969380"/>
            <a:ext cx="1713783" cy="61597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zh-CN" sz="15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 test room</a:t>
            </a:r>
            <a:endParaRPr lang="zh-CN" altLang="en-US" sz="15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8169643" y="6218300"/>
            <a:ext cx="1699315" cy="36704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fontAlgn="auto">
              <a:spcAft>
                <a:spcPts val="0"/>
              </a:spcAft>
            </a:pPr>
            <a:r>
              <a:rPr lang="en-US" altLang="zh-CN" sz="15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Laser compressor</a:t>
            </a:r>
            <a:endParaRPr lang="zh-CN" altLang="en-US" sz="15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4747" y="946496"/>
            <a:ext cx="9577064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685800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Plasma experimental station: preliminary set up on Shanghai Soft XFEL facility	</a:t>
            </a:r>
            <a:r>
              <a:rPr lang="en-US" altLang="zh-CN" sz="18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Vacuum system: installation &amp; testing preparation (to e tested in 2021)</a:t>
            </a:r>
          </a:p>
          <a:p>
            <a:pPr marL="800100" lvl="1" indent="-342900" algn="l" defTabSz="685800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sz="18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Light path</a:t>
            </a:r>
          </a:p>
          <a:p>
            <a:pPr marL="800100" lvl="1" indent="-342900" algn="l" defTabSz="685800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sz="18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Beam diagnostic system</a:t>
            </a:r>
          </a:p>
          <a:p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752089" y="-179"/>
            <a:ext cx="668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CEPC Plasma Injector Experimental Platform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91515" y="462915"/>
            <a:ext cx="11261090" cy="3683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r>
              <a:rPr lang="en-US" altLang="zh-CN" b="1">
                <a:solidFill>
                  <a:srgbClr val="FF0000"/>
                </a:solidFill>
                <a:sym typeface="+mn-ea"/>
              </a:rPr>
              <a:t>Facilities: Shanghai S-XFEL facility for electron acceleration and FACETII at SLAC for positron</a:t>
            </a:r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798195" y="399415"/>
            <a:ext cx="10829925" cy="431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0" y="-317"/>
            <a:ext cx="11010900" cy="796925"/>
          </a:xfrm>
        </p:spPr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CEPC Collider Ring Dual Aperture Quadropole</a:t>
            </a:r>
            <a:br>
              <a:rPr lang="en-US" altLang="zh-CN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</a:br>
            <a:r>
              <a:rPr lang="en-US" altLang="zh-CN" sz="2800" b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(might be common technology with FCCee)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7625" y="981075"/>
            <a:ext cx="3510915" cy="914400"/>
          </a:xfrm>
          <a:prstGeom prst="rect">
            <a:avLst/>
          </a:prstGeom>
        </p:spPr>
        <p:txBody>
          <a:bodyPr wrap="none"/>
          <a:lstStyle/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r>
              <a:rPr lang="en-US" altLang="zh-CN" sz="1600" b="1"/>
              <a:t>Dual aperture quadrupole</a:t>
            </a:r>
          </a:p>
        </p:txBody>
      </p:sp>
      <p:sp>
        <p:nvSpPr>
          <p:cNvPr id="6" name="矩形 5"/>
          <p:cNvSpPr/>
          <p:nvPr/>
        </p:nvSpPr>
        <p:spPr>
          <a:xfrm>
            <a:off x="47625" y="981075"/>
            <a:ext cx="3841115" cy="568833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080510" y="6320790"/>
            <a:ext cx="1859915" cy="914400"/>
          </a:xfrm>
          <a:prstGeom prst="rect">
            <a:avLst/>
          </a:prstGeom>
        </p:spPr>
        <p:txBody>
          <a:bodyPr wrap="none"/>
          <a:lstStyle/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3888740" y="6242050"/>
            <a:ext cx="2246630" cy="427355"/>
          </a:xfrm>
          <a:prstGeom prst="rect">
            <a:avLst/>
          </a:prstGeom>
        </p:spPr>
        <p:txBody>
          <a:bodyPr/>
          <a:lstStyle/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r>
              <a:rPr lang="en-US" altLang="zh-CN" b="1">
                <a:solidFill>
                  <a:srgbClr val="FF0000"/>
                </a:solidFill>
              </a:rPr>
              <a:t>Key R&amp;D item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2999740" y="1340485"/>
            <a:ext cx="1501140" cy="48469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23" y="1746785"/>
            <a:ext cx="2871786" cy="20675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l="10622" t="7092" r="4525" b="2941"/>
          <a:stretch>
            <a:fillRect/>
          </a:stretch>
        </p:blipFill>
        <p:spPr>
          <a:xfrm>
            <a:off x="590550" y="3973195"/>
            <a:ext cx="2837815" cy="24752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510" y="1071880"/>
            <a:ext cx="7900670" cy="231838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3922" r="392" b="2874"/>
          <a:stretch>
            <a:fillRect/>
          </a:stretch>
        </p:blipFill>
        <p:spPr>
          <a:xfrm>
            <a:off x="8601075" y="3807460"/>
            <a:ext cx="2526665" cy="2106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144770" y="3645535"/>
            <a:ext cx="3051175" cy="2481401"/>
            <a:chOff x="5789159" y="1773678"/>
            <a:chExt cx="5714864" cy="48203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9159" y="1958344"/>
              <a:ext cx="5714864" cy="4353557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6000206" y="1773678"/>
              <a:ext cx="4197857" cy="4820363"/>
              <a:chOff x="6000206" y="1773678"/>
              <a:chExt cx="4197857" cy="4820363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000206" y="3975168"/>
                <a:ext cx="362934" cy="26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" dirty="0"/>
                  <a:t>不锈钢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877369" y="2597424"/>
                <a:ext cx="353547" cy="26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" dirty="0"/>
                  <a:t>冲片</a:t>
                </a:r>
                <a:r>
                  <a:rPr lang="en-US" altLang="zh-CN" sz="100" dirty="0"/>
                  <a:t>1</a:t>
                </a:r>
                <a:endParaRPr lang="zh-CN" altLang="en-US" sz="100" dirty="0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8144829" y="1773678"/>
                <a:ext cx="401521" cy="26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" dirty="0"/>
                  <a:t>DT4</a:t>
                </a:r>
                <a:r>
                  <a:rPr lang="zh-CN" altLang="en-US" sz="100" dirty="0"/>
                  <a:t>补偿块</a:t>
                </a:r>
              </a:p>
            </p:txBody>
          </p:sp>
          <p:cxnSp>
            <p:nvCxnSpPr>
              <p:cNvPr id="23" name="直接箭头连接符 22"/>
              <p:cNvCxnSpPr/>
              <p:nvPr/>
            </p:nvCxnSpPr>
            <p:spPr>
              <a:xfrm flipH="1">
                <a:off x="8717280" y="2168831"/>
                <a:ext cx="50797" cy="126016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/>
            </p:nvSpPr>
            <p:spPr>
              <a:xfrm>
                <a:off x="7883240" y="2597424"/>
                <a:ext cx="353547" cy="26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" dirty="0"/>
                  <a:t>冲片</a:t>
                </a:r>
                <a:r>
                  <a:rPr lang="en-US" altLang="zh-CN" sz="100" dirty="0"/>
                  <a:t>2</a:t>
                </a:r>
                <a:endParaRPr lang="zh-CN" altLang="en-US" sz="100" dirty="0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8838766" y="2582277"/>
                <a:ext cx="353547" cy="26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" dirty="0"/>
                  <a:t>冲片</a:t>
                </a:r>
                <a:r>
                  <a:rPr lang="en-US" altLang="zh-CN" sz="100" dirty="0"/>
                  <a:t>2</a:t>
                </a:r>
                <a:endParaRPr lang="zh-CN" altLang="en-US" sz="100" dirty="0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9844516" y="2614249"/>
                <a:ext cx="353547" cy="26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" dirty="0"/>
                  <a:t>冲片</a:t>
                </a:r>
                <a:r>
                  <a:rPr lang="en-US" altLang="zh-CN" sz="100" dirty="0"/>
                  <a:t>1</a:t>
                </a:r>
                <a:endParaRPr lang="zh-CN" altLang="en-US" sz="100" dirty="0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8355622" y="6327594"/>
                <a:ext cx="330654" cy="26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" dirty="0"/>
                  <a:t>截面图</a:t>
                </a:r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6772910" y="6021070"/>
            <a:ext cx="4673600" cy="994410"/>
          </a:xfrm>
          <a:prstGeom prst="rect">
            <a:avLst/>
          </a:prstGeom>
        </p:spPr>
        <p:txBody>
          <a:bodyPr/>
          <a:lstStyle/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r>
              <a:rPr lang="en-US" altLang="zh-CN" b="1">
                <a:solidFill>
                  <a:srgbClr val="FF0000"/>
                </a:solidFill>
              </a:rPr>
              <a:t>The first dual apertture quadrupole model, not yet working, new design underway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169035" y="1340485"/>
            <a:ext cx="1376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New design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735"/>
            <a:ext cx="5254625" cy="2818130"/>
          </a:xfrm>
          <a:prstGeom prst="rect">
            <a:avLst/>
          </a:prstGeom>
        </p:spPr>
      </p:pic>
      <p:sp>
        <p:nvSpPr>
          <p:cNvPr id="12290" name="标题 1"/>
          <p:cNvSpPr>
            <a:spLocks noGrp="1"/>
          </p:cNvSpPr>
          <p:nvPr>
            <p:ph type="title" idx="4294967295"/>
          </p:nvPr>
        </p:nvSpPr>
        <p:spPr>
          <a:xfrm>
            <a:off x="1629728" y="249"/>
            <a:ext cx="8472487" cy="11430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CEPC submissions to Snowmass21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85" y="1367790"/>
            <a:ext cx="5412740" cy="44672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555" y="5466715"/>
            <a:ext cx="3230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Including SppC and siting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196195" y="1713230"/>
            <a:ext cx="229171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Collider Design</a:t>
            </a:r>
          </a:p>
          <a:p>
            <a:r>
              <a:rPr lang="en-US" altLang="zh-CN">
                <a:solidFill>
                  <a:srgbClr val="FF0000"/>
                </a:solidFill>
              </a:rPr>
              <a:t>SCRF</a:t>
            </a:r>
          </a:p>
          <a:p>
            <a:r>
              <a:rPr lang="en-US" altLang="zh-CN">
                <a:solidFill>
                  <a:srgbClr val="FF0000"/>
                </a:solidFill>
              </a:rPr>
              <a:t>Klystron</a:t>
            </a:r>
          </a:p>
          <a:p>
            <a:r>
              <a:rPr lang="en-US" altLang="zh-CN">
                <a:solidFill>
                  <a:srgbClr val="FF0000"/>
                </a:solidFill>
              </a:rPr>
              <a:t>Linac+plasma accelerator injector</a:t>
            </a:r>
          </a:p>
          <a:p>
            <a:r>
              <a:rPr lang="en-US" altLang="zh-CN">
                <a:solidFill>
                  <a:srgbClr val="FF0000"/>
                </a:solidFill>
              </a:rPr>
              <a:t>Cost</a:t>
            </a: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Submitted July </a:t>
            </a:r>
          </a:p>
          <a:p>
            <a:r>
              <a:rPr lang="en-US" altLang="zh-CN">
                <a:solidFill>
                  <a:srgbClr val="FF0000"/>
                </a:solidFill>
              </a:rPr>
              <a:t>21, 2020</a:t>
            </a:r>
          </a:p>
          <a:p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96335" y="1344930"/>
            <a:ext cx="918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LOI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102215" y="1143000"/>
            <a:ext cx="190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Technologies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71600" y="1956435"/>
            <a:ext cx="37801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sym typeface="+mn-ea"/>
              </a:rPr>
              <a:t>Submitted June 23, 2020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 idx="4294967295"/>
          </p:nvPr>
        </p:nvSpPr>
        <p:spPr>
          <a:xfrm>
            <a:off x="1859598" y="2707254"/>
            <a:ext cx="8472487" cy="11430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CC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Thanks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2292" name="灯片编号占位符 5"/>
          <p:cNvSpPr txBox="1">
            <a:spLocks noGrp="1" noChangeArrowheads="1"/>
          </p:cNvSpPr>
          <p:nvPr/>
        </p:nvSpPr>
        <p:spPr bwMode="auto">
          <a:xfrm>
            <a:off x="807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9274199-12FC-46DA-A13C-96A00F8E99DD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altLang="zh-CN" sz="12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915795" y="-110807"/>
            <a:ext cx="8229600" cy="1143000"/>
          </a:xfrm>
        </p:spPr>
        <p:txBody>
          <a:bodyPr/>
          <a:lstStyle/>
          <a:p>
            <a:r>
              <a:rPr lang="en-US" alt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CEPC CDR Baseline Layout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" y="1032510"/>
            <a:ext cx="3865880" cy="38468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57370" y="1300480"/>
            <a:ext cx="4598035" cy="3037205"/>
          </a:xfrm>
          <a:prstGeom prst="rect">
            <a:avLst/>
          </a:prstGeom>
        </p:spPr>
      </p:pic>
      <p:pic>
        <p:nvPicPr>
          <p:cNvPr id="4" name="图片 3" descr="Scheme4--V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1010" y="4979035"/>
            <a:ext cx="8853805" cy="1273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2685" y="4610735"/>
            <a:ext cx="295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CEPC collider ring (100km)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526405" y="4511040"/>
            <a:ext cx="2989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CEPC booster ring (100km)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036570" y="6374130"/>
            <a:ext cx="3903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CEPC Linac injector (1.2km, 10GeV)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38375" y="1462405"/>
            <a:ext cx="3111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H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66595" y="2014855"/>
            <a:ext cx="85534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W and Z</a:t>
            </a:r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/>
          <a:srcRect l="34779" t="11771" b="2868"/>
          <a:stretch>
            <a:fillRect/>
          </a:stretch>
        </p:blipFill>
        <p:spPr>
          <a:xfrm flipH="1">
            <a:off x="9765665" y="4337685"/>
            <a:ext cx="2213610" cy="1960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667240" y="2174240"/>
            <a:ext cx="2193290" cy="193484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13"/>
          <a:stretch>
            <a:fillRect/>
          </a:stretch>
        </p:blipFill>
        <p:spPr>
          <a:xfrm>
            <a:off x="9554845" y="631190"/>
            <a:ext cx="2305685" cy="16903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13000" y="664210"/>
            <a:ext cx="71837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hangingPunct="1"/>
            <a:r>
              <a:rPr lang="en-US" b="1" dirty="0">
                <a:sym typeface="+mn-ea"/>
              </a:rPr>
              <a:t>CEPC as a Higgs Factory</a:t>
            </a:r>
            <a:r>
              <a:rPr lang="zh-CN" altLang="en-US" b="1" dirty="0">
                <a:sym typeface="+mn-ea"/>
              </a:rPr>
              <a:t>： </a:t>
            </a:r>
            <a:r>
              <a:rPr lang="en-US" altLang="zh-CN" b="1" dirty="0">
                <a:sym typeface="+mn-ea"/>
              </a:rPr>
              <a:t>H, W, Z, followed by a SppC ~100TeV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灯片编号占位符 5"/>
          <p:cNvSpPr txBox="1">
            <a:spLocks noGrp="1" noChangeArrowheads="1"/>
          </p:cNvSpPr>
          <p:nvPr/>
        </p:nvSpPr>
        <p:spPr bwMode="auto">
          <a:xfrm>
            <a:off x="807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9274199-12FC-46DA-A13C-96A00F8E99DD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altLang="zh-CN" sz="12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86815" y="110490"/>
            <a:ext cx="10885170" cy="79705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/>
            <a:r>
              <a:rPr lang="en-US" sz="3200" b="1">
                <a:solidFill>
                  <a:srgbClr val="C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CEPC Accelerator R&amp;D Item list (incomplete)</a:t>
            </a:r>
          </a:p>
          <a:p>
            <a:pPr marL="0" indent="0" algn="ctr"/>
            <a:r>
              <a:rPr lang="en-US" sz="3200">
                <a:solidFill>
                  <a:srgbClr val="002060"/>
                </a:solidFill>
                <a:latin typeface="微软雅黑" panose="020B0503020204020204" charset="-122"/>
                <a:ea typeface="宋体" panose="02010600030101010101" pitchFamily="2" charset="-122"/>
              </a:rPr>
              <a:t>(Some key common technoloties in red)</a:t>
            </a:r>
          </a:p>
          <a:p>
            <a:pPr marL="0" indent="0" algn="ctr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1) CEPC 650MHz 800kW high efficiency klystron (80%)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2) High precision booster dipole magnet (critical for booster operation) 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3) CEPC 650MHz SC accelerator system, including SC cavities and cryomules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 (</a:t>
            </a:r>
            <a:r>
              <a:rPr lang="en-US" altLang="zh-CN" sz="2800" b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high Q high field 650MHz cavity)</a:t>
            </a:r>
            <a:endParaRPr lang="en-US" sz="2800" b="0">
              <a:solidFill>
                <a:srgbClr val="FF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endParaRPr lang="en-US" sz="2800" b="0">
              <a:solidFill>
                <a:srgbClr val="FF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4) Collider dual aperture dipole magnets and 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dual aperture qudrupoles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endParaRPr lang="zh-CN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灯片编号占位符 5"/>
          <p:cNvSpPr txBox="1">
            <a:spLocks noGrp="1" noChangeArrowheads="1"/>
          </p:cNvSpPr>
          <p:nvPr/>
        </p:nvSpPr>
        <p:spPr bwMode="auto">
          <a:xfrm>
            <a:off x="807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9274199-12FC-46DA-A13C-96A00F8E99DD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altLang="zh-CN" sz="12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67765" y="101600"/>
            <a:ext cx="10885170" cy="8709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5) Vacuum chamber system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6) SC magnets including cryostate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7) MDI mechanic system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8) Collimator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9) Linac components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10) Civil engineering design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11) Plasma injector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r>
              <a:rPr lang="en-US" sz="2800" b="0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</a:rPr>
              <a:t>12) 18KW@4.5K cryoplant (Company)</a:t>
            </a: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 marL="0" indent="0"/>
            <a:endParaRPr lang="en-US" sz="2800" b="0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endParaRPr lang="zh-CN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5305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1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CEPC SRF Parameter with By Pass Schemes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</p:nvPr>
        </p:nvGraphicFramePr>
        <p:xfrm>
          <a:off x="159538" y="780733"/>
          <a:ext cx="11872921" cy="5652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91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38056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BEPCII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MHz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 K</a:t>
                      </a:r>
                      <a:endParaRPr lang="zh-CN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BEPC3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MHz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 K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</a:p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CDR H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MW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3E34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</a:p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CDR Z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16.5 MW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32E34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b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1-cell H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MW</a:t>
                      </a:r>
                    </a:p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3E34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</a:p>
                    <a:p>
                      <a:pPr algn="ctr"/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TDR Z</a:t>
                      </a:r>
                    </a:p>
                    <a:p>
                      <a:pPr algn="ctr"/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MW</a:t>
                      </a:r>
                    </a:p>
                    <a:p>
                      <a:pPr algn="ctr"/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100E34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TDR 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3E34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br>
                        <a:rPr lang="en-US" altLang="zh-CN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TDR W</a:t>
                      </a:r>
                    </a:p>
                    <a:p>
                      <a:pPr algn="ctr"/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MW</a:t>
                      </a:r>
                    </a:p>
                    <a:p>
                      <a:pPr algn="ctr"/>
                      <a:r>
                        <a:rPr lang="en-US" altLang="zh-CN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10E34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Ultimate 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MW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167E34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 (mA)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(600)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17.4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17.4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838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17.4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87.7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number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 / ring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120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120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2x(90+60)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2x(90+60)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Eacc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(MV/m)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(1.5 MV)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(2.5 MV)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4.2 K / 2 K</a:t>
                      </a:r>
                      <a:endParaRPr lang="zh-CN" altLang="en-US" sz="14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1E9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1E9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1.5E10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3E10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1.5E10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1.5E10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wall loss (kW)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power (kW)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250/125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250/125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Cavity# / klystron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SSA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Klystron power (kW)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SSA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KLY number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60+120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90+120</a:t>
                      </a:r>
                      <a:endParaRPr lang="zh-CN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90+120</a:t>
                      </a:r>
                      <a:endParaRPr lang="zh-CN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549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damper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Hook+</a:t>
                      </a:r>
                    </a:p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Hook+</a:t>
                      </a:r>
                    </a:p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Hook+</a:t>
                      </a:r>
                    </a:p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Hook+</a:t>
                      </a:r>
                    </a:p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Absorber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08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power (kW)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 / 0.23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0.75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59538" y="6516215"/>
            <a:ext cx="8586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Bunch length 15 mm, cavity cell HOM loss factor 0.1 V/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tapers 0.06 V/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absorbers 0.26 V/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433820" y="-27305"/>
            <a:ext cx="1246505" cy="73444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1750" y="0"/>
            <a:ext cx="10127615" cy="1325880"/>
          </a:xfrm>
        </p:spPr>
        <p:txBody>
          <a:bodyPr/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High Q high gradient 650 MHz 1-Cell Cavity (Large Grain)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99870" y="1226820"/>
            <a:ext cx="8843010" cy="3263265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650 MHz 1-cell cavity (large grain) is favorable for HL-Z, which have higher Q and gradient than fine grain.</a:t>
            </a:r>
          </a:p>
          <a:p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Target of Vertical test: 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5E10 @ 42MV/m at 2.0 K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.</a:t>
            </a:r>
          </a:p>
          <a:p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Four cavities are under fabrication now and under surface treatment studies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46430" y="5660734"/>
            <a:ext cx="4098180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latin typeface="微软雅黑" panose="020B0503020204020204" charset="-122"/>
                <a:ea typeface="微软雅黑" panose="020B0503020204020204" charset="-122"/>
              </a:rPr>
              <a:t>Large grain </a:t>
            </a:r>
            <a:r>
              <a:rPr lang="en-US" altLang="zh-CN" sz="1500" b="1" dirty="0" err="1">
                <a:latin typeface="微软雅黑" panose="020B0503020204020204" charset="-122"/>
                <a:ea typeface="微软雅黑" panose="020B0503020204020204" charset="-122"/>
              </a:rPr>
              <a:t>Nb</a:t>
            </a:r>
            <a:r>
              <a:rPr lang="en-US" altLang="zh-CN" sz="1500" b="1" dirty="0">
                <a:latin typeface="微软雅黑" panose="020B0503020204020204" charset="-122"/>
                <a:ea typeface="微软雅黑" panose="020B0503020204020204" charset="-122"/>
              </a:rPr>
              <a:t> sheets made by OTIC</a:t>
            </a:r>
            <a:endParaRPr lang="zh-CN" altLang="en-US" sz="15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0941" y="3003458"/>
            <a:ext cx="3119508" cy="24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6815" y="3059936"/>
            <a:ext cx="2555716" cy="231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内容占位符 5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1960" y="3253740"/>
            <a:ext cx="2854325" cy="2140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0335" y="6184900"/>
            <a:ext cx="9834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Thin film coating high gradient hihg temperature SC cavity (at 4K) might be another R&amp;D issues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945" y="-784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CEPC 650MHz 2cell and 1.3 GHz 9-cell Cavities</a:t>
            </a:r>
          </a:p>
        </p:txBody>
      </p:sp>
      <p:pic>
        <p:nvPicPr>
          <p:cNvPr id="25" name="Picture 3" descr="D:\光源平台\IMG_20181201_145909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24425" y="1247140"/>
            <a:ext cx="2168525" cy="4363720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88" y="822176"/>
            <a:ext cx="3126457" cy="234484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81830" y="5619115"/>
            <a:ext cx="305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Booster 1.3GHz 9 cell cavity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218805" y="3375660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Collider ring 650 MHz 2 cell cavity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122680" y="6226175"/>
            <a:ext cx="1033716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ym typeface="+mn-ea"/>
              </a:rPr>
              <a:t>650 MHz 2-cell cavity reached </a:t>
            </a:r>
            <a:r>
              <a:rPr lang="en-US" altLang="zh-CN" sz="1400" b="1" dirty="0">
                <a:solidFill>
                  <a:srgbClr val="C00000"/>
                </a:solidFill>
                <a:sym typeface="+mn-ea"/>
              </a:rPr>
              <a:t>6E10@22MV/m </a:t>
            </a:r>
            <a:r>
              <a:rPr lang="en-US" altLang="zh-CN" sz="1400" dirty="0">
                <a:sym typeface="+mn-ea"/>
              </a:rPr>
              <a:t>after N-infusion, which has exceeded CEPC Spec </a:t>
            </a:r>
            <a:r>
              <a:rPr lang="zh-CN" altLang="en-US" sz="1400" dirty="0">
                <a:sym typeface="+mn-ea"/>
              </a:rPr>
              <a:t>（</a:t>
            </a:r>
            <a:r>
              <a:rPr lang="en-US" altLang="zh-CN" sz="1400" b="1" dirty="0">
                <a:solidFill>
                  <a:srgbClr val="FF0000"/>
                </a:solidFill>
                <a:sym typeface="+mn-ea"/>
              </a:rPr>
              <a:t>Q=4E10@Eacc=22MV/m</a:t>
            </a:r>
            <a:r>
              <a:rPr lang="zh-CN" altLang="en-US" sz="1400" dirty="0">
                <a:sym typeface="+mn-ea"/>
              </a:rPr>
              <a:t>）</a:t>
            </a:r>
            <a:r>
              <a:rPr lang="en-US" altLang="zh-CN" dirty="0">
                <a:sym typeface="+mn-ea"/>
              </a:rPr>
              <a:t>. </a:t>
            </a:r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685" y="3856990"/>
            <a:ext cx="3523615" cy="2369185"/>
          </a:xfrm>
          <a:prstGeom prst="rect">
            <a:avLst/>
          </a:prstGeom>
        </p:spPr>
      </p:pic>
      <p:sp>
        <p:nvSpPr>
          <p:cNvPr id="18" name="五角星 17"/>
          <p:cNvSpPr/>
          <p:nvPr/>
        </p:nvSpPr>
        <p:spPr>
          <a:xfrm>
            <a:off x="3263900" y="2306320"/>
            <a:ext cx="234315" cy="168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50" y="822325"/>
            <a:ext cx="3557270" cy="2778125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38200" y="3600450"/>
            <a:ext cx="3557270" cy="2614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0340" y="-168910"/>
            <a:ext cx="11831955" cy="73152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CEPC 650MHz High Efficiency Klystron Developmen</a:t>
            </a:r>
            <a:r>
              <a:rPr kumimoji="1" lang="en-US" altLang="zh-CN" sz="311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5454" y="1476906"/>
            <a:ext cx="5256584" cy="1440160"/>
          </a:xfrm>
        </p:spPr>
        <p:txBody>
          <a:bodyPr>
            <a:normAutofit fontScale="90000"/>
          </a:bodyPr>
          <a:lstStyle/>
          <a:p>
            <a:pPr lvl="1">
              <a:lnSpc>
                <a:spcPct val="90000"/>
              </a:lnSpc>
            </a:pP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2016 – 2018</a:t>
            </a:r>
            <a:r>
              <a:rPr kumimoji="1" lang="zh-CN" altLang="en-US" sz="1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：</a:t>
            </a:r>
            <a:r>
              <a:rPr kumimoji="1" lang="en-US" altLang="zh-CN" sz="14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Design conventional &amp; high efficiency klystron</a:t>
            </a:r>
          </a:p>
          <a:p>
            <a:pPr lvl="1">
              <a:lnSpc>
                <a:spcPct val="90000"/>
              </a:lnSpc>
            </a:pPr>
            <a:r>
              <a:rPr kumimoji="1" lang="en-US" altLang="zh-CN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2017 – 2018</a:t>
            </a:r>
            <a:r>
              <a:rPr kumimoji="1" lang="zh-CN" altLang="en-U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：</a:t>
            </a:r>
            <a:r>
              <a:rPr kumimoji="1" lang="en-US" altLang="zh-CN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Fabricate conventional klystron &amp; test</a:t>
            </a:r>
          </a:p>
          <a:p>
            <a:pPr lvl="1">
              <a:lnSpc>
                <a:spcPct val="90000"/>
              </a:lnSpc>
            </a:pP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2018 - 2019 </a:t>
            </a:r>
            <a:r>
              <a:rPr kumimoji="1" lang="zh-CN" alt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：</a:t>
            </a: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Fabricate 1</a:t>
            </a:r>
            <a:r>
              <a:rPr kumimoji="1" lang="en-US" altLang="zh-CN" sz="14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st</a:t>
            </a: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  high efficiency  klystron &amp; test</a:t>
            </a:r>
          </a:p>
          <a:p>
            <a:pPr lvl="1">
              <a:lnSpc>
                <a:spcPct val="90000"/>
              </a:lnSpc>
            </a:pP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2020 - 2021 </a:t>
            </a:r>
            <a:r>
              <a:rPr kumimoji="1" lang="zh-CN" alt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：</a:t>
            </a: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Fabricate 2</a:t>
            </a:r>
            <a:r>
              <a:rPr kumimoji="1" lang="en-US" altLang="zh-CN" sz="14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nd</a:t>
            </a: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 high efficiency  klystron &amp; test</a:t>
            </a:r>
          </a:p>
          <a:p>
            <a:pPr lvl="1">
              <a:lnSpc>
                <a:spcPct val="90000"/>
              </a:lnSpc>
            </a:pP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2021 - 2022 </a:t>
            </a:r>
            <a:r>
              <a:rPr kumimoji="1" lang="zh-CN" alt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：</a:t>
            </a: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Fabricate 3</a:t>
            </a:r>
            <a:r>
              <a:rPr kumimoji="1" lang="en-US" altLang="zh-CN" sz="1400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rd</a:t>
            </a:r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 high efficiency  klystron &amp; test</a:t>
            </a:r>
          </a:p>
        </p:txBody>
      </p:sp>
      <p:graphicFrame>
        <p:nvGraphicFramePr>
          <p:cNvPr id="5" name="内容占位符 7"/>
          <p:cNvGraphicFramePr/>
          <p:nvPr>
            <p:custDataLst>
              <p:tags r:id="rId1"/>
            </p:custDataLst>
          </p:nvPr>
        </p:nvGraphicFramePr>
        <p:xfrm>
          <a:off x="6734931" y="1625115"/>
          <a:ext cx="3593465" cy="1727835"/>
        </p:xfrm>
        <a:graphic>
          <a:graphicData uri="http://schemas.openxmlformats.org/drawingml/2006/table">
            <a:tbl>
              <a:tblPr/>
              <a:tblGrid>
                <a:gridCol w="1643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Parameters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Conventional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efficiency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F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High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F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efficiency</a:t>
                      </a:r>
                      <a:endParaRPr kumimoji="0" 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B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Centre frequency (MHz)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650+/-0.5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F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650+/-0.5</a:t>
                      </a:r>
                      <a:endParaRPr kumimoji="0" 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B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Output power (kW)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800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F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800</a:t>
                      </a:r>
                      <a:endParaRPr kumimoji="0" 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B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Beam voltage (kV)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80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F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-</a:t>
                      </a:r>
                      <a:endParaRPr kumimoji="0" 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B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Beam current (A)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16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F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-</a:t>
                      </a:r>
                      <a:endParaRPr kumimoji="0" 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B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Efficiency (%)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~ 65</a:t>
                      </a:r>
                      <a:endParaRPr kumimoji="0" 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/>
                        <a:ea typeface="MS Mincho" panose="02020609040205080304" charset="-128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F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&gt; 80</a:t>
                      </a:r>
                      <a:endParaRPr kumimoji="0" 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B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879090" y="893445"/>
            <a:ext cx="74714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Established 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“</a:t>
            </a: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High efficiency klystron collaboration consortium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”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, including IHEP &amp; IE(Institute of Electronic) of CAS,  and </a:t>
            </a:r>
            <a:r>
              <a:rPr lang="en-US" altLang="zh-CN" sz="1600" dirty="0" err="1">
                <a:solidFill>
                  <a:srgbClr val="0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Kunshan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en-US" altLang="zh-CN" sz="1600" dirty="0" err="1">
                <a:solidFill>
                  <a:srgbClr val="0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Guoli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 Science and Tech. </a:t>
            </a:r>
            <a:endParaRPr lang="zh-CN" altLang="en-US" sz="1600"/>
          </a:p>
        </p:txBody>
      </p:sp>
      <p:pic>
        <p:nvPicPr>
          <p:cNvPr id="7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" y="3032760"/>
            <a:ext cx="5003800" cy="17621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305550" y="3524250"/>
            <a:ext cx="57067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 b="0">
                <a:solidFill>
                  <a:srgbClr val="231F2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On March 10</a:t>
            </a:r>
            <a:r>
              <a:rPr lang="zh-CN" altLang="en-US" sz="2000" b="0">
                <a:solidFill>
                  <a:srgbClr val="231F2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 </a:t>
            </a:r>
            <a:r>
              <a:rPr lang="en-US" altLang="zh-CN" sz="2000" b="0">
                <a:solidFill>
                  <a:srgbClr val="231F2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2020</a:t>
            </a:r>
            <a:r>
              <a:rPr lang="zh-CN" altLang="en-US" sz="2000" b="0">
                <a:solidFill>
                  <a:srgbClr val="231F2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en-US" sz="2000" b="0">
                <a:solidFill>
                  <a:srgbClr val="231F2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first CEPC650Mhz klystron output power has reached pulsed power of 800kW (400kW CW due to test load limitation), efficiency 62% and band width&gt;+-0.5Mhz. </a:t>
            </a:r>
            <a:endParaRPr lang="zh-CN" altLang="en-US" sz="2000"/>
          </a:p>
        </p:txBody>
      </p:sp>
      <p:sp>
        <p:nvSpPr>
          <p:cNvPr id="12" name="文本框 11"/>
          <p:cNvSpPr txBox="1"/>
          <p:nvPr/>
        </p:nvSpPr>
        <p:spPr>
          <a:xfrm>
            <a:off x="596900" y="562610"/>
            <a:ext cx="11415395" cy="914400"/>
          </a:xfrm>
          <a:prstGeom prst="rect">
            <a:avLst/>
          </a:prstGeom>
        </p:spPr>
        <p:txBody>
          <a:bodyPr wrap="none"/>
          <a:lstStyle/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</a:pPr>
            <a:r>
              <a:rPr lang="en-US" altLang="zh-CN" b="1">
                <a:solidFill>
                  <a:srgbClr val="FF0000"/>
                </a:solidFill>
              </a:rPr>
              <a:t>Facility: CEPC high power and high efficincy test facility (lab) is located in IHEP</a:t>
            </a:r>
            <a:endParaRPr lang="en-US" altLang="zh-CN"/>
          </a:p>
        </p:txBody>
      </p:sp>
      <p:sp>
        <p:nvSpPr>
          <p:cNvPr id="4" name="矩形 3"/>
          <p:cNvSpPr/>
          <p:nvPr/>
        </p:nvSpPr>
        <p:spPr>
          <a:xfrm>
            <a:off x="909320" y="499745"/>
            <a:ext cx="9049385" cy="431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05460" y="4794885"/>
            <a:ext cx="2203450" cy="165290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81900" y="6447592"/>
            <a:ext cx="18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800kW Load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90" y="5515610"/>
            <a:ext cx="4770755" cy="1301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054340" y="5514975"/>
            <a:ext cx="3436620" cy="1187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40810" y="6079490"/>
            <a:ext cx="32391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2nd Klystron of 77% efficiency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054340" y="4996180"/>
            <a:ext cx="32391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3nd Klystron of 80% efficiency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79090" y="4779010"/>
            <a:ext cx="31629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1st Klystron of 62% efficiency</a:t>
            </a:r>
          </a:p>
        </p:txBody>
      </p:sp>
      <p:sp>
        <p:nvSpPr>
          <p:cNvPr id="10" name="椭圆 9"/>
          <p:cNvSpPr/>
          <p:nvPr/>
        </p:nvSpPr>
        <p:spPr>
          <a:xfrm>
            <a:off x="9526905" y="1300480"/>
            <a:ext cx="935990" cy="23761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697210" y="2091055"/>
            <a:ext cx="665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Goal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10462895" y="2176145"/>
            <a:ext cx="282575" cy="425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8443595" y="1301115"/>
            <a:ext cx="935990" cy="23761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637520" y="93154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Reached</a:t>
            </a:r>
          </a:p>
        </p:txBody>
      </p:sp>
      <p:cxnSp>
        <p:nvCxnSpPr>
          <p:cNvPr id="18" name="直接箭头连接符 17"/>
          <p:cNvCxnSpPr>
            <a:endCxn id="16" idx="7"/>
          </p:cNvCxnSpPr>
          <p:nvPr/>
        </p:nvCxnSpPr>
        <p:spPr>
          <a:xfrm flipH="1">
            <a:off x="9242425" y="1179830"/>
            <a:ext cx="1395095" cy="469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10488930" y="2492375"/>
            <a:ext cx="431800" cy="2520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CEPC </a:t>
            </a:r>
            <a:r>
              <a:rPr lang="en-US" altLang="zh-CN" sz="3200" dirty="0" err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Linac Injector (CDR)</a:t>
            </a:r>
          </a:p>
        </p:txBody>
      </p:sp>
      <p:pic>
        <p:nvPicPr>
          <p:cNvPr id="3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1327150"/>
            <a:ext cx="10089515" cy="1756410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7865" y="3222119"/>
          <a:ext cx="8064500" cy="325755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04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5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Symbol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Baseline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Design reached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zh-CN" altLang="zh-CN" sz="16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zh-CN" sz="1600" b="1" kern="100" dirty="0">
                        <a:solidFill>
                          <a:srgbClr val="2105ED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Repetition rate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6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</a:t>
                      </a:r>
                      <a:endParaRPr lang="zh-CN" sz="16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Hz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100</a:t>
                      </a:r>
                      <a:endParaRPr lang="zh-CN" sz="1600" b="1" kern="100" dirty="0">
                        <a:solidFill>
                          <a:srgbClr val="2105ED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755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bunch population 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i="1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b="0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en-US" sz="1600" b="0" i="1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600" b="0" i="1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1600" b="0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e+</a:t>
                      </a:r>
                      <a:endParaRPr lang="zh-CN" altLang="zh-CN" sz="1600" b="0" i="1" kern="100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 9.4×10</a:t>
                      </a:r>
                      <a:r>
                        <a:rPr lang="en-US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zh-CN" sz="1600" b="0" kern="100" baseline="30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1.9×10</a:t>
                      </a:r>
                      <a:r>
                        <a:rPr lang="en-US" altLang="zh-CN" sz="1600" b="1" kern="100" baseline="30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/ </a:t>
                      </a: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1.9×10</a:t>
                      </a:r>
                      <a:r>
                        <a:rPr lang="en-US" altLang="zh-CN" sz="1600" b="1" kern="100" baseline="30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600" b="0" i="1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 1.5</a:t>
                      </a:r>
                      <a:endParaRPr lang="zh-CN" sz="1600" b="1" kern="100" dirty="0">
                        <a:solidFill>
                          <a:srgbClr val="2105ED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spread (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6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zh-CN" sz="16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 2×10</a:t>
                      </a:r>
                      <a:r>
                        <a:rPr lang="en-US" altLang="zh-CN" sz="1600" b="1" kern="100" baseline="30000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  <a:endParaRPr lang="zh-CN" altLang="zh-CN" sz="1600" b="1" kern="100" baseline="30000" dirty="0">
                        <a:solidFill>
                          <a:srgbClr val="2105ED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1.5×10</a:t>
                      </a:r>
                      <a:r>
                        <a:rPr lang="en-US" altLang="zh-CN" sz="1600" b="1" kern="100" baseline="30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altLang="zh-CN" sz="16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/  1.6</a:t>
                      </a: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600" b="1" kern="100" baseline="30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Emittance (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sz="1600" b="0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rad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 120</a:t>
                      </a:r>
                      <a:endParaRPr lang="zh-CN" sz="1600" b="1" kern="100" dirty="0">
                        <a:solidFill>
                          <a:srgbClr val="2105ED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 / 40 ~120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altLang="zh-CN" sz="16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zh-CN" altLang="zh-CN" sz="16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600" b="1" kern="100" dirty="0">
                        <a:solidFill>
                          <a:srgbClr val="2105ED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/ 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beam</a:t>
                      </a: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 on Target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GeV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bunch</a:t>
                      </a: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charge on Target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nC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80" y="3891915"/>
            <a:ext cx="3792855" cy="19177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6c015f68-18b2-4cc9-96b1-11bc78ea49ba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eff5abe-5693-4249-8038-c4e87e037b4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058,&quot;width&quot;:608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783,&quot;width&quot;:724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94005348"/>
  <p:tag name="KSO_WM_UNIT_PLACING_PICTURE_USER_VIEWPORT" val="{&quot;height&quot;:2005,&quot;width&quot;:1394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00,&quot;width&quot;:542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03612012"/>
  <p:tag name="KSO_WM_UNIT_PLACING_PICTURE_USER_VIEWPORT" val="{&quot;height&quot;:2890,&quot;width&quot;:32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341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59fb46b-2234-4614-9ebc-585514a3cf1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e2ee6cc-718e-42e8-a272-84e7c41f3540}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457200" lvl="1" indent="0" eaLnBrk="1" hangingPunct="1">
          <a:spcBef>
            <a:spcPts val="600"/>
          </a:spcBef>
          <a:spcAft>
            <a:spcPts val="600"/>
          </a:spcAft>
          <a:buClr>
            <a:srgbClr val="FF0000"/>
          </a:buClr>
          <a:buSzPct val="80000"/>
          <a:buNone/>
          <a:defRPr/>
        </a:defPPr>
      </a:lstStyle>
    </a:tx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设计方案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</TotalTime>
  <Words>1300</Words>
  <Application>Microsoft Macintosh PowerPoint</Application>
  <PresentationFormat>Widescreen</PresentationFormat>
  <Paragraphs>400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Arial</vt:lpstr>
      <vt:lpstr>Bahnschrift Light SemiCondensed</vt:lpstr>
      <vt:lpstr>Calibri</vt:lpstr>
      <vt:lpstr>Century Gothic</vt:lpstr>
      <vt:lpstr>Damascus Bold</vt:lpstr>
      <vt:lpstr>Helvetica</vt:lpstr>
      <vt:lpstr>Helvetica Neue</vt:lpstr>
      <vt:lpstr>楷体_GB2312</vt:lpstr>
      <vt:lpstr>Times New Roman</vt:lpstr>
      <vt:lpstr>Wingdings</vt:lpstr>
      <vt:lpstr>思源黑体 CN Medium</vt:lpstr>
      <vt:lpstr>Office 主题</vt:lpstr>
      <vt:lpstr>自定义设计方案</vt:lpstr>
      <vt:lpstr>1_Office 主题</vt:lpstr>
      <vt:lpstr>Fermilab_PPT_090815</vt:lpstr>
      <vt:lpstr>PowerPoint Presentation</vt:lpstr>
      <vt:lpstr>CEPC CDR Baseline Layout</vt:lpstr>
      <vt:lpstr>PowerPoint Presentation</vt:lpstr>
      <vt:lpstr>PowerPoint Presentation</vt:lpstr>
      <vt:lpstr>CEPC SRF Parameter with By Pass Schemes</vt:lpstr>
      <vt:lpstr>High Q high gradient 650 MHz 1-Cell Cavity (Large Grain)</vt:lpstr>
      <vt:lpstr>CEPC 650MHz 2cell and 1.3 GHz 9-cell Cavities</vt:lpstr>
      <vt:lpstr>CEPC 650MHz High Efficiency Klystron Development</vt:lpstr>
      <vt:lpstr>CEPC Linac Injector (CDR)</vt:lpstr>
      <vt:lpstr>PowerPoint Presentation</vt:lpstr>
      <vt:lpstr>PowerPoint Presentation</vt:lpstr>
      <vt:lpstr>CEPC Collider Ring Dual Aperture Quadropole (might be common technology with FCCee)</vt:lpstr>
      <vt:lpstr>CEPC submissions to Snowmass21</vt:lpstr>
      <vt:lpstr>Thanks 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Jiyuan ZHAI</dc:creator>
  <cp:lastModifiedBy>Sergey Belomestnykh</cp:lastModifiedBy>
  <cp:revision>1888</cp:revision>
  <cp:lastPrinted>2411-12-30T00:00:00Z</cp:lastPrinted>
  <dcterms:created xsi:type="dcterms:W3CDTF">2008-05-12T15:16:00Z</dcterms:created>
  <dcterms:modified xsi:type="dcterms:W3CDTF">2020-12-15T15:33:32Z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