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7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DF4-304C-48B2-B441-909549803ADB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364-C62E-4D41-81D6-78110BF59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5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DF4-304C-48B2-B441-909549803ADB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364-C62E-4D41-81D6-78110BF59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47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DF4-304C-48B2-B441-909549803ADB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364-C62E-4D41-81D6-78110BF59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5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DF4-304C-48B2-B441-909549803ADB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364-C62E-4D41-81D6-78110BF59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8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DF4-304C-48B2-B441-909549803ADB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364-C62E-4D41-81D6-78110BF59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7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DF4-304C-48B2-B441-909549803ADB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364-C62E-4D41-81D6-78110BF59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3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DF4-304C-48B2-B441-909549803ADB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364-C62E-4D41-81D6-78110BF59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5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DF4-304C-48B2-B441-909549803ADB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364-C62E-4D41-81D6-78110BF59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DF4-304C-48B2-B441-909549803ADB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364-C62E-4D41-81D6-78110BF59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6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DF4-304C-48B2-B441-909549803ADB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364-C62E-4D41-81D6-78110BF59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3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DF4-304C-48B2-B441-909549803ADB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364-C62E-4D41-81D6-78110BF59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0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D8DF4-304C-48B2-B441-909549803ADB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3B364-C62E-4D41-81D6-78110BF59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7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1C825-9BB4-44E6-9EBB-D14797DFF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59443"/>
          </a:xfrm>
        </p:spPr>
        <p:txBody>
          <a:bodyPr>
            <a:normAutofit fontScale="90000"/>
          </a:bodyPr>
          <a:lstStyle/>
          <a:p>
            <a:r>
              <a:rPr lang="en-US" sz="2800" b="0" i="0" u="none" strike="noStrike" baseline="0" dirty="0">
                <a:solidFill>
                  <a:srgbClr val="201F1E"/>
                </a:solidFill>
                <a:latin typeface="Calibri" panose="020F0502020204030204" pitchFamily="34" charset="0"/>
              </a:rPr>
              <a:t>SRF R&amp;D for Further Luminosity (&amp; Energy) Upgrades to ILC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A4C8C-A4FC-468B-86CA-A786D6D19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0111"/>
            <a:ext cx="7886700" cy="5599161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rgbClr val="333333"/>
                </a:solidFill>
                <a:latin typeface="ArialMT"/>
              </a:rPr>
              <a:t>K</a:t>
            </a:r>
            <a:r>
              <a:rPr lang="en-US" sz="2000" b="0" i="0" u="none" strike="noStrike" baseline="0" dirty="0">
                <a:solidFill>
                  <a:srgbClr val="333333"/>
                </a:solidFill>
                <a:latin typeface="ArialMT"/>
              </a:rPr>
              <a:t>ey areas of further SRF development over last 5 years are </a:t>
            </a:r>
          </a:p>
          <a:p>
            <a:pPr lvl="1"/>
            <a:r>
              <a:rPr lang="en-US" sz="1800" dirty="0">
                <a:solidFill>
                  <a:srgbClr val="333333"/>
                </a:solidFill>
                <a:latin typeface="ArialMT"/>
              </a:rPr>
              <a:t>Higher </a:t>
            </a:r>
            <a:r>
              <a:rPr lang="en-US" sz="1800" i="1" dirty="0">
                <a:solidFill>
                  <a:srgbClr val="333333"/>
                </a:solidFill>
                <a:latin typeface="ArialMT"/>
              </a:rPr>
              <a:t>Q </a:t>
            </a:r>
            <a:r>
              <a:rPr lang="en-US" sz="1800" dirty="0">
                <a:solidFill>
                  <a:srgbClr val="333333"/>
                </a:solidFill>
                <a:latin typeface="ArialMT"/>
              </a:rPr>
              <a:t>and Higher gradients</a:t>
            </a:r>
          </a:p>
          <a:p>
            <a:pPr algn="l"/>
            <a:r>
              <a:rPr lang="en-US" sz="2000" b="0" i="0" u="none" strike="noStrike" baseline="0" dirty="0">
                <a:solidFill>
                  <a:srgbClr val="333333"/>
                </a:solidFill>
                <a:latin typeface="ArialMT"/>
              </a:rPr>
              <a:t>Higher </a:t>
            </a:r>
            <a:r>
              <a:rPr lang="en-US" sz="2000" b="0" i="1" u="none" strike="noStrike" baseline="0" dirty="0">
                <a:solidFill>
                  <a:srgbClr val="333333"/>
                </a:solidFill>
                <a:latin typeface="Arial-ItalicMT"/>
              </a:rPr>
              <a:t>Q</a:t>
            </a:r>
            <a:r>
              <a:rPr lang="en-US" sz="2000" b="0" u="none" strike="noStrike" baseline="0" dirty="0">
                <a:solidFill>
                  <a:srgbClr val="333333"/>
                </a:solidFill>
                <a:latin typeface="Arial-ItalicMT"/>
              </a:rPr>
              <a:t> </a:t>
            </a:r>
            <a:r>
              <a:rPr lang="en-US" sz="2000" b="0" i="0" u="none" strike="noStrike" baseline="0" dirty="0">
                <a:solidFill>
                  <a:srgbClr val="333333"/>
                </a:solidFill>
                <a:latin typeface="ArialMT"/>
              </a:rPr>
              <a:t>values with</a:t>
            </a:r>
          </a:p>
          <a:p>
            <a:pPr lvl="1"/>
            <a:r>
              <a:rPr lang="en-US" sz="1800" b="0" i="1" u="none" strike="noStrike" baseline="0" dirty="0">
                <a:solidFill>
                  <a:srgbClr val="333333"/>
                </a:solidFill>
                <a:latin typeface="Arial-ItalicMT"/>
              </a:rPr>
              <a:t>Nitrogen Doping</a:t>
            </a:r>
          </a:p>
          <a:p>
            <a:pPr algn="l"/>
            <a:r>
              <a:rPr lang="en-US" sz="2000" b="0" i="0" u="none" strike="noStrike" baseline="0" dirty="0">
                <a:solidFill>
                  <a:srgbClr val="333333"/>
                </a:solidFill>
                <a:latin typeface="ArialMT"/>
              </a:rPr>
              <a:t>Higher gradient (35 – 49 MV/m) at higher </a:t>
            </a:r>
            <a:r>
              <a:rPr lang="en-US" sz="2000" b="0" i="1" u="none" strike="noStrike" baseline="0" dirty="0">
                <a:solidFill>
                  <a:srgbClr val="333333"/>
                </a:solidFill>
                <a:latin typeface="Arial-ItalicMT"/>
              </a:rPr>
              <a:t>Q, </a:t>
            </a:r>
            <a:r>
              <a:rPr lang="en-US" sz="2000" b="0" i="0" u="none" strike="noStrike" baseline="0" dirty="0">
                <a:solidFill>
                  <a:srgbClr val="333333"/>
                </a:solidFill>
                <a:latin typeface="ArialMT"/>
              </a:rPr>
              <a:t>with</a:t>
            </a:r>
          </a:p>
          <a:p>
            <a:pPr lvl="1"/>
            <a:r>
              <a:rPr lang="en-US" sz="1800" b="0" i="1" u="none" strike="noStrike" baseline="0" dirty="0">
                <a:solidFill>
                  <a:srgbClr val="333333"/>
                </a:solidFill>
                <a:latin typeface="Arial-ItalicMT"/>
              </a:rPr>
              <a:t>Nitrogen infusion</a:t>
            </a:r>
          </a:p>
          <a:p>
            <a:pPr lvl="1"/>
            <a:r>
              <a:rPr lang="en-US" sz="1800" b="0" i="1" u="none" strike="noStrike" baseline="0" dirty="0">
                <a:solidFill>
                  <a:srgbClr val="333333"/>
                </a:solidFill>
                <a:latin typeface="Arial-ItalicMT"/>
              </a:rPr>
              <a:t>Cold Electropolishing /Two-Step baking</a:t>
            </a:r>
          </a:p>
          <a:p>
            <a:pPr algn="l"/>
            <a:r>
              <a:rPr lang="en-US" sz="2000" b="0" i="0" u="none" strike="noStrike" baseline="0" dirty="0">
                <a:solidFill>
                  <a:srgbClr val="333333"/>
                </a:solidFill>
                <a:latin typeface="ArialMT"/>
              </a:rPr>
              <a:t>LCLS-II and LCLS-II_HE are benefitting from high </a:t>
            </a:r>
            <a:r>
              <a:rPr lang="en-US" sz="2000" b="0" i="1" u="none" strike="noStrike" baseline="0" dirty="0">
                <a:solidFill>
                  <a:srgbClr val="333333"/>
                </a:solidFill>
                <a:latin typeface="ArialMT"/>
              </a:rPr>
              <a:t>Q</a:t>
            </a:r>
            <a:r>
              <a:rPr lang="en-US" sz="2000" b="0" i="0" u="none" strike="noStrike" baseline="0" dirty="0">
                <a:solidFill>
                  <a:srgbClr val="333333"/>
                </a:solidFill>
                <a:latin typeface="ArialMT"/>
              </a:rPr>
              <a:t> cavities.</a:t>
            </a:r>
          </a:p>
          <a:p>
            <a:pPr algn="l"/>
            <a:r>
              <a:rPr lang="en-US" sz="1800" b="0" u="none" strike="noStrike" baseline="0" dirty="0">
                <a:solidFill>
                  <a:srgbClr val="333333"/>
                </a:solidFill>
                <a:latin typeface="Arial-ItalicMT"/>
              </a:rPr>
              <a:t>Higher</a:t>
            </a:r>
            <a:r>
              <a:rPr lang="en-US" sz="1800" b="0" i="1" u="none" strike="noStrike" baseline="0" dirty="0">
                <a:solidFill>
                  <a:srgbClr val="333333"/>
                </a:solidFill>
                <a:latin typeface="Arial-ItalicMT"/>
              </a:rPr>
              <a:t> Q 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ArialMT"/>
              </a:rPr>
              <a:t>values (e.g.,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MT"/>
              </a:rPr>
              <a:t>2x10</a:t>
            </a:r>
            <a:r>
              <a:rPr lang="en-US" sz="1800" b="0" i="0" u="none" strike="noStrike" baseline="30000" dirty="0">
                <a:solidFill>
                  <a:srgbClr val="000000"/>
                </a:solidFill>
                <a:latin typeface="ArialMT"/>
              </a:rPr>
              <a:t>10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MT"/>
              </a:rPr>
              <a:t> at 31.5 MV/m) can 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ArialMT"/>
              </a:rPr>
              <a:t>lead to higher (X4 or x6)  Luminosity Upgrades via higher beam power</a:t>
            </a:r>
          </a:p>
          <a:p>
            <a:pPr lvl="1"/>
            <a:r>
              <a:rPr lang="en-US" sz="1400" b="0" u="none" strike="noStrike" baseline="0" dirty="0">
                <a:solidFill>
                  <a:srgbClr val="000000"/>
                </a:solidFill>
                <a:latin typeface="ArialMT"/>
              </a:rPr>
              <a:t>Increasing the RF pulse length (more bunches)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ArialMT"/>
              </a:rPr>
              <a:t>I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MT"/>
              </a:rPr>
              <a:t>ncrease the repetition rate of the pulses </a:t>
            </a:r>
          </a:p>
          <a:p>
            <a:pPr algn="l"/>
            <a:r>
              <a:rPr lang="en-US" sz="1200" b="0" i="0" u="none" strike="noStrike" baseline="0" dirty="0">
                <a:solidFill>
                  <a:srgbClr val="000000"/>
                </a:solidFill>
                <a:latin typeface="ArialMT"/>
              </a:rPr>
              <a:t>See LOI and paper for AF3 which discuss the corresponding challenges for RF power, 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ArialMT"/>
              </a:rPr>
              <a:t>cryopower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ArialMT"/>
              </a:rPr>
              <a:t>, damping rings, damping time reduction, positron source, and beam dumps</a:t>
            </a:r>
          </a:p>
          <a:p>
            <a:r>
              <a:rPr lang="en-US" sz="2200" dirty="0"/>
              <a:t>Energy upgrade studies are underway for ILC to reach 3 </a:t>
            </a:r>
            <a:r>
              <a:rPr lang="en-US" sz="2200" dirty="0" err="1"/>
              <a:t>TeV</a:t>
            </a:r>
            <a:endParaRPr lang="en-US" sz="2200" dirty="0"/>
          </a:p>
          <a:p>
            <a:pPr lvl="1"/>
            <a:r>
              <a:rPr lang="en-US" sz="1800" dirty="0"/>
              <a:t>Via R&amp;D exploration underway for Gradients to 70 – 80 MV/m</a:t>
            </a:r>
          </a:p>
          <a:p>
            <a:pPr lvl="1"/>
            <a:r>
              <a:rPr lang="en-US" sz="1200" b="0" i="0" u="none" strike="noStrike" baseline="0" dirty="0">
                <a:solidFill>
                  <a:srgbClr val="000000"/>
                </a:solidFill>
                <a:latin typeface="ArialMT"/>
              </a:rPr>
              <a:t>See LOI and paper for AF7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51535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177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Arial-ItalicMT</vt:lpstr>
      <vt:lpstr>ArialMT</vt:lpstr>
      <vt:lpstr>Calibri</vt:lpstr>
      <vt:lpstr>Calibri Light</vt:lpstr>
      <vt:lpstr>Office Theme</vt:lpstr>
      <vt:lpstr>SRF R&amp;D for Further Luminosity (&amp; Energy) Upgrades to ILC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Hasan</dc:creator>
  <cp:lastModifiedBy>Sergey Belomestnykh</cp:lastModifiedBy>
  <cp:revision>6</cp:revision>
  <dcterms:created xsi:type="dcterms:W3CDTF">2020-12-10T21:46:00Z</dcterms:created>
  <dcterms:modified xsi:type="dcterms:W3CDTF">2020-12-15T15:35:49Z</dcterms:modified>
</cp:coreProperties>
</file>