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257" r:id="rId3"/>
    <p:sldId id="1183" r:id="rId4"/>
    <p:sldId id="1179" r:id="rId5"/>
    <p:sldId id="1180" r:id="rId6"/>
    <p:sldId id="1184" r:id="rId7"/>
    <p:sldId id="1186" r:id="rId8"/>
    <p:sldId id="1185" r:id="rId9"/>
    <p:sldId id="1182" r:id="rId10"/>
    <p:sldId id="259" r:id="rId11"/>
    <p:sldId id="1181"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92"/>
    <p:restoredTop sz="94626"/>
  </p:normalViewPr>
  <p:slideViewPr>
    <p:cSldViewPr snapToGrid="0" snapToObjects="1">
      <p:cViewPr varScale="1">
        <p:scale>
          <a:sx n="115" d="100"/>
          <a:sy n="115" d="100"/>
        </p:scale>
        <p:origin x="240"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343376A-0F09-438F-9A60-2160C28BB5E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3E1F1AC-D9BF-4D3D-B7A1-5EE6453310C9}">
      <dgm:prSet/>
      <dgm:spPr/>
      <dgm:t>
        <a:bodyPr/>
        <a:lstStyle/>
        <a:p>
          <a:r>
            <a:rPr lang="en-US" dirty="0"/>
            <a:t>This presentation focuses on how we coordinate the overall report – </a:t>
          </a:r>
          <a:br>
            <a:rPr lang="en-US" dirty="0"/>
          </a:br>
          <a:r>
            <a:rPr lang="en-US" b="1" i="1" dirty="0"/>
            <a:t>primarily with respect to Upgradeability</a:t>
          </a:r>
          <a:endParaRPr lang="en-US" dirty="0"/>
        </a:p>
      </dgm:t>
    </dgm:pt>
    <dgm:pt modelId="{07D042FA-7195-48E5-9F4C-6147CE23BEFF}" type="parTrans" cxnId="{C5B98831-F920-4AE0-9B60-05EE0A769B03}">
      <dgm:prSet/>
      <dgm:spPr/>
      <dgm:t>
        <a:bodyPr/>
        <a:lstStyle/>
        <a:p>
          <a:endParaRPr lang="en-US"/>
        </a:p>
      </dgm:t>
    </dgm:pt>
    <dgm:pt modelId="{883A3D7C-8E27-46E1-BC3D-71575CBA6685}" type="sibTrans" cxnId="{C5B98831-F920-4AE0-9B60-05EE0A769B03}">
      <dgm:prSet/>
      <dgm:spPr/>
      <dgm:t>
        <a:bodyPr/>
        <a:lstStyle/>
        <a:p>
          <a:endParaRPr lang="en-US"/>
        </a:p>
      </dgm:t>
    </dgm:pt>
    <dgm:pt modelId="{815B9981-C339-4CF5-856C-A932C54F93FD}">
      <dgm:prSet/>
      <dgm:spPr/>
      <dgm:t>
        <a:bodyPr/>
        <a:lstStyle/>
        <a:p>
          <a:r>
            <a:rPr lang="en-US"/>
            <a:t>This topic has strong overlap with AF04 (Multi-TeV Colliders) </a:t>
          </a:r>
        </a:p>
      </dgm:t>
    </dgm:pt>
    <dgm:pt modelId="{ACD60289-D198-407E-A8F6-1A4BC2E2EA52}" type="parTrans" cxnId="{636679EA-079F-45D4-92FF-6D1583697012}">
      <dgm:prSet/>
      <dgm:spPr/>
      <dgm:t>
        <a:bodyPr/>
        <a:lstStyle/>
        <a:p>
          <a:endParaRPr lang="en-US"/>
        </a:p>
      </dgm:t>
    </dgm:pt>
    <dgm:pt modelId="{17BC735E-0F95-4423-98EE-49F1F10EDAD4}" type="sibTrans" cxnId="{636679EA-079F-45D4-92FF-6D1583697012}">
      <dgm:prSet/>
      <dgm:spPr/>
      <dgm:t>
        <a:bodyPr/>
        <a:lstStyle/>
        <a:p>
          <a:endParaRPr lang="en-US"/>
        </a:p>
      </dgm:t>
    </dgm:pt>
    <dgm:pt modelId="{AD43582F-EE6D-4EAE-8695-0C997707C4E1}">
      <dgm:prSet/>
      <dgm:spPr/>
      <dgm:t>
        <a:bodyPr/>
        <a:lstStyle/>
        <a:p>
          <a:r>
            <a:rPr lang="en-US"/>
            <a:t>Will focus on the interface issues</a:t>
          </a:r>
        </a:p>
      </dgm:t>
    </dgm:pt>
    <dgm:pt modelId="{58E16A5A-89DE-4FA7-87B2-8F20AA3F1E78}" type="parTrans" cxnId="{C665951D-0B1B-4BDA-B20C-0DC35F8A36B6}">
      <dgm:prSet/>
      <dgm:spPr/>
      <dgm:t>
        <a:bodyPr/>
        <a:lstStyle/>
        <a:p>
          <a:endParaRPr lang="en-US"/>
        </a:p>
      </dgm:t>
    </dgm:pt>
    <dgm:pt modelId="{379C96D7-5FC6-4586-9CE7-180ECBAC13EF}" type="sibTrans" cxnId="{C665951D-0B1B-4BDA-B20C-0DC35F8A36B6}">
      <dgm:prSet/>
      <dgm:spPr/>
      <dgm:t>
        <a:bodyPr/>
        <a:lstStyle/>
        <a:p>
          <a:endParaRPr lang="en-US"/>
        </a:p>
      </dgm:t>
    </dgm:pt>
    <dgm:pt modelId="{DA1AF2D6-233A-F945-A59C-1E32E9A002F8}" type="pres">
      <dgm:prSet presAssocID="{F343376A-0F09-438F-9A60-2160C28BB5E7}" presName="Name0" presStyleCnt="0">
        <dgm:presLayoutVars>
          <dgm:dir/>
          <dgm:animLvl val="lvl"/>
          <dgm:resizeHandles val="exact"/>
        </dgm:presLayoutVars>
      </dgm:prSet>
      <dgm:spPr/>
    </dgm:pt>
    <dgm:pt modelId="{EDE45D16-AFAC-C149-B891-F342336A1BD9}" type="pres">
      <dgm:prSet presAssocID="{815B9981-C339-4CF5-856C-A932C54F93FD}" presName="boxAndChildren" presStyleCnt="0"/>
      <dgm:spPr/>
    </dgm:pt>
    <dgm:pt modelId="{74082121-653B-354F-9EBC-FA0D2F508B67}" type="pres">
      <dgm:prSet presAssocID="{815B9981-C339-4CF5-856C-A932C54F93FD}" presName="parentTextBox" presStyleLbl="node1" presStyleIdx="0" presStyleCnt="2"/>
      <dgm:spPr/>
    </dgm:pt>
    <dgm:pt modelId="{EE2DDD98-C7EF-0A48-83F3-0699E508FC78}" type="pres">
      <dgm:prSet presAssocID="{815B9981-C339-4CF5-856C-A932C54F93FD}" presName="entireBox" presStyleLbl="node1" presStyleIdx="0" presStyleCnt="2"/>
      <dgm:spPr/>
    </dgm:pt>
    <dgm:pt modelId="{75010056-5545-204E-9B82-EB7DA0DFA75D}" type="pres">
      <dgm:prSet presAssocID="{815B9981-C339-4CF5-856C-A932C54F93FD}" presName="descendantBox" presStyleCnt="0"/>
      <dgm:spPr/>
    </dgm:pt>
    <dgm:pt modelId="{F5D1FE9A-95B4-9F4D-8FFD-6BDFC63CEE40}" type="pres">
      <dgm:prSet presAssocID="{AD43582F-EE6D-4EAE-8695-0C997707C4E1}" presName="childTextBox" presStyleLbl="fgAccFollowNode1" presStyleIdx="0" presStyleCnt="1">
        <dgm:presLayoutVars>
          <dgm:bulletEnabled val="1"/>
        </dgm:presLayoutVars>
      </dgm:prSet>
      <dgm:spPr/>
    </dgm:pt>
    <dgm:pt modelId="{4682BD92-7FA9-804C-80CC-9B0EF524BC0F}" type="pres">
      <dgm:prSet presAssocID="{883A3D7C-8E27-46E1-BC3D-71575CBA6685}" presName="sp" presStyleCnt="0"/>
      <dgm:spPr/>
    </dgm:pt>
    <dgm:pt modelId="{49BF11E4-3AB8-8242-B059-77E99D535C05}" type="pres">
      <dgm:prSet presAssocID="{F3E1F1AC-D9BF-4D3D-B7A1-5EE6453310C9}" presName="arrowAndChildren" presStyleCnt="0"/>
      <dgm:spPr/>
    </dgm:pt>
    <dgm:pt modelId="{AA049098-A01D-044F-83BC-392A3DDA0DEE}" type="pres">
      <dgm:prSet presAssocID="{F3E1F1AC-D9BF-4D3D-B7A1-5EE6453310C9}" presName="parentTextArrow" presStyleLbl="node1" presStyleIdx="1" presStyleCnt="2"/>
      <dgm:spPr/>
    </dgm:pt>
  </dgm:ptLst>
  <dgm:cxnLst>
    <dgm:cxn modelId="{C665951D-0B1B-4BDA-B20C-0DC35F8A36B6}" srcId="{815B9981-C339-4CF5-856C-A932C54F93FD}" destId="{AD43582F-EE6D-4EAE-8695-0C997707C4E1}" srcOrd="0" destOrd="0" parTransId="{58E16A5A-89DE-4FA7-87B2-8F20AA3F1E78}" sibTransId="{379C96D7-5FC6-4586-9CE7-180ECBAC13EF}"/>
    <dgm:cxn modelId="{C5B98831-F920-4AE0-9B60-05EE0A769B03}" srcId="{F343376A-0F09-438F-9A60-2160C28BB5E7}" destId="{F3E1F1AC-D9BF-4D3D-B7A1-5EE6453310C9}" srcOrd="0" destOrd="0" parTransId="{07D042FA-7195-48E5-9F4C-6147CE23BEFF}" sibTransId="{883A3D7C-8E27-46E1-BC3D-71575CBA6685}"/>
    <dgm:cxn modelId="{A4B12768-DDE8-A248-A18F-3E8657A43693}" type="presOf" srcId="{815B9981-C339-4CF5-856C-A932C54F93FD}" destId="{EE2DDD98-C7EF-0A48-83F3-0699E508FC78}" srcOrd="1" destOrd="0" presId="urn:microsoft.com/office/officeart/2005/8/layout/process4"/>
    <dgm:cxn modelId="{4E8F5070-721C-A14E-AD0D-CFAD530C57E9}" type="presOf" srcId="{F3E1F1AC-D9BF-4D3D-B7A1-5EE6453310C9}" destId="{AA049098-A01D-044F-83BC-392A3DDA0DEE}" srcOrd="0" destOrd="0" presId="urn:microsoft.com/office/officeart/2005/8/layout/process4"/>
    <dgm:cxn modelId="{E14CCDC1-828E-8F40-B7CB-9DF41A2AB5AE}" type="presOf" srcId="{F343376A-0F09-438F-9A60-2160C28BB5E7}" destId="{DA1AF2D6-233A-F945-A59C-1E32E9A002F8}" srcOrd="0" destOrd="0" presId="urn:microsoft.com/office/officeart/2005/8/layout/process4"/>
    <dgm:cxn modelId="{ECB2BCCE-DDEC-364D-B94D-C00333BE0332}" type="presOf" srcId="{AD43582F-EE6D-4EAE-8695-0C997707C4E1}" destId="{F5D1FE9A-95B4-9F4D-8FFD-6BDFC63CEE40}" srcOrd="0" destOrd="0" presId="urn:microsoft.com/office/officeart/2005/8/layout/process4"/>
    <dgm:cxn modelId="{D6E509E5-3763-F242-BA2F-81391844A173}" type="presOf" srcId="{815B9981-C339-4CF5-856C-A932C54F93FD}" destId="{74082121-653B-354F-9EBC-FA0D2F508B67}" srcOrd="0" destOrd="0" presId="urn:microsoft.com/office/officeart/2005/8/layout/process4"/>
    <dgm:cxn modelId="{636679EA-079F-45D4-92FF-6D1583697012}" srcId="{F343376A-0F09-438F-9A60-2160C28BB5E7}" destId="{815B9981-C339-4CF5-856C-A932C54F93FD}" srcOrd="1" destOrd="0" parTransId="{ACD60289-D198-407E-A8F6-1A4BC2E2EA52}" sibTransId="{17BC735E-0F95-4423-98EE-49F1F10EDAD4}"/>
    <dgm:cxn modelId="{1884F4F3-94F6-FB45-9784-194F412A416B}" type="presParOf" srcId="{DA1AF2D6-233A-F945-A59C-1E32E9A002F8}" destId="{EDE45D16-AFAC-C149-B891-F342336A1BD9}" srcOrd="0" destOrd="0" presId="urn:microsoft.com/office/officeart/2005/8/layout/process4"/>
    <dgm:cxn modelId="{5C947CF2-224E-7748-8C51-B9ED01EBFA9E}" type="presParOf" srcId="{EDE45D16-AFAC-C149-B891-F342336A1BD9}" destId="{74082121-653B-354F-9EBC-FA0D2F508B67}" srcOrd="0" destOrd="0" presId="urn:microsoft.com/office/officeart/2005/8/layout/process4"/>
    <dgm:cxn modelId="{933BC113-1892-2A47-9DBF-948210FA9417}" type="presParOf" srcId="{EDE45D16-AFAC-C149-B891-F342336A1BD9}" destId="{EE2DDD98-C7EF-0A48-83F3-0699E508FC78}" srcOrd="1" destOrd="0" presId="urn:microsoft.com/office/officeart/2005/8/layout/process4"/>
    <dgm:cxn modelId="{8DEA489C-B9C2-B143-B433-9766A1344D6B}" type="presParOf" srcId="{EDE45D16-AFAC-C149-B891-F342336A1BD9}" destId="{75010056-5545-204E-9B82-EB7DA0DFA75D}" srcOrd="2" destOrd="0" presId="urn:microsoft.com/office/officeart/2005/8/layout/process4"/>
    <dgm:cxn modelId="{692347A2-6734-0443-BC0B-B6980C5BB3B7}" type="presParOf" srcId="{75010056-5545-204E-9B82-EB7DA0DFA75D}" destId="{F5D1FE9A-95B4-9F4D-8FFD-6BDFC63CEE40}" srcOrd="0" destOrd="0" presId="urn:microsoft.com/office/officeart/2005/8/layout/process4"/>
    <dgm:cxn modelId="{06CC0804-FAF2-D149-9A34-6C6106E6890D}" type="presParOf" srcId="{DA1AF2D6-233A-F945-A59C-1E32E9A002F8}" destId="{4682BD92-7FA9-804C-80CC-9B0EF524BC0F}" srcOrd="1" destOrd="0" presId="urn:microsoft.com/office/officeart/2005/8/layout/process4"/>
    <dgm:cxn modelId="{FC5F5BE2-F133-AD4F-8B6D-382B4AAC0760}" type="presParOf" srcId="{DA1AF2D6-233A-F945-A59C-1E32E9A002F8}" destId="{49BF11E4-3AB8-8242-B059-77E99D535C05}" srcOrd="2" destOrd="0" presId="urn:microsoft.com/office/officeart/2005/8/layout/process4"/>
    <dgm:cxn modelId="{B1D90855-D813-5B49-960D-214484EAA18E}" type="presParOf" srcId="{49BF11E4-3AB8-8242-B059-77E99D535C05}" destId="{AA049098-A01D-044F-83BC-392A3DDA0DE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29B5C-3944-6947-8D7A-2C984353681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83DFD25F-BA0A-1149-BF52-C931F081A8D4}">
      <dgm:prSet phldrT="[Text]"/>
      <dgm:spPr/>
      <dgm:t>
        <a:bodyPr/>
        <a:lstStyle/>
        <a:p>
          <a:pPr marL="0" indent="0">
            <a:tabLst>
              <a:tab pos="3648075" algn="l"/>
            </a:tabLst>
          </a:pPr>
          <a:r>
            <a:rPr lang="en-US" dirty="0"/>
            <a:t>Electron-Positron:	ILC, CLIC, Wakefield concepts</a:t>
          </a:r>
        </a:p>
      </dgm:t>
    </dgm:pt>
    <dgm:pt modelId="{46D3258A-39A9-F849-BD3C-56513C6E5E4E}" type="parTrans" cxnId="{5FF3B562-4153-344D-86CC-23A1479569A4}">
      <dgm:prSet/>
      <dgm:spPr/>
      <dgm:t>
        <a:bodyPr/>
        <a:lstStyle/>
        <a:p>
          <a:endParaRPr lang="en-US"/>
        </a:p>
      </dgm:t>
    </dgm:pt>
    <dgm:pt modelId="{A62343EE-6FAE-F843-96B3-2494A8F9DFAE}" type="sibTrans" cxnId="{5FF3B562-4153-344D-86CC-23A1479569A4}">
      <dgm:prSet/>
      <dgm:spPr/>
      <dgm:t>
        <a:bodyPr/>
        <a:lstStyle/>
        <a:p>
          <a:endParaRPr lang="en-US"/>
        </a:p>
      </dgm:t>
    </dgm:pt>
    <dgm:pt modelId="{E5993826-971E-D543-A115-15F8279E8F25}">
      <dgm:prSet phldrT="[Text]"/>
      <dgm:spPr/>
      <dgm:t>
        <a:bodyPr/>
        <a:lstStyle/>
        <a:p>
          <a:pPr marL="0" indent="0">
            <a:tabLst>
              <a:tab pos="3648075" algn="l"/>
            </a:tabLst>
          </a:pPr>
          <a:r>
            <a:rPr lang="en-US" dirty="0"/>
            <a:t>Gamma-Gamma:	</a:t>
          </a:r>
        </a:p>
      </dgm:t>
    </dgm:pt>
    <dgm:pt modelId="{4DD610EC-C7C4-6C4A-B30E-97BABA3318CB}" type="parTrans" cxnId="{23DAEEA0-A0AE-AD48-93EE-5418A7008677}">
      <dgm:prSet/>
      <dgm:spPr/>
      <dgm:t>
        <a:bodyPr/>
        <a:lstStyle/>
        <a:p>
          <a:endParaRPr lang="en-US"/>
        </a:p>
      </dgm:t>
    </dgm:pt>
    <dgm:pt modelId="{738A822C-434C-F746-9401-09C1E17E2CEE}" type="sibTrans" cxnId="{23DAEEA0-A0AE-AD48-93EE-5418A7008677}">
      <dgm:prSet/>
      <dgm:spPr/>
      <dgm:t>
        <a:bodyPr/>
        <a:lstStyle/>
        <a:p>
          <a:endParaRPr lang="en-US"/>
        </a:p>
      </dgm:t>
    </dgm:pt>
    <dgm:pt modelId="{4D95120C-FCA8-C943-9FAC-DEEBE86AAB2A}">
      <dgm:prSet phldrT="[Text]"/>
      <dgm:spPr/>
      <dgm:t>
        <a:bodyPr/>
        <a:lstStyle/>
        <a:p>
          <a:pPr marL="0" indent="0">
            <a:tabLst>
              <a:tab pos="3360738" algn="l"/>
            </a:tabLst>
          </a:pPr>
          <a:r>
            <a:rPr lang="en-US" dirty="0"/>
            <a:t>Muon:	MAP, LEMMA, </a:t>
          </a:r>
          <a:r>
            <a:rPr lang="en-US" b="1" dirty="0"/>
            <a:t>NEW </a:t>
          </a:r>
          <a:r>
            <a:rPr lang="en-US" b="0" dirty="0"/>
            <a:t>International MC Collab</a:t>
          </a:r>
          <a:endParaRPr lang="en-US" dirty="0"/>
        </a:p>
      </dgm:t>
    </dgm:pt>
    <dgm:pt modelId="{7B731039-F04A-A04B-81C2-7050DEF284D2}" type="parTrans" cxnId="{4944FB34-46ED-474F-BFA8-CA6E342D3239}">
      <dgm:prSet/>
      <dgm:spPr/>
      <dgm:t>
        <a:bodyPr/>
        <a:lstStyle/>
        <a:p>
          <a:endParaRPr lang="en-US"/>
        </a:p>
      </dgm:t>
    </dgm:pt>
    <dgm:pt modelId="{642E4F7C-726A-FC49-8F05-547716BFB91C}" type="sibTrans" cxnId="{4944FB34-46ED-474F-BFA8-CA6E342D3239}">
      <dgm:prSet/>
      <dgm:spPr/>
      <dgm:t>
        <a:bodyPr/>
        <a:lstStyle/>
        <a:p>
          <a:endParaRPr lang="en-US"/>
        </a:p>
      </dgm:t>
    </dgm:pt>
    <dgm:pt modelId="{6CFC071D-C7D8-EE46-A47D-8D079B6CE142}">
      <dgm:prSet phldrT="[Text]"/>
      <dgm:spPr/>
      <dgm:t>
        <a:bodyPr/>
        <a:lstStyle/>
        <a:p>
          <a:pPr marL="0" indent="0">
            <a:tabLst>
              <a:tab pos="3360738" algn="l"/>
            </a:tabLst>
          </a:pPr>
          <a:r>
            <a:rPr lang="en-US" dirty="0"/>
            <a:t>Hadron:	FCC-</a:t>
          </a:r>
          <a:r>
            <a:rPr lang="en-US" dirty="0" err="1"/>
            <a:t>hh</a:t>
          </a:r>
          <a:r>
            <a:rPr lang="en-US" dirty="0"/>
            <a:t>, SPPC, Collider in the Sea	</a:t>
          </a:r>
        </a:p>
      </dgm:t>
    </dgm:pt>
    <dgm:pt modelId="{DA1A7DB8-23A2-E345-A4EA-F664FCD2B5FC}" type="parTrans" cxnId="{C793EBF6-3840-8B4F-BFCA-B9AF05C43029}">
      <dgm:prSet/>
      <dgm:spPr/>
      <dgm:t>
        <a:bodyPr/>
        <a:lstStyle/>
        <a:p>
          <a:endParaRPr lang="en-US"/>
        </a:p>
      </dgm:t>
    </dgm:pt>
    <dgm:pt modelId="{900697A4-8259-E146-AFCD-B258718991BB}" type="sibTrans" cxnId="{C793EBF6-3840-8B4F-BFCA-B9AF05C43029}">
      <dgm:prSet/>
      <dgm:spPr/>
      <dgm:t>
        <a:bodyPr/>
        <a:lstStyle/>
        <a:p>
          <a:endParaRPr lang="en-US"/>
        </a:p>
      </dgm:t>
    </dgm:pt>
    <dgm:pt modelId="{1C2C199B-16E5-3D40-BB33-581A161D8CCF}">
      <dgm:prSet phldrT="[Text]"/>
      <dgm:spPr/>
      <dgm:t>
        <a:bodyPr/>
        <a:lstStyle/>
        <a:p>
          <a:pPr marL="0" indent="0">
            <a:tabLst>
              <a:tab pos="3648075" algn="l"/>
            </a:tabLst>
          </a:pPr>
          <a:r>
            <a:rPr lang="en-US" dirty="0"/>
            <a:t>High Energy Electron-Ion:	</a:t>
          </a:r>
          <a:r>
            <a:rPr lang="en-US" dirty="0" err="1"/>
            <a:t>LHeC</a:t>
          </a:r>
          <a:r>
            <a:rPr lang="en-US" dirty="0"/>
            <a:t>, FCC-eh, other options</a:t>
          </a:r>
        </a:p>
      </dgm:t>
    </dgm:pt>
    <dgm:pt modelId="{6F4D03E2-033D-6845-B705-CE3A3F561D23}" type="parTrans" cxnId="{494D2584-E0F0-5F4D-9725-D7F7AFB06496}">
      <dgm:prSet/>
      <dgm:spPr/>
      <dgm:t>
        <a:bodyPr/>
        <a:lstStyle/>
        <a:p>
          <a:endParaRPr lang="en-US"/>
        </a:p>
      </dgm:t>
    </dgm:pt>
    <dgm:pt modelId="{309715A2-B08A-0F4D-A8D4-4F9B15FCDC7B}" type="sibTrans" cxnId="{494D2584-E0F0-5F4D-9725-D7F7AFB06496}">
      <dgm:prSet/>
      <dgm:spPr/>
      <dgm:t>
        <a:bodyPr/>
        <a:lstStyle/>
        <a:p>
          <a:endParaRPr lang="en-US"/>
        </a:p>
      </dgm:t>
    </dgm:pt>
    <dgm:pt modelId="{22E40A22-CD74-F04B-8D10-C786BCAB462E}" type="pres">
      <dgm:prSet presAssocID="{A8629B5C-3944-6947-8D7A-2C984353681E}" presName="Name0" presStyleCnt="0">
        <dgm:presLayoutVars>
          <dgm:chMax val="7"/>
          <dgm:chPref val="7"/>
          <dgm:dir/>
        </dgm:presLayoutVars>
      </dgm:prSet>
      <dgm:spPr/>
    </dgm:pt>
    <dgm:pt modelId="{492E61F6-5295-F046-90C8-B9259EF053AE}" type="pres">
      <dgm:prSet presAssocID="{A8629B5C-3944-6947-8D7A-2C984353681E}" presName="Name1" presStyleCnt="0"/>
      <dgm:spPr/>
    </dgm:pt>
    <dgm:pt modelId="{DF54A361-CF3F-AF43-8875-6F55BBE378DA}" type="pres">
      <dgm:prSet presAssocID="{A8629B5C-3944-6947-8D7A-2C984353681E}" presName="cycle" presStyleCnt="0"/>
      <dgm:spPr/>
    </dgm:pt>
    <dgm:pt modelId="{05700774-067C-9D40-974A-E86C37C3C4A5}" type="pres">
      <dgm:prSet presAssocID="{A8629B5C-3944-6947-8D7A-2C984353681E}" presName="srcNode" presStyleLbl="node1" presStyleIdx="0" presStyleCnt="5"/>
      <dgm:spPr/>
    </dgm:pt>
    <dgm:pt modelId="{18EF87E3-55D2-E141-8F3B-B2BACF6DF3EA}" type="pres">
      <dgm:prSet presAssocID="{A8629B5C-3944-6947-8D7A-2C984353681E}" presName="conn" presStyleLbl="parChTrans1D2" presStyleIdx="0" presStyleCnt="1"/>
      <dgm:spPr/>
    </dgm:pt>
    <dgm:pt modelId="{6359CFED-BB70-AF40-8A46-A12E9BAD5101}" type="pres">
      <dgm:prSet presAssocID="{A8629B5C-3944-6947-8D7A-2C984353681E}" presName="extraNode" presStyleLbl="node1" presStyleIdx="0" presStyleCnt="5"/>
      <dgm:spPr/>
    </dgm:pt>
    <dgm:pt modelId="{EA218B0D-AD97-AF45-BDA5-2F0FA8C9CAF0}" type="pres">
      <dgm:prSet presAssocID="{A8629B5C-3944-6947-8D7A-2C984353681E}" presName="dstNode" presStyleLbl="node1" presStyleIdx="0" presStyleCnt="5"/>
      <dgm:spPr/>
    </dgm:pt>
    <dgm:pt modelId="{C9A473FE-F511-5641-BCD2-F84742AF31BA}" type="pres">
      <dgm:prSet presAssocID="{83DFD25F-BA0A-1149-BF52-C931F081A8D4}" presName="text_1" presStyleLbl="node1" presStyleIdx="0" presStyleCnt="5">
        <dgm:presLayoutVars>
          <dgm:bulletEnabled val="1"/>
        </dgm:presLayoutVars>
      </dgm:prSet>
      <dgm:spPr/>
    </dgm:pt>
    <dgm:pt modelId="{D1C6754C-AFDD-FA4D-8137-2B6E4995E8D7}" type="pres">
      <dgm:prSet presAssocID="{83DFD25F-BA0A-1149-BF52-C931F081A8D4}" presName="accent_1" presStyleCnt="0"/>
      <dgm:spPr/>
    </dgm:pt>
    <dgm:pt modelId="{2237D9DE-787B-CA48-9371-6CA85B8BB3A7}" type="pres">
      <dgm:prSet presAssocID="{83DFD25F-BA0A-1149-BF52-C931F081A8D4}" presName="accentRepeatNode" presStyleLbl="solidFgAcc1" presStyleIdx="0" presStyleCnt="5"/>
      <dgm:spPr/>
    </dgm:pt>
    <dgm:pt modelId="{31E9ED07-0B6D-524D-AF2E-BB65F4025737}" type="pres">
      <dgm:prSet presAssocID="{6CFC071D-C7D8-EE46-A47D-8D079B6CE142}" presName="text_2" presStyleLbl="node1" presStyleIdx="1" presStyleCnt="5">
        <dgm:presLayoutVars>
          <dgm:bulletEnabled val="1"/>
        </dgm:presLayoutVars>
      </dgm:prSet>
      <dgm:spPr/>
    </dgm:pt>
    <dgm:pt modelId="{DED26676-8313-F148-B08B-3AFCAF72A8E2}" type="pres">
      <dgm:prSet presAssocID="{6CFC071D-C7D8-EE46-A47D-8D079B6CE142}" presName="accent_2" presStyleCnt="0"/>
      <dgm:spPr/>
    </dgm:pt>
    <dgm:pt modelId="{6B978327-6F88-384A-BD22-3D7348D84618}" type="pres">
      <dgm:prSet presAssocID="{6CFC071D-C7D8-EE46-A47D-8D079B6CE142}" presName="accentRepeatNode" presStyleLbl="solidFgAcc1" presStyleIdx="1" presStyleCnt="5"/>
      <dgm:spPr/>
    </dgm:pt>
    <dgm:pt modelId="{E4137243-1FB8-A842-9D32-9EDC15E9D489}" type="pres">
      <dgm:prSet presAssocID="{E5993826-971E-D543-A115-15F8279E8F25}" presName="text_3" presStyleLbl="node1" presStyleIdx="2" presStyleCnt="5">
        <dgm:presLayoutVars>
          <dgm:bulletEnabled val="1"/>
        </dgm:presLayoutVars>
      </dgm:prSet>
      <dgm:spPr/>
    </dgm:pt>
    <dgm:pt modelId="{020C94C4-42EC-C241-8B0B-1904CDEB5E2E}" type="pres">
      <dgm:prSet presAssocID="{E5993826-971E-D543-A115-15F8279E8F25}" presName="accent_3" presStyleCnt="0"/>
      <dgm:spPr/>
    </dgm:pt>
    <dgm:pt modelId="{CD33058C-7D9A-D544-B89D-362CB33663F0}" type="pres">
      <dgm:prSet presAssocID="{E5993826-971E-D543-A115-15F8279E8F25}" presName="accentRepeatNode" presStyleLbl="solidFgAcc1" presStyleIdx="2" presStyleCnt="5"/>
      <dgm:spPr/>
    </dgm:pt>
    <dgm:pt modelId="{76482174-B29A-5542-92C1-D58ED09A26AC}" type="pres">
      <dgm:prSet presAssocID="{4D95120C-FCA8-C943-9FAC-DEEBE86AAB2A}" presName="text_4" presStyleLbl="node1" presStyleIdx="3" presStyleCnt="5">
        <dgm:presLayoutVars>
          <dgm:bulletEnabled val="1"/>
        </dgm:presLayoutVars>
      </dgm:prSet>
      <dgm:spPr/>
    </dgm:pt>
    <dgm:pt modelId="{2A11FEE8-E6C0-2B4B-A8E7-4E7526DD576D}" type="pres">
      <dgm:prSet presAssocID="{4D95120C-FCA8-C943-9FAC-DEEBE86AAB2A}" presName="accent_4" presStyleCnt="0"/>
      <dgm:spPr/>
    </dgm:pt>
    <dgm:pt modelId="{43CE515F-36C4-A442-94D5-5D1E2496CCBC}" type="pres">
      <dgm:prSet presAssocID="{4D95120C-FCA8-C943-9FAC-DEEBE86AAB2A}" presName="accentRepeatNode" presStyleLbl="solidFgAcc1" presStyleIdx="3" presStyleCnt="5"/>
      <dgm:spPr/>
    </dgm:pt>
    <dgm:pt modelId="{8FF90E37-5F59-0842-B396-B64D87FCFEBC}" type="pres">
      <dgm:prSet presAssocID="{1C2C199B-16E5-3D40-BB33-581A161D8CCF}" presName="text_5" presStyleLbl="node1" presStyleIdx="4" presStyleCnt="5">
        <dgm:presLayoutVars>
          <dgm:bulletEnabled val="1"/>
        </dgm:presLayoutVars>
      </dgm:prSet>
      <dgm:spPr/>
    </dgm:pt>
    <dgm:pt modelId="{302CFBCA-E55C-C64D-9A9F-FBB4671B9BDB}" type="pres">
      <dgm:prSet presAssocID="{1C2C199B-16E5-3D40-BB33-581A161D8CCF}" presName="accent_5" presStyleCnt="0"/>
      <dgm:spPr/>
    </dgm:pt>
    <dgm:pt modelId="{900896A9-468C-8646-B821-7C4C337CCBFA}" type="pres">
      <dgm:prSet presAssocID="{1C2C199B-16E5-3D40-BB33-581A161D8CCF}" presName="accentRepeatNode" presStyleLbl="solidFgAcc1" presStyleIdx="4" presStyleCnt="5"/>
      <dgm:spPr/>
    </dgm:pt>
  </dgm:ptLst>
  <dgm:cxnLst>
    <dgm:cxn modelId="{FE70E817-AEBB-554D-8D87-98314E080108}" type="presOf" srcId="{A62343EE-6FAE-F843-96B3-2494A8F9DFAE}" destId="{18EF87E3-55D2-E141-8F3B-B2BACF6DF3EA}" srcOrd="0" destOrd="0" presId="urn:microsoft.com/office/officeart/2008/layout/VerticalCurvedList"/>
    <dgm:cxn modelId="{06450B30-6BBD-B844-ABFE-142018562104}" type="presOf" srcId="{1C2C199B-16E5-3D40-BB33-581A161D8CCF}" destId="{8FF90E37-5F59-0842-B396-B64D87FCFEBC}" srcOrd="0" destOrd="0" presId="urn:microsoft.com/office/officeart/2008/layout/VerticalCurvedList"/>
    <dgm:cxn modelId="{4944FB34-46ED-474F-BFA8-CA6E342D3239}" srcId="{A8629B5C-3944-6947-8D7A-2C984353681E}" destId="{4D95120C-FCA8-C943-9FAC-DEEBE86AAB2A}" srcOrd="3" destOrd="0" parTransId="{7B731039-F04A-A04B-81C2-7050DEF284D2}" sibTransId="{642E4F7C-726A-FC49-8F05-547716BFB91C}"/>
    <dgm:cxn modelId="{64F05B39-6255-2546-B134-093A6435A235}" type="presOf" srcId="{A8629B5C-3944-6947-8D7A-2C984353681E}" destId="{22E40A22-CD74-F04B-8D10-C786BCAB462E}" srcOrd="0" destOrd="0" presId="urn:microsoft.com/office/officeart/2008/layout/VerticalCurvedList"/>
    <dgm:cxn modelId="{67A55B43-E35E-B24E-8C59-1F25D46FC19F}" type="presOf" srcId="{6CFC071D-C7D8-EE46-A47D-8D079B6CE142}" destId="{31E9ED07-0B6D-524D-AF2E-BB65F4025737}" srcOrd="0" destOrd="0" presId="urn:microsoft.com/office/officeart/2008/layout/VerticalCurvedList"/>
    <dgm:cxn modelId="{6620664E-015B-8342-B362-BC1EEF3154B4}" type="presOf" srcId="{4D95120C-FCA8-C943-9FAC-DEEBE86AAB2A}" destId="{76482174-B29A-5542-92C1-D58ED09A26AC}" srcOrd="0" destOrd="0" presId="urn:microsoft.com/office/officeart/2008/layout/VerticalCurvedList"/>
    <dgm:cxn modelId="{431B5F5A-FBCA-A74D-ABE5-3C4F28E7E1B8}" type="presOf" srcId="{E5993826-971E-D543-A115-15F8279E8F25}" destId="{E4137243-1FB8-A842-9D32-9EDC15E9D489}" srcOrd="0" destOrd="0" presId="urn:microsoft.com/office/officeart/2008/layout/VerticalCurvedList"/>
    <dgm:cxn modelId="{5FF3B562-4153-344D-86CC-23A1479569A4}" srcId="{A8629B5C-3944-6947-8D7A-2C984353681E}" destId="{83DFD25F-BA0A-1149-BF52-C931F081A8D4}" srcOrd="0" destOrd="0" parTransId="{46D3258A-39A9-F849-BD3C-56513C6E5E4E}" sibTransId="{A62343EE-6FAE-F843-96B3-2494A8F9DFAE}"/>
    <dgm:cxn modelId="{494D2584-E0F0-5F4D-9725-D7F7AFB06496}" srcId="{A8629B5C-3944-6947-8D7A-2C984353681E}" destId="{1C2C199B-16E5-3D40-BB33-581A161D8CCF}" srcOrd="4" destOrd="0" parTransId="{6F4D03E2-033D-6845-B705-CE3A3F561D23}" sibTransId="{309715A2-B08A-0F4D-A8D4-4F9B15FCDC7B}"/>
    <dgm:cxn modelId="{23DAEEA0-A0AE-AD48-93EE-5418A7008677}" srcId="{A8629B5C-3944-6947-8D7A-2C984353681E}" destId="{E5993826-971E-D543-A115-15F8279E8F25}" srcOrd="2" destOrd="0" parTransId="{4DD610EC-C7C4-6C4A-B30E-97BABA3318CB}" sibTransId="{738A822C-434C-F746-9401-09C1E17E2CEE}"/>
    <dgm:cxn modelId="{67087FB7-75F9-7D44-A191-276536870890}" type="presOf" srcId="{83DFD25F-BA0A-1149-BF52-C931F081A8D4}" destId="{C9A473FE-F511-5641-BCD2-F84742AF31BA}" srcOrd="0" destOrd="0" presId="urn:microsoft.com/office/officeart/2008/layout/VerticalCurvedList"/>
    <dgm:cxn modelId="{C793EBF6-3840-8B4F-BFCA-B9AF05C43029}" srcId="{A8629B5C-3944-6947-8D7A-2C984353681E}" destId="{6CFC071D-C7D8-EE46-A47D-8D079B6CE142}" srcOrd="1" destOrd="0" parTransId="{DA1A7DB8-23A2-E345-A4EA-F664FCD2B5FC}" sibTransId="{900697A4-8259-E146-AFCD-B258718991BB}"/>
    <dgm:cxn modelId="{9E310B47-607A-644D-B947-3BA3D409F18E}" type="presParOf" srcId="{22E40A22-CD74-F04B-8D10-C786BCAB462E}" destId="{492E61F6-5295-F046-90C8-B9259EF053AE}" srcOrd="0" destOrd="0" presId="urn:microsoft.com/office/officeart/2008/layout/VerticalCurvedList"/>
    <dgm:cxn modelId="{07F3457B-DDDE-C740-8742-FB16BE10518D}" type="presParOf" srcId="{492E61F6-5295-F046-90C8-B9259EF053AE}" destId="{DF54A361-CF3F-AF43-8875-6F55BBE378DA}" srcOrd="0" destOrd="0" presId="urn:microsoft.com/office/officeart/2008/layout/VerticalCurvedList"/>
    <dgm:cxn modelId="{395680AB-57C8-A041-A437-48FA83F59404}" type="presParOf" srcId="{DF54A361-CF3F-AF43-8875-6F55BBE378DA}" destId="{05700774-067C-9D40-974A-E86C37C3C4A5}" srcOrd="0" destOrd="0" presId="urn:microsoft.com/office/officeart/2008/layout/VerticalCurvedList"/>
    <dgm:cxn modelId="{551098B3-EE96-A749-BFA7-1A24A71E6C4C}" type="presParOf" srcId="{DF54A361-CF3F-AF43-8875-6F55BBE378DA}" destId="{18EF87E3-55D2-E141-8F3B-B2BACF6DF3EA}" srcOrd="1" destOrd="0" presId="urn:microsoft.com/office/officeart/2008/layout/VerticalCurvedList"/>
    <dgm:cxn modelId="{90D730CE-0753-024B-8EDE-4058238D7755}" type="presParOf" srcId="{DF54A361-CF3F-AF43-8875-6F55BBE378DA}" destId="{6359CFED-BB70-AF40-8A46-A12E9BAD5101}" srcOrd="2" destOrd="0" presId="urn:microsoft.com/office/officeart/2008/layout/VerticalCurvedList"/>
    <dgm:cxn modelId="{E631CC83-F781-8E40-AA20-3D2E4D840515}" type="presParOf" srcId="{DF54A361-CF3F-AF43-8875-6F55BBE378DA}" destId="{EA218B0D-AD97-AF45-BDA5-2F0FA8C9CAF0}" srcOrd="3" destOrd="0" presId="urn:microsoft.com/office/officeart/2008/layout/VerticalCurvedList"/>
    <dgm:cxn modelId="{75A4C397-94EF-664B-878B-F00DE837F42B}" type="presParOf" srcId="{492E61F6-5295-F046-90C8-B9259EF053AE}" destId="{C9A473FE-F511-5641-BCD2-F84742AF31BA}" srcOrd="1" destOrd="0" presId="urn:microsoft.com/office/officeart/2008/layout/VerticalCurvedList"/>
    <dgm:cxn modelId="{A1DF4F24-5A21-DD42-B11B-61F4777B1F7B}" type="presParOf" srcId="{492E61F6-5295-F046-90C8-B9259EF053AE}" destId="{D1C6754C-AFDD-FA4D-8137-2B6E4995E8D7}" srcOrd="2" destOrd="0" presId="urn:microsoft.com/office/officeart/2008/layout/VerticalCurvedList"/>
    <dgm:cxn modelId="{B11E03B3-190E-7A42-8E24-3493D35775F4}" type="presParOf" srcId="{D1C6754C-AFDD-FA4D-8137-2B6E4995E8D7}" destId="{2237D9DE-787B-CA48-9371-6CA85B8BB3A7}" srcOrd="0" destOrd="0" presId="urn:microsoft.com/office/officeart/2008/layout/VerticalCurvedList"/>
    <dgm:cxn modelId="{7B7BD347-E0D8-1D41-8337-04055078DAE5}" type="presParOf" srcId="{492E61F6-5295-F046-90C8-B9259EF053AE}" destId="{31E9ED07-0B6D-524D-AF2E-BB65F4025737}" srcOrd="3" destOrd="0" presId="urn:microsoft.com/office/officeart/2008/layout/VerticalCurvedList"/>
    <dgm:cxn modelId="{3F3D02CC-1B36-9F4E-A776-4C63AA051E44}" type="presParOf" srcId="{492E61F6-5295-F046-90C8-B9259EF053AE}" destId="{DED26676-8313-F148-B08B-3AFCAF72A8E2}" srcOrd="4" destOrd="0" presId="urn:microsoft.com/office/officeart/2008/layout/VerticalCurvedList"/>
    <dgm:cxn modelId="{C37EE118-2980-D74A-8EEF-83FCB9925FA3}" type="presParOf" srcId="{DED26676-8313-F148-B08B-3AFCAF72A8E2}" destId="{6B978327-6F88-384A-BD22-3D7348D84618}" srcOrd="0" destOrd="0" presId="urn:microsoft.com/office/officeart/2008/layout/VerticalCurvedList"/>
    <dgm:cxn modelId="{D96FF2C1-7C83-1646-862E-D2AFBA40046A}" type="presParOf" srcId="{492E61F6-5295-F046-90C8-B9259EF053AE}" destId="{E4137243-1FB8-A842-9D32-9EDC15E9D489}" srcOrd="5" destOrd="0" presId="urn:microsoft.com/office/officeart/2008/layout/VerticalCurvedList"/>
    <dgm:cxn modelId="{8D899452-3139-3048-98B4-02279372665D}" type="presParOf" srcId="{492E61F6-5295-F046-90C8-B9259EF053AE}" destId="{020C94C4-42EC-C241-8B0B-1904CDEB5E2E}" srcOrd="6" destOrd="0" presId="urn:microsoft.com/office/officeart/2008/layout/VerticalCurvedList"/>
    <dgm:cxn modelId="{7032C7B8-89A3-6240-A1DC-F65622737D7F}" type="presParOf" srcId="{020C94C4-42EC-C241-8B0B-1904CDEB5E2E}" destId="{CD33058C-7D9A-D544-B89D-362CB33663F0}" srcOrd="0" destOrd="0" presId="urn:microsoft.com/office/officeart/2008/layout/VerticalCurvedList"/>
    <dgm:cxn modelId="{13F03CA2-2F0F-4F47-A811-BEBEA1676C8E}" type="presParOf" srcId="{492E61F6-5295-F046-90C8-B9259EF053AE}" destId="{76482174-B29A-5542-92C1-D58ED09A26AC}" srcOrd="7" destOrd="0" presId="urn:microsoft.com/office/officeart/2008/layout/VerticalCurvedList"/>
    <dgm:cxn modelId="{CD48A19A-56AD-7C4D-BB36-E1D5C62878F9}" type="presParOf" srcId="{492E61F6-5295-F046-90C8-B9259EF053AE}" destId="{2A11FEE8-E6C0-2B4B-A8E7-4E7526DD576D}" srcOrd="8" destOrd="0" presId="urn:microsoft.com/office/officeart/2008/layout/VerticalCurvedList"/>
    <dgm:cxn modelId="{8BC98A66-9E9A-9E44-A22F-8FE23FEC678A}" type="presParOf" srcId="{2A11FEE8-E6C0-2B4B-A8E7-4E7526DD576D}" destId="{43CE515F-36C4-A442-94D5-5D1E2496CCBC}" srcOrd="0" destOrd="0" presId="urn:microsoft.com/office/officeart/2008/layout/VerticalCurvedList"/>
    <dgm:cxn modelId="{52FF99C8-0F50-8243-8CEA-C0E5F3DA5F92}" type="presParOf" srcId="{492E61F6-5295-F046-90C8-B9259EF053AE}" destId="{8FF90E37-5F59-0842-B396-B64D87FCFEBC}" srcOrd="9" destOrd="0" presId="urn:microsoft.com/office/officeart/2008/layout/VerticalCurvedList"/>
    <dgm:cxn modelId="{2D2F0FC7-1B2E-6440-81A5-773DA3E027BB}" type="presParOf" srcId="{492E61F6-5295-F046-90C8-B9259EF053AE}" destId="{302CFBCA-E55C-C64D-9A9F-FBB4671B9BDB}" srcOrd="10" destOrd="0" presId="urn:microsoft.com/office/officeart/2008/layout/VerticalCurvedList"/>
    <dgm:cxn modelId="{418381A8-EC16-D543-86E7-C56A85F4B17B}" type="presParOf" srcId="{302CFBCA-E55C-C64D-9A9F-FBB4671B9BDB}" destId="{900896A9-468C-8646-B821-7C4C337CCB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11289-9350-4C58-A3B6-2CC4FFD5164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4DBD45-1693-47C7-B845-367077568358}">
      <dgm:prSet/>
      <dgm:spPr/>
      <dgm:t>
        <a:bodyPr/>
        <a:lstStyle/>
        <a:p>
          <a:pPr>
            <a:lnSpc>
              <a:spcPct val="100000"/>
            </a:lnSpc>
          </a:pPr>
          <a:r>
            <a:rPr lang="en-US" dirty="0"/>
            <a:t>On average, the maturity of AF04 Concepts is significantly lower than for AF04.</a:t>
          </a:r>
        </a:p>
        <a:p>
          <a:pPr>
            <a:lnSpc>
              <a:spcPct val="100000"/>
            </a:lnSpc>
          </a:pPr>
          <a:r>
            <a:rPr lang="en-US" dirty="0"/>
            <a:t>Also, the spread in maturity is extremely broad.</a:t>
          </a:r>
        </a:p>
        <a:p>
          <a:pPr>
            <a:lnSpc>
              <a:spcPct val="100000"/>
            </a:lnSpc>
          </a:pPr>
          <a:r>
            <a:rPr lang="en-US" dirty="0"/>
            <a:t>However, the staging options and synergies with regards to AF03 concepts is critical</a:t>
          </a:r>
        </a:p>
      </dgm:t>
    </dgm:pt>
    <dgm:pt modelId="{E37EB19D-A40D-46B8-84F2-47F94D89A969}" type="parTrans" cxnId="{F99E1B6F-455F-46AF-BE06-4356A2AE51BC}">
      <dgm:prSet/>
      <dgm:spPr/>
      <dgm:t>
        <a:bodyPr/>
        <a:lstStyle/>
        <a:p>
          <a:endParaRPr lang="en-US"/>
        </a:p>
      </dgm:t>
    </dgm:pt>
    <dgm:pt modelId="{7DA25596-3603-4BE0-971E-62C5872D364B}" type="sibTrans" cxnId="{F99E1B6F-455F-46AF-BE06-4356A2AE51BC}">
      <dgm:prSet/>
      <dgm:spPr/>
      <dgm:t>
        <a:bodyPr/>
        <a:lstStyle/>
        <a:p>
          <a:endParaRPr lang="en-US"/>
        </a:p>
      </dgm:t>
    </dgm:pt>
    <dgm:pt modelId="{77145E02-C5A9-4C7E-A661-0D471BD37DD1}">
      <dgm:prSet/>
      <dgm:spPr/>
      <dgm:t>
        <a:bodyPr/>
        <a:lstStyle/>
        <a:p>
          <a:pPr>
            <a:lnSpc>
              <a:spcPct val="100000"/>
            </a:lnSpc>
          </a:pPr>
          <a:r>
            <a:rPr lang="en-US" dirty="0"/>
            <a:t>Will work closely with AF03 and AF06 to ensure that report sections provide a useful analysis for our EF colleagues to evaluate potential PATHWAYS moving forward</a:t>
          </a:r>
        </a:p>
      </dgm:t>
    </dgm:pt>
    <dgm:pt modelId="{A74B2EAC-8880-4F55-9D22-C66084FC93B1}" type="parTrans" cxnId="{4FF18762-DCC5-4B8C-A478-CED81BDC9BEE}">
      <dgm:prSet/>
      <dgm:spPr/>
      <dgm:t>
        <a:bodyPr/>
        <a:lstStyle/>
        <a:p>
          <a:endParaRPr lang="en-US"/>
        </a:p>
      </dgm:t>
    </dgm:pt>
    <dgm:pt modelId="{D83252BD-BCE4-4CC6-8C6F-6858A4B7C237}" type="sibTrans" cxnId="{4FF18762-DCC5-4B8C-A478-CED81BDC9BEE}">
      <dgm:prSet/>
      <dgm:spPr/>
      <dgm:t>
        <a:bodyPr/>
        <a:lstStyle/>
        <a:p>
          <a:endParaRPr lang="en-US"/>
        </a:p>
      </dgm:t>
    </dgm:pt>
    <dgm:pt modelId="{68AB7ED8-CA85-0F4B-AE6C-7FA489C7DEC0}">
      <dgm:prSet/>
      <dgm:spPr/>
      <dgm:t>
        <a:bodyPr/>
        <a:lstStyle/>
        <a:p>
          <a:pPr>
            <a:lnSpc>
              <a:spcPct val="100000"/>
            </a:lnSpc>
          </a:pPr>
          <a:r>
            <a:rPr lang="en-US" dirty="0"/>
            <a:t>Ultimate Limits - AF01/04/06 have a seminar series underway discussing ultimate limits of beams (e.g. one session being planned will touch on potential quantum limits for </a:t>
          </a:r>
          <a:r>
            <a:rPr lang="en-US"/>
            <a:t>electron-positron collisions – 1/15/2021?)</a:t>
          </a:r>
          <a:endParaRPr lang="en-US" dirty="0"/>
        </a:p>
      </dgm:t>
    </dgm:pt>
    <dgm:pt modelId="{A774DA2F-B0FC-2A4F-B97D-3A947DDCB819}" type="parTrans" cxnId="{A0B8A8D8-A13E-2B49-9259-BA055D716061}">
      <dgm:prSet/>
      <dgm:spPr/>
    </dgm:pt>
    <dgm:pt modelId="{E22EFB82-B297-7D45-82E5-DD5DE0AD6D93}" type="sibTrans" cxnId="{A0B8A8D8-A13E-2B49-9259-BA055D716061}">
      <dgm:prSet/>
      <dgm:spPr/>
    </dgm:pt>
    <dgm:pt modelId="{C4D2871E-EF10-4011-AA14-BF887A530239}" type="pres">
      <dgm:prSet presAssocID="{95D11289-9350-4C58-A3B6-2CC4FFD5164E}" presName="root" presStyleCnt="0">
        <dgm:presLayoutVars>
          <dgm:dir/>
          <dgm:resizeHandles val="exact"/>
        </dgm:presLayoutVars>
      </dgm:prSet>
      <dgm:spPr/>
    </dgm:pt>
    <dgm:pt modelId="{5B510F50-239A-477C-9242-46D68473E319}" type="pres">
      <dgm:prSet presAssocID="{6D4DBD45-1693-47C7-B845-367077568358}" presName="compNode" presStyleCnt="0"/>
      <dgm:spPr/>
    </dgm:pt>
    <dgm:pt modelId="{F8FE1B61-E8D5-447F-98A7-D5DB6F795721}" type="pres">
      <dgm:prSet presAssocID="{6D4DBD45-1693-47C7-B845-367077568358}" presName="bgRect" presStyleLbl="bgShp" presStyleIdx="0" presStyleCnt="3"/>
      <dgm:spPr/>
    </dgm:pt>
    <dgm:pt modelId="{FED6AF2D-D56B-4EB8-B5BB-207242C47EAB}" type="pres">
      <dgm:prSet presAssocID="{6D4DBD45-1693-47C7-B845-3670775683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D7E3EE2-23F4-4397-B564-983F4C7C2A61}" type="pres">
      <dgm:prSet presAssocID="{6D4DBD45-1693-47C7-B845-367077568358}" presName="spaceRect" presStyleCnt="0"/>
      <dgm:spPr/>
    </dgm:pt>
    <dgm:pt modelId="{0270C49D-DF18-4CAA-877E-7A22F85DFB9F}" type="pres">
      <dgm:prSet presAssocID="{6D4DBD45-1693-47C7-B845-367077568358}" presName="parTx" presStyleLbl="revTx" presStyleIdx="0" presStyleCnt="3">
        <dgm:presLayoutVars>
          <dgm:chMax val="0"/>
          <dgm:chPref val="0"/>
        </dgm:presLayoutVars>
      </dgm:prSet>
      <dgm:spPr/>
    </dgm:pt>
    <dgm:pt modelId="{27BC1FF6-B3DD-4963-B690-776C508F2456}" type="pres">
      <dgm:prSet presAssocID="{7DA25596-3603-4BE0-971E-62C5872D364B}" presName="sibTrans" presStyleCnt="0"/>
      <dgm:spPr/>
    </dgm:pt>
    <dgm:pt modelId="{28BEAE1F-B66B-4C13-86C8-12365E3A93AB}" type="pres">
      <dgm:prSet presAssocID="{77145E02-C5A9-4C7E-A661-0D471BD37DD1}" presName="compNode" presStyleCnt="0"/>
      <dgm:spPr/>
    </dgm:pt>
    <dgm:pt modelId="{5971E098-B6AB-4DBF-A7D4-4E3661523ED0}" type="pres">
      <dgm:prSet presAssocID="{77145E02-C5A9-4C7E-A661-0D471BD37DD1}" presName="bgRect" presStyleLbl="bgShp" presStyleIdx="1" presStyleCnt="3"/>
      <dgm:spPr/>
    </dgm:pt>
    <dgm:pt modelId="{F0BE9B22-7199-4E10-95C1-3FAB71D12B13}" type="pres">
      <dgm:prSet presAssocID="{77145E02-C5A9-4C7E-A661-0D471BD37D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E8312087-CC4C-4E8A-A0AE-44D7F1A09F04}" type="pres">
      <dgm:prSet presAssocID="{77145E02-C5A9-4C7E-A661-0D471BD37DD1}" presName="spaceRect" presStyleCnt="0"/>
      <dgm:spPr/>
    </dgm:pt>
    <dgm:pt modelId="{8216A9E1-D2A2-4F67-B389-DC4C7E48EEB6}" type="pres">
      <dgm:prSet presAssocID="{77145E02-C5A9-4C7E-A661-0D471BD37DD1}" presName="parTx" presStyleLbl="revTx" presStyleIdx="1" presStyleCnt="3">
        <dgm:presLayoutVars>
          <dgm:chMax val="0"/>
          <dgm:chPref val="0"/>
        </dgm:presLayoutVars>
      </dgm:prSet>
      <dgm:spPr/>
    </dgm:pt>
    <dgm:pt modelId="{4666F5EC-211E-6746-8786-70E5680A02F0}" type="pres">
      <dgm:prSet presAssocID="{D83252BD-BCE4-4CC6-8C6F-6858A4B7C237}" presName="sibTrans" presStyleCnt="0"/>
      <dgm:spPr/>
    </dgm:pt>
    <dgm:pt modelId="{66E76FB8-204A-9243-AF4D-A46E151ADFAF}" type="pres">
      <dgm:prSet presAssocID="{68AB7ED8-CA85-0F4B-AE6C-7FA489C7DEC0}" presName="compNode" presStyleCnt="0"/>
      <dgm:spPr/>
    </dgm:pt>
    <dgm:pt modelId="{13EDE0A6-3A3E-3F44-9C6A-458EEE436807}" type="pres">
      <dgm:prSet presAssocID="{68AB7ED8-CA85-0F4B-AE6C-7FA489C7DEC0}" presName="bgRect" presStyleLbl="bgShp" presStyleIdx="2" presStyleCnt="3"/>
      <dgm:spPr/>
    </dgm:pt>
    <dgm:pt modelId="{A1E7C27D-F7F4-0E44-A575-EB390A2A428A}" type="pres">
      <dgm:prSet presAssocID="{68AB7ED8-CA85-0F4B-AE6C-7FA489C7DEC0}" presName="iconRect" presStyleLbl="node1" presStyleIdx="2" presStyleCnt="3"/>
      <dgm:spPr/>
    </dgm:pt>
    <dgm:pt modelId="{DE51C474-0268-B448-9A22-6EE335EF70CC}" type="pres">
      <dgm:prSet presAssocID="{68AB7ED8-CA85-0F4B-AE6C-7FA489C7DEC0}" presName="spaceRect" presStyleCnt="0"/>
      <dgm:spPr/>
    </dgm:pt>
    <dgm:pt modelId="{AA12B080-50D6-A841-B69A-A795E8F3F270}" type="pres">
      <dgm:prSet presAssocID="{68AB7ED8-CA85-0F4B-AE6C-7FA489C7DEC0}" presName="parTx" presStyleLbl="revTx" presStyleIdx="2" presStyleCnt="3">
        <dgm:presLayoutVars>
          <dgm:chMax val="0"/>
          <dgm:chPref val="0"/>
        </dgm:presLayoutVars>
      </dgm:prSet>
      <dgm:spPr/>
    </dgm:pt>
  </dgm:ptLst>
  <dgm:cxnLst>
    <dgm:cxn modelId="{3654E907-A266-495E-A499-300D6B56DB3E}" type="presOf" srcId="{95D11289-9350-4C58-A3B6-2CC4FFD5164E}" destId="{C4D2871E-EF10-4011-AA14-BF887A530239}" srcOrd="0" destOrd="0" presId="urn:microsoft.com/office/officeart/2018/2/layout/IconVerticalSolidList"/>
    <dgm:cxn modelId="{0D0AC208-6CFA-184D-A006-8263360AB234}" type="presOf" srcId="{68AB7ED8-CA85-0F4B-AE6C-7FA489C7DEC0}" destId="{AA12B080-50D6-A841-B69A-A795E8F3F270}" srcOrd="0" destOrd="0" presId="urn:microsoft.com/office/officeart/2018/2/layout/IconVerticalSolidList"/>
    <dgm:cxn modelId="{4FF18762-DCC5-4B8C-A478-CED81BDC9BEE}" srcId="{95D11289-9350-4C58-A3B6-2CC4FFD5164E}" destId="{77145E02-C5A9-4C7E-A661-0D471BD37DD1}" srcOrd="1" destOrd="0" parTransId="{A74B2EAC-8880-4F55-9D22-C66084FC93B1}" sibTransId="{D83252BD-BCE4-4CC6-8C6F-6858A4B7C237}"/>
    <dgm:cxn modelId="{7162AC6A-34C7-4A77-87FD-7BB8A6781762}" type="presOf" srcId="{77145E02-C5A9-4C7E-A661-0D471BD37DD1}" destId="{8216A9E1-D2A2-4F67-B389-DC4C7E48EEB6}" srcOrd="0" destOrd="0" presId="urn:microsoft.com/office/officeart/2018/2/layout/IconVerticalSolidList"/>
    <dgm:cxn modelId="{F99E1B6F-455F-46AF-BE06-4356A2AE51BC}" srcId="{95D11289-9350-4C58-A3B6-2CC4FFD5164E}" destId="{6D4DBD45-1693-47C7-B845-367077568358}" srcOrd="0" destOrd="0" parTransId="{E37EB19D-A40D-46B8-84F2-47F94D89A969}" sibTransId="{7DA25596-3603-4BE0-971E-62C5872D364B}"/>
    <dgm:cxn modelId="{A0B8A8D8-A13E-2B49-9259-BA055D716061}" srcId="{95D11289-9350-4C58-A3B6-2CC4FFD5164E}" destId="{68AB7ED8-CA85-0F4B-AE6C-7FA489C7DEC0}" srcOrd="2" destOrd="0" parTransId="{A774DA2F-B0FC-2A4F-B97D-3A947DDCB819}" sibTransId="{E22EFB82-B297-7D45-82E5-DD5DE0AD6D93}"/>
    <dgm:cxn modelId="{DFCE19EB-3D5A-4DCF-B9F2-FA5B2519CD84}" type="presOf" srcId="{6D4DBD45-1693-47C7-B845-367077568358}" destId="{0270C49D-DF18-4CAA-877E-7A22F85DFB9F}" srcOrd="0" destOrd="0" presId="urn:microsoft.com/office/officeart/2018/2/layout/IconVerticalSolidList"/>
    <dgm:cxn modelId="{27FBB64B-CE40-472C-9EAA-02C8BF546EF1}" type="presParOf" srcId="{C4D2871E-EF10-4011-AA14-BF887A530239}" destId="{5B510F50-239A-477C-9242-46D68473E319}" srcOrd="0" destOrd="0" presId="urn:microsoft.com/office/officeart/2018/2/layout/IconVerticalSolidList"/>
    <dgm:cxn modelId="{6DEB2E96-5D33-4013-800C-023A2512D3BC}" type="presParOf" srcId="{5B510F50-239A-477C-9242-46D68473E319}" destId="{F8FE1B61-E8D5-447F-98A7-D5DB6F795721}" srcOrd="0" destOrd="0" presId="urn:microsoft.com/office/officeart/2018/2/layout/IconVerticalSolidList"/>
    <dgm:cxn modelId="{6ADA5DF4-B075-4FEA-8EDC-ACD753203619}" type="presParOf" srcId="{5B510F50-239A-477C-9242-46D68473E319}" destId="{FED6AF2D-D56B-4EB8-B5BB-207242C47EAB}" srcOrd="1" destOrd="0" presId="urn:microsoft.com/office/officeart/2018/2/layout/IconVerticalSolidList"/>
    <dgm:cxn modelId="{0F49CC68-2F86-4567-9237-1CF8D3D8FABA}" type="presParOf" srcId="{5B510F50-239A-477C-9242-46D68473E319}" destId="{9D7E3EE2-23F4-4397-B564-983F4C7C2A61}" srcOrd="2" destOrd="0" presId="urn:microsoft.com/office/officeart/2018/2/layout/IconVerticalSolidList"/>
    <dgm:cxn modelId="{8F52859C-5A18-4CC2-B030-C53A36C71A90}" type="presParOf" srcId="{5B510F50-239A-477C-9242-46D68473E319}" destId="{0270C49D-DF18-4CAA-877E-7A22F85DFB9F}" srcOrd="3" destOrd="0" presId="urn:microsoft.com/office/officeart/2018/2/layout/IconVerticalSolidList"/>
    <dgm:cxn modelId="{A2A75986-D002-4578-A5E5-545445552371}" type="presParOf" srcId="{C4D2871E-EF10-4011-AA14-BF887A530239}" destId="{27BC1FF6-B3DD-4963-B690-776C508F2456}" srcOrd="1" destOrd="0" presId="urn:microsoft.com/office/officeart/2018/2/layout/IconVerticalSolidList"/>
    <dgm:cxn modelId="{F7AE970E-1609-44D3-BF31-E97714A26DB1}" type="presParOf" srcId="{C4D2871E-EF10-4011-AA14-BF887A530239}" destId="{28BEAE1F-B66B-4C13-86C8-12365E3A93AB}" srcOrd="2" destOrd="0" presId="urn:microsoft.com/office/officeart/2018/2/layout/IconVerticalSolidList"/>
    <dgm:cxn modelId="{C8DD5F3F-8FB8-468C-8809-C536B4234510}" type="presParOf" srcId="{28BEAE1F-B66B-4C13-86C8-12365E3A93AB}" destId="{5971E098-B6AB-4DBF-A7D4-4E3661523ED0}" srcOrd="0" destOrd="0" presId="urn:microsoft.com/office/officeart/2018/2/layout/IconVerticalSolidList"/>
    <dgm:cxn modelId="{5C856368-F93C-4DDB-9EE4-2CBF8481F6FA}" type="presParOf" srcId="{28BEAE1F-B66B-4C13-86C8-12365E3A93AB}" destId="{F0BE9B22-7199-4E10-95C1-3FAB71D12B13}" srcOrd="1" destOrd="0" presId="urn:microsoft.com/office/officeart/2018/2/layout/IconVerticalSolidList"/>
    <dgm:cxn modelId="{91E2D73F-3C27-4C2D-A151-26CF470A0161}" type="presParOf" srcId="{28BEAE1F-B66B-4C13-86C8-12365E3A93AB}" destId="{E8312087-CC4C-4E8A-A0AE-44D7F1A09F04}" srcOrd="2" destOrd="0" presId="urn:microsoft.com/office/officeart/2018/2/layout/IconVerticalSolidList"/>
    <dgm:cxn modelId="{5123C305-7C2B-4A66-8A40-6FD079F4C6CF}" type="presParOf" srcId="{28BEAE1F-B66B-4C13-86C8-12365E3A93AB}" destId="{8216A9E1-D2A2-4F67-B389-DC4C7E48EEB6}" srcOrd="3" destOrd="0" presId="urn:microsoft.com/office/officeart/2018/2/layout/IconVerticalSolidList"/>
    <dgm:cxn modelId="{F4A8EB6E-9592-C242-B08C-114865C937DB}" type="presParOf" srcId="{C4D2871E-EF10-4011-AA14-BF887A530239}" destId="{4666F5EC-211E-6746-8786-70E5680A02F0}" srcOrd="3" destOrd="0" presId="urn:microsoft.com/office/officeart/2018/2/layout/IconVerticalSolidList"/>
    <dgm:cxn modelId="{6AB1CCEA-C6CD-E140-B93C-DE9CFD648037}" type="presParOf" srcId="{C4D2871E-EF10-4011-AA14-BF887A530239}" destId="{66E76FB8-204A-9243-AF4D-A46E151ADFAF}" srcOrd="4" destOrd="0" presId="urn:microsoft.com/office/officeart/2018/2/layout/IconVerticalSolidList"/>
    <dgm:cxn modelId="{83587775-D84C-E24D-8852-B4FE527149B8}" type="presParOf" srcId="{66E76FB8-204A-9243-AF4D-A46E151ADFAF}" destId="{13EDE0A6-3A3E-3F44-9C6A-458EEE436807}" srcOrd="0" destOrd="0" presId="urn:microsoft.com/office/officeart/2018/2/layout/IconVerticalSolidList"/>
    <dgm:cxn modelId="{B11928D6-6DA9-E740-B89A-4BC893519A37}" type="presParOf" srcId="{66E76FB8-204A-9243-AF4D-A46E151ADFAF}" destId="{A1E7C27D-F7F4-0E44-A575-EB390A2A428A}" srcOrd="1" destOrd="0" presId="urn:microsoft.com/office/officeart/2018/2/layout/IconVerticalSolidList"/>
    <dgm:cxn modelId="{04B2C752-23A1-7F46-B6DE-842E3F1D57E7}" type="presParOf" srcId="{66E76FB8-204A-9243-AF4D-A46E151ADFAF}" destId="{DE51C474-0268-B448-9A22-6EE335EF70CC}" srcOrd="2" destOrd="0" presId="urn:microsoft.com/office/officeart/2018/2/layout/IconVerticalSolidList"/>
    <dgm:cxn modelId="{073933B2-2A90-6E4B-A04C-AD464AC8CBDD}" type="presParOf" srcId="{66E76FB8-204A-9243-AF4D-A46E151ADFAF}" destId="{AA12B080-50D6-A841-B69A-A795E8F3F2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DDD98-C7EF-0A48-83F3-0699E508FC78}">
      <dsp:nvSpPr>
        <dsp:cNvPr id="0" name=""/>
        <dsp:cNvSpPr/>
      </dsp:nvSpPr>
      <dsp:spPr>
        <a:xfrm>
          <a:off x="0" y="3341354"/>
          <a:ext cx="6900512" cy="21922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This topic has strong overlap with AF04 (Multi-TeV Colliders) </a:t>
          </a:r>
        </a:p>
      </dsp:txBody>
      <dsp:txXfrm>
        <a:off x="0" y="3341354"/>
        <a:ext cx="6900512" cy="1183836"/>
      </dsp:txXfrm>
    </dsp:sp>
    <dsp:sp modelId="{F5D1FE9A-95B4-9F4D-8FFD-6BDFC63CEE40}">
      <dsp:nvSpPr>
        <dsp:cNvPr id="0" name=""/>
        <dsp:cNvSpPr/>
      </dsp:nvSpPr>
      <dsp:spPr>
        <a:xfrm>
          <a:off x="0" y="4481345"/>
          <a:ext cx="6900512" cy="100845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43180" rIns="241808" bIns="43180" numCol="1" spcCol="1270" anchor="ctr" anchorCtr="0">
          <a:noAutofit/>
        </a:bodyPr>
        <a:lstStyle/>
        <a:p>
          <a:pPr marL="0" lvl="0" indent="0" algn="ctr" defTabSz="1511300">
            <a:lnSpc>
              <a:spcPct val="90000"/>
            </a:lnSpc>
            <a:spcBef>
              <a:spcPct val="0"/>
            </a:spcBef>
            <a:spcAft>
              <a:spcPct val="35000"/>
            </a:spcAft>
            <a:buNone/>
          </a:pPr>
          <a:r>
            <a:rPr lang="en-US" sz="3400" kern="1200"/>
            <a:t>Will focus on the interface issues</a:t>
          </a:r>
        </a:p>
      </dsp:txBody>
      <dsp:txXfrm>
        <a:off x="0" y="4481345"/>
        <a:ext cx="6900512" cy="1008453"/>
      </dsp:txXfrm>
    </dsp:sp>
    <dsp:sp modelId="{AA049098-A01D-044F-83BC-392A3DDA0DEE}">
      <dsp:nvSpPr>
        <dsp:cNvPr id="0" name=""/>
        <dsp:cNvSpPr/>
      </dsp:nvSpPr>
      <dsp:spPr>
        <a:xfrm rot="10800000">
          <a:off x="0" y="2496"/>
          <a:ext cx="6900512" cy="337174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This presentation focuses on how we coordinate the overall report – </a:t>
          </a:r>
          <a:br>
            <a:rPr lang="en-US" sz="2900" kern="1200" dirty="0"/>
          </a:br>
          <a:r>
            <a:rPr lang="en-US" sz="2900" b="1" i="1" kern="1200" dirty="0"/>
            <a:t>primarily with respect to Upgradeability</a:t>
          </a:r>
          <a:endParaRPr lang="en-US" sz="2900" kern="1200" dirty="0"/>
        </a:p>
      </dsp:txBody>
      <dsp:txXfrm rot="10800000">
        <a:off x="0" y="2496"/>
        <a:ext cx="6900512" cy="2190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F87E3-55D2-E141-8F3B-B2BACF6DF3EA}">
      <dsp:nvSpPr>
        <dsp:cNvPr id="0" name=""/>
        <dsp:cNvSpPr/>
      </dsp:nvSpPr>
      <dsp:spPr>
        <a:xfrm>
          <a:off x="-5027815" y="-770308"/>
          <a:ext cx="5987758" cy="5987758"/>
        </a:xfrm>
        <a:prstGeom prst="blockArc">
          <a:avLst>
            <a:gd name="adj1" fmla="val 18900000"/>
            <a:gd name="adj2" fmla="val 2700000"/>
            <a:gd name="adj3" fmla="val 36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473FE-F511-5641-BCD2-F84742AF31BA}">
      <dsp:nvSpPr>
        <dsp:cNvPr id="0" name=""/>
        <dsp:cNvSpPr/>
      </dsp:nvSpPr>
      <dsp:spPr>
        <a:xfrm>
          <a:off x="419942" y="277857"/>
          <a:ext cx="9424819"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648075" algn="l"/>
            </a:tabLst>
          </a:pPr>
          <a:r>
            <a:rPr lang="en-US" sz="2000" kern="1200" dirty="0"/>
            <a:t>Electron-Positron:	ILC, CLIC, Wakefield concepts</a:t>
          </a:r>
        </a:p>
      </dsp:txBody>
      <dsp:txXfrm>
        <a:off x="419942" y="277857"/>
        <a:ext cx="9424819" cy="556070"/>
      </dsp:txXfrm>
    </dsp:sp>
    <dsp:sp modelId="{2237D9DE-787B-CA48-9371-6CA85B8BB3A7}">
      <dsp:nvSpPr>
        <dsp:cNvPr id="0" name=""/>
        <dsp:cNvSpPr/>
      </dsp:nvSpPr>
      <dsp:spPr>
        <a:xfrm>
          <a:off x="72398" y="208348"/>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E9ED07-0B6D-524D-AF2E-BB65F4025737}">
      <dsp:nvSpPr>
        <dsp:cNvPr id="0" name=""/>
        <dsp:cNvSpPr/>
      </dsp:nvSpPr>
      <dsp:spPr>
        <a:xfrm>
          <a:off x="818406" y="1111696"/>
          <a:ext cx="9026355"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360738" algn="l"/>
            </a:tabLst>
          </a:pPr>
          <a:r>
            <a:rPr lang="en-US" sz="2000" kern="1200" dirty="0"/>
            <a:t>Hadron:	FCC-</a:t>
          </a:r>
          <a:r>
            <a:rPr lang="en-US" sz="2000" kern="1200" dirty="0" err="1"/>
            <a:t>hh</a:t>
          </a:r>
          <a:r>
            <a:rPr lang="en-US" sz="2000" kern="1200" dirty="0"/>
            <a:t>, SPPC, Collider in the Sea	</a:t>
          </a:r>
        </a:p>
      </dsp:txBody>
      <dsp:txXfrm>
        <a:off x="818406" y="1111696"/>
        <a:ext cx="9026355" cy="556070"/>
      </dsp:txXfrm>
    </dsp:sp>
    <dsp:sp modelId="{6B978327-6F88-384A-BD22-3D7348D84618}">
      <dsp:nvSpPr>
        <dsp:cNvPr id="0" name=""/>
        <dsp:cNvSpPr/>
      </dsp:nvSpPr>
      <dsp:spPr>
        <a:xfrm>
          <a:off x="470862" y="1042187"/>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137243-1FB8-A842-9D32-9EDC15E9D489}">
      <dsp:nvSpPr>
        <dsp:cNvPr id="0" name=""/>
        <dsp:cNvSpPr/>
      </dsp:nvSpPr>
      <dsp:spPr>
        <a:xfrm>
          <a:off x="940703" y="1945535"/>
          <a:ext cx="8904058"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648075" algn="l"/>
            </a:tabLst>
          </a:pPr>
          <a:r>
            <a:rPr lang="en-US" sz="2000" kern="1200" dirty="0"/>
            <a:t>Gamma-Gamma:	</a:t>
          </a:r>
        </a:p>
      </dsp:txBody>
      <dsp:txXfrm>
        <a:off x="940703" y="1945535"/>
        <a:ext cx="8904058" cy="556070"/>
      </dsp:txXfrm>
    </dsp:sp>
    <dsp:sp modelId="{CD33058C-7D9A-D544-B89D-362CB33663F0}">
      <dsp:nvSpPr>
        <dsp:cNvPr id="0" name=""/>
        <dsp:cNvSpPr/>
      </dsp:nvSpPr>
      <dsp:spPr>
        <a:xfrm>
          <a:off x="593159" y="1876026"/>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82174-B29A-5542-92C1-D58ED09A26AC}">
      <dsp:nvSpPr>
        <dsp:cNvPr id="0" name=""/>
        <dsp:cNvSpPr/>
      </dsp:nvSpPr>
      <dsp:spPr>
        <a:xfrm>
          <a:off x="818406" y="2779374"/>
          <a:ext cx="9026355"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360738" algn="l"/>
            </a:tabLst>
          </a:pPr>
          <a:r>
            <a:rPr lang="en-US" sz="2000" kern="1200" dirty="0"/>
            <a:t>Muon:	MAP, LEMMA, </a:t>
          </a:r>
          <a:r>
            <a:rPr lang="en-US" sz="2000" b="1" kern="1200" dirty="0"/>
            <a:t>NEW </a:t>
          </a:r>
          <a:r>
            <a:rPr lang="en-US" sz="2000" b="0" kern="1200" dirty="0"/>
            <a:t>International MC Collab</a:t>
          </a:r>
          <a:endParaRPr lang="en-US" sz="2000" kern="1200" dirty="0"/>
        </a:p>
      </dsp:txBody>
      <dsp:txXfrm>
        <a:off x="818406" y="2779374"/>
        <a:ext cx="9026355" cy="556070"/>
      </dsp:txXfrm>
    </dsp:sp>
    <dsp:sp modelId="{43CE515F-36C4-A442-94D5-5D1E2496CCBC}">
      <dsp:nvSpPr>
        <dsp:cNvPr id="0" name=""/>
        <dsp:cNvSpPr/>
      </dsp:nvSpPr>
      <dsp:spPr>
        <a:xfrm>
          <a:off x="470862" y="2709865"/>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F90E37-5F59-0842-B396-B64D87FCFEBC}">
      <dsp:nvSpPr>
        <dsp:cNvPr id="0" name=""/>
        <dsp:cNvSpPr/>
      </dsp:nvSpPr>
      <dsp:spPr>
        <a:xfrm>
          <a:off x="419942" y="3613213"/>
          <a:ext cx="9424819" cy="5560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381" tIns="50800" rIns="50800" bIns="50800" numCol="1" spcCol="1270" anchor="ctr" anchorCtr="0">
          <a:noAutofit/>
        </a:bodyPr>
        <a:lstStyle/>
        <a:p>
          <a:pPr marL="0" lvl="0" indent="0" algn="l" defTabSz="889000">
            <a:lnSpc>
              <a:spcPct val="90000"/>
            </a:lnSpc>
            <a:spcBef>
              <a:spcPct val="0"/>
            </a:spcBef>
            <a:spcAft>
              <a:spcPct val="35000"/>
            </a:spcAft>
            <a:buNone/>
            <a:tabLst>
              <a:tab pos="3648075" algn="l"/>
            </a:tabLst>
          </a:pPr>
          <a:r>
            <a:rPr lang="en-US" sz="2000" kern="1200" dirty="0"/>
            <a:t>High Energy Electron-Ion:	</a:t>
          </a:r>
          <a:r>
            <a:rPr lang="en-US" sz="2000" kern="1200" dirty="0" err="1"/>
            <a:t>LHeC</a:t>
          </a:r>
          <a:r>
            <a:rPr lang="en-US" sz="2000" kern="1200" dirty="0"/>
            <a:t>, FCC-eh, other options</a:t>
          </a:r>
        </a:p>
      </dsp:txBody>
      <dsp:txXfrm>
        <a:off x="419942" y="3613213"/>
        <a:ext cx="9424819" cy="556070"/>
      </dsp:txXfrm>
    </dsp:sp>
    <dsp:sp modelId="{900896A9-468C-8646-B821-7C4C337CCBFA}">
      <dsp:nvSpPr>
        <dsp:cNvPr id="0" name=""/>
        <dsp:cNvSpPr/>
      </dsp:nvSpPr>
      <dsp:spPr>
        <a:xfrm>
          <a:off x="72398" y="3543705"/>
          <a:ext cx="695088" cy="69508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1B61-E8D5-447F-98A7-D5DB6F795721}">
      <dsp:nvSpPr>
        <dsp:cNvPr id="0" name=""/>
        <dsp:cNvSpPr/>
      </dsp:nvSpPr>
      <dsp:spPr>
        <a:xfrm>
          <a:off x="0" y="690"/>
          <a:ext cx="6248400" cy="16156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6AF2D-D56B-4EB8-B5BB-207242C47EAB}">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70C49D-DF18-4CAA-877E-7A22F85DFB9F}">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622300">
            <a:lnSpc>
              <a:spcPct val="100000"/>
            </a:lnSpc>
            <a:spcBef>
              <a:spcPct val="0"/>
            </a:spcBef>
            <a:spcAft>
              <a:spcPct val="35000"/>
            </a:spcAft>
            <a:buNone/>
          </a:pPr>
          <a:r>
            <a:rPr lang="en-US" sz="1400" kern="1200" dirty="0"/>
            <a:t>On average, the maturity of AF04 Concepts is significantly lower than for AF04.</a:t>
          </a:r>
        </a:p>
        <a:p>
          <a:pPr marL="0" lvl="0" indent="0" algn="l" defTabSz="622300">
            <a:lnSpc>
              <a:spcPct val="100000"/>
            </a:lnSpc>
            <a:spcBef>
              <a:spcPct val="0"/>
            </a:spcBef>
            <a:spcAft>
              <a:spcPct val="35000"/>
            </a:spcAft>
            <a:buNone/>
          </a:pPr>
          <a:r>
            <a:rPr lang="en-US" sz="1400" kern="1200" dirty="0"/>
            <a:t>Also, the spread in maturity is extremely broad.</a:t>
          </a:r>
        </a:p>
        <a:p>
          <a:pPr marL="0" lvl="0" indent="0" algn="l" defTabSz="622300">
            <a:lnSpc>
              <a:spcPct val="100000"/>
            </a:lnSpc>
            <a:spcBef>
              <a:spcPct val="0"/>
            </a:spcBef>
            <a:spcAft>
              <a:spcPct val="35000"/>
            </a:spcAft>
            <a:buNone/>
          </a:pPr>
          <a:r>
            <a:rPr lang="en-US" sz="1400" kern="1200" dirty="0"/>
            <a:t>However, the staging options and synergies with regards to AF03 concepts is critical</a:t>
          </a:r>
        </a:p>
      </dsp:txBody>
      <dsp:txXfrm>
        <a:off x="1866111" y="690"/>
        <a:ext cx="4382288" cy="1615680"/>
      </dsp:txXfrm>
    </dsp:sp>
    <dsp:sp modelId="{5971E098-B6AB-4DBF-A7D4-4E3661523ED0}">
      <dsp:nvSpPr>
        <dsp:cNvPr id="0" name=""/>
        <dsp:cNvSpPr/>
      </dsp:nvSpPr>
      <dsp:spPr>
        <a:xfrm>
          <a:off x="0" y="2020291"/>
          <a:ext cx="6248400" cy="16156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E9B22-7199-4E10-95C1-3FAB71D12B13}">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16A9E1-D2A2-4F67-B389-DC4C7E48EEB6}">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622300">
            <a:lnSpc>
              <a:spcPct val="100000"/>
            </a:lnSpc>
            <a:spcBef>
              <a:spcPct val="0"/>
            </a:spcBef>
            <a:spcAft>
              <a:spcPct val="35000"/>
            </a:spcAft>
            <a:buNone/>
          </a:pPr>
          <a:r>
            <a:rPr lang="en-US" sz="1400" kern="1200" dirty="0"/>
            <a:t>Will work closely with AF03 and AF06 to ensure that report sections provide a useful analysis for our EF colleagues to evaluate potential PATHWAYS moving forward</a:t>
          </a:r>
        </a:p>
      </dsp:txBody>
      <dsp:txXfrm>
        <a:off x="1866111" y="2020291"/>
        <a:ext cx="4382288" cy="1615680"/>
      </dsp:txXfrm>
    </dsp:sp>
    <dsp:sp modelId="{13EDE0A6-3A3E-3F44-9C6A-458EEE436807}">
      <dsp:nvSpPr>
        <dsp:cNvPr id="0" name=""/>
        <dsp:cNvSpPr/>
      </dsp:nvSpPr>
      <dsp:spPr>
        <a:xfrm>
          <a:off x="0" y="4039891"/>
          <a:ext cx="6248400" cy="16156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7C27D-F7F4-0E44-A575-EB390A2A428A}">
      <dsp:nvSpPr>
        <dsp:cNvPr id="0" name=""/>
        <dsp:cNvSpPr/>
      </dsp:nvSpPr>
      <dsp:spPr>
        <a:xfrm>
          <a:off x="488743" y="4403420"/>
          <a:ext cx="888624" cy="88862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12B080-50D6-A841-B69A-A795E8F3F270}">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622300">
            <a:lnSpc>
              <a:spcPct val="100000"/>
            </a:lnSpc>
            <a:spcBef>
              <a:spcPct val="0"/>
            </a:spcBef>
            <a:spcAft>
              <a:spcPct val="35000"/>
            </a:spcAft>
            <a:buNone/>
          </a:pPr>
          <a:r>
            <a:rPr lang="en-US" sz="1400" kern="1200" dirty="0"/>
            <a:t>Ultimate Limits - AF01/04/06 have a seminar series underway discussing ultimate limits of beams (e.g. one session being planned will touch on potential quantum limits for </a:t>
          </a:r>
          <a:r>
            <a:rPr lang="en-US" sz="1400" kern="1200"/>
            <a:t>electron-positron collisions – 1/15/2021?)</a:t>
          </a:r>
          <a:endParaRPr lang="en-US" sz="1400" kern="1200" dirty="0"/>
        </a:p>
      </dsp:txBody>
      <dsp:txXfrm>
        <a:off x="1866111" y="4039891"/>
        <a:ext cx="4382288" cy="16156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5286D-D876-964C-BE54-101C473CCF69}"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FE4EC-280C-6E45-85CC-98C7F6623B6A}" type="slidenum">
              <a:rPr lang="en-US" smtClean="0"/>
              <a:t>‹#›</a:t>
            </a:fld>
            <a:endParaRPr lang="en-US"/>
          </a:p>
        </p:txBody>
      </p:sp>
    </p:spTree>
    <p:extLst>
      <p:ext uri="{BB962C8B-B14F-4D97-AF65-F5344CB8AC3E}">
        <p14:creationId xmlns:p14="http://schemas.microsoft.com/office/powerpoint/2010/main" val="190901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the Notes field for each slide to prepare the course instructor guide as you go</a:t>
            </a:r>
          </a:p>
        </p:txBody>
      </p:sp>
      <p:sp>
        <p:nvSpPr>
          <p:cNvPr id="4" name="Slide Number Placeholder 3"/>
          <p:cNvSpPr>
            <a:spLocks noGrp="1"/>
          </p:cNvSpPr>
          <p:nvPr>
            <p:ph type="sldNum" sz="quarter" idx="5"/>
          </p:nvPr>
        </p:nvSpPr>
        <p:spPr/>
        <p:txBody>
          <a:bodyPr/>
          <a:lstStyle/>
          <a:p>
            <a:fld id="{E80FE4EC-280C-6E45-85CC-98C7F6623B6A}" type="slidenum">
              <a:rPr lang="en-US" smtClean="0"/>
              <a:t>1</a:t>
            </a:fld>
            <a:endParaRPr lang="en-US"/>
          </a:p>
        </p:txBody>
      </p:sp>
    </p:spTree>
    <p:extLst>
      <p:ext uri="{BB962C8B-B14F-4D97-AF65-F5344CB8AC3E}">
        <p14:creationId xmlns:p14="http://schemas.microsoft.com/office/powerpoint/2010/main" val="133024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3</a:t>
            </a:fld>
            <a:endParaRPr lang="en-US"/>
          </a:p>
        </p:txBody>
      </p:sp>
    </p:spTree>
    <p:extLst>
      <p:ext uri="{BB962C8B-B14F-4D97-AF65-F5344CB8AC3E}">
        <p14:creationId xmlns:p14="http://schemas.microsoft.com/office/powerpoint/2010/main" val="233636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4</a:t>
            </a:fld>
            <a:endParaRPr lang="en-US"/>
          </a:p>
        </p:txBody>
      </p:sp>
    </p:spTree>
    <p:extLst>
      <p:ext uri="{BB962C8B-B14F-4D97-AF65-F5344CB8AC3E}">
        <p14:creationId xmlns:p14="http://schemas.microsoft.com/office/powerpoint/2010/main" val="192318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11</a:t>
            </a:fld>
            <a:endParaRPr lang="en-US"/>
          </a:p>
        </p:txBody>
      </p:sp>
    </p:spTree>
    <p:extLst>
      <p:ext uri="{BB962C8B-B14F-4D97-AF65-F5344CB8AC3E}">
        <p14:creationId xmlns:p14="http://schemas.microsoft.com/office/powerpoint/2010/main" val="9513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862343"/>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E0549F39-8F07-C04F-B5B2-DEE24FECB0D0}"/>
              </a:ext>
            </a:extLst>
          </p:cNvPr>
          <p:cNvSpPr txBox="1"/>
          <p:nvPr userDrawn="1"/>
        </p:nvSpPr>
        <p:spPr>
          <a:xfrm>
            <a:off x="0" y="4534809"/>
            <a:ext cx="9429376" cy="1938992"/>
          </a:xfrm>
          <a:prstGeom prst="rect">
            <a:avLst/>
          </a:prstGeom>
          <a:noFill/>
          <a:ln w="19050">
            <a:solidFill>
              <a:schemeClr val="bg1">
                <a:lumMod val="95000"/>
                <a:alpha val="50000"/>
              </a:schemeClr>
            </a:solidFill>
          </a:ln>
          <a:effectLst>
            <a:outerShdw blurRad="50800" dist="38100" dir="2700000" algn="tl" rotWithShape="0">
              <a:prstClr val="black">
                <a:alpha val="40000"/>
              </a:prstClr>
            </a:outerShdw>
          </a:effectLst>
        </p:spPr>
        <p:txBody>
          <a:bodyPr wrap="none" rtlCol="0">
            <a:spAutoFit/>
          </a:bodyPr>
          <a:lstStyle/>
          <a:p>
            <a:pPr algn="ctr"/>
            <a: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Snowmass 2021</a:t>
            </a:r>
            <a:b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br>
            <a: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Accelerator Frontier - Topical Group 4</a:t>
            </a:r>
          </a:p>
          <a:p>
            <a:pPr algn="ctr"/>
            <a: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Multi-</a:t>
            </a:r>
            <a:r>
              <a:rPr lang="en-US" sz="4000" b="1" i="1" cap="none" spc="0" dirty="0" err="1">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TeV</a:t>
            </a:r>
            <a:r>
              <a:rPr lang="en-US" sz="40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 Colliders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4A2ED85-2D35-054E-81AE-56167DDD0C62}"/>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07FD8D76-417F-074E-8E1B-FD8BB1A1C5F6}"/>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DF4C3C23-1B52-6542-8542-66DBDB450E41}"/>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A73554B-353A-1E47-8934-58D00AF34C87}"/>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2F4FEE5-F840-7840-B9F3-37B052981AFF}"/>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6145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7079"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
        <p:nvSpPr>
          <p:cNvPr id="7" name="Footer Placeholder 6">
            <a:extLst>
              <a:ext uri="{FF2B5EF4-FFF2-40B4-BE49-F238E27FC236}">
                <a16:creationId xmlns:a16="http://schemas.microsoft.com/office/drawing/2014/main" id="{CBEA0E7D-1DC7-2D40-BC78-64D01705EAC9}"/>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
        <p:nvSpPr>
          <p:cNvPr id="3" name="Footer Placeholder 2">
            <a:extLst>
              <a:ext uri="{FF2B5EF4-FFF2-40B4-BE49-F238E27FC236}">
                <a16:creationId xmlns:a16="http://schemas.microsoft.com/office/drawing/2014/main" id="{F4D80B99-3942-E04E-9428-A7DA312933F5}"/>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Footer Placeholder 1">
            <a:extLst>
              <a:ext uri="{FF2B5EF4-FFF2-40B4-BE49-F238E27FC236}">
                <a16:creationId xmlns:a16="http://schemas.microsoft.com/office/drawing/2014/main" id="{107153A5-3C0E-9948-AF94-C5D9B5955FD8}"/>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AB2CC09-3EA4-3042-81B4-074C77A38F90}"/>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ooter Placeholder 1">
            <a:extLst>
              <a:ext uri="{FF2B5EF4-FFF2-40B4-BE49-F238E27FC236}">
                <a16:creationId xmlns:a16="http://schemas.microsoft.com/office/drawing/2014/main" id="{C71EA52D-CD39-A640-8C89-183891F6AA12}"/>
              </a:ext>
            </a:extLst>
          </p:cNvPr>
          <p:cNvSpPr>
            <a:spLocks noGrp="1"/>
          </p:cNvSpPr>
          <p:nvPr>
            <p:ph type="ftr" sz="quarter" idx="13"/>
          </p:nvPr>
        </p:nvSpPr>
        <p:spPr/>
        <p:txBody>
          <a:bodyPr/>
          <a:lstStyle/>
          <a:p>
            <a:r>
              <a:rPr lang="en-US"/>
              <a:t>Accelerator Frontier – Topical Group 3 Report Planning Meeting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8"/>
            <a:ext cx="11105321" cy="64724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077686"/>
            <a:ext cx="11105321" cy="5159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569884" y="6337102"/>
            <a:ext cx="7160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
        <p:nvSpPr>
          <p:cNvPr id="4" name="Footer Placeholder 3">
            <a:extLst>
              <a:ext uri="{FF2B5EF4-FFF2-40B4-BE49-F238E27FC236}">
                <a16:creationId xmlns:a16="http://schemas.microsoft.com/office/drawing/2014/main" id="{B35416FC-82A6-B44F-81E9-131A94701CD2}"/>
              </a:ext>
            </a:extLst>
          </p:cNvPr>
          <p:cNvSpPr>
            <a:spLocks noGrp="1"/>
          </p:cNvSpPr>
          <p:nvPr>
            <p:ph type="ftr" sz="quarter" idx="3"/>
          </p:nvPr>
        </p:nvSpPr>
        <p:spPr>
          <a:xfrm>
            <a:off x="2898648" y="6336792"/>
            <a:ext cx="640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Accelerator Frontier – Topical Group 3 Report Planning Meeting</a:t>
            </a:r>
            <a:endParaRPr lang="en-US" dirty="0"/>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nowmass21.org/lo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ULTITEV-SNOWMASS21@fnal.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hyperlink" Target="mailto:mpalmer@bnl.gov" TargetMode="External"/><Relationship Id="rId3" Type="http://schemas.openxmlformats.org/officeDocument/2006/relationships/image" Target="../media/image4.jpg"/><Relationship Id="rId7" Type="http://schemas.openxmlformats.org/officeDocument/2006/relationships/hyperlink" Target="mailto:marleneturner@lbl.gov" TargetMode="External"/><Relationship Id="rId12"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valishev@fnal.gov" TargetMode="External"/><Relationship Id="rId11" Type="http://schemas.openxmlformats.org/officeDocument/2006/relationships/image" Target="../media/image7.jpeg"/><Relationship Id="rId5" Type="http://schemas.openxmlformats.org/officeDocument/2006/relationships/hyperlink" Target="mailto:tangjy@ihep.ac.cn" TargetMode="External"/><Relationship Id="rId10" Type="http://schemas.openxmlformats.org/officeDocument/2006/relationships/image" Target="../media/image6.jpg"/><Relationship Id="rId4" Type="http://schemas.openxmlformats.org/officeDocument/2006/relationships/hyperlink" Target="mailto:pastrone@to.infn.it" TargetMode="Externa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522525" cy="2387600"/>
          </a:xfrm>
        </p:spPr>
        <p:txBody>
          <a:bodyPr/>
          <a:lstStyle/>
          <a:p>
            <a:r>
              <a:rPr lang="en-US" dirty="0"/>
              <a:t>Snowmass 2021 – AF03 Report Planning Meeting</a:t>
            </a:r>
          </a:p>
        </p:txBody>
      </p:sp>
      <p:sp>
        <p:nvSpPr>
          <p:cNvPr id="3" name="Subtitle 2"/>
          <p:cNvSpPr>
            <a:spLocks noGrp="1"/>
          </p:cNvSpPr>
          <p:nvPr>
            <p:ph type="subTitle" idx="1"/>
          </p:nvPr>
        </p:nvSpPr>
        <p:spPr>
          <a:xfrm>
            <a:off x="463827" y="3467286"/>
            <a:ext cx="11728173" cy="862343"/>
          </a:xfrm>
        </p:spPr>
        <p:txBody>
          <a:bodyPr>
            <a:normAutofit lnSpcReduction="10000"/>
          </a:bodyPr>
          <a:lstStyle/>
          <a:p>
            <a:r>
              <a:rPr lang="en-US" dirty="0"/>
              <a:t>Mark Palmer</a:t>
            </a:r>
          </a:p>
          <a:p>
            <a:r>
              <a:rPr lang="en-US" dirty="0"/>
              <a:t>December 16, 2020</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9">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31A4C5-0217-3F46-9000-12EB1E036A63}"/>
              </a:ext>
            </a:extLst>
          </p:cNvPr>
          <p:cNvSpPr>
            <a:spLocks noGrp="1"/>
          </p:cNvSpPr>
          <p:nvPr>
            <p:ph type="title"/>
          </p:nvPr>
        </p:nvSpPr>
        <p:spPr>
          <a:xfrm>
            <a:off x="804671" y="365125"/>
            <a:ext cx="3405821" cy="3117038"/>
          </a:xfrm>
        </p:spPr>
        <p:txBody>
          <a:bodyPr anchor="ctr">
            <a:normAutofit/>
          </a:bodyPr>
          <a:lstStyle/>
          <a:p>
            <a:r>
              <a:rPr lang="en-US"/>
              <a:t>Snowmass 2021 Letters of Interest</a:t>
            </a:r>
            <a:endParaRPr lang="en-US" dirty="0"/>
          </a:p>
        </p:txBody>
      </p:sp>
      <p:sp>
        <p:nvSpPr>
          <p:cNvPr id="3" name="Content Placeholder 2">
            <a:extLst>
              <a:ext uri="{FF2B5EF4-FFF2-40B4-BE49-F238E27FC236}">
                <a16:creationId xmlns:a16="http://schemas.microsoft.com/office/drawing/2014/main" id="{3F6D1130-64C7-854D-A831-2CD8DB533FC6}"/>
              </a:ext>
            </a:extLst>
          </p:cNvPr>
          <p:cNvSpPr>
            <a:spLocks noGrp="1"/>
          </p:cNvSpPr>
          <p:nvPr>
            <p:ph idx="1"/>
          </p:nvPr>
        </p:nvSpPr>
        <p:spPr>
          <a:xfrm>
            <a:off x="6004560" y="652618"/>
            <a:ext cx="6080759" cy="5638009"/>
          </a:xfrm>
        </p:spPr>
        <p:txBody>
          <a:bodyPr anchor="ctr">
            <a:normAutofit lnSpcReduction="10000"/>
          </a:bodyPr>
          <a:lstStyle/>
          <a:p>
            <a:pPr marL="0" indent="0">
              <a:buNone/>
            </a:pPr>
            <a:r>
              <a:rPr lang="en-US" sz="2400" dirty="0"/>
              <a:t>Submission Period:  </a:t>
            </a:r>
            <a:br>
              <a:rPr lang="en-US" sz="2400" dirty="0"/>
            </a:br>
            <a:r>
              <a:rPr lang="en-US" sz="2400" dirty="0"/>
              <a:t>April 1, 2020 – </a:t>
            </a:r>
            <a:r>
              <a:rPr lang="en-US" sz="2400" b="1" u="sng" dirty="0"/>
              <a:t>August 31, 2020</a:t>
            </a:r>
          </a:p>
          <a:p>
            <a:pPr marL="0" indent="0">
              <a:buNone/>
            </a:pPr>
            <a:endParaRPr lang="en-US" sz="2400" dirty="0"/>
          </a:p>
          <a:p>
            <a:pPr marL="0" indent="0">
              <a:buNone/>
            </a:pPr>
            <a:r>
              <a:rPr lang="en-US" sz="2400" i="1" dirty="0"/>
              <a:t>Letters of interest allow Snowmass conveners to see what proposals to expect and to encourage the community to begin studying them. They will help conveners to prepare the Snowmass Planning Meeting that will take place on November 4 - 6, 2020 at Fermilab. Letters should give brief descriptions of the proposal and cite the relevant papers to study. Instructions for submitting letters are available at </a:t>
            </a:r>
            <a:r>
              <a:rPr lang="en-US" sz="2400" i="1" dirty="0">
                <a:hlinkClick r:id="rId2"/>
              </a:rPr>
              <a:t>https://snowmass21.org/loi</a:t>
            </a:r>
            <a:r>
              <a:rPr lang="en-US" sz="2400" i="1" dirty="0"/>
              <a:t>. Authors of the letters are encouraged to submit a full writeup for their work as a contributed paper.</a:t>
            </a:r>
          </a:p>
        </p:txBody>
      </p:sp>
      <p:sp>
        <p:nvSpPr>
          <p:cNvPr id="5" name="Footer Placeholder 4">
            <a:extLst>
              <a:ext uri="{FF2B5EF4-FFF2-40B4-BE49-F238E27FC236}">
                <a16:creationId xmlns:a16="http://schemas.microsoft.com/office/drawing/2014/main" id="{4117DF5C-CD48-A445-8CB4-D503653485D2}"/>
              </a:ext>
            </a:extLst>
          </p:cNvPr>
          <p:cNvSpPr>
            <a:spLocks noGrp="1"/>
          </p:cNvSpPr>
          <p:nvPr>
            <p:ph type="ftr" sz="quarter" idx="13"/>
          </p:nvPr>
        </p:nvSpPr>
        <p:spPr>
          <a:xfrm>
            <a:off x="804671" y="6199632"/>
            <a:ext cx="4325537" cy="365125"/>
          </a:xfrm>
        </p:spPr>
        <p:txBody>
          <a:bodyPr>
            <a:normAutofit/>
          </a:bodyPr>
          <a:lstStyle/>
          <a:p>
            <a:pPr algn="l">
              <a:lnSpc>
                <a:spcPct val="90000"/>
              </a:lnSpc>
              <a:spcAft>
                <a:spcPts val="600"/>
              </a:spcAft>
            </a:pPr>
            <a:r>
              <a:rPr lang="en-US" sz="1000">
                <a:solidFill>
                  <a:schemeClr val="tx1">
                    <a:alpha val="80000"/>
                  </a:schemeClr>
                </a:solidFill>
              </a:rPr>
              <a:t>Accelerator Frontier – Topical Group 3 Report Planning Meeting</a:t>
            </a:r>
          </a:p>
        </p:txBody>
      </p:sp>
      <p:sp>
        <p:nvSpPr>
          <p:cNvPr id="4" name="Slide Number Placeholder 3">
            <a:extLst>
              <a:ext uri="{FF2B5EF4-FFF2-40B4-BE49-F238E27FC236}">
                <a16:creationId xmlns:a16="http://schemas.microsoft.com/office/drawing/2014/main" id="{C59AC4FA-FDBF-4049-A876-A3595875C516}"/>
              </a:ext>
            </a:extLst>
          </p:cNvPr>
          <p:cNvSpPr>
            <a:spLocks noGrp="1"/>
          </p:cNvSpPr>
          <p:nvPr>
            <p:ph type="sldNum" sz="quarter" idx="12"/>
          </p:nvPr>
        </p:nvSpPr>
        <p:spPr>
          <a:xfrm>
            <a:off x="10981944" y="6108192"/>
            <a:ext cx="548640" cy="548640"/>
          </a:xfrm>
          <a:prstGeom prst="ellipse">
            <a:avLst/>
          </a:prstGeom>
          <a:solidFill>
            <a:srgbClr val="808080"/>
          </a:solidFill>
        </p:spPr>
        <p:txBody>
          <a:bodyPr>
            <a:normAutofit fontScale="92500"/>
          </a:bodyPr>
          <a:lstStyle/>
          <a:p>
            <a:pPr>
              <a:spcAft>
                <a:spcPts val="600"/>
              </a:spcAft>
            </a:pPr>
            <a:fld id="{716D9922-87B3-6043-9531-5184EA303DC1}" type="slidenum">
              <a:rPr lang="en-US" sz="1500">
                <a:solidFill>
                  <a:srgbClr val="FFFFFF"/>
                </a:solidFill>
              </a:rPr>
              <a:pPr>
                <a:spcAft>
                  <a:spcPts val="600"/>
                </a:spcAft>
              </a:pPr>
              <a:t>10</a:t>
            </a:fld>
            <a:endParaRPr lang="en-US" sz="1500">
              <a:solidFill>
                <a:srgbClr val="FFFFFF"/>
              </a:solidFill>
            </a:endParaRPr>
          </a:p>
        </p:txBody>
      </p:sp>
    </p:spTree>
    <p:extLst>
      <p:ext uri="{BB962C8B-B14F-4D97-AF65-F5344CB8AC3E}">
        <p14:creationId xmlns:p14="http://schemas.microsoft.com/office/powerpoint/2010/main" val="151425012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613DA5-7FED-024A-A20F-37ADFF1747DE}"/>
              </a:ext>
            </a:extLst>
          </p:cNvPr>
          <p:cNvSpPr>
            <a:spLocks noGrp="1"/>
          </p:cNvSpPr>
          <p:nvPr>
            <p:ph type="title"/>
          </p:nvPr>
        </p:nvSpPr>
        <p:spPr>
          <a:xfrm>
            <a:off x="623787" y="1635358"/>
            <a:ext cx="2752344" cy="2706624"/>
          </a:xfrm>
          <a:prstGeom prst="ellipse">
            <a:avLst/>
          </a:prstGeom>
          <a:solidFill>
            <a:schemeClr val="bg1"/>
          </a:solidFill>
          <a:ln w="174625" cmpd="thinThick">
            <a:solidFill>
              <a:schemeClr val="bg1"/>
            </a:solidFill>
          </a:ln>
        </p:spPr>
        <p:txBody>
          <a:bodyPr>
            <a:normAutofit/>
          </a:bodyPr>
          <a:lstStyle/>
          <a:p>
            <a:pPr algn="ctr"/>
            <a:r>
              <a:rPr lang="en-US" sz="2600"/>
              <a:t>AF4 Request for Letters of Intent</a:t>
            </a:r>
          </a:p>
        </p:txBody>
      </p:sp>
      <p:sp>
        <p:nvSpPr>
          <p:cNvPr id="3" name="Content Placeholder 2">
            <a:extLst>
              <a:ext uri="{FF2B5EF4-FFF2-40B4-BE49-F238E27FC236}">
                <a16:creationId xmlns:a16="http://schemas.microsoft.com/office/drawing/2014/main" id="{17B9B870-5546-274C-9466-901E4993072B}"/>
              </a:ext>
            </a:extLst>
          </p:cNvPr>
          <p:cNvSpPr>
            <a:spLocks noGrp="1"/>
          </p:cNvSpPr>
          <p:nvPr>
            <p:ph idx="1"/>
          </p:nvPr>
        </p:nvSpPr>
        <p:spPr>
          <a:xfrm>
            <a:off x="4256690" y="231355"/>
            <a:ext cx="7721950" cy="6062766"/>
          </a:xfrm>
        </p:spPr>
        <p:txBody>
          <a:bodyPr anchor="ctr">
            <a:normAutofit fontScale="92500" lnSpcReduction="20000"/>
          </a:bodyPr>
          <a:lstStyle/>
          <a:p>
            <a:r>
              <a:rPr lang="en-US" sz="2400" dirty="0">
                <a:solidFill>
                  <a:schemeClr val="bg1"/>
                </a:solidFill>
              </a:rPr>
              <a:t>Request for LOIs To Focus On:</a:t>
            </a:r>
          </a:p>
          <a:p>
            <a:pPr lvl="1"/>
            <a:r>
              <a:rPr lang="en-US" dirty="0">
                <a:solidFill>
                  <a:schemeClr val="bg1"/>
                </a:solidFill>
              </a:rPr>
              <a:t>Machine concept</a:t>
            </a:r>
          </a:p>
          <a:p>
            <a:pPr lvl="1"/>
            <a:r>
              <a:rPr lang="en-US" dirty="0">
                <a:solidFill>
                  <a:schemeClr val="bg1"/>
                </a:solidFill>
              </a:rPr>
              <a:t>R&amp;D needs to deliver a potential future capability</a:t>
            </a:r>
          </a:p>
          <a:p>
            <a:pPr lvl="1"/>
            <a:r>
              <a:rPr lang="en-US" dirty="0">
                <a:solidFill>
                  <a:schemeClr val="bg1"/>
                </a:solidFill>
              </a:rPr>
              <a:t>Connections of the technology to existing facilities (e.g. to provide potential facility construction and/or R&amp;D pathways)</a:t>
            </a:r>
            <a:br>
              <a:rPr lang="en-US" dirty="0">
                <a:solidFill>
                  <a:schemeClr val="bg1"/>
                </a:solidFill>
              </a:rPr>
            </a:br>
            <a:endParaRPr lang="en-US" dirty="0">
              <a:solidFill>
                <a:schemeClr val="bg1"/>
              </a:solidFill>
            </a:endParaRPr>
          </a:p>
          <a:p>
            <a:r>
              <a:rPr lang="en-US" sz="2400" dirty="0" err="1">
                <a:solidFill>
                  <a:schemeClr val="bg1"/>
                </a:solidFill>
              </a:rPr>
              <a:t>LoIs</a:t>
            </a:r>
            <a:r>
              <a:rPr lang="en-US" sz="2400" dirty="0">
                <a:solidFill>
                  <a:schemeClr val="bg1"/>
                </a:solidFill>
              </a:rPr>
              <a:t> are short – so multiple </a:t>
            </a:r>
            <a:r>
              <a:rPr lang="en-US" sz="2400" dirty="0" err="1">
                <a:solidFill>
                  <a:schemeClr val="bg1"/>
                </a:solidFill>
              </a:rPr>
              <a:t>LoIs</a:t>
            </a:r>
            <a:r>
              <a:rPr lang="en-US" sz="2400" dirty="0">
                <a:solidFill>
                  <a:schemeClr val="bg1"/>
                </a:solidFill>
              </a:rPr>
              <a:t> from each team are acceptable</a:t>
            </a:r>
          </a:p>
          <a:p>
            <a:r>
              <a:rPr lang="en-US" sz="2400" dirty="0">
                <a:solidFill>
                  <a:schemeClr val="bg1"/>
                </a:solidFill>
              </a:rPr>
              <a:t>The conveners will work with the contributors to organize a coherent and integrated final set of submissions and presentations</a:t>
            </a:r>
          </a:p>
          <a:p>
            <a:pPr lvl="1"/>
            <a:r>
              <a:rPr lang="en-US" i="1" dirty="0">
                <a:solidFill>
                  <a:schemeClr val="bg1"/>
                </a:solidFill>
              </a:rPr>
              <a:t>We want to make sure the US community has everything it needs to develop its future Energy Frontier plans</a:t>
            </a:r>
          </a:p>
          <a:p>
            <a:pPr marL="457200" lvl="1" indent="0">
              <a:buNone/>
            </a:pPr>
            <a:endParaRPr lang="en-US" dirty="0">
              <a:solidFill>
                <a:schemeClr val="bg1"/>
              </a:solidFill>
            </a:endParaRPr>
          </a:p>
          <a:p>
            <a:r>
              <a:rPr lang="en-US" sz="2400" dirty="0">
                <a:solidFill>
                  <a:schemeClr val="bg1"/>
                </a:solidFill>
              </a:rPr>
              <a:t>An email list has been created:  </a:t>
            </a:r>
            <a:r>
              <a:rPr lang="en-US" sz="2400" dirty="0">
                <a:solidFill>
                  <a:schemeClr val="bg1"/>
                </a:solidFill>
                <a:hlinkClick r:id="rId3"/>
              </a:rPr>
              <a:t>MULTITEV-SNOWMASS21@fnal.gov</a:t>
            </a:r>
            <a:endParaRPr lang="en-US" sz="2400" dirty="0">
              <a:solidFill>
                <a:schemeClr val="bg1"/>
              </a:solidFill>
            </a:endParaRPr>
          </a:p>
          <a:p>
            <a:pPr marL="0" indent="0">
              <a:buNone/>
            </a:pPr>
            <a:endParaRPr lang="en-US" sz="2400" dirty="0">
              <a:solidFill>
                <a:schemeClr val="bg1"/>
              </a:solidFill>
            </a:endParaRPr>
          </a:p>
          <a:p>
            <a:r>
              <a:rPr lang="en-US" sz="2400" dirty="0">
                <a:solidFill>
                  <a:schemeClr val="bg1"/>
                </a:solidFill>
              </a:rPr>
              <a:t>We are planning a series of Joint Working Group meetings as we move through the Snowmass process</a:t>
            </a:r>
          </a:p>
          <a:p>
            <a:endParaRPr lang="en-US" sz="1100" dirty="0">
              <a:solidFill>
                <a:schemeClr val="bg1"/>
              </a:solidFill>
            </a:endParaRPr>
          </a:p>
        </p:txBody>
      </p:sp>
      <p:sp>
        <p:nvSpPr>
          <p:cNvPr id="4" name="Footer Placeholder 3">
            <a:extLst>
              <a:ext uri="{FF2B5EF4-FFF2-40B4-BE49-F238E27FC236}">
                <a16:creationId xmlns:a16="http://schemas.microsoft.com/office/drawing/2014/main" id="{6B560B0C-F7F3-844D-A6B9-C53D94249FC8}"/>
              </a:ext>
            </a:extLst>
          </p:cNvPr>
          <p:cNvSpPr>
            <a:spLocks noGrp="1"/>
          </p:cNvSpPr>
          <p:nvPr>
            <p:ph type="ftr" sz="quarter" idx="13"/>
          </p:nvPr>
        </p:nvSpPr>
        <p:spPr>
          <a:xfrm>
            <a:off x="4256690" y="6356350"/>
            <a:ext cx="3896710" cy="365125"/>
          </a:xfrm>
        </p:spPr>
        <p:txBody>
          <a:bodyPr>
            <a:normAutofit/>
          </a:bodyPr>
          <a:lstStyle/>
          <a:p>
            <a:pPr algn="l">
              <a:lnSpc>
                <a:spcPct val="90000"/>
              </a:lnSpc>
              <a:spcAft>
                <a:spcPts val="600"/>
              </a:spcAft>
            </a:pPr>
            <a:r>
              <a:rPr lang="en-US" sz="900">
                <a:solidFill>
                  <a:schemeClr val="bg1"/>
                </a:solidFill>
              </a:rPr>
              <a:t>Accelerator Frontier – Topical Group 3 Report Planning Meeting</a:t>
            </a:r>
          </a:p>
        </p:txBody>
      </p:sp>
      <p:sp>
        <p:nvSpPr>
          <p:cNvPr id="5" name="Slide Number Placeholder 4">
            <a:extLst>
              <a:ext uri="{FF2B5EF4-FFF2-40B4-BE49-F238E27FC236}">
                <a16:creationId xmlns:a16="http://schemas.microsoft.com/office/drawing/2014/main" id="{EB1B2C28-39F1-964D-A855-2110575C8A91}"/>
              </a:ext>
            </a:extLst>
          </p:cNvPr>
          <p:cNvSpPr>
            <a:spLocks noGrp="1"/>
          </p:cNvSpPr>
          <p:nvPr>
            <p:ph type="sldNum" sz="quarter" idx="12"/>
          </p:nvPr>
        </p:nvSpPr>
        <p:spPr>
          <a:xfrm>
            <a:off x="8610600" y="6356350"/>
            <a:ext cx="2743200" cy="365125"/>
          </a:xfrm>
        </p:spPr>
        <p:txBody>
          <a:bodyPr>
            <a:normAutofit/>
          </a:bodyPr>
          <a:lstStyle/>
          <a:p>
            <a:pPr algn="r">
              <a:spcAft>
                <a:spcPts val="600"/>
              </a:spcAft>
            </a:pPr>
            <a:fld id="{716D9922-87B3-6043-9531-5184EA303DC1}" type="slidenum">
              <a:rPr lang="en-US">
                <a:solidFill>
                  <a:schemeClr val="bg1"/>
                </a:solidFill>
              </a:rPr>
              <a:pPr algn="r">
                <a:spcAft>
                  <a:spcPts val="600"/>
                </a:spcAft>
              </a:pPr>
              <a:t>11</a:t>
            </a:fld>
            <a:endParaRPr lang="en-US">
              <a:solidFill>
                <a:schemeClr val="bg1"/>
              </a:solidFill>
            </a:endParaRPr>
          </a:p>
        </p:txBody>
      </p:sp>
    </p:spTree>
    <p:extLst>
      <p:ext uri="{BB962C8B-B14F-4D97-AF65-F5344CB8AC3E}">
        <p14:creationId xmlns:p14="http://schemas.microsoft.com/office/powerpoint/2010/main" val="296598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5CC56D-5381-AA46-A67D-63FAB0F0FFB6}"/>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336189-E71F-D744-BEB9-1F518290D463}"/>
              </a:ext>
            </a:extLst>
          </p:cNvPr>
          <p:cNvSpPr>
            <a:spLocks noGrp="1"/>
          </p:cNvSpPr>
          <p:nvPr>
            <p:ph type="sldNum" sz="quarter" idx="12"/>
          </p:nvPr>
        </p:nvSpPr>
        <p:spPr/>
        <p:txBody>
          <a:bodyPr/>
          <a:lstStyle/>
          <a:p>
            <a:fld id="{716D9922-87B3-6043-9531-5184EA303DC1}" type="slidenum">
              <a:rPr lang="en-US" smtClean="0"/>
              <a:t>12</a:t>
            </a:fld>
            <a:endParaRPr lang="en-US"/>
          </a:p>
        </p:txBody>
      </p:sp>
      <p:sp>
        <p:nvSpPr>
          <p:cNvPr id="2" name="Footer Placeholder 1">
            <a:extLst>
              <a:ext uri="{FF2B5EF4-FFF2-40B4-BE49-F238E27FC236}">
                <a16:creationId xmlns:a16="http://schemas.microsoft.com/office/drawing/2014/main" id="{E958572E-58D3-584D-AD7E-D3C89099335C}"/>
              </a:ext>
            </a:extLst>
          </p:cNvPr>
          <p:cNvSpPr>
            <a:spLocks noGrp="1"/>
          </p:cNvSpPr>
          <p:nvPr>
            <p:ph type="ftr" sz="quarter" idx="13"/>
          </p:nvPr>
        </p:nvSpPr>
        <p:spPr/>
        <p:txBody>
          <a:bodyPr/>
          <a:lstStyle/>
          <a:p>
            <a:r>
              <a:rPr lang="en-US"/>
              <a:t>Accelerator Frontier – Topical Group 3 Report Planning Meeting</a:t>
            </a:r>
            <a:endParaRPr lang="en-US" dirty="0"/>
          </a:p>
        </p:txBody>
      </p:sp>
    </p:spTree>
    <p:extLst>
      <p:ext uri="{BB962C8B-B14F-4D97-AF65-F5344CB8AC3E}">
        <p14:creationId xmlns:p14="http://schemas.microsoft.com/office/powerpoint/2010/main" val="15432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639C289-5E9D-C643-AFF0-A063ECFA190F}"/>
              </a:ext>
            </a:extLst>
          </p:cNvPr>
          <p:cNvSpPr>
            <a:spLocks noGrp="1"/>
          </p:cNvSpPr>
          <p:nvPr>
            <p:ph type="title"/>
          </p:nvPr>
        </p:nvSpPr>
        <p:spPr>
          <a:xfrm>
            <a:off x="635000" y="640823"/>
            <a:ext cx="3418659" cy="5583148"/>
          </a:xfrm>
        </p:spPr>
        <p:txBody>
          <a:bodyPr anchor="ctr">
            <a:normAutofit/>
          </a:bodyPr>
          <a:lstStyle/>
          <a:p>
            <a:r>
              <a:rPr lang="en-US" sz="3400"/>
              <a:t>Plans:  Timeline, Cost, Upgradeability</a:t>
            </a:r>
          </a:p>
        </p:txBody>
      </p:sp>
      <p:sp>
        <p:nvSpPr>
          <p:cNvPr id="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9832D18-1CE8-2C4E-8E1E-1AC031A44D0B}"/>
              </a:ext>
            </a:extLst>
          </p:cNvPr>
          <p:cNvSpPr>
            <a:spLocks noGrp="1"/>
          </p:cNvSpPr>
          <p:nvPr>
            <p:ph type="ftr" sz="quarter" idx="13"/>
          </p:nvPr>
        </p:nvSpPr>
        <p:spPr>
          <a:xfrm>
            <a:off x="4038600" y="6356350"/>
            <a:ext cx="4114800" cy="365125"/>
          </a:xfrm>
        </p:spPr>
        <p:txBody>
          <a:bodyPr>
            <a:normAutofit/>
          </a:bodyPr>
          <a:lstStyle/>
          <a:p>
            <a:pPr>
              <a:lnSpc>
                <a:spcPct val="90000"/>
              </a:lnSpc>
              <a:spcAft>
                <a:spcPts val="600"/>
              </a:spcAft>
            </a:pPr>
            <a:r>
              <a:rPr lang="en-US" sz="1000"/>
              <a:t>Accelerator Frontier – Topical Group 3 Report Planning Meeting</a:t>
            </a:r>
          </a:p>
        </p:txBody>
      </p:sp>
      <p:sp>
        <p:nvSpPr>
          <p:cNvPr id="7" name="Slide Number Placeholder 6">
            <a:extLst>
              <a:ext uri="{FF2B5EF4-FFF2-40B4-BE49-F238E27FC236}">
                <a16:creationId xmlns:a16="http://schemas.microsoft.com/office/drawing/2014/main" id="{38A38634-6CFE-9947-8EE6-5E29D363CD0D}"/>
              </a:ext>
            </a:extLst>
          </p:cNvPr>
          <p:cNvSpPr>
            <a:spLocks noGrp="1"/>
          </p:cNvSpPr>
          <p:nvPr>
            <p:ph type="sldNum" sz="quarter" idx="12"/>
          </p:nvPr>
        </p:nvSpPr>
        <p:spPr>
          <a:xfrm>
            <a:off x="8610600" y="6356350"/>
            <a:ext cx="2743200" cy="365125"/>
          </a:xfrm>
        </p:spPr>
        <p:txBody>
          <a:bodyPr>
            <a:normAutofit/>
          </a:bodyPr>
          <a:lstStyle/>
          <a:p>
            <a:pPr>
              <a:spcAft>
                <a:spcPts val="600"/>
              </a:spcAft>
            </a:pPr>
            <a:fld id="{716D9922-87B3-6043-9531-5184EA303DC1}" type="slidenum">
              <a:rPr lang="en-US" smtClean="0"/>
              <a:pPr>
                <a:spcAft>
                  <a:spcPts val="600"/>
                </a:spcAft>
              </a:pPr>
              <a:t>2</a:t>
            </a:fld>
            <a:endParaRPr lang="en-US"/>
          </a:p>
        </p:txBody>
      </p:sp>
      <p:graphicFrame>
        <p:nvGraphicFramePr>
          <p:cNvPr id="9" name="Content Placeholder 4">
            <a:extLst>
              <a:ext uri="{FF2B5EF4-FFF2-40B4-BE49-F238E27FC236}">
                <a16:creationId xmlns:a16="http://schemas.microsoft.com/office/drawing/2014/main" id="{519740A1-F877-403B-AD09-AF8D8610B5ED}"/>
              </a:ext>
            </a:extLst>
          </p:cNvPr>
          <p:cNvGraphicFramePr>
            <a:graphicFrameLocks noGrp="1"/>
          </p:cNvGraphicFramePr>
          <p:nvPr>
            <p:ph idx="1"/>
            <p:extLst>
              <p:ext uri="{D42A27DB-BD31-4B8C-83A1-F6EECF244321}">
                <p14:modId xmlns:p14="http://schemas.microsoft.com/office/powerpoint/2010/main" val="11395924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2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625639-045C-7749-B9FD-AB8C0E35FE0C}"/>
              </a:ext>
            </a:extLst>
          </p:cNvPr>
          <p:cNvSpPr>
            <a:spLocks noGrp="1"/>
          </p:cNvSpPr>
          <p:nvPr>
            <p:ph type="title"/>
          </p:nvPr>
        </p:nvSpPr>
        <p:spPr>
          <a:xfrm>
            <a:off x="798257" y="637523"/>
            <a:ext cx="3608896" cy="1690993"/>
          </a:xfrm>
        </p:spPr>
        <p:txBody>
          <a:bodyPr anchor="b">
            <a:normAutofit/>
          </a:bodyPr>
          <a:lstStyle/>
          <a:p>
            <a:r>
              <a:rPr lang="en-US" sz="3600" dirty="0">
                <a:solidFill>
                  <a:srgbClr val="FFFFFF"/>
                </a:solidFill>
              </a:rPr>
              <a:t>Multi-</a:t>
            </a:r>
            <a:r>
              <a:rPr lang="en-US" sz="3600" dirty="0" err="1">
                <a:solidFill>
                  <a:srgbClr val="FFFFFF"/>
                </a:solidFill>
              </a:rPr>
              <a:t>TeV</a:t>
            </a:r>
            <a:r>
              <a:rPr lang="en-US" sz="3600" dirty="0">
                <a:solidFill>
                  <a:srgbClr val="FFFFFF"/>
                </a:solidFill>
              </a:rPr>
              <a:t> Conveners</a:t>
            </a:r>
          </a:p>
        </p:txBody>
      </p:sp>
      <p:pic>
        <p:nvPicPr>
          <p:cNvPr id="7" name="Picture 6">
            <a:extLst>
              <a:ext uri="{FF2B5EF4-FFF2-40B4-BE49-F238E27FC236}">
                <a16:creationId xmlns:a16="http://schemas.microsoft.com/office/drawing/2014/main" id="{C2C7CF98-4008-9E42-A849-2B0B045FD97E}"/>
              </a:ext>
            </a:extLst>
          </p:cNvPr>
          <p:cNvPicPr>
            <a:picLocks noChangeAspect="1"/>
          </p:cNvPicPr>
          <p:nvPr/>
        </p:nvPicPr>
        <p:blipFill rotWithShape="1">
          <a:blip r:embed="rId3"/>
          <a:srcRect t="19435" r="-1" b="21212"/>
          <a:stretch/>
        </p:blipFill>
        <p:spPr>
          <a:xfrm>
            <a:off x="4968250" y="325905"/>
            <a:ext cx="2249424" cy="2002611"/>
          </a:xfrm>
          <a:prstGeom prst="rect">
            <a:avLst/>
          </a:prstGeom>
        </p:spPr>
      </p:pic>
      <p:sp>
        <p:nvSpPr>
          <p:cNvPr id="3" name="Content Placeholder 2">
            <a:extLst>
              <a:ext uri="{FF2B5EF4-FFF2-40B4-BE49-F238E27FC236}">
                <a16:creationId xmlns:a16="http://schemas.microsoft.com/office/drawing/2014/main" id="{A8665603-CFFD-1E43-B1DF-7B883EEBDEC4}"/>
              </a:ext>
            </a:extLst>
          </p:cNvPr>
          <p:cNvSpPr>
            <a:spLocks noGrp="1"/>
          </p:cNvSpPr>
          <p:nvPr>
            <p:ph idx="1"/>
          </p:nvPr>
        </p:nvSpPr>
        <p:spPr>
          <a:xfrm>
            <a:off x="335280" y="2474260"/>
            <a:ext cx="4587240" cy="3677158"/>
          </a:xfrm>
        </p:spPr>
        <p:txBody>
          <a:bodyPr anchor="t">
            <a:normAutofit/>
          </a:bodyPr>
          <a:lstStyle/>
          <a:p>
            <a:pPr>
              <a:lnSpc>
                <a:spcPct val="150000"/>
              </a:lnSpc>
              <a:tabLst>
                <a:tab pos="3164681" algn="ctr"/>
                <a:tab pos="6336506" algn="r"/>
              </a:tabLst>
            </a:pPr>
            <a:r>
              <a:rPr lang="en-US" sz="1800" dirty="0"/>
              <a:t>Nadia </a:t>
            </a:r>
            <a:r>
              <a:rPr lang="en-US" sz="1800" dirty="0" err="1"/>
              <a:t>Pastrone</a:t>
            </a:r>
            <a:r>
              <a:rPr lang="en-US" sz="1800" dirty="0"/>
              <a:t> 	</a:t>
            </a:r>
            <a:r>
              <a:rPr lang="en-US" sz="1800" dirty="0">
                <a:hlinkClick r:id="rId4"/>
              </a:rPr>
              <a:t>pastrone@to.infn.it</a:t>
            </a:r>
            <a:endParaRPr lang="en-US" sz="1800" dirty="0"/>
          </a:p>
          <a:p>
            <a:pPr>
              <a:lnSpc>
                <a:spcPct val="150000"/>
              </a:lnSpc>
              <a:tabLst>
                <a:tab pos="3164681" algn="ctr"/>
                <a:tab pos="6336506" algn="r"/>
              </a:tabLst>
            </a:pPr>
            <a:r>
              <a:rPr lang="en-US" sz="1800" dirty="0" err="1"/>
              <a:t>Jingyu</a:t>
            </a:r>
            <a:r>
              <a:rPr lang="en-US" sz="1800" dirty="0"/>
              <a:t> Tang     	</a:t>
            </a:r>
            <a:r>
              <a:rPr lang="en-US" sz="1800" dirty="0">
                <a:hlinkClick r:id="rId5"/>
              </a:rPr>
              <a:t>tangjy@ihep.ac.cn</a:t>
            </a:r>
            <a:r>
              <a:rPr lang="en-US" sz="1800" dirty="0"/>
              <a:t>  </a:t>
            </a:r>
          </a:p>
          <a:p>
            <a:pPr>
              <a:lnSpc>
                <a:spcPct val="150000"/>
              </a:lnSpc>
              <a:tabLst>
                <a:tab pos="3164681" algn="ctr"/>
                <a:tab pos="6336506" algn="r"/>
              </a:tabLst>
            </a:pPr>
            <a:r>
              <a:rPr lang="en-US" sz="1800" dirty="0"/>
              <a:t>Alexander </a:t>
            </a:r>
            <a:r>
              <a:rPr lang="en-US" sz="1800" dirty="0" err="1"/>
              <a:t>Valishev</a:t>
            </a:r>
            <a:r>
              <a:rPr lang="en-US" sz="1800" dirty="0"/>
              <a:t>  </a:t>
            </a:r>
            <a:r>
              <a:rPr lang="en-US" sz="1800" dirty="0">
                <a:hlinkClick r:id="rId6"/>
              </a:rPr>
              <a:t>valishev@fnal.gov</a:t>
            </a:r>
            <a:endParaRPr lang="en-US" sz="1800" dirty="0"/>
          </a:p>
          <a:p>
            <a:pPr>
              <a:lnSpc>
                <a:spcPct val="150000"/>
              </a:lnSpc>
            </a:pPr>
            <a:r>
              <a:rPr lang="en-US" sz="1800" dirty="0"/>
              <a:t>Marlene Turner  (Snowmass Young) 	</a:t>
            </a:r>
            <a:r>
              <a:rPr lang="en-US" sz="1800" dirty="0">
                <a:hlinkClick r:id="rId7"/>
              </a:rPr>
              <a:t>marleneturner@lbl.gov</a:t>
            </a:r>
            <a:endParaRPr lang="en-US" sz="1800" dirty="0"/>
          </a:p>
          <a:p>
            <a:pPr>
              <a:lnSpc>
                <a:spcPct val="150000"/>
              </a:lnSpc>
            </a:pPr>
            <a:r>
              <a:rPr lang="en-US" sz="1800" dirty="0"/>
              <a:t>Mark Palmer   	</a:t>
            </a:r>
            <a:r>
              <a:rPr lang="en-US" sz="1800" dirty="0">
                <a:hlinkClick r:id="rId8"/>
              </a:rPr>
              <a:t>mpalmer@bnl.gov</a:t>
            </a:r>
            <a:r>
              <a:rPr lang="en-US" sz="1800" dirty="0"/>
              <a:t>	</a:t>
            </a:r>
          </a:p>
          <a:p>
            <a:pPr>
              <a:lnSpc>
                <a:spcPct val="150000"/>
              </a:lnSpc>
            </a:pPr>
            <a:endParaRPr lang="en-US" sz="1800" dirty="0">
              <a:solidFill>
                <a:srgbClr val="FFFFFF"/>
              </a:solidFill>
            </a:endParaRPr>
          </a:p>
        </p:txBody>
      </p:sp>
      <p:pic>
        <p:nvPicPr>
          <p:cNvPr id="10" name="Picture 2" descr="rofile photo of Marlene Turner">
            <a:extLst>
              <a:ext uri="{FF2B5EF4-FFF2-40B4-BE49-F238E27FC236}">
                <a16:creationId xmlns:a16="http://schemas.microsoft.com/office/drawing/2014/main" id="{D397286B-B06C-D04F-94D5-286C44E698BE}"/>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r="-1" b="11438"/>
          <a:stretch/>
        </p:blipFill>
        <p:spPr bwMode="auto">
          <a:xfrm>
            <a:off x="4968251" y="2419956"/>
            <a:ext cx="2249424" cy="20026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9F55D25-21A6-A843-9C64-EEBE55DED7A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2950" r="-1" b="23616"/>
          <a:stretch/>
        </p:blipFill>
        <p:spPr>
          <a:xfrm>
            <a:off x="7295203" y="325904"/>
            <a:ext cx="4570677" cy="3065565"/>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096BFF92-38C1-FD46-A2E3-102EBAF50536}"/>
              </a:ext>
            </a:extLst>
          </p:cNvPr>
          <p:cNvPicPr>
            <a:picLocks noChangeAspect="1"/>
          </p:cNvPicPr>
          <p:nvPr/>
        </p:nvPicPr>
        <p:blipFill rotWithShape="1">
          <a:blip r:embed="rId11"/>
          <a:srcRect t="9016" r="-6" b="19760"/>
          <a:stretch/>
        </p:blipFill>
        <p:spPr>
          <a:xfrm>
            <a:off x="4976656" y="4511800"/>
            <a:ext cx="2249424" cy="2002536"/>
          </a:xfrm>
          <a:prstGeom prst="rect">
            <a:avLst/>
          </a:prstGeom>
        </p:spPr>
      </p:pic>
      <p:pic>
        <p:nvPicPr>
          <p:cNvPr id="8" name="Content Placeholder 9" descr="A person wearing glasses and smiling at the camera&#10;&#10;Description automatically generated">
            <a:extLst>
              <a:ext uri="{FF2B5EF4-FFF2-40B4-BE49-F238E27FC236}">
                <a16:creationId xmlns:a16="http://schemas.microsoft.com/office/drawing/2014/main" id="{94E90AD6-F3AD-9C44-9666-7F6EA250E2A6}"/>
              </a:ext>
            </a:extLst>
          </p:cNvPr>
          <p:cNvPicPr>
            <a:picLocks noChangeAspect="1"/>
          </p:cNvPicPr>
          <p:nvPr/>
        </p:nvPicPr>
        <p:blipFill rotWithShape="1">
          <a:blip r:embed="rId12"/>
          <a:srcRect t="24492" r="-3" b="27239"/>
          <a:stretch/>
        </p:blipFill>
        <p:spPr>
          <a:xfrm>
            <a:off x="7295203" y="3474720"/>
            <a:ext cx="4570677" cy="3053487"/>
          </a:xfrm>
          <a:prstGeom prst="rect">
            <a:avLst/>
          </a:prstGeom>
        </p:spPr>
      </p:pic>
      <p:sp>
        <p:nvSpPr>
          <p:cNvPr id="5" name="Footer Placeholder 4">
            <a:extLst>
              <a:ext uri="{FF2B5EF4-FFF2-40B4-BE49-F238E27FC236}">
                <a16:creationId xmlns:a16="http://schemas.microsoft.com/office/drawing/2014/main" id="{34FF72DF-8E86-E54C-B144-9F63B9E966A1}"/>
              </a:ext>
            </a:extLst>
          </p:cNvPr>
          <p:cNvSpPr>
            <a:spLocks noGrp="1"/>
          </p:cNvSpPr>
          <p:nvPr>
            <p:ph type="ftr" sz="quarter" idx="13"/>
          </p:nvPr>
        </p:nvSpPr>
        <p:spPr>
          <a:xfrm>
            <a:off x="4044906" y="6495082"/>
            <a:ext cx="4114800" cy="365125"/>
          </a:xfrm>
        </p:spPr>
        <p:txBody>
          <a:bodyPr>
            <a:normAutofit/>
          </a:bodyPr>
          <a:lstStyle/>
          <a:p>
            <a:pPr>
              <a:spcAft>
                <a:spcPts val="600"/>
              </a:spcAft>
            </a:pPr>
            <a:r>
              <a:rPr lang="en-US" sz="1000">
                <a:solidFill>
                  <a:schemeClr val="bg1">
                    <a:lumMod val="75000"/>
                    <a:lumOff val="25000"/>
                  </a:schemeClr>
                </a:solidFill>
              </a:rPr>
              <a:t>Accelerator Frontier – Topical Group 3 Report Planning Meeting</a:t>
            </a:r>
          </a:p>
        </p:txBody>
      </p:sp>
      <p:sp>
        <p:nvSpPr>
          <p:cNvPr id="4" name="Slide Number Placeholder 3">
            <a:extLst>
              <a:ext uri="{FF2B5EF4-FFF2-40B4-BE49-F238E27FC236}">
                <a16:creationId xmlns:a16="http://schemas.microsoft.com/office/drawing/2014/main" id="{692FC2E5-0DEE-4D44-8923-6887232BBD45}"/>
              </a:ext>
            </a:extLst>
          </p:cNvPr>
          <p:cNvSpPr>
            <a:spLocks noGrp="1"/>
          </p:cNvSpPr>
          <p:nvPr>
            <p:ph type="sldNum" sz="quarter" idx="12"/>
          </p:nvPr>
        </p:nvSpPr>
        <p:spPr>
          <a:xfrm>
            <a:off x="8616906" y="6495082"/>
            <a:ext cx="2743200" cy="365125"/>
          </a:xfrm>
        </p:spPr>
        <p:txBody>
          <a:bodyPr>
            <a:normAutofit/>
          </a:bodyPr>
          <a:lstStyle/>
          <a:p>
            <a:pPr algn="r">
              <a:spcAft>
                <a:spcPts val="600"/>
              </a:spcAft>
            </a:pPr>
            <a:fld id="{716D9922-87B3-6043-9531-5184EA303DC1}" type="slidenum">
              <a:rPr lang="en-US" sz="1000">
                <a:solidFill>
                  <a:schemeClr val="bg1">
                    <a:lumMod val="75000"/>
                    <a:lumOff val="25000"/>
                  </a:schemeClr>
                </a:solidFill>
              </a:rPr>
              <a:pPr algn="r">
                <a:spcAft>
                  <a:spcPts val="600"/>
                </a:spcAft>
              </a:pPr>
              <a:t>3</a:t>
            </a:fld>
            <a:endParaRPr lang="en-US" sz="1000">
              <a:solidFill>
                <a:schemeClr val="bg1">
                  <a:lumMod val="75000"/>
                  <a:lumOff val="25000"/>
                </a:schemeClr>
              </a:solidFill>
            </a:endParaRPr>
          </a:p>
        </p:txBody>
      </p:sp>
    </p:spTree>
    <p:extLst>
      <p:ext uri="{BB962C8B-B14F-4D97-AF65-F5344CB8AC3E}">
        <p14:creationId xmlns:p14="http://schemas.microsoft.com/office/powerpoint/2010/main" val="130747687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9328F2-DBEF-1B42-B60C-150B5B517DBF}"/>
              </a:ext>
            </a:extLst>
          </p:cNvPr>
          <p:cNvSpPr>
            <a:spLocks noGrp="1"/>
          </p:cNvSpPr>
          <p:nvPr>
            <p:ph type="title"/>
          </p:nvPr>
        </p:nvSpPr>
        <p:spPr>
          <a:xfrm>
            <a:off x="804671" y="1330007"/>
            <a:ext cx="4209289" cy="4692396"/>
          </a:xfrm>
        </p:spPr>
        <p:txBody>
          <a:bodyPr anchor="ctr">
            <a:normAutofit/>
          </a:bodyPr>
          <a:lstStyle/>
          <a:p>
            <a:pPr>
              <a:tabLst>
                <a:tab pos="1017588" algn="l"/>
              </a:tabLst>
            </a:pPr>
            <a:r>
              <a:rPr lang="en-US" sz="4200" dirty="0"/>
              <a:t>AF04 Focus:  </a:t>
            </a:r>
            <a:br>
              <a:rPr lang="en-US" sz="4200" dirty="0"/>
            </a:br>
            <a:r>
              <a:rPr lang="en-US" sz="4200" dirty="0"/>
              <a:t>Machines with </a:t>
            </a:r>
            <a:r>
              <a:rPr lang="en-US" sz="4200" i="1" dirty="0"/>
              <a:t>1 to &gt;100 </a:t>
            </a:r>
            <a:r>
              <a:rPr lang="en-US" sz="4200" i="1" dirty="0" err="1"/>
              <a:t>TeV</a:t>
            </a:r>
            <a:r>
              <a:rPr lang="en-US" sz="4200" i="1" dirty="0"/>
              <a:t> Energy Reach, </a:t>
            </a:r>
            <a:r>
              <a:rPr lang="en-US" sz="4200" dirty="0"/>
              <a:t> </a:t>
            </a:r>
            <a:br>
              <a:rPr lang="en-US" sz="4200" dirty="0"/>
            </a:br>
            <a:r>
              <a:rPr lang="en-US" sz="4200" dirty="0"/>
              <a:t>and </a:t>
            </a:r>
            <a:r>
              <a:rPr lang="en-US" sz="4200" i="1" dirty="0"/>
              <a:t>Beyond...</a:t>
            </a:r>
          </a:p>
        </p:txBody>
      </p:sp>
      <p:sp>
        <p:nvSpPr>
          <p:cNvPr id="5" name="Slide Number Placeholder 4">
            <a:extLst>
              <a:ext uri="{FF2B5EF4-FFF2-40B4-BE49-F238E27FC236}">
                <a16:creationId xmlns:a16="http://schemas.microsoft.com/office/drawing/2014/main" id="{890BCEE0-1FFF-A94C-A334-7F14F0393227}"/>
              </a:ext>
            </a:extLst>
          </p:cNvPr>
          <p:cNvSpPr>
            <a:spLocks noGrp="1"/>
          </p:cNvSpPr>
          <p:nvPr>
            <p:ph type="sldNum" sz="quarter" idx="12"/>
          </p:nvPr>
        </p:nvSpPr>
        <p:spPr>
          <a:xfrm>
            <a:off x="11000232" y="603504"/>
            <a:ext cx="548640" cy="548640"/>
          </a:xfrm>
          <a:prstGeom prst="ellipse">
            <a:avLst/>
          </a:prstGeom>
          <a:solidFill>
            <a:srgbClr val="808080"/>
          </a:solidFill>
        </p:spPr>
        <p:txBody>
          <a:bodyPr>
            <a:normAutofit/>
          </a:bodyPr>
          <a:lstStyle/>
          <a:p>
            <a:pPr>
              <a:spcAft>
                <a:spcPts val="600"/>
              </a:spcAft>
            </a:pPr>
            <a:fld id="{716D9922-87B3-6043-9531-5184EA303DC1}" type="slidenum">
              <a:rPr lang="en-US" sz="1500">
                <a:solidFill>
                  <a:srgbClr val="FFFFFF"/>
                </a:solidFill>
              </a:rPr>
              <a:pPr>
                <a:spcAft>
                  <a:spcPts val="600"/>
                </a:spcAft>
              </a:pPr>
              <a:t>4</a:t>
            </a:fld>
            <a:endParaRPr lang="en-US" sz="1500">
              <a:solidFill>
                <a:srgbClr val="FFFFFF"/>
              </a:solidFill>
            </a:endParaRPr>
          </a:p>
        </p:txBody>
      </p:sp>
      <p:sp>
        <p:nvSpPr>
          <p:cNvPr id="3" name="Content Placeholder 2">
            <a:extLst>
              <a:ext uri="{FF2B5EF4-FFF2-40B4-BE49-F238E27FC236}">
                <a16:creationId xmlns:a16="http://schemas.microsoft.com/office/drawing/2014/main" id="{E9A35EE2-ADFB-8842-B67E-B138444DAF74}"/>
              </a:ext>
            </a:extLst>
          </p:cNvPr>
          <p:cNvSpPr>
            <a:spLocks noGrp="1"/>
          </p:cNvSpPr>
          <p:nvPr>
            <p:ph idx="1"/>
          </p:nvPr>
        </p:nvSpPr>
        <p:spPr>
          <a:xfrm>
            <a:off x="5608320" y="441960"/>
            <a:ext cx="6333964" cy="5580443"/>
          </a:xfrm>
        </p:spPr>
        <p:txBody>
          <a:bodyPr anchor="ctr">
            <a:normAutofit/>
          </a:bodyPr>
          <a:lstStyle/>
          <a:p>
            <a:r>
              <a:rPr lang="en-US" sz="2400" dirty="0"/>
              <a:t>Working Group will explore</a:t>
            </a:r>
          </a:p>
          <a:p>
            <a:pPr lvl="1"/>
            <a:r>
              <a:rPr lang="en-US" dirty="0"/>
              <a:t>Potential Machine Routes</a:t>
            </a:r>
          </a:p>
          <a:p>
            <a:pPr lvl="1"/>
            <a:r>
              <a:rPr lang="en-US" dirty="0"/>
              <a:t>R&amp;D Requirements</a:t>
            </a:r>
          </a:p>
          <a:p>
            <a:pPr lvl="1"/>
            <a:r>
              <a:rPr lang="en-US" dirty="0"/>
              <a:t>Potential Readiness Timelines</a:t>
            </a:r>
          </a:p>
          <a:p>
            <a:pPr lvl="1"/>
            <a:r>
              <a:rPr lang="en-US" dirty="0"/>
              <a:t>Common Issues at the very high energy scale such as energy efficiency and cost</a:t>
            </a:r>
          </a:p>
          <a:p>
            <a:r>
              <a:rPr lang="en-US" sz="2400" dirty="0"/>
              <a:t>It will coordinate with the </a:t>
            </a:r>
            <a:r>
              <a:rPr lang="en-US" sz="2400" b="1" dirty="0"/>
              <a:t>Energy Frontier Physics Group </a:t>
            </a:r>
            <a:r>
              <a:rPr lang="en-US" sz="2400" dirty="0"/>
              <a:t>to identify</a:t>
            </a:r>
          </a:p>
          <a:p>
            <a:pPr lvl="1"/>
            <a:r>
              <a:rPr lang="en-US" dirty="0"/>
              <a:t>Connections between the physics needs and accelerator types</a:t>
            </a:r>
          </a:p>
          <a:p>
            <a:pPr lvl="1"/>
            <a:r>
              <a:rPr lang="en-US" dirty="0"/>
              <a:t>Detailed machine requirements to achieve the community's physics goals</a:t>
            </a:r>
          </a:p>
        </p:txBody>
      </p:sp>
      <p:sp>
        <p:nvSpPr>
          <p:cNvPr id="4" name="Footer Placeholder 3">
            <a:extLst>
              <a:ext uri="{FF2B5EF4-FFF2-40B4-BE49-F238E27FC236}">
                <a16:creationId xmlns:a16="http://schemas.microsoft.com/office/drawing/2014/main" id="{5D686DDF-0648-6342-9053-00611E53A027}"/>
              </a:ext>
            </a:extLst>
          </p:cNvPr>
          <p:cNvSpPr>
            <a:spLocks noGrp="1"/>
          </p:cNvSpPr>
          <p:nvPr>
            <p:ph type="ftr" sz="quarter" idx="13"/>
          </p:nvPr>
        </p:nvSpPr>
        <p:spPr>
          <a:xfrm>
            <a:off x="5331535" y="6199632"/>
            <a:ext cx="6217338" cy="365125"/>
          </a:xfrm>
        </p:spPr>
        <p:txBody>
          <a:bodyPr>
            <a:normAutofit/>
          </a:bodyPr>
          <a:lstStyle/>
          <a:p>
            <a:pPr algn="r">
              <a:spcAft>
                <a:spcPts val="600"/>
              </a:spcAft>
            </a:pPr>
            <a:r>
              <a:rPr lang="en-US">
                <a:solidFill>
                  <a:schemeClr val="tx1">
                    <a:alpha val="80000"/>
                  </a:schemeClr>
                </a:solidFill>
              </a:rPr>
              <a:t>Accelerator Frontier – Topical Group 3 Report Planning Meeting</a:t>
            </a:r>
          </a:p>
        </p:txBody>
      </p:sp>
    </p:spTree>
    <p:extLst>
      <p:ext uri="{BB962C8B-B14F-4D97-AF65-F5344CB8AC3E}">
        <p14:creationId xmlns:p14="http://schemas.microsoft.com/office/powerpoint/2010/main" val="27873767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AA59-1007-1149-96F5-92779490439A}"/>
              </a:ext>
            </a:extLst>
          </p:cNvPr>
          <p:cNvSpPr>
            <a:spLocks noGrp="1"/>
          </p:cNvSpPr>
          <p:nvPr>
            <p:ph type="title"/>
          </p:nvPr>
        </p:nvSpPr>
        <p:spPr>
          <a:xfrm>
            <a:off x="429658" y="609600"/>
            <a:ext cx="11219547" cy="1905000"/>
          </a:xfrm>
        </p:spPr>
        <p:txBody>
          <a:bodyPr/>
          <a:lstStyle/>
          <a:p>
            <a:r>
              <a:rPr lang="en-US" dirty="0"/>
              <a:t>Machines with </a:t>
            </a:r>
            <a:r>
              <a:rPr lang="en-US" b="1" dirty="0" err="1"/>
              <a:t>E</a:t>
            </a:r>
            <a:r>
              <a:rPr lang="en-US" b="1" baseline="-25000" dirty="0" err="1"/>
              <a:t>cm</a:t>
            </a:r>
            <a:r>
              <a:rPr lang="en-US" b="1" baseline="-25000" dirty="0"/>
              <a:t> </a:t>
            </a:r>
            <a:r>
              <a:rPr lang="en-US" b="1" dirty="0"/>
              <a:t>≥ 1 </a:t>
            </a:r>
            <a:r>
              <a:rPr lang="en-US" b="1" dirty="0" err="1"/>
              <a:t>TeV</a:t>
            </a:r>
            <a:r>
              <a:rPr lang="en-US" b="1" dirty="0"/>
              <a:t> </a:t>
            </a:r>
            <a:r>
              <a:rPr lang="en-US" dirty="0"/>
              <a:t>and Collaborations</a:t>
            </a:r>
          </a:p>
        </p:txBody>
      </p:sp>
      <p:graphicFrame>
        <p:nvGraphicFramePr>
          <p:cNvPr id="4" name="Content Placeholder 3">
            <a:extLst>
              <a:ext uri="{FF2B5EF4-FFF2-40B4-BE49-F238E27FC236}">
                <a16:creationId xmlns:a16="http://schemas.microsoft.com/office/drawing/2014/main" id="{84CC96CA-3A01-924C-8926-F61BA7744CD6}"/>
              </a:ext>
            </a:extLst>
          </p:cNvPr>
          <p:cNvGraphicFramePr>
            <a:graphicFrameLocks noGrp="1"/>
          </p:cNvGraphicFramePr>
          <p:nvPr>
            <p:ph idx="1"/>
            <p:extLst>
              <p:ext uri="{D42A27DB-BD31-4B8C-83A1-F6EECF244321}">
                <p14:modId xmlns:p14="http://schemas.microsoft.com/office/powerpoint/2010/main" val="699933591"/>
              </p:ext>
            </p:extLst>
          </p:nvPr>
        </p:nvGraphicFramePr>
        <p:xfrm>
          <a:off x="1141413" y="1344059"/>
          <a:ext cx="9906000" cy="444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DA36001-5FAD-EB47-B34C-B9490C586388}"/>
              </a:ext>
            </a:extLst>
          </p:cNvPr>
          <p:cNvSpPr txBox="1"/>
          <p:nvPr/>
        </p:nvSpPr>
        <p:spPr>
          <a:xfrm>
            <a:off x="1713561" y="5770950"/>
            <a:ext cx="2220480" cy="369332"/>
          </a:xfrm>
          <a:prstGeom prst="rect">
            <a:avLst/>
          </a:prstGeom>
          <a:noFill/>
        </p:spPr>
        <p:txBody>
          <a:bodyPr wrap="none" rtlCol="0">
            <a:spAutoFit/>
          </a:bodyPr>
          <a:lstStyle/>
          <a:p>
            <a:r>
              <a:rPr lang="en-US" dirty="0"/>
              <a:t>Other possibilities?</a:t>
            </a:r>
          </a:p>
        </p:txBody>
      </p:sp>
      <p:sp>
        <p:nvSpPr>
          <p:cNvPr id="3" name="Footer Placeholder 2">
            <a:extLst>
              <a:ext uri="{FF2B5EF4-FFF2-40B4-BE49-F238E27FC236}">
                <a16:creationId xmlns:a16="http://schemas.microsoft.com/office/drawing/2014/main" id="{08A2282A-B564-FB42-9027-891A327A7646}"/>
              </a:ext>
            </a:extLst>
          </p:cNvPr>
          <p:cNvSpPr>
            <a:spLocks noGrp="1"/>
          </p:cNvSpPr>
          <p:nvPr>
            <p:ph type="ftr" sz="quarter" idx="13"/>
          </p:nvPr>
        </p:nvSpPr>
        <p:spPr/>
        <p:txBody>
          <a:bodyPr/>
          <a:lstStyle/>
          <a:p>
            <a:r>
              <a:rPr lang="en-US"/>
              <a:t>Accelerator Frontier – Topical Group 3 Report Planning Meeting</a:t>
            </a:r>
            <a:endParaRPr lang="en-US" dirty="0"/>
          </a:p>
        </p:txBody>
      </p:sp>
      <p:sp>
        <p:nvSpPr>
          <p:cNvPr id="6" name="Slide Number Placeholder 5">
            <a:extLst>
              <a:ext uri="{FF2B5EF4-FFF2-40B4-BE49-F238E27FC236}">
                <a16:creationId xmlns:a16="http://schemas.microsoft.com/office/drawing/2014/main" id="{353D99B7-3EA1-F241-9A3C-80FFDE35D97F}"/>
              </a:ext>
            </a:extLst>
          </p:cNvPr>
          <p:cNvSpPr>
            <a:spLocks noGrp="1"/>
          </p:cNvSpPr>
          <p:nvPr>
            <p:ph type="sldNum" sz="quarter" idx="12"/>
          </p:nvPr>
        </p:nvSpPr>
        <p:spPr/>
        <p:txBody>
          <a:bodyPr/>
          <a:lstStyle/>
          <a:p>
            <a:fld id="{716D9922-87B3-6043-9531-5184EA303DC1}" type="slidenum">
              <a:rPr lang="en-US" smtClean="0"/>
              <a:t>5</a:t>
            </a:fld>
            <a:endParaRPr lang="en-US"/>
          </a:p>
        </p:txBody>
      </p:sp>
    </p:spTree>
    <p:extLst>
      <p:ext uri="{BB962C8B-B14F-4D97-AF65-F5344CB8AC3E}">
        <p14:creationId xmlns:p14="http://schemas.microsoft.com/office/powerpoint/2010/main" val="205530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66B8-9B04-B64B-82B7-B9B5B35745CF}"/>
              </a:ext>
            </a:extLst>
          </p:cNvPr>
          <p:cNvSpPr>
            <a:spLocks noGrp="1"/>
          </p:cNvSpPr>
          <p:nvPr>
            <p:ph type="title"/>
          </p:nvPr>
        </p:nvSpPr>
        <p:spPr/>
        <p:txBody>
          <a:bodyPr/>
          <a:lstStyle/>
          <a:p>
            <a:r>
              <a:rPr lang="en-US" dirty="0"/>
              <a:t>High-Level Multi-</a:t>
            </a:r>
            <a:r>
              <a:rPr lang="en-US" dirty="0" err="1"/>
              <a:t>TeV</a:t>
            </a:r>
            <a:r>
              <a:rPr lang="en-US" dirty="0"/>
              <a:t> Report Structure</a:t>
            </a:r>
          </a:p>
        </p:txBody>
      </p:sp>
      <p:sp>
        <p:nvSpPr>
          <p:cNvPr id="3" name="Content Placeholder 2">
            <a:extLst>
              <a:ext uri="{FF2B5EF4-FFF2-40B4-BE49-F238E27FC236}">
                <a16:creationId xmlns:a16="http://schemas.microsoft.com/office/drawing/2014/main" id="{B31B28B0-9792-C345-AB02-0A2C5E5E88F4}"/>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Design Overview</a:t>
            </a:r>
          </a:p>
          <a:p>
            <a:pPr marL="971550" lvl="1" indent="-514350">
              <a:buFont typeface="+mj-lt"/>
              <a:buAutoNum type="arabicPeriod"/>
            </a:pPr>
            <a:r>
              <a:rPr lang="en-US" dirty="0"/>
              <a:t>Status </a:t>
            </a:r>
          </a:p>
          <a:p>
            <a:pPr lvl="2"/>
            <a:r>
              <a:rPr lang="en-US" dirty="0"/>
              <a:t>Concept-only</a:t>
            </a:r>
          </a:p>
          <a:p>
            <a:pPr lvl="2"/>
            <a:r>
              <a:rPr lang="en-US" dirty="0"/>
              <a:t>Pre-CDR (with significant, but no </a:t>
            </a:r>
            <a:br>
              <a:rPr lang="en-US" dirty="0"/>
            </a:br>
            <a:r>
              <a:rPr lang="en-US" dirty="0"/>
              <a:t>end-to-end design work available)</a:t>
            </a:r>
          </a:p>
          <a:p>
            <a:pPr lvl="2"/>
            <a:r>
              <a:rPr lang="en-US" dirty="0"/>
              <a:t>CDR</a:t>
            </a:r>
          </a:p>
          <a:p>
            <a:pPr lvl="2"/>
            <a:r>
              <a:rPr lang="en-US" dirty="0"/>
              <a:t>TDR</a:t>
            </a:r>
          </a:p>
          <a:p>
            <a:pPr lvl="2"/>
            <a:r>
              <a:rPr lang="en-US" dirty="0"/>
              <a:t>other</a:t>
            </a:r>
          </a:p>
          <a:p>
            <a:pPr marL="971550" lvl="1" indent="-514350">
              <a:buFont typeface="+mj-lt"/>
              <a:buAutoNum type="arabicPeriod"/>
            </a:pPr>
            <a:r>
              <a:rPr lang="en-US" dirty="0"/>
              <a:t>Performance Matrix</a:t>
            </a:r>
          </a:p>
          <a:p>
            <a:pPr lvl="2"/>
            <a:r>
              <a:rPr lang="en-US" dirty="0"/>
              <a:t>Potential energy and luminosity reach</a:t>
            </a:r>
          </a:p>
          <a:p>
            <a:pPr lvl="2"/>
            <a:r>
              <a:rPr lang="en-US" dirty="0"/>
              <a:t>Required injector/driver systems</a:t>
            </a:r>
          </a:p>
          <a:p>
            <a:pPr lvl="2"/>
            <a:r>
              <a:rPr lang="en-US" dirty="0"/>
              <a:t>Facility scale</a:t>
            </a:r>
          </a:p>
          <a:p>
            <a:pPr lvl="2"/>
            <a:r>
              <a:rPr lang="en-US" dirty="0"/>
              <a:t>Power Requirements</a:t>
            </a:r>
          </a:p>
          <a:p>
            <a:pPr lvl="2"/>
            <a:r>
              <a:rPr lang="en-US" dirty="0"/>
              <a:t>Etc.</a:t>
            </a:r>
          </a:p>
          <a:p>
            <a:pPr marL="971550" lvl="1" indent="-514350">
              <a:buFont typeface="+mj-lt"/>
              <a:buAutoNum type="arabicPeriod"/>
            </a:pPr>
            <a:r>
              <a:rPr lang="en-US" dirty="0"/>
              <a:t>Design Summary</a:t>
            </a:r>
          </a:p>
          <a:p>
            <a:pPr marL="971550" lvl="1" indent="-514350">
              <a:buFont typeface="+mj-lt"/>
              <a:buAutoNum type="arabicPeriod"/>
            </a:pPr>
            <a:r>
              <a:rPr lang="en-US" dirty="0"/>
              <a:t>Design Challenges</a:t>
            </a:r>
          </a:p>
          <a:p>
            <a:pPr marL="514350" indent="-514350">
              <a:buFont typeface="+mj-lt"/>
              <a:buAutoNum type="arabicPeriod"/>
            </a:pPr>
            <a:r>
              <a:rPr lang="en-US" dirty="0"/>
              <a:t>Technology Requirements</a:t>
            </a:r>
          </a:p>
          <a:p>
            <a:pPr marL="514350" indent="-514350">
              <a:buFont typeface="+mj-lt"/>
              <a:buAutoNum type="arabicPeriod"/>
            </a:pPr>
            <a:r>
              <a:rPr lang="en-US" dirty="0"/>
              <a:t>Staging Options and Upgrades</a:t>
            </a:r>
          </a:p>
          <a:p>
            <a:pPr marL="514350" indent="-514350">
              <a:buFont typeface="+mj-lt"/>
              <a:buAutoNum type="arabicPeriod"/>
            </a:pPr>
            <a:r>
              <a:rPr lang="en-US" dirty="0"/>
              <a:t>Synergies with other concepts and/or existing facilities</a:t>
            </a:r>
          </a:p>
        </p:txBody>
      </p:sp>
      <p:sp>
        <p:nvSpPr>
          <p:cNvPr id="4" name="Slide Number Placeholder 3">
            <a:extLst>
              <a:ext uri="{FF2B5EF4-FFF2-40B4-BE49-F238E27FC236}">
                <a16:creationId xmlns:a16="http://schemas.microsoft.com/office/drawing/2014/main" id="{5E4F267C-5771-5048-93C2-5D016300D89B}"/>
              </a:ext>
            </a:extLst>
          </p:cNvPr>
          <p:cNvSpPr>
            <a:spLocks noGrp="1"/>
          </p:cNvSpPr>
          <p:nvPr>
            <p:ph type="sldNum" sz="quarter" idx="12"/>
          </p:nvPr>
        </p:nvSpPr>
        <p:spPr/>
        <p:txBody>
          <a:bodyPr/>
          <a:lstStyle/>
          <a:p>
            <a:fld id="{716D9922-87B3-6043-9531-5184EA303DC1}" type="slidenum">
              <a:rPr lang="en-US" smtClean="0"/>
              <a:t>6</a:t>
            </a:fld>
            <a:endParaRPr lang="en-US"/>
          </a:p>
        </p:txBody>
      </p:sp>
      <p:sp>
        <p:nvSpPr>
          <p:cNvPr id="5" name="Footer Placeholder 4">
            <a:extLst>
              <a:ext uri="{FF2B5EF4-FFF2-40B4-BE49-F238E27FC236}">
                <a16:creationId xmlns:a16="http://schemas.microsoft.com/office/drawing/2014/main" id="{3AF491F0-0EAF-F748-A62F-F41CCEA0C019}"/>
              </a:ext>
            </a:extLst>
          </p:cNvPr>
          <p:cNvSpPr>
            <a:spLocks noGrp="1"/>
          </p:cNvSpPr>
          <p:nvPr>
            <p:ph type="ftr" sz="quarter" idx="13"/>
          </p:nvPr>
        </p:nvSpPr>
        <p:spPr/>
        <p:txBody>
          <a:bodyPr/>
          <a:lstStyle/>
          <a:p>
            <a:r>
              <a:rPr lang="en-US"/>
              <a:t>Accelerator Frontier – Topical Group 3 Report Planning Meeting</a:t>
            </a:r>
            <a:endParaRPr lang="en-US" dirty="0"/>
          </a:p>
        </p:txBody>
      </p:sp>
      <p:sp>
        <p:nvSpPr>
          <p:cNvPr id="6" name="Right Brace 5">
            <a:extLst>
              <a:ext uri="{FF2B5EF4-FFF2-40B4-BE49-F238E27FC236}">
                <a16:creationId xmlns:a16="http://schemas.microsoft.com/office/drawing/2014/main" id="{49111018-DD39-6B4D-9269-E0F30A6FCB1E}"/>
              </a:ext>
            </a:extLst>
          </p:cNvPr>
          <p:cNvSpPr/>
          <p:nvPr/>
        </p:nvSpPr>
        <p:spPr>
          <a:xfrm>
            <a:off x="5943600" y="1432560"/>
            <a:ext cx="411480" cy="283464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3D427E1-022A-4D4C-9948-261FA4B9C8CD}"/>
              </a:ext>
            </a:extLst>
          </p:cNvPr>
          <p:cNvSpPr/>
          <p:nvPr/>
        </p:nvSpPr>
        <p:spPr>
          <a:xfrm>
            <a:off x="6416040" y="1828800"/>
            <a:ext cx="3916680" cy="1965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 Maturity of Concepts and Required Design and R&amp;D Challenges</a:t>
            </a:r>
          </a:p>
        </p:txBody>
      </p:sp>
    </p:spTree>
    <p:extLst>
      <p:ext uri="{BB962C8B-B14F-4D97-AF65-F5344CB8AC3E}">
        <p14:creationId xmlns:p14="http://schemas.microsoft.com/office/powerpoint/2010/main" val="325247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65FF73-07F9-3445-8FF7-F158BAF2AAC6}"/>
              </a:ext>
            </a:extLst>
          </p:cNvPr>
          <p:cNvSpPr>
            <a:spLocks noGrp="1"/>
          </p:cNvSpPr>
          <p:nvPr>
            <p:ph type="title"/>
          </p:nvPr>
        </p:nvSpPr>
        <p:spPr>
          <a:xfrm>
            <a:off x="762000" y="559678"/>
            <a:ext cx="3567915" cy="4952492"/>
          </a:xfrm>
        </p:spPr>
        <p:txBody>
          <a:bodyPr>
            <a:normAutofit/>
          </a:bodyPr>
          <a:lstStyle/>
          <a:p>
            <a:r>
              <a:rPr lang="en-US">
                <a:solidFill>
                  <a:schemeClr val="bg1"/>
                </a:solidFill>
              </a:rPr>
              <a:t>Coordination</a:t>
            </a:r>
          </a:p>
        </p:txBody>
      </p:sp>
      <p:cxnSp>
        <p:nvCxnSpPr>
          <p:cNvPr id="13" name="Straight Connector 12">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46FADF7-1E48-3241-89B6-6C2263F2ADB1}"/>
              </a:ext>
            </a:extLst>
          </p:cNvPr>
          <p:cNvSpPr>
            <a:spLocks noGrp="1"/>
          </p:cNvSpPr>
          <p:nvPr>
            <p:ph type="ftr" sz="quarter" idx="13"/>
          </p:nvPr>
        </p:nvSpPr>
        <p:spPr>
          <a:xfrm>
            <a:off x="5181600" y="6356350"/>
            <a:ext cx="4542118" cy="365125"/>
          </a:xfrm>
        </p:spPr>
        <p:txBody>
          <a:bodyPr>
            <a:normAutofit/>
          </a:bodyPr>
          <a:lstStyle/>
          <a:p>
            <a:pPr algn="l">
              <a:spcAft>
                <a:spcPts val="600"/>
              </a:spcAft>
            </a:pPr>
            <a:r>
              <a:rPr lang="en-US">
                <a:solidFill>
                  <a:schemeClr val="tx1">
                    <a:alpha val="80000"/>
                  </a:schemeClr>
                </a:solidFill>
              </a:rPr>
              <a:t>Accelerator Frontier – Topical Group 3 Report Planning Meeting</a:t>
            </a:r>
          </a:p>
        </p:txBody>
      </p:sp>
      <p:sp>
        <p:nvSpPr>
          <p:cNvPr id="4" name="Slide Number Placeholder 3">
            <a:extLst>
              <a:ext uri="{FF2B5EF4-FFF2-40B4-BE49-F238E27FC236}">
                <a16:creationId xmlns:a16="http://schemas.microsoft.com/office/drawing/2014/main" id="{7CB115E5-78AE-494F-889A-8BC216076186}"/>
              </a:ext>
            </a:extLst>
          </p:cNvPr>
          <p:cNvSpPr>
            <a:spLocks noGrp="1"/>
          </p:cNvSpPr>
          <p:nvPr>
            <p:ph type="sldNum" sz="quarter" idx="12"/>
          </p:nvPr>
        </p:nvSpPr>
        <p:spPr>
          <a:xfrm>
            <a:off x="10251024" y="6356350"/>
            <a:ext cx="1102776" cy="365125"/>
          </a:xfrm>
        </p:spPr>
        <p:txBody>
          <a:bodyPr>
            <a:normAutofit/>
          </a:bodyPr>
          <a:lstStyle/>
          <a:p>
            <a:pPr algn="r">
              <a:spcAft>
                <a:spcPts val="600"/>
              </a:spcAft>
            </a:pPr>
            <a:fld id="{716D9922-87B3-6043-9531-5184EA303DC1}" type="slidenum">
              <a:rPr lang="en-US">
                <a:solidFill>
                  <a:schemeClr val="tx1">
                    <a:alpha val="80000"/>
                  </a:schemeClr>
                </a:solidFill>
              </a:rPr>
              <a:pPr algn="r">
                <a:spcAft>
                  <a:spcPts val="600"/>
                </a:spcAft>
              </a:pPr>
              <a:t>7</a:t>
            </a:fld>
            <a:endParaRPr lang="en-US">
              <a:solidFill>
                <a:schemeClr val="tx1">
                  <a:alpha val="80000"/>
                </a:schemeClr>
              </a:solidFill>
            </a:endParaRPr>
          </a:p>
        </p:txBody>
      </p:sp>
      <p:graphicFrame>
        <p:nvGraphicFramePr>
          <p:cNvPr id="7" name="Content Placeholder 2">
            <a:extLst>
              <a:ext uri="{FF2B5EF4-FFF2-40B4-BE49-F238E27FC236}">
                <a16:creationId xmlns:a16="http://schemas.microsoft.com/office/drawing/2014/main" id="{478F0890-CDB4-46D6-90DE-3FF91A6D2D84}"/>
              </a:ext>
            </a:extLst>
          </p:cNvPr>
          <p:cNvGraphicFramePr>
            <a:graphicFrameLocks noGrp="1"/>
          </p:cNvGraphicFramePr>
          <p:nvPr>
            <p:ph idx="1"/>
            <p:extLst>
              <p:ext uri="{D42A27DB-BD31-4B8C-83A1-F6EECF244321}">
                <p14:modId xmlns:p14="http://schemas.microsoft.com/office/powerpoint/2010/main" val="3264562288"/>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61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60E475-0BF7-8F48-964D-B07951832056}"/>
              </a:ext>
            </a:extLst>
          </p:cNvPr>
          <p:cNvSpPr>
            <a:spLocks noGrp="1"/>
          </p:cNvSpPr>
          <p:nvPr>
            <p:ph type="title"/>
          </p:nvPr>
        </p:nvSpPr>
        <p:spPr/>
        <p:txBody>
          <a:bodyPr/>
          <a:lstStyle/>
          <a:p>
            <a:r>
              <a:rPr lang="en-US" dirty="0"/>
              <a:t>Backup Slides Follow</a:t>
            </a:r>
          </a:p>
        </p:txBody>
      </p:sp>
      <p:sp>
        <p:nvSpPr>
          <p:cNvPr id="7" name="Text Placeholder 6">
            <a:extLst>
              <a:ext uri="{FF2B5EF4-FFF2-40B4-BE49-F238E27FC236}">
                <a16:creationId xmlns:a16="http://schemas.microsoft.com/office/drawing/2014/main" id="{B08B4C0B-AB2C-114C-9DEA-C30F238BC9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4B4B79-044D-6246-9610-FE6814D8EB9F}"/>
              </a:ext>
            </a:extLst>
          </p:cNvPr>
          <p:cNvSpPr>
            <a:spLocks noGrp="1"/>
          </p:cNvSpPr>
          <p:nvPr>
            <p:ph type="sldNum" sz="quarter" idx="12"/>
          </p:nvPr>
        </p:nvSpPr>
        <p:spPr/>
        <p:txBody>
          <a:bodyPr/>
          <a:lstStyle/>
          <a:p>
            <a:fld id="{716D9922-87B3-6043-9531-5184EA303DC1}" type="slidenum">
              <a:rPr lang="en-US" smtClean="0"/>
              <a:t>8</a:t>
            </a:fld>
            <a:endParaRPr lang="en-US"/>
          </a:p>
        </p:txBody>
      </p:sp>
      <p:sp>
        <p:nvSpPr>
          <p:cNvPr id="5" name="Footer Placeholder 4">
            <a:extLst>
              <a:ext uri="{FF2B5EF4-FFF2-40B4-BE49-F238E27FC236}">
                <a16:creationId xmlns:a16="http://schemas.microsoft.com/office/drawing/2014/main" id="{EFCD4F5E-851F-8349-B965-745F47E8C086}"/>
              </a:ext>
            </a:extLst>
          </p:cNvPr>
          <p:cNvSpPr>
            <a:spLocks noGrp="1"/>
          </p:cNvSpPr>
          <p:nvPr>
            <p:ph type="ftr" sz="quarter" idx="13"/>
          </p:nvPr>
        </p:nvSpPr>
        <p:spPr/>
        <p:txBody>
          <a:bodyPr/>
          <a:lstStyle/>
          <a:p>
            <a:r>
              <a:rPr lang="en-US"/>
              <a:t>Accelerator Frontier – Topical Group 3 Report Planning Meeting</a:t>
            </a:r>
            <a:endParaRPr lang="en-US" dirty="0"/>
          </a:p>
        </p:txBody>
      </p:sp>
    </p:spTree>
    <p:extLst>
      <p:ext uri="{BB962C8B-B14F-4D97-AF65-F5344CB8AC3E}">
        <p14:creationId xmlns:p14="http://schemas.microsoft.com/office/powerpoint/2010/main" val="179731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9E3B41-EDDA-9E47-BDA6-82ED59AB494D}"/>
              </a:ext>
            </a:extLst>
          </p:cNvPr>
          <p:cNvSpPr>
            <a:spLocks noGrp="1"/>
          </p:cNvSpPr>
          <p:nvPr>
            <p:ph type="title"/>
          </p:nvPr>
        </p:nvSpPr>
        <p:spPr>
          <a:xfrm>
            <a:off x="804671" y="1330007"/>
            <a:ext cx="3820669" cy="4692396"/>
          </a:xfrm>
        </p:spPr>
        <p:txBody>
          <a:bodyPr anchor="ctr">
            <a:normAutofit/>
          </a:bodyPr>
          <a:lstStyle/>
          <a:p>
            <a:r>
              <a:rPr lang="en-US" sz="5400"/>
              <a:t>Each AF Working Group</a:t>
            </a:r>
          </a:p>
        </p:txBody>
      </p:sp>
      <p:sp>
        <p:nvSpPr>
          <p:cNvPr id="4" name="Slide Number Placeholder 3">
            <a:extLst>
              <a:ext uri="{FF2B5EF4-FFF2-40B4-BE49-F238E27FC236}">
                <a16:creationId xmlns:a16="http://schemas.microsoft.com/office/drawing/2014/main" id="{311E88A6-72A8-9043-9307-507906CFB62E}"/>
              </a:ext>
            </a:extLst>
          </p:cNvPr>
          <p:cNvSpPr>
            <a:spLocks noGrp="1"/>
          </p:cNvSpPr>
          <p:nvPr>
            <p:ph type="sldNum" sz="quarter" idx="12"/>
          </p:nvPr>
        </p:nvSpPr>
        <p:spPr>
          <a:xfrm>
            <a:off x="11000232" y="603504"/>
            <a:ext cx="548640" cy="548640"/>
          </a:xfrm>
          <a:prstGeom prst="ellipse">
            <a:avLst/>
          </a:prstGeom>
          <a:solidFill>
            <a:srgbClr val="808080"/>
          </a:solidFill>
        </p:spPr>
        <p:txBody>
          <a:bodyPr>
            <a:normAutofit/>
          </a:bodyPr>
          <a:lstStyle/>
          <a:p>
            <a:pPr>
              <a:spcAft>
                <a:spcPts val="600"/>
              </a:spcAft>
            </a:pPr>
            <a:fld id="{716D9922-87B3-6043-9531-5184EA303DC1}" type="slidenum">
              <a:rPr lang="en-US" sz="1500">
                <a:solidFill>
                  <a:srgbClr val="FFFFFF"/>
                </a:solidFill>
              </a:rPr>
              <a:pPr>
                <a:spcAft>
                  <a:spcPts val="600"/>
                </a:spcAft>
              </a:pPr>
              <a:t>9</a:t>
            </a:fld>
            <a:endParaRPr lang="en-US" sz="1500">
              <a:solidFill>
                <a:srgbClr val="FFFFFF"/>
              </a:solidFill>
            </a:endParaRPr>
          </a:p>
        </p:txBody>
      </p:sp>
      <p:sp>
        <p:nvSpPr>
          <p:cNvPr id="3" name="Content Placeholder 2">
            <a:extLst>
              <a:ext uri="{FF2B5EF4-FFF2-40B4-BE49-F238E27FC236}">
                <a16:creationId xmlns:a16="http://schemas.microsoft.com/office/drawing/2014/main" id="{21043FB2-7EB6-5040-980D-66610EC74C6C}"/>
              </a:ext>
            </a:extLst>
          </p:cNvPr>
          <p:cNvSpPr>
            <a:spLocks noGrp="1"/>
          </p:cNvSpPr>
          <p:nvPr>
            <p:ph idx="1"/>
          </p:nvPr>
        </p:nvSpPr>
        <p:spPr>
          <a:xfrm>
            <a:off x="5471160" y="848298"/>
            <a:ext cx="6720840" cy="5476301"/>
          </a:xfrm>
        </p:spPr>
        <p:txBody>
          <a:bodyPr anchor="ctr">
            <a:normAutofit/>
          </a:bodyPr>
          <a:lstStyle/>
          <a:p>
            <a:r>
              <a:rPr lang="en-US" sz="1800" dirty="0"/>
              <a:t>Charged with addressing the following questions:</a:t>
            </a:r>
          </a:p>
          <a:p>
            <a:pPr marL="914400" lvl="1" indent="-457200">
              <a:buFont typeface="+mj-lt"/>
              <a:buAutoNum type="arabicPeriod"/>
            </a:pPr>
            <a:r>
              <a:rPr lang="en-US" sz="1800" dirty="0"/>
              <a:t>What is needed to advance the physics? </a:t>
            </a:r>
          </a:p>
          <a:p>
            <a:pPr marL="914400" lvl="1" indent="-457200">
              <a:buFont typeface="+mj-lt"/>
              <a:buAutoNum type="arabicPeriod"/>
            </a:pPr>
            <a:r>
              <a:rPr lang="en-US" sz="1800" dirty="0"/>
              <a:t>What is currently available (state of the art) around the world? </a:t>
            </a:r>
          </a:p>
          <a:p>
            <a:pPr marL="914400" lvl="1" indent="-457200">
              <a:buFont typeface="+mj-lt"/>
              <a:buAutoNum type="arabicPeriod"/>
            </a:pPr>
            <a:r>
              <a:rPr lang="en-US" sz="1800" dirty="0"/>
              <a:t>What new accelerator facilities could be available on the next decade (or next next decade)? </a:t>
            </a:r>
          </a:p>
          <a:p>
            <a:pPr marL="914400" lvl="1" indent="-457200">
              <a:buFont typeface="+mj-lt"/>
              <a:buAutoNum type="arabicPeriod"/>
            </a:pPr>
            <a:r>
              <a:rPr lang="en-US" sz="1800" dirty="0"/>
              <a:t>What R&amp;D would enable these future opportunities? </a:t>
            </a:r>
          </a:p>
          <a:p>
            <a:pPr marL="914400" lvl="1" indent="-457200">
              <a:buFont typeface="+mj-lt"/>
              <a:buAutoNum type="arabicPeriod"/>
            </a:pPr>
            <a:r>
              <a:rPr lang="en-US" sz="1800" dirty="0"/>
              <a:t>What are the time and cost scales of the R&amp;D and associated test facilities as well as the time and cost scale of the facility? </a:t>
            </a:r>
          </a:p>
          <a:p>
            <a:pPr marL="457200" lvl="1" indent="0">
              <a:buNone/>
            </a:pPr>
            <a:endParaRPr lang="en-US" sz="1800" dirty="0"/>
          </a:p>
          <a:p>
            <a:r>
              <a:rPr lang="en-US" sz="1800" dirty="0"/>
              <a:t>Liaisons with other parts of the Snowmass 2021 effort:</a:t>
            </a:r>
          </a:p>
          <a:p>
            <a:pPr lvl="1"/>
            <a:r>
              <a:rPr lang="en-US" sz="1800" b="1" dirty="0"/>
              <a:t>Theory Frontier </a:t>
            </a:r>
            <a:r>
              <a:rPr lang="en-US" sz="1800" dirty="0"/>
              <a:t>- </a:t>
            </a:r>
            <a:r>
              <a:rPr lang="en-US" sz="1800" dirty="0" err="1"/>
              <a:t>LianTao</a:t>
            </a:r>
            <a:r>
              <a:rPr lang="en-US" sz="1800" dirty="0"/>
              <a:t> Wang</a:t>
            </a:r>
          </a:p>
          <a:p>
            <a:pPr lvl="1"/>
            <a:r>
              <a:rPr lang="en-US" sz="1800" b="1" dirty="0"/>
              <a:t>Rare Processes </a:t>
            </a:r>
            <a:r>
              <a:rPr lang="en-US" sz="1800" dirty="0"/>
              <a:t>- Robert Bernstein</a:t>
            </a:r>
          </a:p>
          <a:p>
            <a:pPr lvl="1"/>
            <a:r>
              <a:rPr lang="en-US" sz="1800" b="1" dirty="0"/>
              <a:t>Energy Frontier </a:t>
            </a:r>
            <a:r>
              <a:rPr lang="en-US" sz="1800" dirty="0"/>
              <a:t>- Meenakshi </a:t>
            </a:r>
            <a:r>
              <a:rPr lang="en-US" sz="1800" dirty="0" err="1"/>
              <a:t>Narain</a:t>
            </a:r>
            <a:r>
              <a:rPr lang="en-US" sz="1800" dirty="0"/>
              <a:t> and Dmitri Denisov </a:t>
            </a:r>
          </a:p>
          <a:p>
            <a:pPr lvl="1"/>
            <a:r>
              <a:rPr lang="en-US" sz="1800" b="1" dirty="0"/>
              <a:t>Instrumentation Frontier </a:t>
            </a:r>
            <a:r>
              <a:rPr lang="en-US" sz="1800" dirty="0"/>
              <a:t>- Andy White </a:t>
            </a:r>
          </a:p>
        </p:txBody>
      </p:sp>
      <p:sp>
        <p:nvSpPr>
          <p:cNvPr id="5" name="Footer Placeholder 4">
            <a:extLst>
              <a:ext uri="{FF2B5EF4-FFF2-40B4-BE49-F238E27FC236}">
                <a16:creationId xmlns:a16="http://schemas.microsoft.com/office/drawing/2014/main" id="{2A6F5BDB-CC1C-954C-9B52-CF2EF4D7D6F9}"/>
              </a:ext>
            </a:extLst>
          </p:cNvPr>
          <p:cNvSpPr>
            <a:spLocks noGrp="1"/>
          </p:cNvSpPr>
          <p:nvPr>
            <p:ph type="ftr" sz="quarter" idx="13"/>
          </p:nvPr>
        </p:nvSpPr>
        <p:spPr>
          <a:xfrm>
            <a:off x="5331535" y="6199632"/>
            <a:ext cx="6217338" cy="365125"/>
          </a:xfrm>
        </p:spPr>
        <p:txBody>
          <a:bodyPr>
            <a:normAutofit/>
          </a:bodyPr>
          <a:lstStyle/>
          <a:p>
            <a:pPr algn="r">
              <a:spcAft>
                <a:spcPts val="600"/>
              </a:spcAft>
            </a:pPr>
            <a:r>
              <a:rPr lang="en-US">
                <a:solidFill>
                  <a:schemeClr val="tx1">
                    <a:alpha val="80000"/>
                  </a:schemeClr>
                </a:solidFill>
              </a:rPr>
              <a:t>Accelerator Frontier – Topical Group 3 Report Planning Meeting</a:t>
            </a:r>
          </a:p>
        </p:txBody>
      </p:sp>
    </p:spTree>
    <p:extLst>
      <p:ext uri="{BB962C8B-B14F-4D97-AF65-F5344CB8AC3E}">
        <p14:creationId xmlns:p14="http://schemas.microsoft.com/office/powerpoint/2010/main" val="39906397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5CE071B-C601-9441-AB5B-20E38CAD677D}" vid="{E24B990A-9663-EF43-B3F1-A3917558CB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910</Words>
  <Application>Microsoft Macintosh PowerPoint</Application>
  <PresentationFormat>Widescreen</PresentationFormat>
  <Paragraphs>113</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Snowmass 2021 – AF03 Report Planning Meeting</vt:lpstr>
      <vt:lpstr>Plans:  Timeline, Cost, Upgradeability</vt:lpstr>
      <vt:lpstr>Multi-TeV Conveners</vt:lpstr>
      <vt:lpstr>AF04 Focus:   Machines with 1 to &gt;100 TeV Energy Reach,   and Beyond...</vt:lpstr>
      <vt:lpstr>Machines with Ecm ≥ 1 TeV and Collaborations</vt:lpstr>
      <vt:lpstr>High-Level Multi-TeV Report Structure</vt:lpstr>
      <vt:lpstr>Coordination</vt:lpstr>
      <vt:lpstr>Backup Slides Follow</vt:lpstr>
      <vt:lpstr>Each AF Working Group</vt:lpstr>
      <vt:lpstr>Snowmass 2021 Letters of Interest</vt:lpstr>
      <vt:lpstr>AF4 Request for Letters of Intent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Snowmass 2021 – AF03 Report Planning Meeting</dc:title>
  <dc:creator>Palmer, Mark</dc:creator>
  <cp:lastModifiedBy>Palmer, Mark</cp:lastModifiedBy>
  <cp:revision>3</cp:revision>
  <dcterms:created xsi:type="dcterms:W3CDTF">2020-12-16T13:49:40Z</dcterms:created>
  <dcterms:modified xsi:type="dcterms:W3CDTF">2020-12-16T15:48:24Z</dcterms:modified>
</cp:coreProperties>
</file>