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6735"/>
  </p:normalViewPr>
  <p:slideViewPr>
    <p:cSldViewPr snapToGrid="0" snapToObjects="1">
      <p:cViewPr varScale="1">
        <p:scale>
          <a:sx n="140" d="100"/>
          <a:sy n="140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E8DD-486B-6A4A-AC41-ED9333C97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B8DD4-07AC-4C4A-AF08-A10E0937B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9B8E9-1D8E-584D-85F3-A7F054D84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B8B5F-C1FD-3841-A03B-14C860D7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9FA24-AAB7-B546-9642-93209284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C033-5CC6-814E-836A-EE999BAA9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83A44-D637-E444-8384-0E358AD22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A922C-2479-F64C-A368-C2E314B2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76129-9D08-AE45-8221-6BC653D4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FB325-427A-FF45-93EC-C45234E8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2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6D517F-1917-8B42-881F-C7A708B6F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10EC7-B768-AE4A-9AAF-1E7D57AC7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87B4F-F137-474E-806D-5E2D8FE1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5C270-796E-3D48-8252-F696F7674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6DAD4-F332-C247-BB39-5F54A927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6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AFFE-D451-F546-B60B-3E4A2F2F7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D9AB-AC8B-9E40-B55A-4689ED461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FC2CD-90DC-B547-A866-E12F4F88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39659-EEED-2047-BA7E-310D5D59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A8B47-6DB7-B643-BE5F-3BF033F0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1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B852E-CE62-5A4E-918E-24D0929A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2256E-DCA1-CC49-8815-DD1E13867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F62B7-D568-804B-A35A-4D88D354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864E9-0100-A446-9A70-6F1A67C1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86F6-49DC-CE40-B73A-09402AA7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151C-95C5-9349-B1E9-FE34A0351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62E6-527E-0144-8D6C-4DC86E0D4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3304E-AA7E-5342-AAD7-B87F61750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9FA5D-C32E-6D40-9C3B-0644989C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D9C8F-3BCB-5646-B3DB-9F304E00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8524D-C5D6-6D46-B1AF-3A35F6B2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2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5EAC-EDF4-DE49-A271-AA45EFB5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B03AE-75FD-424F-8E04-138B7B566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87D21-A0C8-F147-B6AE-172C7707F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E7BFE-8E41-0347-8341-0B8C15B64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05882A-7DE9-A94D-BB55-401FE8E98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FB7EF-F89D-2B4D-9CCD-923C81CE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495DAC-F420-124D-A59C-444EE89A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7BCD7A-2DF2-E84F-9827-16BF723B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0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FCC87-7F1B-704F-B90A-28914CB07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21130-756C-8841-BCF9-F61D536C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5DD88-F3A9-3048-81BF-E10C1285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A5899-2C75-294C-A4AC-89A38484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0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FF72C-F331-7B43-A4AE-D94F07CB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2B444-CE1D-774C-B138-CFEECB15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52798-C430-524C-AE63-4809367F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7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EA2D-CD94-2249-9017-96BDB918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945E1-A264-1E45-A4DC-EDACBF50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3518E-2E3E-364B-A276-28602A281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DCA75-3EF6-B747-B610-0F0AEF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F37F9-A384-D642-A155-3BC59C8D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0F270-C3E5-2D44-BF07-4BAFA5CA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3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F84D-625A-C64E-BC65-34C7C57CE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6AE2E-C6BB-BD4B-9A87-9556335AE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FFABD-2E3C-BF4B-A31B-CFE249B9F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160C9-F4D4-4343-9AB2-D175F3032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31D0C-BA57-404B-A7CA-C8C71337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0CD19-4699-E142-9BEB-213B64F8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2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69977-3AE6-EF4F-BF9E-F108776ED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44470-62B2-2D4B-ABFF-1D447EF68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8CD9-8CFC-9C44-95CB-653A8656E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C7FE-EB11-594C-B1D6-6B1AF343D44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DF031-C685-C846-95AA-84B5F6836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0456C-F41E-6F46-949A-BE08EF79F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5FA9-84BA-7F4B-AD39-8784F448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oject_master_schedule.jpg" descr="project_master_schedule.jpg">
            <a:extLst>
              <a:ext uri="{FF2B5EF4-FFF2-40B4-BE49-F238E27FC236}">
                <a16:creationId xmlns:a16="http://schemas.microsoft.com/office/drawing/2014/main" id="{6916EA41-844A-364A-ADFF-3C5AF32796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3067" y="1679806"/>
            <a:ext cx="7104889" cy="1787120"/>
          </a:xfrm>
          <a:prstGeom prst="rect">
            <a:avLst/>
          </a:prstGeom>
          <a:ln w="25400">
            <a:miter lim="400000"/>
          </a:ln>
          <a:effectLst>
            <a:outerShdw blurRad="355600" dist="177800" dir="5400000" rotWithShape="0">
              <a:srgbClr val="000000">
                <a:alpha val="0"/>
              </a:srgbClr>
            </a:outerShdw>
          </a:effectLst>
        </p:spPr>
      </p:pic>
      <p:pic>
        <p:nvPicPr>
          <p:cNvPr id="5" name="图片 3">
            <a:extLst>
              <a:ext uri="{FF2B5EF4-FFF2-40B4-BE49-F238E27FC236}">
                <a16:creationId xmlns:a16="http://schemas.microsoft.com/office/drawing/2014/main" id="{74F206E7-8FAB-594C-9BBC-7E9EA1A0369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60325" y="3765990"/>
            <a:ext cx="5164403" cy="2626218"/>
          </a:xfrm>
          <a:prstGeom prst="rect">
            <a:avLst/>
          </a:prstGeom>
        </p:spPr>
      </p:pic>
      <p:pic>
        <p:nvPicPr>
          <p:cNvPr id="6" name="図 3">
            <a:extLst>
              <a:ext uri="{FF2B5EF4-FFF2-40B4-BE49-F238E27FC236}">
                <a16:creationId xmlns:a16="http://schemas.microsoft.com/office/drawing/2014/main" id="{E24147B5-A26F-1348-AC1C-6502E3F6D5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422" y="256902"/>
            <a:ext cx="7671691" cy="11238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E524AE-0AA5-2F4C-9CEA-C9E3AF574E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72" y="3765990"/>
            <a:ext cx="5442588" cy="27353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FB1E2F-4CD3-874F-9870-5230F4E2EDFA}"/>
              </a:ext>
            </a:extLst>
          </p:cNvPr>
          <p:cNvSpPr txBox="1"/>
          <p:nvPr/>
        </p:nvSpPr>
        <p:spPr>
          <a:xfrm>
            <a:off x="2779776" y="2034399"/>
            <a:ext cx="1271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Preceded by ~5 year prep. phase</a:t>
            </a:r>
          </a:p>
        </p:txBody>
      </p:sp>
    </p:spTree>
    <p:extLst>
      <p:ext uri="{BB962C8B-B14F-4D97-AF65-F5344CB8AC3E}">
        <p14:creationId xmlns:p14="http://schemas.microsoft.com/office/powerpoint/2010/main" val="193385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22C8-E2CC-0E41-9529-3244668D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8" y="244030"/>
            <a:ext cx="11082528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venir Roman" panose="02000503020000020003" pitchFamily="2" charset="0"/>
              </a:rPr>
              <a:t>Possible follow ups towards report – for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A290-1197-5B40-95DE-D1B049EA1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152" y="1569593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All these (on previous page) are technical schedules. All of them have extended timelines into the future.</a:t>
            </a:r>
          </a:p>
          <a:p>
            <a:pPr marL="0" indent="0">
              <a:buNone/>
            </a:pPr>
            <a:r>
              <a:rPr lang="en-US" dirty="0"/>
              <a:t>One can/should add more machines  – most less mature. </a:t>
            </a:r>
          </a:p>
          <a:p>
            <a:pPr marL="0" indent="0">
              <a:buNone/>
            </a:pPr>
            <a:r>
              <a:rPr lang="en-US" dirty="0"/>
              <a:t>Several changes since the ESPP.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Possible Qs to address:</a:t>
            </a:r>
          </a:p>
          <a:p>
            <a:r>
              <a:rPr lang="en-US" dirty="0"/>
              <a:t>Are the technical schedules comparably estimated (maybe a small group can assess this) ? </a:t>
            </a:r>
          </a:p>
          <a:p>
            <a:r>
              <a:rPr lang="en-US" dirty="0"/>
              <a:t>Resources will drive the real schedule. Cost is also estimated for each. We should also look at </a:t>
            </a:r>
            <a:r>
              <a:rPr lang="en-US" dirty="0" err="1"/>
              <a:t>FTEyear</a:t>
            </a:r>
            <a:r>
              <a:rPr lang="en-US" dirty="0"/>
              <a:t> estimates and their maturity. </a:t>
            </a:r>
          </a:p>
          <a:p>
            <a:r>
              <a:rPr lang="en-US" dirty="0"/>
              <a:t>What are the decision procedures (these will introduce delays for sure, but how to we asses them) – but they can be summarized </a:t>
            </a:r>
          </a:p>
          <a:p>
            <a:r>
              <a:rPr lang="en-US" dirty="0"/>
              <a:t>How compatible is the preparation and construction with the resource availability in the host regions – given other commitment and “constant plus a bit budgets” in US/Canada/Europe. Again, can this be assessed rationally (and usefully) ?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Another easier approach: how do we involve/expand the world resources best for this machine - and a next one (the challenge of accessing fresh HEP funding and personnel resources). This can be discussed.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Another possible and sobering exercise, estimated start date as function of time, versus real start for some recent large accelerator projects 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93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940,&quot;width&quot;:15900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237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Roman</vt:lpstr>
      <vt:lpstr>Calibri</vt:lpstr>
      <vt:lpstr>Calibri Light</vt:lpstr>
      <vt:lpstr>Office Theme</vt:lpstr>
      <vt:lpstr>PowerPoint Presentation</vt:lpstr>
      <vt:lpstr>Possible follow ups towards report – for discussion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Steinar Stapnes</dc:creator>
  <cp:lastModifiedBy>Steinar Stapnes</cp:lastModifiedBy>
  <cp:revision>12</cp:revision>
  <dcterms:created xsi:type="dcterms:W3CDTF">2020-12-15T20:22:30Z</dcterms:created>
  <dcterms:modified xsi:type="dcterms:W3CDTF">2020-12-16T16:47:07Z</dcterms:modified>
</cp:coreProperties>
</file>