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10" r:id="rId4"/>
  </p:sldMasterIdLst>
  <p:notesMasterIdLst>
    <p:notesMasterId r:id="rId11"/>
  </p:notesMasterIdLst>
  <p:sldIdLst>
    <p:sldId id="319" r:id="rId5"/>
    <p:sldId id="320" r:id="rId6"/>
    <p:sldId id="321" r:id="rId7"/>
    <p:sldId id="322" r:id="rId8"/>
    <p:sldId id="323" r:id="rId9"/>
    <p:sldId id="32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1" autoAdjust="0"/>
    <p:restoredTop sz="98811" autoAdjust="0"/>
  </p:normalViewPr>
  <p:slideViewPr>
    <p:cSldViewPr>
      <p:cViewPr varScale="1">
        <p:scale>
          <a:sx n="107" d="100"/>
          <a:sy n="107" d="100"/>
        </p:scale>
        <p:origin x="55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E2E2BA7-48EF-4E3B-B4CD-EE002CDF5ED9}" type="datetimeFigureOut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1C3B4AA-F859-4F72-A822-40DE37B52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09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0"/>
            <a:ext cx="8458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352800"/>
            <a:ext cx="84582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724400"/>
            <a:ext cx="8458200" cy="1371600"/>
          </a:xfrm>
        </p:spPr>
        <p:txBody>
          <a:bodyPr>
            <a:normAutofit/>
          </a:bodyPr>
          <a:lstStyle>
            <a:lvl1pPr algn="ctr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934200" y="6324600"/>
            <a:ext cx="1146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4A9A7-09A4-4070-BCA9-C9B66ADD0842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7E561-1043-4BAB-B643-20A6565C4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0D0D72-B555-4E79-AC55-C9233A4BCDF2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D42F-F074-4813-A067-3D7E359CC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4171F6-C312-463A-9A8C-F1A5670A49F3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756C8-6318-41E1-B6F7-DF3EE6DA0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-17463" y="0"/>
            <a:ext cx="9190038" cy="896938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2" descr="14-0218-16D.lr.jpg"/>
          <p:cNvPicPr>
            <a:picLocks noChangeAspect="1"/>
          </p:cNvPicPr>
          <p:nvPr userDrawn="1"/>
        </p:nvPicPr>
        <p:blipFill>
          <a:blip r:embed="rId2"/>
          <a:srcRect t="29524" b="29524"/>
          <a:stretch>
            <a:fillRect/>
          </a:stretch>
        </p:blipFill>
        <p:spPr bwMode="auto">
          <a:xfrm>
            <a:off x="-17463" y="817563"/>
            <a:ext cx="9190038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title_header_16x9.pdf"/>
          <p:cNvPicPr>
            <a:picLocks noChangeAspect="1"/>
          </p:cNvPicPr>
          <p:nvPr userDrawn="1"/>
        </p:nvPicPr>
        <p:blipFill>
          <a:blip r:embed="rId3"/>
          <a:srcRect l="1456"/>
          <a:stretch>
            <a:fillRect/>
          </a:stretch>
        </p:blipFill>
        <p:spPr bwMode="auto">
          <a:xfrm>
            <a:off x="-17463" y="249238"/>
            <a:ext cx="9010651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2F05FB-CE5A-467B-B0FF-AF16A321F35C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350" y="6503988"/>
            <a:ext cx="6262688" cy="242887"/>
          </a:xfrm>
        </p:spPr>
        <p:txBody>
          <a:bodyPr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QXFP01 Autopsy Continued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FF7891-5D51-4CA3-94AE-B224FACAB8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97155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4765103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232F416-0530-4154-A6DF-59EDA984F638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21"/>
          </p:nvPr>
        </p:nvSpPr>
        <p:spPr>
          <a:xfrm>
            <a:off x="1530350" y="6503988"/>
            <a:ext cx="6262688" cy="242887"/>
          </a:xfrm>
        </p:spPr>
        <p:txBody>
          <a:bodyPr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QXFP01 Autopsy Continued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0439CA4-878F-4770-B7A7-EA088C5BDD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1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958852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C397393-D3AF-41D6-96AC-797D27E78213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350" y="6503988"/>
            <a:ext cx="6262688" cy="2508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S. Krave | QXFP01 Autopsy Continued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FD4652D7-EF6C-4B91-9EF8-697EA52FCD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34C8112-7602-4876-9D6B-997F9A09F669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530350" y="6503988"/>
            <a:ext cx="6251575" cy="242887"/>
          </a:xfrm>
        </p:spPr>
        <p:txBody>
          <a:bodyPr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QXFP01 Autopsy Continued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F5C4E0F-3640-47FC-A932-CD82417B4D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1"/>
            <a:ext cx="8675688" cy="580292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DDA7A-3A1F-4432-8EB5-73062943303D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Krave | QXFP01 Autopsy Continued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DB863-2419-41F2-ABE9-AA2254B3D4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86CB8-E664-4FD0-A8B3-9D2624345DE3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0"/>
          </p:nvPr>
        </p:nvSpPr>
        <p:spPr>
          <a:xfrm>
            <a:off x="1530350" y="6503988"/>
            <a:ext cx="6272213" cy="2428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Krave | QXFP01 Autopsy Continued</a:t>
            </a:r>
            <a:endParaRPr lang="en-US" b="1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9AE70-1021-4CB6-8CEA-7A1D10D8C6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-17463" y="0"/>
            <a:ext cx="9190038" cy="896938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2" descr="14-0218-16D.lr.jpg"/>
          <p:cNvPicPr>
            <a:picLocks noChangeAspect="1"/>
          </p:cNvPicPr>
          <p:nvPr userDrawn="1"/>
        </p:nvPicPr>
        <p:blipFill>
          <a:blip r:embed="rId2"/>
          <a:srcRect t="25816" b="25769"/>
          <a:stretch>
            <a:fillRect/>
          </a:stretch>
        </p:blipFill>
        <p:spPr bwMode="auto">
          <a:xfrm>
            <a:off x="-17463" y="817563"/>
            <a:ext cx="9190038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FermiLogoBar_DOE_KO_horiz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7463" y="249238"/>
            <a:ext cx="9010651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324600"/>
            <a:ext cx="1146175" cy="365125"/>
          </a:xfrm>
        </p:spPr>
        <p:txBody>
          <a:bodyPr/>
          <a:lstStyle>
            <a:lvl1pPr>
              <a:defRPr sz="1300" smtClean="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23B169CC-738F-49AA-BCE4-288CF49C225A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 sz="14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E18383D6-4CCF-4719-87DD-90C22AC9CA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350" y="6503988"/>
            <a:ext cx="6262688" cy="242887"/>
          </a:xfrm>
        </p:spPr>
        <p:txBody>
          <a:bodyPr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FNAL Magnet Test group: Guram, Stoyan, Thomas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10682BF-DB68-41F5-93C7-AE46BDB3FB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algn="l">
              <a:defRPr sz="120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12/7/2016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21"/>
          </p:nvPr>
        </p:nvSpPr>
        <p:spPr>
          <a:xfrm>
            <a:off x="1530350" y="6503988"/>
            <a:ext cx="6262688" cy="242887"/>
          </a:xfrm>
        </p:spPr>
        <p:txBody>
          <a:bodyPr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FNAL Magnet Test group: Guram, Stoyan, Thomas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EBBA5AE-1D9B-4703-8489-66CC7A2FB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12/7/2016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350" y="6503988"/>
            <a:ext cx="6262688" cy="25082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FNAL Magnet Test group: Guram, Stoyan, Thomas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9963749-1C6D-498C-958F-01EB95D0AE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20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12/7/2016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530350" y="6503988"/>
            <a:ext cx="6251575" cy="242887"/>
          </a:xfrm>
        </p:spPr>
        <p:txBody>
          <a:bodyPr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FNAL Magnet Test group: Guram, Stoyan, Thomas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7E04872-7339-4C04-9A81-55EF16C86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12/7/2016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FNAL Magnet Test group: Guram, Stoyan, Thomas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68A65-319E-4EDF-8398-49B50E0E7A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12/7/2016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0"/>
          </p:nvPr>
        </p:nvSpPr>
        <p:spPr>
          <a:xfrm>
            <a:off x="1530350" y="6503988"/>
            <a:ext cx="6272213" cy="2428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FNAL Magnet Test group: Guram, Stoyan, Thomas</a:t>
            </a:r>
            <a:endParaRPr lang="en-US" b="1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38609-3B97-46CE-871B-EF47EB3233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12/7/2016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FNAL Magnet Test group: Guram, Stoyan, Thomas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D60F3-9D4A-4654-8938-2A221C1F2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1" descr="HLU-logoN-titl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673100"/>
            <a:ext cx="37846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r 9"/>
          <p:cNvGrpSpPr>
            <a:grpSpLocks/>
          </p:cNvGrpSpPr>
          <p:nvPr userDrawn="1"/>
        </p:nvGrpSpPr>
        <p:grpSpPr bwMode="auto">
          <a:xfrm>
            <a:off x="457200" y="6072188"/>
            <a:ext cx="457200" cy="457200"/>
            <a:chOff x="1462200" y="4620913"/>
            <a:chExt cx="457200" cy="457200"/>
          </a:xfrm>
        </p:grpSpPr>
        <p:sp>
          <p:nvSpPr>
            <p:cNvPr id="7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/>
            </a:p>
          </p:txBody>
        </p:sp>
        <p:sp>
          <p:nvSpPr>
            <p:cNvPr id="8" name="ZoneTexte 12"/>
            <p:cNvSpPr txBox="1"/>
            <p:nvPr userDrawn="1"/>
          </p:nvSpPr>
          <p:spPr>
            <a:xfrm>
              <a:off x="1486013" y="4670125"/>
              <a:ext cx="381000" cy="20796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logo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area</a:t>
              </a:r>
            </a:p>
          </p:txBody>
        </p:sp>
      </p:grpSp>
      <p:pic>
        <p:nvPicPr>
          <p:cNvPr id="9" name="Image 4" descr="CERN-logo_outline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77825" y="5946775"/>
            <a:ext cx="6127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600" y="2819400"/>
            <a:ext cx="7200000" cy="1800000"/>
          </a:xfrm>
        </p:spPr>
        <p:txBody>
          <a:bodyPr anchor="t" anchorCtr="0">
            <a:noAutofit/>
          </a:bodyPr>
          <a:lstStyle>
            <a:lvl1pPr algn="l">
              <a:defRPr sz="2100" b="1" baseline="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80000" cy="990600"/>
          </a:xfrm>
        </p:spPr>
        <p:txBody>
          <a:bodyPr/>
          <a:lstStyle>
            <a:lvl1pPr marL="0" indent="0" algn="l">
              <a:buNone/>
              <a:defRPr sz="1500" b="0" baseline="0"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/>
              <a:t>Click to edit Master subtitle style</a:t>
            </a:r>
            <a:endParaRPr lang="en-GB" noProof="0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>
          <a:xfrm>
            <a:off x="1371600" y="5899150"/>
            <a:ext cx="6480000" cy="349250"/>
          </a:xfr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2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5"/>
          </p:nvPr>
        </p:nvSpPr>
        <p:spPr>
          <a:xfrm>
            <a:off x="1371600" y="6356350"/>
            <a:ext cx="6308725" cy="360363"/>
          </a:xfrm>
        </p:spPr>
        <p:txBody>
          <a:bodyPr anchorCtr="0"/>
          <a:lstStyle>
            <a:lvl1pPr algn="r">
              <a:defRPr dirty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s-ES"/>
              <a:t>Susana Izquierdo Bermudez, </a:t>
            </a:r>
            <a:r>
              <a:rPr lang="en-GB"/>
              <a:t>HL-MCF Meeting #3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6"/>
          </p:nvPr>
        </p:nvSpPr>
        <p:spPr>
          <a:ln>
            <a:solidFill>
              <a:srgbClr val="2BABAD"/>
            </a:solidFill>
          </a:ln>
        </p:spPr>
        <p:txBody>
          <a:bodyPr anchorCtr="0"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9353B38-6B1C-45A7-BF17-3BBDD2D70CCA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7"/>
          <p:cNvGrpSpPr>
            <a:grpSpLocks/>
          </p:cNvGrpSpPr>
          <p:nvPr userDrawn="1"/>
        </p:nvGrpSpPr>
        <p:grpSpPr bwMode="auto">
          <a:xfrm>
            <a:off x="1439863" y="6300788"/>
            <a:ext cx="457200" cy="457200"/>
            <a:chOff x="1462200" y="4620913"/>
            <a:chExt cx="457200" cy="457200"/>
          </a:xfrm>
        </p:grpSpPr>
        <p:sp>
          <p:nvSpPr>
            <p:cNvPr id="5" name="Rectangle 8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/>
            </a:p>
          </p:txBody>
        </p:sp>
        <p:sp>
          <p:nvSpPr>
            <p:cNvPr id="6" name="ZoneTexte 9"/>
            <p:cNvSpPr txBox="1"/>
            <p:nvPr userDrawn="1"/>
          </p:nvSpPr>
          <p:spPr>
            <a:xfrm>
              <a:off x="1486012" y="4670125"/>
              <a:ext cx="381000" cy="20796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logo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area</a:t>
              </a:r>
            </a:p>
          </p:txBody>
        </p:sp>
      </p:grpSp>
      <p:pic>
        <p:nvPicPr>
          <p:cNvPr id="7" name="Image 5" descr="CERN-logo_outlin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6281738"/>
            <a:ext cx="493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4906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5655-9DF9-4AE9-A012-79803311ED6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10"/>
          <p:cNvGrpSpPr>
            <a:grpSpLocks/>
          </p:cNvGrpSpPr>
          <p:nvPr userDrawn="1"/>
        </p:nvGrpSpPr>
        <p:grpSpPr bwMode="auto">
          <a:xfrm>
            <a:off x="1439863" y="6300788"/>
            <a:ext cx="457200" cy="457200"/>
            <a:chOff x="1462200" y="4620913"/>
            <a:chExt cx="457200" cy="457200"/>
          </a:xfrm>
        </p:grpSpPr>
        <p:sp>
          <p:nvSpPr>
            <p:cNvPr id="8" name="Rectangle 11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/>
            </a:p>
          </p:txBody>
        </p:sp>
        <p:sp>
          <p:nvSpPr>
            <p:cNvPr id="9" name="ZoneTexte 12"/>
            <p:cNvSpPr txBox="1"/>
            <p:nvPr userDrawn="1"/>
          </p:nvSpPr>
          <p:spPr>
            <a:xfrm>
              <a:off x="1486012" y="4670125"/>
              <a:ext cx="381000" cy="20796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logo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area</a:t>
              </a:r>
            </a:p>
          </p:txBody>
        </p:sp>
      </p:grpSp>
      <p:pic>
        <p:nvPicPr>
          <p:cNvPr id="10" name="Image 5" descr="CERN-logo_outlin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6281738"/>
            <a:ext cx="493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 anchor="t"/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215232"/>
            <a:ext cx="4041775" cy="639762"/>
          </a:xfrm>
        </p:spPr>
        <p:txBody>
          <a:bodyPr anchor="t"/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05740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0"/>
          </p:nvPr>
        </p:nvSpPr>
        <p:spPr>
          <a:xfrm>
            <a:off x="1905000" y="6356350"/>
            <a:ext cx="66262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Susana Izquierdo Bermudez, MQXF Review, June 2016</a:t>
            </a:r>
            <a:endParaRPr lang="en-GB"/>
          </a:p>
        </p:txBody>
      </p:sp>
      <p:sp>
        <p:nvSpPr>
          <p:cNvPr id="12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3A9DE-314F-4040-8F19-2E496256A3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4B9C98-618A-431A-9154-976416ED64B7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0EC0E-3EB1-46D2-94D5-70C311F98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6"/>
          <p:cNvGrpSpPr>
            <a:grpSpLocks/>
          </p:cNvGrpSpPr>
          <p:nvPr userDrawn="1"/>
        </p:nvGrpSpPr>
        <p:grpSpPr bwMode="auto">
          <a:xfrm>
            <a:off x="1439863" y="6300788"/>
            <a:ext cx="457200" cy="457200"/>
            <a:chOff x="1462200" y="4620913"/>
            <a:chExt cx="457200" cy="457200"/>
          </a:xfrm>
        </p:grpSpPr>
        <p:sp>
          <p:nvSpPr>
            <p:cNvPr id="4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/>
            </a:p>
          </p:txBody>
        </p:sp>
        <p:sp>
          <p:nvSpPr>
            <p:cNvPr id="5" name="ZoneTexte 8"/>
            <p:cNvSpPr txBox="1"/>
            <p:nvPr userDrawn="1"/>
          </p:nvSpPr>
          <p:spPr>
            <a:xfrm>
              <a:off x="1486012" y="4670125"/>
              <a:ext cx="381000" cy="20796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logo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area</a:t>
              </a:r>
            </a:p>
          </p:txBody>
        </p:sp>
      </p:grpSp>
      <p:pic>
        <p:nvPicPr>
          <p:cNvPr id="6" name="Image 5" descr="CERN-logo_outlin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6281738"/>
            <a:ext cx="493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905000" y="6356350"/>
            <a:ext cx="66262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Susana Izquierdo Bermudez, MQXF Review, June 2016</a:t>
            </a:r>
            <a:endParaRPr lang="en-GB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6A2D2-AC4C-491B-A861-8CAA9C223FD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5"/>
          <p:cNvGrpSpPr>
            <a:grpSpLocks/>
          </p:cNvGrpSpPr>
          <p:nvPr userDrawn="1"/>
        </p:nvGrpSpPr>
        <p:grpSpPr bwMode="auto">
          <a:xfrm>
            <a:off x="1439863" y="6300788"/>
            <a:ext cx="457200" cy="457200"/>
            <a:chOff x="1462200" y="4620913"/>
            <a:chExt cx="457200" cy="457200"/>
          </a:xfrm>
        </p:grpSpPr>
        <p:sp>
          <p:nvSpPr>
            <p:cNvPr id="3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/>
            </a:p>
          </p:txBody>
        </p:sp>
        <p:sp>
          <p:nvSpPr>
            <p:cNvPr id="4" name="ZoneTexte 7"/>
            <p:cNvSpPr txBox="1"/>
            <p:nvPr userDrawn="1"/>
          </p:nvSpPr>
          <p:spPr>
            <a:xfrm>
              <a:off x="1486012" y="4670125"/>
              <a:ext cx="381000" cy="20796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logo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area</a:t>
              </a:r>
            </a:p>
          </p:txBody>
        </p:sp>
      </p:grpSp>
      <p:pic>
        <p:nvPicPr>
          <p:cNvPr id="5" name="Image 5" descr="CERN-logo_outlin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6281738"/>
            <a:ext cx="493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981200" y="6356350"/>
            <a:ext cx="6553200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Susana Izquierdo Bermudez, MQXF Review, June 2016</a:t>
            </a:r>
            <a:endParaRPr lang="en-GB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9F339-6CEA-45DD-A6AA-FA63D15D25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9"/>
          <p:cNvGrpSpPr>
            <a:grpSpLocks/>
          </p:cNvGrpSpPr>
          <p:nvPr userDrawn="1"/>
        </p:nvGrpSpPr>
        <p:grpSpPr bwMode="auto">
          <a:xfrm>
            <a:off x="1439863" y="6300788"/>
            <a:ext cx="457200" cy="457200"/>
            <a:chOff x="1462200" y="4620913"/>
            <a:chExt cx="457200" cy="457200"/>
          </a:xfrm>
        </p:grpSpPr>
        <p:sp>
          <p:nvSpPr>
            <p:cNvPr id="6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/>
            </a:p>
          </p:txBody>
        </p:sp>
        <p:sp>
          <p:nvSpPr>
            <p:cNvPr id="7" name="ZoneTexte 11"/>
            <p:cNvSpPr txBox="1"/>
            <p:nvPr userDrawn="1"/>
          </p:nvSpPr>
          <p:spPr>
            <a:xfrm>
              <a:off x="1486012" y="4670125"/>
              <a:ext cx="381000" cy="20796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logo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area</a:t>
              </a:r>
            </a:p>
          </p:txBody>
        </p:sp>
      </p:grpSp>
      <p:pic>
        <p:nvPicPr>
          <p:cNvPr id="8" name="Image 5" descr="CERN-logo_outlin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6281738"/>
            <a:ext cx="493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613551" y="4648200"/>
            <a:ext cx="7918450" cy="381000"/>
          </a:xfrm>
        </p:spPr>
        <p:txBody>
          <a:bodyPr/>
          <a:lstStyle>
            <a:lvl1pPr>
              <a:buFontTx/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Susana Izquierdo Bermudez, MQXF Review, June 2016</a:t>
            </a:r>
            <a:endParaRPr lang="en-GB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C32D-2262-4456-A34E-D3A5C2DA847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HLU-logoN-titl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673100"/>
            <a:ext cx="37846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8"/>
          <p:cNvGrpSpPr>
            <a:grpSpLocks/>
          </p:cNvGrpSpPr>
          <p:nvPr userDrawn="1"/>
        </p:nvGrpSpPr>
        <p:grpSpPr bwMode="auto">
          <a:xfrm>
            <a:off x="457200" y="6072188"/>
            <a:ext cx="457200" cy="457200"/>
            <a:chOff x="1462200" y="4620913"/>
            <a:chExt cx="457200" cy="457200"/>
          </a:xfrm>
        </p:grpSpPr>
        <p:sp>
          <p:nvSpPr>
            <p:cNvPr id="6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/>
            </a:p>
          </p:txBody>
        </p:sp>
        <p:sp>
          <p:nvSpPr>
            <p:cNvPr id="7" name="ZoneTexte 10"/>
            <p:cNvSpPr txBox="1"/>
            <p:nvPr userDrawn="1"/>
          </p:nvSpPr>
          <p:spPr>
            <a:xfrm>
              <a:off x="1486013" y="4670125"/>
              <a:ext cx="381000" cy="20796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logo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75" dirty="0">
                  <a:latin typeface="+mn-lt"/>
                  <a:cs typeface="+mn-cs"/>
                </a:rPr>
                <a:t>area</a:t>
              </a:r>
            </a:p>
          </p:txBody>
        </p:sp>
      </p:grpSp>
      <p:pic>
        <p:nvPicPr>
          <p:cNvPr id="9" name="Image 4" descr="CERN-logo_outline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77825" y="5946775"/>
            <a:ext cx="6127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9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050"/>
            </a:lvl2pPr>
            <a:lvl3pPr>
              <a:buFontTx/>
              <a:buNone/>
              <a:defRPr sz="1050"/>
            </a:lvl3pPr>
            <a:lvl4pPr>
              <a:buFontTx/>
              <a:buNone/>
              <a:defRPr sz="1050"/>
            </a:lvl4pPr>
            <a:lvl5pPr>
              <a:buFontTx/>
              <a:buNone/>
              <a:defRPr sz="105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1352550" y="6356350"/>
            <a:ext cx="6438900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Susana Izquierdo Bermudez, MQXF Review, June 2016</a:t>
            </a:r>
            <a:endParaRPr lang="en-GB" dirty="0"/>
          </a:p>
        </p:txBody>
      </p:sp>
      <p:sp>
        <p:nvSpPr>
          <p:cNvPr id="11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C24C-C6D6-418A-AF75-351C8CD60413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830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30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4200" y="6335713"/>
            <a:ext cx="1146175" cy="365125"/>
          </a:xfrm>
        </p:spPr>
        <p:txBody>
          <a:bodyPr/>
          <a:lstStyle>
            <a:lvl1pPr algn="l">
              <a:defRPr sz="1300" smtClean="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BD0E7E66-29E7-4EDA-9390-21F15E5FA451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 sz="14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r>
              <a:rPr lang="en-US"/>
              <a:t>G. Ambrosio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575EF7C6-DB43-4871-8274-B369109885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54AFAA-9BA4-4B53-9C6A-378F9F6A7E9B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59BBE-5E47-4235-94F2-8310A2AD2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A266CF-3FF0-4EFE-9964-C89B35CB2D9F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A81C6-0078-4FB6-A5B2-1FE189CCC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EFB61B-2621-4801-BB57-B5CAE3D67909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D076-B3D2-43F3-8C17-D81039DD3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E837C1-D6CD-4710-8A7B-1F57A12A6BFB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66A7C-E607-488B-9A44-7BA8F384B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253534-9EB3-45DF-B155-27C102037D1C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67118-A668-415A-9AEA-E485F33DB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45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4582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4200" y="6367463"/>
            <a:ext cx="1146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C06547-8B3B-402F-8CC9-44B92097CDC5}" type="datetime1">
              <a:rPr lang="en-US"/>
              <a:pPr>
                <a:defRPr/>
              </a:pPr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G. Ambrosio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E13477-ED33-43A0-9D39-8151025E21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2" name="Line 6"/>
          <p:cNvSpPr>
            <a:spLocks noChangeShapeType="1"/>
          </p:cNvSpPr>
          <p:nvPr userDrawn="1"/>
        </p:nvSpPr>
        <p:spPr bwMode="auto">
          <a:xfrm>
            <a:off x="304800" y="6248400"/>
            <a:ext cx="8458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6330950"/>
            <a:ext cx="16002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600" y="6503988"/>
            <a:ext cx="6762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C08D5FC-63AF-4339-9EFA-574A8D175083}" type="datetime1">
              <a:rPr lang="en-US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350" y="6503988"/>
            <a:ext cx="6261100" cy="24288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QXFP01 Autopsy Continued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3988"/>
            <a:ext cx="414338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4DCF581-1086-48F7-B280-3A21784D5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6750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3318" name="Group 24"/>
          <p:cNvGrpSpPr>
            <a:grpSpLocks noChangeAspect="1"/>
          </p:cNvGrpSpPr>
          <p:nvPr userDrawn="1"/>
        </p:nvGrpSpPr>
        <p:grpSpPr bwMode="auto">
          <a:xfrm>
            <a:off x="215900" y="6227763"/>
            <a:ext cx="8699500" cy="269875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8366"/>
              <a:ext cx="7190854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320" name="Picture 6" descr="FermiLogo_RGB_NALBlue.png"/>
            <p:cNvPicPr>
              <a:picLocks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42" r:id="rId6"/>
    <p:sldLayoutId id="2147483760" r:id="rId7"/>
  </p:sldLayoutIdLst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MS PGothic" pitchFamily="34" charset="-128"/>
        </a:defRPr>
      </a:lvl1pPr>
      <a:lvl2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itchFamily="34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itchFamily="34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itchFamily="34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MS PGothic" pitchFamily="34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MS PGothic" pitchFamily="34" charset="-128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MS PGothic" pitchFamily="34" charset="-128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MS PGothic" pitchFamily="34" charset="-128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600" y="6503988"/>
            <a:ext cx="6762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12/7/2016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350" y="6503988"/>
            <a:ext cx="6261100" cy="24288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FNAL Magnet Test group: Guram, Stoyan, Thomas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3988"/>
            <a:ext cx="414338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2B1FA07-D4D9-4ED7-8A12-0ADA16AEB5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6750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21510" name="Group 8"/>
          <p:cNvGrpSpPr>
            <a:grpSpLocks noChangeAspect="1"/>
          </p:cNvGrpSpPr>
          <p:nvPr/>
        </p:nvGrpSpPr>
        <p:grpSpPr bwMode="auto">
          <a:xfrm>
            <a:off x="215900" y="6259513"/>
            <a:ext cx="8699500" cy="19685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854"/>
              <a:ext cx="7190854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512" name="Picture 6" descr="FermiLogo_RGB_NALBlue.png"/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43" r:id="rId6"/>
    <p:sldLayoutId id="2147483766" r:id="rId7"/>
    <p:sldLayoutId id="2147483767" r:id="rId8"/>
  </p:sldLayoutIdLst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MS PGothic" pitchFamily="34" charset="-128"/>
        </a:defRPr>
      </a:lvl1pPr>
      <a:lvl2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itchFamily="34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itchFamily="34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itchFamily="34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MS PGothic" pitchFamily="34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MS PGothic" pitchFamily="34" charset="-128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MS PGothic" pitchFamily="34" charset="-128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MS PGothic" pitchFamily="34" charset="-128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12775" y="179388"/>
            <a:ext cx="7918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Slide title – line 1 – Arial 30 pt – HiLumi blue</a:t>
            </a:r>
            <a:br>
              <a:rPr lang="en-GB"/>
            </a:br>
            <a:r>
              <a:rPr lang="en-GB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775" y="1371600"/>
            <a:ext cx="791845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025" cy="3603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Susana Izquierdo Bermudez, MQXF Review, June 2016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363" cy="3603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D70713-F399-41FA-AFBC-4246DB46E73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p:hf hd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</a:defRPr>
      </a:lvl5pPr>
      <a:lvl6pPr marL="4572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</a:defRPr>
      </a:lvl6pPr>
      <a:lvl7pPr marL="9144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</a:defRPr>
      </a:lvl7pPr>
      <a:lvl8pPr marL="13716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</a:defRPr>
      </a:lvl8pPr>
      <a:lvl9pPr marL="18288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bg2"/>
          </a:solidFill>
          <a:latin typeface="Arial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Clr>
          <a:srgbClr val="FB963C"/>
        </a:buClr>
        <a:buFont typeface="Wingdings" pitchFamily="2" charset="2"/>
        <a:buChar char="§"/>
        <a:defRPr sz="2100" kern="1200">
          <a:solidFill>
            <a:srgbClr val="5A5A5A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Clr>
          <a:srgbClr val="FB963C"/>
        </a:buClr>
        <a:buFont typeface="Wingdings" pitchFamily="2" charset="2"/>
        <a:buChar char="§"/>
        <a:defRPr kern="1200">
          <a:solidFill>
            <a:srgbClr val="5A5A5A"/>
          </a:solidFill>
          <a:latin typeface="+mn-lt"/>
          <a:ea typeface="+mn-ea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Clr>
          <a:srgbClr val="FB963C"/>
        </a:buClr>
        <a:buFont typeface="Wingdings" pitchFamily="2" charset="2"/>
        <a:buChar char="§"/>
        <a:defRPr sz="1500" kern="1200">
          <a:solidFill>
            <a:srgbClr val="5A5A5A"/>
          </a:solidFill>
          <a:latin typeface="+mn-lt"/>
          <a:ea typeface="+mn-ea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Clr>
          <a:srgbClr val="FB963C"/>
        </a:buClr>
        <a:buFont typeface="Wingdings" pitchFamily="2" charset="2"/>
        <a:buChar char="§"/>
        <a:defRPr sz="1300" kern="1200">
          <a:solidFill>
            <a:srgbClr val="5A5A5A"/>
          </a:solidFill>
          <a:latin typeface="+mn-lt"/>
          <a:ea typeface="+mn-ea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Clr>
          <a:srgbClr val="FB963C"/>
        </a:buClr>
        <a:buFont typeface="Wingdings" pitchFamily="2" charset="2"/>
        <a:buChar char="§"/>
        <a:defRPr sz="1200" kern="1200">
          <a:solidFill>
            <a:srgbClr val="5A5A5A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C158-70E7-4B98-891F-A7519AD3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574"/>
            <a:ext cx="8458200" cy="1038225"/>
          </a:xfrm>
        </p:spPr>
        <p:txBody>
          <a:bodyPr>
            <a:normAutofit fontScale="90000"/>
          </a:bodyPr>
          <a:lstStyle/>
          <a:p>
            <a:r>
              <a:rPr lang="en-US" dirty="0"/>
              <a:t>Risk in case of Failure during</a:t>
            </a:r>
            <a:br>
              <a:rPr lang="en-US" dirty="0"/>
            </a:br>
            <a:r>
              <a:rPr lang="en-US" dirty="0"/>
              <a:t>Cold-Bore to Coil </a:t>
            </a:r>
            <a:r>
              <a:rPr lang="en-US" dirty="0" err="1"/>
              <a:t>Hipot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E7D90-6B47-49E5-AD1C-F55BF5FD9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038600"/>
          </a:xfrm>
        </p:spPr>
        <p:txBody>
          <a:bodyPr>
            <a:normAutofit/>
          </a:bodyPr>
          <a:lstStyle/>
          <a:p>
            <a:r>
              <a:rPr lang="en-US" dirty="0"/>
              <a:t>Cold Bore is grounded during operation, therefore we need to do </a:t>
            </a:r>
            <a:r>
              <a:rPr lang="en-US" dirty="0" err="1"/>
              <a:t>Hipot</a:t>
            </a:r>
            <a:r>
              <a:rPr lang="en-US" dirty="0"/>
              <a:t> to Coil at 3680 V</a:t>
            </a:r>
          </a:p>
          <a:p>
            <a:pPr lvl="1"/>
            <a:r>
              <a:rPr lang="en-US" dirty="0"/>
              <a:t>After Cold Bore installation</a:t>
            </a:r>
          </a:p>
          <a:p>
            <a:r>
              <a:rPr lang="en-US" dirty="0"/>
              <a:t>Magnet was exposed to helium, and there may be trapped helium inside coils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C40E0-7B12-4557-BCB5-BAF1CEFA7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169CC-738F-49AA-BCE4-288CF49C225A}" type="datetime1">
              <a:rPr lang="en-US" smtClean="0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F404-CE7C-41CD-9A53-8D94B363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7E332-86A2-4C12-A907-2FD35C49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383D6-4CCF-4719-87DD-90C22AC9CAE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3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DD5E2-BF1D-4E37-A35C-6CC3EDB84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57200"/>
            <a:ext cx="8458200" cy="5668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Proposed plan:</a:t>
            </a:r>
          </a:p>
          <a:p>
            <a:r>
              <a:rPr lang="en-US" dirty="0"/>
              <a:t>Keep Cold Bore electrically isolated</a:t>
            </a:r>
          </a:p>
          <a:p>
            <a:r>
              <a:rPr lang="en-US" dirty="0"/>
              <a:t>Connect to Ground: Coils, Heaters, Magnet Structure</a:t>
            </a:r>
          </a:p>
          <a:p>
            <a:r>
              <a:rPr lang="en-US" dirty="0"/>
              <a:t>Charge Cold Bore to 3680 V</a:t>
            </a:r>
          </a:p>
          <a:p>
            <a:endParaRPr lang="en-US" dirty="0"/>
          </a:p>
          <a:p>
            <a:r>
              <a:rPr lang="en-US" i="1" dirty="0"/>
              <a:t>Pros: in case of failure (i.e. discharge through the coil), no damage is expected to the insulation coil-heater or coil-structure</a:t>
            </a:r>
          </a:p>
          <a:p>
            <a:r>
              <a:rPr lang="en-US" i="1" dirty="0"/>
              <a:t>Cons: see next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56686-9296-4E84-98DD-10C06031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169CC-738F-49AA-BCE4-288CF49C225A}" type="datetime1">
              <a:rPr lang="en-US" smtClean="0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0783B-384C-4574-9767-39AC8C55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7D494-7002-45ED-B65A-D2A78CE5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383D6-4CCF-4719-87DD-90C22AC9CAE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4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40684-7EAF-4213-B05D-B04DABB1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81000"/>
            <a:ext cx="8458200" cy="5745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Risk in case of failure:</a:t>
            </a:r>
          </a:p>
          <a:p>
            <a:r>
              <a:rPr lang="en-US" dirty="0"/>
              <a:t>If Cold Bore insulation is damaged close to a coil-pole, there may be a discharge to the pole and through the coil-pole insulation.</a:t>
            </a:r>
          </a:p>
          <a:p>
            <a:r>
              <a:rPr lang="en-US" dirty="0"/>
              <a:t>It may result in damage to the coil-pole insulation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We need to ground the poles during this </a:t>
            </a:r>
            <a:r>
              <a:rPr lang="en-US" dirty="0" err="1">
                <a:sym typeface="Wingdings" panose="05000000000000000000" pitchFamily="2" charset="2"/>
              </a:rPr>
              <a:t>Hipot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6ED8F-E387-4B39-8549-B9675CC9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169CC-738F-49AA-BCE4-288CF49C225A}" type="datetime1">
              <a:rPr lang="en-US" smtClean="0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3A6FA-55A6-4A8F-AD47-389DAD94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FEA48-C872-4422-A42F-33A6A799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383D6-4CCF-4719-87DD-90C22AC9CAE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2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6524-755F-49BC-ACF6-CD388C7C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DFC06-C703-4A42-94CA-A4D5754B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169CC-738F-49AA-BCE4-288CF49C225A}" type="datetime1">
              <a:rPr lang="en-US" smtClean="0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0B054-AB7E-4F38-8613-F77F8EA6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56CA2-DBDE-4F78-A92B-F07AD974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383D6-4CCF-4719-87DD-90C22AC9CAE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26" name="x__x0000_i1028" descr="image003">
            <a:extLst>
              <a:ext uri="{FF2B5EF4-FFF2-40B4-BE49-F238E27FC236}">
                <a16:creationId xmlns:a16="http://schemas.microsoft.com/office/drawing/2014/main" id="{63F4AB3A-51B7-438C-ACB7-C712ECB6D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/>
          <a:stretch/>
        </p:blipFill>
        <p:spPr bwMode="auto">
          <a:xfrm>
            <a:off x="228600" y="419099"/>
            <a:ext cx="8915400" cy="621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22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E978F-CEF0-4290-B7A9-3613BAF40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82" y="2545234"/>
            <a:ext cx="7223115" cy="41749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C816-ED8C-47C5-B96A-DA98918E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169CC-738F-49AA-BCE4-288CF49C225A}" type="datetime1">
              <a:rPr lang="en-US" smtClean="0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C7FEF-D24B-43EB-B222-71117E56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914A3-C744-4F44-9EF8-AC334196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383D6-4CCF-4719-87DD-90C22AC9CAE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50" name="Picture 2" descr="8957657a-b348-4dd9-b54a-e49c9f79e456">
            <a:extLst>
              <a:ext uri="{FF2B5EF4-FFF2-40B4-BE49-F238E27FC236}">
                <a16:creationId xmlns:a16="http://schemas.microsoft.com/office/drawing/2014/main" id="{533961B2-4E22-4902-B502-DFDF5E075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61860"/>
            <a:ext cx="8230874" cy="478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FA2548-6890-4778-9FC7-757829DE3AAB}"/>
              </a:ext>
            </a:extLst>
          </p:cNvPr>
          <p:cNvSpPr txBox="1">
            <a:spLocks/>
          </p:cNvSpPr>
          <p:nvPr/>
        </p:nvSpPr>
        <p:spPr bwMode="auto">
          <a:xfrm>
            <a:off x="304800" y="137795"/>
            <a:ext cx="84582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/>
              <a:t>Dimensions:</a:t>
            </a:r>
          </a:p>
          <a:p>
            <a:r>
              <a:rPr lang="en-US"/>
              <a:t>Thickness: 2 mil foil and 2 layers of 1 mil tape. (~4-5 mils)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12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EEEA-A20B-43E4-A451-E8E64CF7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C8559-7C61-43D6-A4A6-52A07461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169CC-738F-49AA-BCE4-288CF49C225A}" type="datetime1">
              <a:rPr lang="en-US" smtClean="0"/>
              <a:pPr>
                <a:defRPr/>
              </a:pPr>
              <a:t>12/7/2020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1783-29C4-4B5A-98FD-BE21D64C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Ambrosio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ABB0A-E594-4C4B-BE2E-407BB0E1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383D6-4CCF-4719-87DD-90C22AC9CAE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4ECE0B-A8CC-485F-9E36-88E2B8F71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possible to have a temporary wire going though the yoke holes?</a:t>
            </a:r>
          </a:p>
          <a:p>
            <a:endParaRPr lang="en-US" dirty="0"/>
          </a:p>
          <a:p>
            <a:r>
              <a:rPr lang="en-US" dirty="0"/>
              <a:t>Other ideas?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464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C0BA59F-F041-4A4A-B5A7-70988B318AC9}" vid="{1D599B4C-3A8E-4AAF-AAD1-A7248040689F}"/>
    </a:ext>
  </a:extLst>
</a:theme>
</file>

<file path=ppt/theme/theme3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F164F81-4518-43A6-948E-F9DBEA29BB41}" vid="{39EBCB58-CAE5-4E4B-A85A-427130545373}"/>
    </a:ext>
  </a:extLst>
</a:theme>
</file>

<file path=ppt/theme/theme4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6942</TotalTime>
  <Words>218</Words>
  <Application>Microsoft Office PowerPoint</Application>
  <PresentationFormat>On-screen Show (4:3)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Helvetica</vt:lpstr>
      <vt:lpstr>Wingdings</vt:lpstr>
      <vt:lpstr>1_Office Theme</vt:lpstr>
      <vt:lpstr>Fermilab_PPT_090915</vt:lpstr>
      <vt:lpstr>Fermilab_PPT_090815</vt:lpstr>
      <vt:lpstr>1_Thème Office</vt:lpstr>
      <vt:lpstr>Risk in case of Failure during Cold-Bore to Coil Hipot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LARP Magnet System WBS</dc:title>
  <dc:creator>Giorgio Ambrosio x2297 12326N</dc:creator>
  <cp:lastModifiedBy>Giorgio Ambrosio</cp:lastModifiedBy>
  <cp:revision>507</cp:revision>
  <cp:lastPrinted>2017-10-23T14:52:34Z</cp:lastPrinted>
  <dcterms:created xsi:type="dcterms:W3CDTF">2014-01-08T23:59:22Z</dcterms:created>
  <dcterms:modified xsi:type="dcterms:W3CDTF">2020-12-07T18:54:10Z</dcterms:modified>
</cp:coreProperties>
</file>