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c200" ContentType="image/gif"/>
  <Default Extension="wdp" ContentType="image/vnd.ms-photo"/>
  <Default Extension="gif" ContentType="image/gif"/>
  <Default Extension="tif" ContentType="image/tiff"/>
  <Default Extension="m4v" ContentType="video/mp4"/>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jpg" ContentType="image/gif"/>
  <Override PartName="/ppt/media/image6.jpg" ContentType="image/gif"/>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00"/>
  </p:notesMasterIdLst>
  <p:handoutMasterIdLst>
    <p:handoutMasterId r:id="rId101"/>
  </p:handoutMasterIdLst>
  <p:sldIdLst>
    <p:sldId id="279" r:id="rId5"/>
    <p:sldId id="306" r:id="rId6"/>
    <p:sldId id="308" r:id="rId7"/>
    <p:sldId id="309" r:id="rId8"/>
    <p:sldId id="310" r:id="rId9"/>
    <p:sldId id="328" r:id="rId10"/>
    <p:sldId id="316" r:id="rId11"/>
    <p:sldId id="387" r:id="rId12"/>
    <p:sldId id="311" r:id="rId13"/>
    <p:sldId id="303" r:id="rId14"/>
    <p:sldId id="313" r:id="rId15"/>
    <p:sldId id="312" r:id="rId16"/>
    <p:sldId id="329" r:id="rId17"/>
    <p:sldId id="305" r:id="rId18"/>
    <p:sldId id="290" r:id="rId19"/>
    <p:sldId id="287" r:id="rId20"/>
    <p:sldId id="388" r:id="rId21"/>
    <p:sldId id="270" r:id="rId22"/>
    <p:sldId id="291" r:id="rId23"/>
    <p:sldId id="317" r:id="rId24"/>
    <p:sldId id="318" r:id="rId25"/>
    <p:sldId id="325" r:id="rId26"/>
    <p:sldId id="319" r:id="rId27"/>
    <p:sldId id="384" r:id="rId28"/>
    <p:sldId id="322" r:id="rId29"/>
    <p:sldId id="323" r:id="rId30"/>
    <p:sldId id="400" r:id="rId31"/>
    <p:sldId id="326" r:id="rId32"/>
    <p:sldId id="334" r:id="rId33"/>
    <p:sldId id="293" r:id="rId34"/>
    <p:sldId id="296" r:id="rId35"/>
    <p:sldId id="297" r:id="rId36"/>
    <p:sldId id="295" r:id="rId37"/>
    <p:sldId id="304" r:id="rId38"/>
    <p:sldId id="385" r:id="rId39"/>
    <p:sldId id="299" r:id="rId40"/>
    <p:sldId id="332" r:id="rId41"/>
    <p:sldId id="331" r:id="rId42"/>
    <p:sldId id="314" r:id="rId43"/>
    <p:sldId id="300" r:id="rId44"/>
    <p:sldId id="301" r:id="rId45"/>
    <p:sldId id="337" r:id="rId46"/>
    <p:sldId id="338" r:id="rId47"/>
    <p:sldId id="340" r:id="rId48"/>
    <p:sldId id="341" r:id="rId49"/>
    <p:sldId id="342" r:id="rId50"/>
    <p:sldId id="345" r:id="rId51"/>
    <p:sldId id="335" r:id="rId52"/>
    <p:sldId id="354" r:id="rId53"/>
    <p:sldId id="343" r:id="rId54"/>
    <p:sldId id="346" r:id="rId55"/>
    <p:sldId id="347" r:id="rId56"/>
    <p:sldId id="389" r:id="rId57"/>
    <p:sldId id="382" r:id="rId58"/>
    <p:sldId id="381" r:id="rId59"/>
    <p:sldId id="383" r:id="rId60"/>
    <p:sldId id="348" r:id="rId61"/>
    <p:sldId id="349" r:id="rId62"/>
    <p:sldId id="350" r:id="rId63"/>
    <p:sldId id="351" r:id="rId64"/>
    <p:sldId id="353" r:id="rId65"/>
    <p:sldId id="352" r:id="rId66"/>
    <p:sldId id="330" r:id="rId67"/>
    <p:sldId id="359" r:id="rId68"/>
    <p:sldId id="360" r:id="rId69"/>
    <p:sldId id="401" r:id="rId70"/>
    <p:sldId id="358" r:id="rId71"/>
    <p:sldId id="361" r:id="rId72"/>
    <p:sldId id="375" r:id="rId73"/>
    <p:sldId id="362" r:id="rId74"/>
    <p:sldId id="363" r:id="rId75"/>
    <p:sldId id="366" r:id="rId76"/>
    <p:sldId id="367" r:id="rId77"/>
    <p:sldId id="368" r:id="rId78"/>
    <p:sldId id="369" r:id="rId79"/>
    <p:sldId id="370" r:id="rId80"/>
    <p:sldId id="372" r:id="rId81"/>
    <p:sldId id="374" r:id="rId82"/>
    <p:sldId id="373" r:id="rId83"/>
    <p:sldId id="379" r:id="rId84"/>
    <p:sldId id="324" r:id="rId85"/>
    <p:sldId id="393" r:id="rId86"/>
    <p:sldId id="392" r:id="rId87"/>
    <p:sldId id="399" r:id="rId88"/>
    <p:sldId id="395" r:id="rId89"/>
    <p:sldId id="396" r:id="rId90"/>
    <p:sldId id="397" r:id="rId91"/>
    <p:sldId id="398" r:id="rId92"/>
    <p:sldId id="390" r:id="rId93"/>
    <p:sldId id="357" r:id="rId94"/>
    <p:sldId id="356" r:id="rId95"/>
    <p:sldId id="377" r:id="rId96"/>
    <p:sldId id="378" r:id="rId97"/>
    <p:sldId id="380" r:id="rId98"/>
    <p:sldId id="376" r:id="rId9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6"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ltamehr@outlook.com" initials="s" lastIdx="2" clrIdx="0">
    <p:extLst>
      <p:ext uri="{19B8F6BF-5375-455C-9EA6-DF929625EA0E}">
        <p15:presenceInfo xmlns:p15="http://schemas.microsoft.com/office/powerpoint/2012/main" userId="1a122eada87000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EDE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34" autoAdjust="0"/>
    <p:restoredTop sz="94280" autoAdjust="0"/>
  </p:normalViewPr>
  <p:slideViewPr>
    <p:cSldViewPr>
      <p:cViewPr varScale="1">
        <p:scale>
          <a:sx n="57" d="100"/>
          <a:sy n="57" d="100"/>
        </p:scale>
        <p:origin x="84" y="384"/>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t>3/10/2017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10T21:05:21.264"/>
    </inkml:context>
    <inkml:brush xml:id="br0">
      <inkml:brushProperty name="width" value="0.05" units="cm"/>
      <inkml:brushProperty name="height" value="0.05" units="cm"/>
      <inkml:brushProperty name="ignorePressure" value="1"/>
    </inkml:brush>
  </inkml:definitions>
  <inkml:traceGroup>
    <inkml:annotationXML>
      <emma:emma xmlns:emma="http://www.w3.org/2003/04/emma" version="1.0">
        <emma:interpretation id="{1154C6B9-7517-402B-9096-2518381F456D}" emma:medium="tactile" emma:mode="ink">
          <msink:context xmlns:msink="http://schemas.microsoft.com/ink/2010/main" type="writingRegion" rotatedBoundingBox="5925,2568 5940,2568 5940,2583 5925,2583"/>
        </emma:interpretation>
      </emma:emma>
    </inkml:annotationXML>
    <inkml:traceGroup>
      <inkml:annotationXML>
        <emma:emma xmlns:emma="http://www.w3.org/2003/04/emma" version="1.0">
          <emma:interpretation id="{780FF6B8-9B46-49BA-8923-3C24DCF9C832}" emma:medium="tactile" emma:mode="ink">
            <msink:context xmlns:msink="http://schemas.microsoft.com/ink/2010/main" type="paragraph" rotatedBoundingBox="5925,2568 5940,2568 5940,2583 5925,2583" alignmentLevel="1"/>
          </emma:interpretation>
        </emma:emma>
      </inkml:annotationXML>
      <inkml:traceGroup>
        <inkml:annotationXML>
          <emma:emma xmlns:emma="http://www.w3.org/2003/04/emma" version="1.0">
            <emma:interpretation id="{3FF50138-BF13-4C1D-9483-BE39245BE50E}" emma:medium="tactile" emma:mode="ink">
              <msink:context xmlns:msink="http://schemas.microsoft.com/ink/2010/main" type="line" rotatedBoundingBox="5925,2568 5940,2568 5940,2583 5925,2583"/>
            </emma:interpretation>
          </emma:emma>
        </inkml:annotationXML>
        <inkml:traceGroup>
          <inkml:annotationXML>
            <emma:emma xmlns:emma="http://www.w3.org/2003/04/emma" version="1.0">
              <emma:interpretation id="{A666D306-A46B-4EE3-B455-D98F42060CAD}" emma:medium="tactile" emma:mode="ink">
                <msink:context xmlns:msink="http://schemas.microsoft.com/ink/2010/main" type="inkWord" rotatedBoundingBox="5925,2568 5940,2568 5940,2583 5925,2583"/>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1 0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3-10T21:05:21.264"/>
    </inkml:context>
    <inkml:brush xml:id="br0">
      <inkml:brushProperty name="width" value="0.05" units="cm"/>
      <inkml:brushProperty name="height" value="0.05" units="cm"/>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t>3/10/2017</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how you think light travels in this room. Start with a light bulb. How is light coming out of this bulb? What</a:t>
            </a:r>
            <a:r>
              <a:rPr lang="en-US" baseline="0" dirty="0"/>
              <a:t> does it do next? How does it travel from this room? What is it made of? What does it go through? What is it reflected off of? </a:t>
            </a:r>
            <a:endParaRPr lang="en-US" dirty="0"/>
          </a:p>
        </p:txBody>
      </p:sp>
      <p:sp>
        <p:nvSpPr>
          <p:cNvPr id="4" name="Slide Number Placeholder 3"/>
          <p:cNvSpPr>
            <a:spLocks noGrp="1"/>
          </p:cNvSpPr>
          <p:nvPr>
            <p:ph type="sldNum" sz="quarter" idx="10"/>
          </p:nvPr>
        </p:nvSpPr>
        <p:spPr/>
        <p:txBody>
          <a:bodyPr/>
          <a:lstStyle/>
          <a:p>
            <a:fld id="{9E11EC53-F507-411E-9ADC-FBCFECE09D3D}" type="slidenum">
              <a:rPr lang="en-US" smtClean="0"/>
              <a:t>17</a:t>
            </a:fld>
            <a:endParaRPr lang="en-US"/>
          </a:p>
        </p:txBody>
      </p:sp>
    </p:spTree>
    <p:extLst>
      <p:ext uri="{BB962C8B-B14F-4D97-AF65-F5344CB8AC3E}">
        <p14:creationId xmlns:p14="http://schemas.microsoft.com/office/powerpoint/2010/main" val="3935118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62" name="Rectangle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lnSpc>
                <a:spcPct val="90000"/>
              </a:lnSpc>
            </a:pPr>
            <a:endParaRPr sz="3200">
              <a:solidFill>
                <a:schemeClr val="tx2"/>
              </a:solidFill>
            </a:endParaRPr>
          </a:p>
        </p:txBody>
      </p:sp>
      <p:sp>
        <p:nvSpPr>
          <p:cNvPr id="2" name="Title 1"/>
          <p:cNvSpPr>
            <a:spLocks noGrp="1"/>
          </p:cNvSpPr>
          <p:nvPr>
            <p:ph type="ctrTitle"/>
          </p:nvPr>
        </p:nvSpPr>
        <p:spPr>
          <a:xfrm>
            <a:off x="1218883" y="1905002"/>
            <a:ext cx="9751060" cy="2147926"/>
          </a:xfrm>
        </p:spPr>
        <p:txBody>
          <a:bodyPr anchor="ctr">
            <a:normAutofit/>
          </a:bodyPr>
          <a:lstStyle>
            <a:lvl1pPr algn="ctr">
              <a:defRPr sz="4400" cap="all" normalizeH="0" baseline="0"/>
            </a:lvl1pPr>
          </a:lstStyle>
          <a:p>
            <a:r>
              <a:rPr lang="en-US"/>
              <a:t>Click to edit Master title style</a:t>
            </a:r>
            <a:endParaRPr/>
          </a:p>
        </p:txBody>
      </p:sp>
      <p:sp>
        <p:nvSpPr>
          <p:cNvPr id="3" name="Subtitle 2"/>
          <p:cNvSpPr>
            <a:spLocks noGrp="1"/>
          </p:cNvSpPr>
          <p:nvPr>
            <p:ph type="subTitle" idx="1"/>
          </p:nvPr>
        </p:nvSpPr>
        <p:spPr>
          <a:xfrm>
            <a:off x="1218883" y="4140200"/>
            <a:ext cx="975106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a:t>Click to edit Master title style</a:t>
            </a:r>
            <a:endParaRPr/>
          </a:p>
        </p:txBody>
      </p:sp>
      <p:sp>
        <p:nvSpPr>
          <p:cNvPr id="9" name="Rectangle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8" y="482600"/>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dirty="0"/>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Mehreen Sultana, Modern Physics - Saturday Morning Physics - March 11, 2017</a:t>
            </a:r>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0043" y="482599"/>
            <a:ext cx="1843982" cy="57912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162" y="482599"/>
            <a:ext cx="9040045" cy="5791201"/>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Mehreen Sultana, Modern Physics - Saturday Morning Physics - March 11, 2017</a:t>
            </a:r>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35642" y="1107281"/>
            <a:ext cx="11117542" cy="0"/>
          </a:xfrm>
          <a:prstGeom prst="line">
            <a:avLst/>
          </a:prstGeom>
          <a:ln w="38100" cap="rnd">
            <a:solidFill>
              <a:srgbClr val="747676"/>
            </a:solidFill>
            <a:custDash>
              <a:ds d="100000" sp="200000"/>
            </a:custDash>
            <a:round/>
          </a:ln>
        </p:spPr>
        <p:txBody>
          <a:bodyPr anchor="ctr">
            <a:noAutofit/>
          </a:bodyPr>
          <a:lstStyle>
            <a:lvl1pPr marL="0" indent="0" defTabSz="321457">
              <a:spcBef>
                <a:spcPts val="0"/>
              </a:spcBef>
              <a:buSzTx/>
              <a:buFontTx/>
              <a:buNone/>
              <a:defRPr sz="1200">
                <a:solidFill>
                  <a:srgbClr val="000000"/>
                </a:solidFill>
                <a:latin typeface="Helvetica"/>
                <a:cs typeface="Helvetica"/>
                <a:sym typeface="Helvetica"/>
              </a:defRPr>
            </a:lvl1p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Title Text</a:t>
            </a:r>
          </a:p>
        </p:txBody>
      </p:sp>
      <p:sp>
        <p:nvSpPr>
          <p:cNvPr id="63" name="Shape 6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64860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Mehreen Sultana, Modern Physics - Saturday Morning Physics - March 11, 2017</a:t>
            </a:r>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1218883" y="1524000"/>
            <a:ext cx="9751060" cy="1992597"/>
          </a:xfrm>
        </p:spPr>
        <p:txBody>
          <a:bodyPr anchor="b" anchorCtr="0">
            <a:noAutofit/>
          </a:bodyPr>
          <a:lstStyle>
            <a:lvl1pPr algn="ctr">
              <a:defRPr sz="4400" b="0" cap="all" baseline="0"/>
            </a:lvl1pPr>
          </a:lstStyle>
          <a:p>
            <a:r>
              <a:rPr lang="en-US"/>
              <a:t>Click to edit Master title style</a:t>
            </a:r>
            <a:endParaRPr/>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Mehreen Sultana, Modern Physics - Saturday Morning Physics - March 11, 2017</a:t>
            </a:r>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Mehreen Sultana, Modern Physics - Saturday Morning Physics - March 11, 2017</a:t>
            </a:r>
            <a:endParaRPr/>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Mehreen Sultana, Modern Physics - Saturday Morning Physics - March 11, 2017</a:t>
            </a:r>
            <a:endParaRPr/>
          </a:p>
        </p:txBody>
      </p:sp>
      <p:sp>
        <p:nvSpPr>
          <p:cNvPr id="7" name="Date Placeholder 6"/>
          <p:cNvSpPr>
            <a:spLocks noGrp="1"/>
          </p:cNvSpPr>
          <p:nvPr>
            <p:ph type="dt" sz="half" idx="10"/>
          </p:nvPr>
        </p:nvSpPr>
        <p:spPr/>
        <p:txBody>
          <a:bodyPr/>
          <a:lstStyle/>
          <a:p>
            <a:endParaRPr/>
          </a:p>
        </p:txBody>
      </p:sp>
      <p:sp>
        <p:nvSpPr>
          <p:cNvPr id="9" name="Slide Number Placeholder 8"/>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Mehreen Sultana, Modern Physics - Saturday Morning Physics - March 11, 2017</a:t>
            </a:r>
            <a:endParaRPr/>
          </a:p>
        </p:txBody>
      </p:sp>
      <p:sp>
        <p:nvSpPr>
          <p:cNvPr id="3" name="Date Placeholder 2"/>
          <p:cNvSpPr>
            <a:spLocks noGrp="1"/>
          </p:cNvSpPr>
          <p:nvPr>
            <p:ph type="dt" sz="half" idx="10"/>
          </p:nvPr>
        </p:nvSpPr>
        <p:spPr/>
        <p:txBody>
          <a:bodyPr/>
          <a:lstStyle/>
          <a:p>
            <a:endParaRPr/>
          </a:p>
        </p:txBody>
      </p:sp>
      <p:sp>
        <p:nvSpPr>
          <p:cNvPr id="5" name="Slide Number Placeholder 4"/>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a:t>Click to edit Master title style</a:t>
            </a:r>
            <a:endParaRPr/>
          </a:p>
        </p:txBody>
      </p:sp>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Content Placeholder 2"/>
          <p:cNvSpPr>
            <a:spLocks noGrp="1"/>
          </p:cNvSpPr>
          <p:nvPr>
            <p:ph idx="1"/>
          </p:nvPr>
        </p:nvSpPr>
        <p:spPr bwMode="white">
          <a:xfrm>
            <a:off x="507868" y="482600"/>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6399133" y="1905000"/>
            <a:ext cx="5180251" cy="17272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9"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6399133"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a:defRPr sz="1100">
                <a:solidFill>
                  <a:schemeClr val="tx1"/>
                </a:solidFill>
              </a:defRPr>
            </a:lvl1pPr>
          </a:lstStyle>
          <a:p>
            <a:r>
              <a:rPr lang="en-US"/>
              <a:t>Mehreen Sultana, Modern Physics - Saturday Morning Physics - March 11, 2017</a:t>
            </a:r>
            <a:endParaRPr/>
          </a:p>
        </p:txBody>
      </p:sp>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endParaRPr/>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 id="214748368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microsoft.com/office/2007/relationships/media" Target="../media/media3.m4v"/><Relationship Id="rId7" Type="http://schemas.openxmlformats.org/officeDocument/2006/relationships/image" Target="../media/image17.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video" Target="../media/media3.m4v"/></Relationships>
</file>

<file path=ppt/slides/_rels/slide15.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psycnet.apa.org/doi/10.1037/0003-066X.57.6-7.417"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gif"/><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piff.rit.edu/classes/phys150/lectures/mm_results/mm_results.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gif-c200"/><Relationship Id="rId2" Type="http://schemas.openxmlformats.org/officeDocument/2006/relationships/image" Target="../media/image54.gi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55.gif-c200"/><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55.gif-c200"/><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5.gif-c200"/><Relationship Id="rId7" Type="http://schemas.openxmlformats.org/officeDocument/2006/relationships/image" Target="../media/image57.gif"/><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gif-c200"/><Relationship Id="rId7" Type="http://schemas.openxmlformats.org/officeDocument/2006/relationships/image" Target="../media/image66.png"/><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57.gif"/><Relationship Id="rId5" Type="http://schemas.openxmlformats.org/officeDocument/2006/relationships/image" Target="../media/image63.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4v"/><Relationship Id="rId1" Type="http://schemas.microsoft.com/office/2007/relationships/media" Target="../media/media6.m4v"/><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gif"/><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4"/><Relationship Id="rId1" Type="http://schemas.openxmlformats.org/officeDocument/2006/relationships/video" Target="NULL" TargetMode="External"/><Relationship Id="rId5" Type="http://schemas.openxmlformats.org/officeDocument/2006/relationships/image" Target="../media/image63.gif"/><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5.gif"/><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gif"/><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4.gif"/><Relationship Id="rId1" Type="http://schemas.openxmlformats.org/officeDocument/2006/relationships/slideLayout" Target="../slideLayouts/slideLayout2.xml"/><Relationship Id="rId5" Type="http://schemas.openxmlformats.org/officeDocument/2006/relationships/image" Target="../media/image65.gif"/><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4.gif"/><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80.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70.gif"/></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0.gif"/><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63.gif"/><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71.gif"/><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56.pn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76.gif"/></Relationships>
</file>

<file path=ppt/slides/_rels/slide6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gif"/></Relationships>
</file>

<file path=ppt/slides/_rels/slide6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76.gif"/></Relationships>
</file>

<file path=ppt/slides/_rels/slide6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6.gif"/><Relationship Id="rId5" Type="http://schemas.openxmlformats.org/officeDocument/2006/relationships/image" Target="../media/image105.png"/><Relationship Id="rId4" Type="http://schemas.openxmlformats.org/officeDocument/2006/relationships/image" Target="../media/image103.gif"/></Relationships>
</file>

<file path=ppt/slides/_rels/slide69.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106.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3.gif"/><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6.gif"/><Relationship Id="rId5" Type="http://schemas.openxmlformats.org/officeDocument/2006/relationships/image" Target="../media/image105.png"/><Relationship Id="rId4" Type="http://schemas.openxmlformats.org/officeDocument/2006/relationships/image" Target="../media/image103.gif"/></Relationships>
</file>

<file path=ppt/slides/_rels/slide7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6.gif"/><Relationship Id="rId5" Type="http://schemas.openxmlformats.org/officeDocument/2006/relationships/image" Target="../media/image105.png"/><Relationship Id="rId4" Type="http://schemas.openxmlformats.org/officeDocument/2006/relationships/image" Target="../media/image103.gif"/></Relationships>
</file>

<file path=ppt/slides/_rels/slide72.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106.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16.png"/><Relationship Id="rId4" Type="http://schemas.openxmlformats.org/officeDocument/2006/relationships/image" Target="../media/image103.gif"/></Relationships>
</file>

<file path=ppt/slides/_rels/slide73.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106.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17.png"/><Relationship Id="rId4" Type="http://schemas.openxmlformats.org/officeDocument/2006/relationships/image" Target="../media/image103.gif"/></Relationships>
</file>

<file path=ppt/slides/_rels/slide74.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106.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18.png"/><Relationship Id="rId4" Type="http://schemas.openxmlformats.org/officeDocument/2006/relationships/image" Target="../media/image103.gif"/></Relationships>
</file>

<file path=ppt/slides/_rels/slide75.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106.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19.png"/><Relationship Id="rId4" Type="http://schemas.openxmlformats.org/officeDocument/2006/relationships/image" Target="../media/image103.gif"/></Relationships>
</file>

<file path=ppt/slides/_rels/slide76.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106.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20.png"/><Relationship Id="rId4" Type="http://schemas.openxmlformats.org/officeDocument/2006/relationships/image" Target="../media/image103.gif"/></Relationships>
</file>

<file path=ppt/slides/_rels/slide77.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106.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20.png"/><Relationship Id="rId4" Type="http://schemas.openxmlformats.org/officeDocument/2006/relationships/image" Target="../media/image103.gif"/></Relationships>
</file>

<file path=ppt/slides/_rels/slide78.xml.rels><?xml version="1.0" encoding="UTF-8" standalone="yes"?>
<Relationships xmlns="http://schemas.openxmlformats.org/package/2006/relationships"><Relationship Id="rId8" Type="http://schemas.openxmlformats.org/officeDocument/2006/relationships/image" Target="../media/image106.gif"/><Relationship Id="rId3" Type="http://schemas.openxmlformats.org/officeDocument/2006/relationships/image" Target="../media/image75.gif"/><Relationship Id="rId7" Type="http://schemas.openxmlformats.org/officeDocument/2006/relationships/image" Target="../media/image122.pn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7.gif"/><Relationship Id="rId5" Type="http://schemas.openxmlformats.org/officeDocument/2006/relationships/image" Target="../media/image105.png"/><Relationship Id="rId4" Type="http://schemas.openxmlformats.org/officeDocument/2006/relationships/image" Target="../media/image103.gif"/></Relationships>
</file>

<file path=ppt/slides/_rels/slide79.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106.gif"/><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23.png"/><Relationship Id="rId4" Type="http://schemas.openxmlformats.org/officeDocument/2006/relationships/image" Target="../media/image103.gif"/></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gif"/><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gif"/><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11.gif"/></Relationships>
</file>

<file path=ppt/slides/_rels/slide8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gif"/></Relationships>
</file>

<file path=ppt/slides/_rels/slide89.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hyperlink" Target="https://www.youtube.com/watch?v=1TKSfAkWWN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4.png"/><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user/diggitydev" TargetMode="External"/><Relationship Id="rId2" Type="http://schemas.openxmlformats.org/officeDocument/2006/relationships/hyperlink" Target="http://www.diegosanches.com/pixel-art-1" TargetMode="External"/><Relationship Id="rId1" Type="http://schemas.openxmlformats.org/officeDocument/2006/relationships/slideLayout" Target="../slideLayouts/slideLayout2.xml"/><Relationship Id="rId5" Type="http://schemas.openxmlformats.org/officeDocument/2006/relationships/hyperlink" Target="https://www.youtube.com/user/minutephysics" TargetMode="External"/><Relationship Id="rId4" Type="http://schemas.openxmlformats.org/officeDocument/2006/relationships/hyperlink" Target="https://www.youtube.com/user/sixtysymbols"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118.gif"/><Relationship Id="rId3" Type="http://schemas.openxmlformats.org/officeDocument/2006/relationships/image" Target="../media/image50.png"/><Relationship Id="rId7" Type="http://schemas.openxmlformats.org/officeDocument/2006/relationships/image" Target="../media/image117.gif"/><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4.png"/><Relationship Id="rId4" Type="http://schemas.openxmlformats.org/officeDocument/2006/relationships/image" Target="../media/image51.png"/></Relationships>
</file>

<file path=ppt/slides/_rels/slide95.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12188825" cy="6853546"/>
          </a:xfrm>
          <a:prstGeom prst="rect">
            <a:avLst/>
          </a:prstGeom>
        </p:spPr>
      </p:pic>
      <p:sp>
        <p:nvSpPr>
          <p:cNvPr id="3" name="Title 2"/>
          <p:cNvSpPr>
            <a:spLocks noGrp="1"/>
          </p:cNvSpPr>
          <p:nvPr>
            <p:ph type="ctrTitle"/>
          </p:nvPr>
        </p:nvSpPr>
        <p:spPr>
          <a:xfrm>
            <a:off x="1218882" y="3861048"/>
            <a:ext cx="9751060" cy="2147926"/>
          </a:xfrm>
        </p:spPr>
        <p:txBody>
          <a:bodyPr/>
          <a:lstStyle/>
          <a:p>
            <a:r>
              <a:rPr lang="en-US" dirty="0"/>
              <a:t>1905</a:t>
            </a:r>
            <a:br>
              <a:rPr lang="en-US" dirty="0"/>
            </a:br>
            <a:r>
              <a:rPr lang="en-US" dirty="0"/>
              <a:t>A </a:t>
            </a:r>
            <a:r>
              <a:rPr lang="en-US" dirty="0">
                <a:solidFill>
                  <a:schemeClr val="accent1">
                    <a:lumMod val="20000"/>
                    <a:lumOff val="80000"/>
                  </a:schemeClr>
                </a:solidFill>
              </a:rPr>
              <a:t>Space-time</a:t>
            </a:r>
            <a:r>
              <a:rPr lang="en-US" dirty="0"/>
              <a:t> odyssey</a:t>
            </a:r>
          </a:p>
        </p:txBody>
      </p:sp>
      <p:sp>
        <p:nvSpPr>
          <p:cNvPr id="2" name="Subtitle 1"/>
          <p:cNvSpPr>
            <a:spLocks noGrp="1"/>
          </p:cNvSpPr>
          <p:nvPr>
            <p:ph type="subTitle" idx="1"/>
          </p:nvPr>
        </p:nvSpPr>
        <p:spPr>
          <a:xfrm>
            <a:off x="1218882" y="5824290"/>
            <a:ext cx="9751060" cy="1016000"/>
          </a:xfrm>
        </p:spPr>
        <p:txBody>
          <a:bodyPr>
            <a:normAutofit/>
          </a:bodyPr>
          <a:lstStyle/>
          <a:p>
            <a:r>
              <a:rPr lang="en-US" dirty="0" err="1"/>
              <a:t>Mehreen</a:t>
            </a:r>
            <a:r>
              <a:rPr lang="en-US" dirty="0"/>
              <a:t> Sultana</a:t>
            </a:r>
          </a:p>
        </p:txBody>
      </p:sp>
    </p:spTree>
    <p:extLst>
      <p:ext uri="{BB962C8B-B14F-4D97-AF65-F5344CB8AC3E}">
        <p14:creationId xmlns:p14="http://schemas.microsoft.com/office/powerpoint/2010/main" val="108287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535" y="188640"/>
            <a:ext cx="10360501" cy="714152"/>
          </a:xfrm>
        </p:spPr>
        <p:txBody>
          <a:bodyPr/>
          <a:lstStyle/>
          <a:p>
            <a:pPr algn="ctr"/>
            <a:r>
              <a:rPr lang="en-US" b="1" dirty="0">
                <a:solidFill>
                  <a:srgbClr val="FFFF00"/>
                </a:solidFill>
              </a:rPr>
              <a:t>Newtonian Relativity</a:t>
            </a:r>
          </a:p>
        </p:txBody>
      </p:sp>
      <p:sp>
        <p:nvSpPr>
          <p:cNvPr id="3" name="Content Placeholder 2"/>
          <p:cNvSpPr>
            <a:spLocks noGrp="1"/>
          </p:cNvSpPr>
          <p:nvPr>
            <p:ph idx="1"/>
          </p:nvPr>
        </p:nvSpPr>
        <p:spPr>
          <a:xfrm>
            <a:off x="405780" y="1052736"/>
            <a:ext cx="11448565" cy="4751536"/>
          </a:xfrm>
        </p:spPr>
        <p:txBody>
          <a:bodyPr/>
          <a:lstStyle/>
          <a:p>
            <a:r>
              <a:rPr lang="en-US" i="1" dirty="0"/>
              <a:t>The laws of physics (mechanics) are the same for any observer moving at constant speed.</a:t>
            </a:r>
          </a:p>
          <a:p>
            <a:r>
              <a:rPr lang="en-US" i="1" dirty="0"/>
              <a:t>Is there a preferred (best) reference frame that underlies all the other ones?</a:t>
            </a:r>
          </a:p>
        </p:txBody>
      </p:sp>
      <p:pic>
        <p:nvPicPr>
          <p:cNvPr id="4" name="earthtospacezo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2004" y="2564904"/>
            <a:ext cx="6912768" cy="3888432"/>
          </a:xfrm>
          <a:prstGeom prst="rect">
            <a:avLst/>
          </a:prstGeom>
        </p:spPr>
      </p:pic>
      <p:sp>
        <p:nvSpPr>
          <p:cNvPr id="5" name="Footer Placeholder 4"/>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10</a:t>
            </a:fld>
            <a:endParaRPr lang="en-US"/>
          </a:p>
        </p:txBody>
      </p:sp>
    </p:spTree>
    <p:extLst>
      <p:ext uri="{BB962C8B-B14F-4D97-AF65-F5344CB8AC3E}">
        <p14:creationId xmlns:p14="http://schemas.microsoft.com/office/powerpoint/2010/main" val="180555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844" y="116632"/>
            <a:ext cx="10360501" cy="1219200"/>
          </a:xfrm>
        </p:spPr>
        <p:txBody>
          <a:bodyPr/>
          <a:lstStyle/>
          <a:p>
            <a:r>
              <a:rPr lang="en-US" dirty="0"/>
              <a:t>Relative Motion – </a:t>
            </a:r>
            <a:r>
              <a:rPr lang="en-US" dirty="0">
                <a:solidFill>
                  <a:srgbClr val="FFC000"/>
                </a:solidFill>
              </a:rPr>
              <a:t>“WITH RESPECT TO …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876" y="1412776"/>
            <a:ext cx="9073008" cy="5099030"/>
          </a:xfrm>
          <a:prstGeom prst="rect">
            <a:avLst/>
          </a:prstGeom>
        </p:spPr>
      </p:pic>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11</a:t>
            </a:fld>
            <a:endParaRPr lang="en-US"/>
          </a:p>
        </p:txBody>
      </p:sp>
    </p:spTree>
    <p:extLst>
      <p:ext uri="{BB962C8B-B14F-4D97-AF65-F5344CB8AC3E}">
        <p14:creationId xmlns:p14="http://schemas.microsoft.com/office/powerpoint/2010/main" val="256235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72" y="332656"/>
            <a:ext cx="10360501" cy="606169"/>
          </a:xfrm>
        </p:spPr>
        <p:txBody>
          <a:bodyPr/>
          <a:lstStyle/>
          <a:p>
            <a:r>
              <a:rPr lang="en-US" dirty="0"/>
              <a:t>Relative Motion – </a:t>
            </a:r>
            <a:r>
              <a:rPr lang="en-US" dirty="0">
                <a:solidFill>
                  <a:srgbClr val="FFC000"/>
                </a:solidFill>
              </a:rPr>
              <a:t>“WITH RESPECT TO …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80" y="1196752"/>
            <a:ext cx="7560840" cy="4771847"/>
          </a:xfrm>
          <a:prstGeom prst="rect">
            <a:avLst/>
          </a:prstGeom>
        </p:spPr>
      </p:pic>
      <p:cxnSp>
        <p:nvCxnSpPr>
          <p:cNvPr id="8" name="Straight Arrow Connector 7"/>
          <p:cNvCxnSpPr/>
          <p:nvPr/>
        </p:nvCxnSpPr>
        <p:spPr>
          <a:xfrm flipH="1">
            <a:off x="8974732" y="3284984"/>
            <a:ext cx="1656184" cy="0"/>
          </a:xfrm>
          <a:prstGeom prst="straightConnector1">
            <a:avLst/>
          </a:prstGeom>
          <a:ln w="101600">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066144" y="4581128"/>
            <a:ext cx="1656184" cy="0"/>
          </a:xfrm>
          <a:prstGeom prst="straightConnector1">
            <a:avLst/>
          </a:prstGeom>
          <a:ln w="101600">
            <a:miter lim="800000"/>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28385" y="1507318"/>
            <a:ext cx="3960440" cy="867930"/>
          </a:xfrm>
          <a:prstGeom prst="rect">
            <a:avLst/>
          </a:prstGeom>
          <a:noFill/>
        </p:spPr>
        <p:txBody>
          <a:bodyPr wrap="square" rtlCol="0">
            <a:spAutoFit/>
          </a:bodyPr>
          <a:lstStyle/>
          <a:p>
            <a:pPr>
              <a:lnSpc>
                <a:spcPct val="90000"/>
              </a:lnSpc>
            </a:pPr>
            <a:r>
              <a:rPr lang="en-US" sz="2800" dirty="0"/>
              <a:t>From our point of view</a:t>
            </a:r>
          </a:p>
          <a:p>
            <a:pPr>
              <a:lnSpc>
                <a:spcPct val="90000"/>
              </a:lnSpc>
            </a:pPr>
            <a:r>
              <a:rPr lang="en-US" sz="2800" dirty="0"/>
              <a:t>(Frame of Reference)</a:t>
            </a:r>
          </a:p>
        </p:txBody>
      </p:sp>
      <p:sp>
        <p:nvSpPr>
          <p:cNvPr id="11" name="TextBox 10"/>
          <p:cNvSpPr txBox="1"/>
          <p:nvPr/>
        </p:nvSpPr>
        <p:spPr>
          <a:xfrm>
            <a:off x="8550053" y="2486881"/>
            <a:ext cx="2962065" cy="480131"/>
          </a:xfrm>
          <a:prstGeom prst="rect">
            <a:avLst/>
          </a:prstGeom>
          <a:noFill/>
        </p:spPr>
        <p:txBody>
          <a:bodyPr wrap="square" rtlCol="0">
            <a:spAutoFit/>
          </a:bodyPr>
          <a:lstStyle/>
          <a:p>
            <a:pPr>
              <a:lnSpc>
                <a:spcPct val="90000"/>
              </a:lnSpc>
            </a:pPr>
            <a:r>
              <a:rPr lang="en-US" sz="2800" dirty="0" err="1">
                <a:solidFill>
                  <a:srgbClr val="FFC000"/>
                </a:solidFill>
              </a:rPr>
              <a:t>V</a:t>
            </a:r>
            <a:r>
              <a:rPr lang="en-US" sz="2800" baseline="-25000" dirty="0" err="1">
                <a:solidFill>
                  <a:srgbClr val="FFC000"/>
                </a:solidFill>
              </a:rPr>
              <a:t>truck</a:t>
            </a:r>
            <a:r>
              <a:rPr lang="en-US" sz="2800" dirty="0">
                <a:solidFill>
                  <a:srgbClr val="FFC000"/>
                </a:solidFill>
              </a:rPr>
              <a:t> = - 60 mph</a:t>
            </a:r>
          </a:p>
        </p:txBody>
      </p:sp>
      <p:sp>
        <p:nvSpPr>
          <p:cNvPr id="12" name="TextBox 11"/>
          <p:cNvSpPr txBox="1"/>
          <p:nvPr/>
        </p:nvSpPr>
        <p:spPr>
          <a:xfrm>
            <a:off x="8727572" y="3923128"/>
            <a:ext cx="2962065" cy="480131"/>
          </a:xfrm>
          <a:prstGeom prst="rect">
            <a:avLst/>
          </a:prstGeom>
          <a:noFill/>
        </p:spPr>
        <p:txBody>
          <a:bodyPr wrap="square" rtlCol="0">
            <a:spAutoFit/>
          </a:bodyPr>
          <a:lstStyle/>
          <a:p>
            <a:pPr>
              <a:lnSpc>
                <a:spcPct val="90000"/>
              </a:lnSpc>
            </a:pPr>
            <a:r>
              <a:rPr lang="en-US" sz="2800" dirty="0" err="1">
                <a:solidFill>
                  <a:srgbClr val="FFC000"/>
                </a:solidFill>
              </a:rPr>
              <a:t>V</a:t>
            </a:r>
            <a:r>
              <a:rPr lang="en-US" sz="2800" baseline="-25000" dirty="0" err="1">
                <a:solidFill>
                  <a:srgbClr val="FFC000"/>
                </a:solidFill>
              </a:rPr>
              <a:t>ball</a:t>
            </a:r>
            <a:r>
              <a:rPr lang="en-US" sz="2800" dirty="0">
                <a:solidFill>
                  <a:srgbClr val="FFC000"/>
                </a:solidFill>
              </a:rPr>
              <a:t> =   60 mph</a:t>
            </a:r>
          </a:p>
        </p:txBody>
      </p:sp>
      <p:sp>
        <p:nvSpPr>
          <p:cNvPr id="13" name="TextBox 12"/>
          <p:cNvSpPr txBox="1"/>
          <p:nvPr/>
        </p:nvSpPr>
        <p:spPr>
          <a:xfrm>
            <a:off x="8136008" y="4995023"/>
            <a:ext cx="3790157" cy="535531"/>
          </a:xfrm>
          <a:prstGeom prst="rect">
            <a:avLst/>
          </a:prstGeom>
          <a:noFill/>
          <a:ln>
            <a:solidFill>
              <a:srgbClr val="FFC000"/>
            </a:solidFill>
          </a:ln>
        </p:spPr>
        <p:txBody>
          <a:bodyPr wrap="square" rtlCol="0">
            <a:spAutoFit/>
          </a:bodyPr>
          <a:lstStyle/>
          <a:p>
            <a:pPr>
              <a:lnSpc>
                <a:spcPct val="90000"/>
              </a:lnSpc>
            </a:pPr>
            <a:r>
              <a:rPr lang="en-US" sz="3200" dirty="0" err="1">
                <a:solidFill>
                  <a:srgbClr val="FFC000"/>
                </a:solidFill>
              </a:rPr>
              <a:t>V</a:t>
            </a:r>
            <a:r>
              <a:rPr lang="en-US" sz="3200" baseline="-25000" dirty="0" err="1">
                <a:solidFill>
                  <a:srgbClr val="FFC000"/>
                </a:solidFill>
              </a:rPr>
              <a:t>truck</a:t>
            </a:r>
            <a:r>
              <a:rPr lang="en-US" sz="3200" dirty="0">
                <a:solidFill>
                  <a:srgbClr val="FFC000"/>
                </a:solidFill>
              </a:rPr>
              <a:t> + </a:t>
            </a:r>
            <a:r>
              <a:rPr lang="en-US" sz="3200" dirty="0" err="1">
                <a:solidFill>
                  <a:srgbClr val="FFC000"/>
                </a:solidFill>
              </a:rPr>
              <a:t>V</a:t>
            </a:r>
            <a:r>
              <a:rPr lang="en-US" sz="3200" baseline="-25000" dirty="0" err="1">
                <a:solidFill>
                  <a:srgbClr val="FFC000"/>
                </a:solidFill>
              </a:rPr>
              <a:t>ball</a:t>
            </a:r>
            <a:r>
              <a:rPr lang="en-US" sz="3200" dirty="0">
                <a:solidFill>
                  <a:srgbClr val="FFC000"/>
                </a:solidFill>
              </a:rPr>
              <a:t> = 0 mph!</a:t>
            </a:r>
          </a:p>
        </p:txBody>
      </p:sp>
      <p:sp>
        <p:nvSpPr>
          <p:cNvPr id="3" name="TextBox 2"/>
          <p:cNvSpPr txBox="1"/>
          <p:nvPr/>
        </p:nvSpPr>
        <p:spPr>
          <a:xfrm>
            <a:off x="1629916" y="6093296"/>
            <a:ext cx="7992888" cy="590931"/>
          </a:xfrm>
          <a:prstGeom prst="rect">
            <a:avLst/>
          </a:prstGeom>
          <a:noFill/>
        </p:spPr>
        <p:txBody>
          <a:bodyPr wrap="square" rtlCol="0">
            <a:spAutoFit/>
          </a:bodyPr>
          <a:lstStyle/>
          <a:p>
            <a:pPr>
              <a:lnSpc>
                <a:spcPct val="90000"/>
              </a:lnSpc>
            </a:pPr>
            <a:r>
              <a:rPr lang="en-US" sz="3600" b="1" dirty="0">
                <a:solidFill>
                  <a:srgbClr val="FFFF00"/>
                </a:solidFill>
              </a:rPr>
              <a:t>Galileo’s Law of Addition of Velocities</a:t>
            </a:r>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12</a:t>
            </a:fld>
            <a:endParaRPr lang="en-US"/>
          </a:p>
        </p:txBody>
      </p:sp>
    </p:spTree>
    <p:extLst>
      <p:ext uri="{BB962C8B-B14F-4D97-AF65-F5344CB8AC3E}">
        <p14:creationId xmlns:p14="http://schemas.microsoft.com/office/powerpoint/2010/main" val="112768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421" y="1328607"/>
            <a:ext cx="4572000" cy="3429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823" y="1276152"/>
            <a:ext cx="4572000" cy="3429000"/>
          </a:xfrm>
          <a:prstGeom prst="rect">
            <a:avLst/>
          </a:prstGeom>
        </p:spPr>
      </p:pic>
      <p:sp>
        <p:nvSpPr>
          <p:cNvPr id="6" name="TextBox 5"/>
          <p:cNvSpPr txBox="1"/>
          <p:nvPr/>
        </p:nvSpPr>
        <p:spPr>
          <a:xfrm>
            <a:off x="783568" y="693414"/>
            <a:ext cx="3960440" cy="480131"/>
          </a:xfrm>
          <a:prstGeom prst="rect">
            <a:avLst/>
          </a:prstGeom>
          <a:noFill/>
        </p:spPr>
        <p:txBody>
          <a:bodyPr wrap="square" rtlCol="0">
            <a:spAutoFit/>
          </a:bodyPr>
          <a:lstStyle/>
          <a:p>
            <a:pPr>
              <a:lnSpc>
                <a:spcPct val="90000"/>
              </a:lnSpc>
            </a:pPr>
            <a:r>
              <a:rPr lang="en-US" sz="2800" dirty="0">
                <a:solidFill>
                  <a:srgbClr val="FFC000"/>
                </a:solidFill>
              </a:rPr>
              <a:t>Stationary observer</a:t>
            </a:r>
          </a:p>
        </p:txBody>
      </p:sp>
      <p:sp>
        <p:nvSpPr>
          <p:cNvPr id="7" name="TextBox 6"/>
          <p:cNvSpPr txBox="1"/>
          <p:nvPr/>
        </p:nvSpPr>
        <p:spPr>
          <a:xfrm>
            <a:off x="8228385" y="724762"/>
            <a:ext cx="3960440" cy="480131"/>
          </a:xfrm>
          <a:prstGeom prst="rect">
            <a:avLst/>
          </a:prstGeom>
          <a:noFill/>
        </p:spPr>
        <p:txBody>
          <a:bodyPr wrap="square" rtlCol="0">
            <a:spAutoFit/>
          </a:bodyPr>
          <a:lstStyle/>
          <a:p>
            <a:pPr>
              <a:lnSpc>
                <a:spcPct val="90000"/>
              </a:lnSpc>
            </a:pPr>
            <a:r>
              <a:rPr lang="en-US" sz="2800" dirty="0">
                <a:solidFill>
                  <a:srgbClr val="FFC000"/>
                </a:solidFill>
              </a:rPr>
              <a:t>Moving observer</a:t>
            </a:r>
          </a:p>
        </p:txBody>
      </p:sp>
      <p:sp>
        <p:nvSpPr>
          <p:cNvPr id="8" name="TextBox 7"/>
          <p:cNvSpPr txBox="1"/>
          <p:nvPr/>
        </p:nvSpPr>
        <p:spPr>
          <a:xfrm>
            <a:off x="470398" y="5459598"/>
            <a:ext cx="11521280" cy="480131"/>
          </a:xfrm>
          <a:prstGeom prst="rect">
            <a:avLst/>
          </a:prstGeom>
          <a:noFill/>
        </p:spPr>
        <p:txBody>
          <a:bodyPr wrap="square" rtlCol="0">
            <a:spAutoFit/>
          </a:bodyPr>
          <a:lstStyle/>
          <a:p>
            <a:pPr>
              <a:lnSpc>
                <a:spcPct val="90000"/>
              </a:lnSpc>
            </a:pPr>
            <a:r>
              <a:rPr lang="en-US" sz="2800" dirty="0"/>
              <a:t>According to Galilean relativity, time is </a:t>
            </a:r>
            <a:r>
              <a:rPr lang="en-US" sz="2800" dirty="0">
                <a:solidFill>
                  <a:srgbClr val="FFFF00"/>
                </a:solidFill>
              </a:rPr>
              <a:t>assumed </a:t>
            </a:r>
            <a:r>
              <a:rPr lang="en-US" sz="2800" dirty="0"/>
              <a:t>to be the same for both.</a:t>
            </a:r>
          </a:p>
        </p:txBody>
      </p:sp>
      <mc:AlternateContent xmlns:mc="http://schemas.openxmlformats.org/markup-compatibility/2006" xmlns:a14="http://schemas.microsoft.com/office/drawing/2010/main">
        <mc:Choice Requires="a14">
          <p:sp>
            <p:nvSpPr>
              <p:cNvPr id="9" name="TextBox 8"/>
              <p:cNvSpPr txBox="1"/>
              <p:nvPr/>
            </p:nvSpPr>
            <p:spPr>
              <a:xfrm>
                <a:off x="4443938" y="1844824"/>
                <a:ext cx="3312368" cy="1865126"/>
              </a:xfrm>
              <a:prstGeom prst="rect">
                <a:avLst/>
              </a:prstGeom>
              <a:noFill/>
            </p:spPr>
            <p:txBody>
              <a:bodyPr wrap="square" rtlCol="0">
                <a:spAutoFit/>
              </a:bodyPr>
              <a:lstStyle/>
              <a:p>
                <a:pPr>
                  <a:lnSpc>
                    <a:spcPct val="90000"/>
                  </a:lnSpc>
                  <a:buSzPct val="61000"/>
                </a:pPr>
                <a14:m>
                  <m:oMathPara xmlns:m="http://schemas.openxmlformats.org/officeDocument/2006/math">
                    <m:oMathParaPr>
                      <m:jc m:val="centerGroup"/>
                    </m:oMathParaPr>
                    <m:oMath xmlns:m="http://schemas.openxmlformats.org/officeDocument/2006/math">
                      <m:sSup>
                        <m:sSupPr>
                          <m:ctrlPr>
                            <a:rPr lang="en-US" sz="3200" b="1" i="1" smtClean="0">
                              <a:solidFill>
                                <a:srgbClr val="FFC000"/>
                              </a:solidFill>
                              <a:latin typeface="Cambria Math" panose="02040503050406030204" pitchFamily="18" charset="0"/>
                            </a:rPr>
                          </m:ctrlPr>
                        </m:sSupPr>
                        <m:e>
                          <m:r>
                            <a:rPr lang="en-US" sz="3200" b="1" i="1" smtClean="0">
                              <a:solidFill>
                                <a:srgbClr val="FFC000"/>
                              </a:solidFill>
                              <a:latin typeface="Cambria Math" panose="02040503050406030204" pitchFamily="18" charset="0"/>
                            </a:rPr>
                            <m:t>𝒙</m:t>
                          </m:r>
                        </m:e>
                        <m:sup>
                          <m:r>
                            <a:rPr lang="en-US" sz="3200" b="1" i="1" smtClean="0">
                              <a:solidFill>
                                <a:srgbClr val="FFC000"/>
                              </a:solidFill>
                              <a:latin typeface="Cambria Math" panose="02040503050406030204" pitchFamily="18" charset="0"/>
                            </a:rPr>
                            <m:t>,</m:t>
                          </m:r>
                        </m:sup>
                      </m:sSup>
                      <m:r>
                        <a:rPr lang="en-US" sz="3200" b="1" i="1" smtClean="0">
                          <a:solidFill>
                            <a:srgbClr val="FFC000"/>
                          </a:solidFill>
                          <a:latin typeface="Cambria Math" panose="02040503050406030204" pitchFamily="18" charset="0"/>
                          <a:ea typeface="Cambria Math" panose="02040503050406030204" pitchFamily="18" charset="0"/>
                        </a:rPr>
                        <m:t>=</m:t>
                      </m:r>
                      <m:r>
                        <a:rPr lang="en-US" sz="3200" b="1" i="1" smtClean="0">
                          <a:solidFill>
                            <a:srgbClr val="FFC000"/>
                          </a:solidFill>
                          <a:latin typeface="Cambria Math" panose="02040503050406030204" pitchFamily="18" charset="0"/>
                          <a:ea typeface="Cambria Math" panose="02040503050406030204" pitchFamily="18" charset="0"/>
                        </a:rPr>
                        <m:t>𝒙</m:t>
                      </m:r>
                      <m:r>
                        <a:rPr lang="en-US" sz="3200" b="1" i="1" smtClean="0">
                          <a:solidFill>
                            <a:srgbClr val="FFC000"/>
                          </a:solidFill>
                          <a:latin typeface="Cambria Math" panose="02040503050406030204" pitchFamily="18" charset="0"/>
                          <a:ea typeface="Cambria Math" panose="02040503050406030204" pitchFamily="18" charset="0"/>
                        </a:rPr>
                        <m:t>−</m:t>
                      </m:r>
                      <m:r>
                        <a:rPr lang="en-US" sz="3200" b="1" i="1" smtClean="0">
                          <a:solidFill>
                            <a:srgbClr val="FFC000"/>
                          </a:solidFill>
                          <a:latin typeface="Cambria Math" panose="02040503050406030204" pitchFamily="18" charset="0"/>
                          <a:ea typeface="Cambria Math" panose="02040503050406030204" pitchFamily="18" charset="0"/>
                        </a:rPr>
                        <m:t>𝒗𝒕</m:t>
                      </m:r>
                    </m:oMath>
                  </m:oMathPara>
                </a14:m>
                <a:endParaRPr lang="en-US" sz="3200" b="1" dirty="0">
                  <a:solidFill>
                    <a:srgbClr val="FFC000"/>
                  </a:solidFill>
                  <a:ea typeface="Cambria Math" panose="02040503050406030204" pitchFamily="18" charset="0"/>
                </a:endParaRPr>
              </a:p>
              <a:p>
                <a:pPr>
                  <a:lnSpc>
                    <a:spcPct val="90000"/>
                  </a:lnSpc>
                  <a:buSzPct val="61000"/>
                </a:pPr>
                <a14:m>
                  <m:oMathPara xmlns:m="http://schemas.openxmlformats.org/officeDocument/2006/math">
                    <m:oMathParaPr>
                      <m:jc m:val="centerGroup"/>
                    </m:oMathParaPr>
                    <m:oMath xmlns:m="http://schemas.openxmlformats.org/officeDocument/2006/math">
                      <m:sSup>
                        <m:sSupPr>
                          <m:ctrlPr>
                            <a:rPr lang="en-US" sz="3200" b="1" i="1" smtClean="0">
                              <a:solidFill>
                                <a:srgbClr val="FFC000"/>
                              </a:solidFill>
                              <a:latin typeface="Cambria Math" panose="02040503050406030204" pitchFamily="18" charset="0"/>
                            </a:rPr>
                          </m:ctrlPr>
                        </m:sSupPr>
                        <m:e>
                          <m:r>
                            <a:rPr lang="en-US" sz="3200" b="1" i="1" smtClean="0">
                              <a:solidFill>
                                <a:srgbClr val="FFC000"/>
                              </a:solidFill>
                              <a:latin typeface="Cambria Math" panose="02040503050406030204" pitchFamily="18" charset="0"/>
                            </a:rPr>
                            <m:t>𝒚</m:t>
                          </m:r>
                        </m:e>
                        <m:sup>
                          <m:r>
                            <a:rPr lang="en-US" sz="3200" b="1" i="1" smtClean="0">
                              <a:solidFill>
                                <a:srgbClr val="FFC000"/>
                              </a:solidFill>
                              <a:latin typeface="Cambria Math" panose="02040503050406030204" pitchFamily="18" charset="0"/>
                            </a:rPr>
                            <m:t>′</m:t>
                          </m:r>
                        </m:sup>
                      </m:sSup>
                      <m:r>
                        <a:rPr lang="en-US" sz="3200" b="1" i="1" smtClean="0">
                          <a:solidFill>
                            <a:srgbClr val="FFC000"/>
                          </a:solidFill>
                          <a:latin typeface="Cambria Math" panose="02040503050406030204" pitchFamily="18" charset="0"/>
                          <a:ea typeface="Cambria Math" panose="02040503050406030204" pitchFamily="18" charset="0"/>
                        </a:rPr>
                        <m:t>=</m:t>
                      </m:r>
                      <m:r>
                        <a:rPr lang="en-US" sz="3200" b="1" i="1" smtClean="0">
                          <a:solidFill>
                            <a:srgbClr val="FFC000"/>
                          </a:solidFill>
                          <a:latin typeface="Cambria Math" panose="02040503050406030204" pitchFamily="18" charset="0"/>
                          <a:ea typeface="Cambria Math" panose="02040503050406030204" pitchFamily="18" charset="0"/>
                        </a:rPr>
                        <m:t>𝒚</m:t>
                      </m:r>
                    </m:oMath>
                  </m:oMathPara>
                </a14:m>
                <a:endParaRPr lang="en-US" sz="3200" b="1" dirty="0">
                  <a:solidFill>
                    <a:srgbClr val="FFC000"/>
                  </a:solidFill>
                  <a:ea typeface="Cambria Math" panose="02040503050406030204" pitchFamily="18" charset="0"/>
                </a:endParaRPr>
              </a:p>
              <a:p>
                <a:pPr>
                  <a:lnSpc>
                    <a:spcPct val="90000"/>
                  </a:lnSpc>
                  <a:buSzPct val="61000"/>
                </a:pPr>
                <a14:m>
                  <m:oMathPara xmlns:m="http://schemas.openxmlformats.org/officeDocument/2006/math">
                    <m:oMathParaPr>
                      <m:jc m:val="centerGroup"/>
                    </m:oMathParaPr>
                    <m:oMath xmlns:m="http://schemas.openxmlformats.org/officeDocument/2006/math">
                      <m:sSup>
                        <m:sSupPr>
                          <m:ctrlPr>
                            <a:rPr lang="en-US" sz="3200" b="1" i="1" smtClean="0">
                              <a:solidFill>
                                <a:srgbClr val="FFC000"/>
                              </a:solidFill>
                              <a:latin typeface="Cambria Math" panose="02040503050406030204" pitchFamily="18" charset="0"/>
                            </a:rPr>
                          </m:ctrlPr>
                        </m:sSupPr>
                        <m:e>
                          <m:r>
                            <a:rPr lang="en-US" sz="3200" b="1" i="1" smtClean="0">
                              <a:solidFill>
                                <a:srgbClr val="FFC000"/>
                              </a:solidFill>
                              <a:latin typeface="Cambria Math" panose="02040503050406030204" pitchFamily="18" charset="0"/>
                            </a:rPr>
                            <m:t>𝒛</m:t>
                          </m:r>
                        </m:e>
                        <m:sup>
                          <m:r>
                            <a:rPr lang="en-US" sz="3200" b="1" i="1" smtClean="0">
                              <a:solidFill>
                                <a:srgbClr val="FFC000"/>
                              </a:solidFill>
                              <a:latin typeface="Cambria Math" panose="02040503050406030204" pitchFamily="18" charset="0"/>
                            </a:rPr>
                            <m:t>′</m:t>
                          </m:r>
                        </m:sup>
                      </m:sSup>
                      <m:r>
                        <a:rPr lang="en-US" sz="3200" b="1" i="1" smtClean="0">
                          <a:solidFill>
                            <a:srgbClr val="FFC000"/>
                          </a:solidFill>
                          <a:latin typeface="Cambria Math" panose="02040503050406030204" pitchFamily="18" charset="0"/>
                        </a:rPr>
                        <m:t>=</m:t>
                      </m:r>
                      <m:r>
                        <a:rPr lang="en-US" sz="3200" b="1" i="1" smtClean="0">
                          <a:solidFill>
                            <a:srgbClr val="FFC000"/>
                          </a:solidFill>
                          <a:latin typeface="Cambria Math" panose="02040503050406030204" pitchFamily="18" charset="0"/>
                        </a:rPr>
                        <m:t>𝒛</m:t>
                      </m:r>
                    </m:oMath>
                  </m:oMathPara>
                </a14:m>
                <a:endParaRPr lang="en-US" sz="3200" b="1" dirty="0">
                  <a:solidFill>
                    <a:srgbClr val="FFC000"/>
                  </a:solidFill>
                </a:endParaRPr>
              </a:p>
              <a:p>
                <a:pPr>
                  <a:lnSpc>
                    <a:spcPct val="90000"/>
                  </a:lnSpc>
                  <a:buSzPct val="61000"/>
                </a:pPr>
                <a14:m>
                  <m:oMathPara xmlns:m="http://schemas.openxmlformats.org/officeDocument/2006/math">
                    <m:oMathParaPr>
                      <m:jc m:val="centerGroup"/>
                    </m:oMathParaPr>
                    <m:oMath xmlns:m="http://schemas.openxmlformats.org/officeDocument/2006/math">
                      <m:sSup>
                        <m:sSupPr>
                          <m:ctrlPr>
                            <a:rPr lang="en-US" sz="3200" b="1" i="1">
                              <a:solidFill>
                                <a:srgbClr val="FFC000"/>
                              </a:solidFill>
                              <a:latin typeface="Cambria Math" panose="02040503050406030204" pitchFamily="18" charset="0"/>
                            </a:rPr>
                          </m:ctrlPr>
                        </m:sSupPr>
                        <m:e>
                          <m:r>
                            <a:rPr lang="en-US" sz="3200" b="1" i="1" smtClean="0">
                              <a:solidFill>
                                <a:srgbClr val="FFC000"/>
                              </a:solidFill>
                              <a:latin typeface="Cambria Math" panose="02040503050406030204" pitchFamily="18" charset="0"/>
                            </a:rPr>
                            <m:t>𝒕</m:t>
                          </m:r>
                        </m:e>
                        <m:sup>
                          <m:r>
                            <a:rPr lang="en-US" sz="3200" b="1" i="1">
                              <a:solidFill>
                                <a:srgbClr val="FFC000"/>
                              </a:solidFill>
                              <a:latin typeface="Cambria Math" panose="02040503050406030204" pitchFamily="18" charset="0"/>
                            </a:rPr>
                            <m:t>′</m:t>
                          </m:r>
                        </m:sup>
                      </m:sSup>
                      <m:r>
                        <a:rPr lang="en-US" sz="3200" b="1" i="1">
                          <a:solidFill>
                            <a:srgbClr val="FFC000"/>
                          </a:solidFill>
                          <a:latin typeface="Cambria Math" panose="02040503050406030204" pitchFamily="18" charset="0"/>
                        </a:rPr>
                        <m:t>=</m:t>
                      </m:r>
                      <m:r>
                        <a:rPr lang="en-US" sz="3200" b="1" i="1" smtClean="0">
                          <a:solidFill>
                            <a:srgbClr val="FFC000"/>
                          </a:solidFill>
                          <a:latin typeface="Cambria Math" panose="02040503050406030204" pitchFamily="18" charset="0"/>
                        </a:rPr>
                        <m:t>𝒕</m:t>
                      </m:r>
                    </m:oMath>
                  </m:oMathPara>
                </a14:m>
                <a:endParaRPr lang="en-US" sz="3200" b="1" dirty="0">
                  <a:solidFill>
                    <a:srgbClr val="FFC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443938" y="1844824"/>
                <a:ext cx="3312368" cy="1865126"/>
              </a:xfrm>
              <a:prstGeom prst="rect">
                <a:avLst/>
              </a:prstGeom>
              <a:blipFill>
                <a:blip r:embed="rId4"/>
                <a:stretch>
                  <a:fillRect/>
                </a:stretch>
              </a:blipFill>
            </p:spPr>
            <p:txBody>
              <a:bodyPr/>
              <a:lstStyle/>
              <a:p>
                <a:r>
                  <a:rPr lang="en-US">
                    <a:noFill/>
                  </a:rPr>
                  <a:t> </a:t>
                </a:r>
              </a:p>
            </p:txBody>
          </p:sp>
        </mc:Fallback>
      </mc:AlternateContent>
      <p:sp>
        <p:nvSpPr>
          <p:cNvPr id="10" name="Title 1"/>
          <p:cNvSpPr>
            <a:spLocks noGrp="1"/>
          </p:cNvSpPr>
          <p:nvPr>
            <p:ph type="title"/>
          </p:nvPr>
        </p:nvSpPr>
        <p:spPr>
          <a:xfrm>
            <a:off x="405780" y="0"/>
            <a:ext cx="10360501" cy="692696"/>
          </a:xfrm>
        </p:spPr>
        <p:txBody>
          <a:bodyPr/>
          <a:lstStyle/>
          <a:p>
            <a:pPr algn="ctr"/>
            <a:r>
              <a:rPr lang="en-US" b="1" dirty="0">
                <a:solidFill>
                  <a:srgbClr val="FFFF00"/>
                </a:solidFill>
              </a:rPr>
              <a:t>Galilean TRANSFORMATION</a:t>
            </a: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13</a:t>
            </a:fld>
            <a:endParaRPr lang="en-US"/>
          </a:p>
        </p:txBody>
      </p:sp>
    </p:spTree>
    <p:extLst>
      <p:ext uri="{BB962C8B-B14F-4D97-AF65-F5344CB8AC3E}">
        <p14:creationId xmlns:p14="http://schemas.microsoft.com/office/powerpoint/2010/main" val="12652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80" y="0"/>
            <a:ext cx="10360501" cy="692696"/>
          </a:xfrm>
        </p:spPr>
        <p:txBody>
          <a:bodyPr/>
          <a:lstStyle/>
          <a:p>
            <a:r>
              <a:rPr lang="en-US" b="1" dirty="0">
                <a:solidFill>
                  <a:srgbClr val="FFC000"/>
                </a:solidFill>
              </a:rPr>
              <a:t>Galilean Relativity</a:t>
            </a:r>
          </a:p>
        </p:txBody>
      </p:sp>
      <p:sp>
        <p:nvSpPr>
          <p:cNvPr id="6" name="TextBox 5"/>
          <p:cNvSpPr txBox="1"/>
          <p:nvPr/>
        </p:nvSpPr>
        <p:spPr>
          <a:xfrm>
            <a:off x="1269876" y="692696"/>
            <a:ext cx="11161240" cy="2031325"/>
          </a:xfrm>
          <a:prstGeom prst="rect">
            <a:avLst/>
          </a:prstGeom>
          <a:noFill/>
        </p:spPr>
        <p:txBody>
          <a:bodyPr wrap="square" rtlCol="0">
            <a:spAutoFit/>
          </a:bodyPr>
          <a:lstStyle/>
          <a:p>
            <a:pPr>
              <a:lnSpc>
                <a:spcPct val="90000"/>
              </a:lnSpc>
            </a:pPr>
            <a:r>
              <a:rPr lang="en-US" sz="2800" dirty="0"/>
              <a:t>Train car (box)</a:t>
            </a:r>
          </a:p>
          <a:p>
            <a:pPr>
              <a:lnSpc>
                <a:spcPct val="90000"/>
              </a:lnSpc>
            </a:pPr>
            <a:r>
              <a:rPr lang="en-US" sz="2800" dirty="0"/>
              <a:t>Telegraph pole (circle)</a:t>
            </a:r>
          </a:p>
          <a:p>
            <a:pPr>
              <a:lnSpc>
                <a:spcPct val="90000"/>
              </a:lnSpc>
            </a:pPr>
            <a:r>
              <a:rPr lang="en-US" sz="2800" dirty="0"/>
              <a:t>When the center of the train car reaches pole, a light is flashed.</a:t>
            </a:r>
          </a:p>
          <a:p>
            <a:pPr>
              <a:lnSpc>
                <a:spcPct val="90000"/>
              </a:lnSpc>
            </a:pPr>
            <a:r>
              <a:rPr lang="en-US" sz="2800" dirty="0"/>
              <a:t>When does the light reach each end of the car? </a:t>
            </a:r>
          </a:p>
          <a:p>
            <a:pPr>
              <a:lnSpc>
                <a:spcPct val="90000"/>
              </a:lnSpc>
            </a:pPr>
            <a:r>
              <a:rPr lang="en-US" sz="2800" dirty="0"/>
              <a:t>(police car, inside vs outside)</a:t>
            </a:r>
          </a:p>
        </p:txBody>
      </p:sp>
      <p:sp>
        <p:nvSpPr>
          <p:cNvPr id="7" name="TextBox 6"/>
          <p:cNvSpPr txBox="1"/>
          <p:nvPr/>
        </p:nvSpPr>
        <p:spPr>
          <a:xfrm>
            <a:off x="1413892" y="2746308"/>
            <a:ext cx="2232248" cy="1643527"/>
          </a:xfrm>
          <a:prstGeom prst="rect">
            <a:avLst/>
          </a:prstGeom>
          <a:noFill/>
        </p:spPr>
        <p:txBody>
          <a:bodyPr wrap="square" rtlCol="0">
            <a:spAutoFit/>
          </a:bodyPr>
          <a:lstStyle/>
          <a:p>
            <a:pPr>
              <a:lnSpc>
                <a:spcPct val="90000"/>
              </a:lnSpc>
            </a:pPr>
            <a:r>
              <a:rPr lang="en-US" sz="2800" b="1" dirty="0">
                <a:solidFill>
                  <a:srgbClr val="FFC000"/>
                </a:solidFill>
              </a:rPr>
              <a:t>Stationary Observer</a:t>
            </a:r>
          </a:p>
          <a:p>
            <a:pPr>
              <a:lnSpc>
                <a:spcPct val="90000"/>
              </a:lnSpc>
            </a:pPr>
            <a:r>
              <a:rPr lang="en-US" sz="2800" b="1" dirty="0">
                <a:solidFill>
                  <a:srgbClr val="FFC000"/>
                </a:solidFill>
              </a:rPr>
              <a:t>(Outside train car) </a:t>
            </a:r>
          </a:p>
        </p:txBody>
      </p:sp>
      <p:sp>
        <p:nvSpPr>
          <p:cNvPr id="8" name="TextBox 7"/>
          <p:cNvSpPr txBox="1"/>
          <p:nvPr/>
        </p:nvSpPr>
        <p:spPr>
          <a:xfrm>
            <a:off x="1428215" y="4641508"/>
            <a:ext cx="2232248" cy="2031325"/>
          </a:xfrm>
          <a:prstGeom prst="rect">
            <a:avLst/>
          </a:prstGeom>
          <a:noFill/>
        </p:spPr>
        <p:txBody>
          <a:bodyPr wrap="square" rtlCol="0">
            <a:spAutoFit/>
          </a:bodyPr>
          <a:lstStyle/>
          <a:p>
            <a:pPr>
              <a:lnSpc>
                <a:spcPct val="90000"/>
              </a:lnSpc>
            </a:pPr>
            <a:r>
              <a:rPr lang="en-US" sz="2800" b="1" dirty="0">
                <a:solidFill>
                  <a:srgbClr val="FFC000"/>
                </a:solidFill>
              </a:rPr>
              <a:t>Moving Observer (inside train car)</a:t>
            </a:r>
          </a:p>
          <a:p>
            <a:pPr>
              <a:lnSpc>
                <a:spcPct val="90000"/>
              </a:lnSpc>
            </a:pPr>
            <a:endParaRPr lang="en-US" sz="2800" b="1" dirty="0">
              <a:solidFill>
                <a:srgbClr val="FFC000"/>
              </a:solidFill>
            </a:endParaRPr>
          </a:p>
        </p:txBody>
      </p:sp>
      <p:pic>
        <p:nvPicPr>
          <p:cNvPr id="9" name="simultaneity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51526" y="2701322"/>
            <a:ext cx="6838950" cy="1714500"/>
          </a:xfrm>
          <a:prstGeom prst="rect">
            <a:avLst/>
          </a:prstGeom>
        </p:spPr>
      </p:pic>
      <p:pic>
        <p:nvPicPr>
          <p:cNvPr id="10" name="simultaneity2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72634" y="4799921"/>
            <a:ext cx="6838950" cy="1714500"/>
          </a:xfrm>
          <a:prstGeom prst="rect">
            <a:avLst/>
          </a:prstGeom>
        </p:spPr>
      </p:pic>
      <p:sp>
        <p:nvSpPr>
          <p:cNvPr id="11" name="Rectangle 10"/>
          <p:cNvSpPr/>
          <p:nvPr/>
        </p:nvSpPr>
        <p:spPr>
          <a:xfrm>
            <a:off x="4654252" y="6514421"/>
            <a:ext cx="10103196" cy="276999"/>
          </a:xfrm>
          <a:prstGeom prst="rect">
            <a:avLst/>
          </a:prstGeom>
        </p:spPr>
        <p:txBody>
          <a:bodyPr wrap="square">
            <a:spAutoFit/>
          </a:bodyPr>
          <a:lstStyle/>
          <a:p>
            <a:r>
              <a:rPr lang="en-US" sz="1200" dirty="0"/>
              <a:t>http://www.physics.nyu.edu/~ts2/Animation/special_relativity.html#</a:t>
            </a:r>
          </a:p>
        </p:txBody>
      </p:sp>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14</a:t>
            </a:fld>
            <a:endParaRPr lang="en-US"/>
          </a:p>
        </p:txBody>
      </p:sp>
    </p:spTree>
    <p:extLst>
      <p:ext uri="{BB962C8B-B14F-4D97-AF65-F5344CB8AC3E}">
        <p14:creationId xmlns:p14="http://schemas.microsoft.com/office/powerpoint/2010/main" val="3322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9"/>
                                        </p:tgtEl>
                                      </p:cBhvr>
                                    </p:cmd>
                                  </p:childTnLst>
                                </p:cTn>
                              </p:par>
                            </p:childTnLst>
                          </p:cTn>
                        </p:par>
                        <p:par>
                          <p:cTn id="7" fill="hold">
                            <p:stCondLst>
                              <p:cond delay="6600"/>
                            </p:stCondLst>
                            <p:childTnLst>
                              <p:par>
                                <p:cTn id="8" presetID="1" presetClass="mediacall" presetSubtype="0" fill="hold" nodeType="afterEffect">
                                  <p:stCondLst>
                                    <p:cond delay="0"/>
                                  </p:stCondLst>
                                  <p:childTnLst>
                                    <p:cmd type="call" cmd="playFrom(0.0)">
                                      <p:cBhvr>
                                        <p:cTn id="9" dur="66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repeatCount="indefinite" fill="hold" display="0">
                  <p:stCondLst>
                    <p:cond delay="indefinite"/>
                  </p:stCondLst>
                </p:cTn>
                <p:tgtEl>
                  <p:spTgt spid="10"/>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6" y="0"/>
            <a:ext cx="12529391" cy="6858000"/>
          </a:xfrm>
          <a:prstGeom prst="rect">
            <a:avLst/>
          </a:prstGeom>
        </p:spPr>
      </p:pic>
      <p:sp>
        <p:nvSpPr>
          <p:cNvPr id="133" name="Shape 133"/>
          <p:cNvSpPr>
            <a:spLocks noGrp="1"/>
          </p:cNvSpPr>
          <p:nvPr>
            <p:ph type="title"/>
          </p:nvPr>
        </p:nvSpPr>
        <p:spPr>
          <a:xfrm>
            <a:off x="540365" y="-456690"/>
            <a:ext cx="10360501" cy="1219200"/>
          </a:xfrm>
          <a:prstGeom prst="rect">
            <a:avLst/>
          </a:prstGeom>
        </p:spPr>
        <p:txBody>
          <a:bodyPr/>
          <a:lstStyle>
            <a:lvl1pPr defTabSz="543305">
              <a:spcBef>
                <a:spcPts val="2100"/>
              </a:spcBef>
              <a:defRPr sz="4836">
                <a:solidFill>
                  <a:schemeClr val="accent3">
                    <a:hueOff val="278599"/>
                    <a:satOff val="19149"/>
                    <a:lumOff val="6862"/>
                  </a:schemeClr>
                </a:solidFill>
              </a:defRPr>
            </a:lvl1pPr>
          </a:lstStyle>
          <a:p>
            <a:r>
              <a:rPr dirty="0"/>
              <a:t>What is LIGHT?</a:t>
            </a:r>
          </a:p>
        </p:txBody>
      </p:sp>
      <p:sp>
        <p:nvSpPr>
          <p:cNvPr id="134" name="Shape 134"/>
          <p:cNvSpPr>
            <a:spLocks noGrp="1"/>
          </p:cNvSpPr>
          <p:nvPr>
            <p:ph type="body" sz="half" idx="1"/>
          </p:nvPr>
        </p:nvSpPr>
        <p:spPr>
          <a:xfrm>
            <a:off x="563778" y="1142752"/>
            <a:ext cx="4159711" cy="5474459"/>
          </a:xfrm>
          <a:prstGeom prst="rect">
            <a:avLst/>
          </a:prstGeom>
        </p:spPr>
        <p:txBody>
          <a:bodyPr>
            <a:normAutofit fontScale="85000" lnSpcReduction="10000"/>
          </a:bodyPr>
          <a:lstStyle/>
          <a:p>
            <a:pPr marL="224662" indent="-224662" defTabSz="279311">
              <a:spcBef>
                <a:spcPts val="844"/>
              </a:spcBef>
              <a:defRPr sz="2176">
                <a:solidFill>
                  <a:srgbClr val="FFFFFF"/>
                </a:solidFill>
                <a:latin typeface="Arial Black"/>
                <a:ea typeface="Arial Black"/>
                <a:cs typeface="Arial Black"/>
                <a:sym typeface="Arial Black"/>
              </a:defRPr>
            </a:pPr>
            <a:r>
              <a:rPr dirty="0"/>
              <a:t>Draw me a picture of how light is traveling through this room</a:t>
            </a:r>
          </a:p>
          <a:p>
            <a:pPr marL="224662" indent="-224662" defTabSz="279311">
              <a:spcBef>
                <a:spcPts val="844"/>
              </a:spcBef>
              <a:defRPr sz="2176">
                <a:solidFill>
                  <a:srgbClr val="FFFFFF"/>
                </a:solidFill>
                <a:latin typeface="Arial Black"/>
                <a:ea typeface="Arial Black"/>
                <a:cs typeface="Arial Black"/>
                <a:sym typeface="Arial Black"/>
              </a:defRPr>
            </a:pPr>
            <a:r>
              <a:rPr dirty="0"/>
              <a:t>Draw how it would reflect off clothes.</a:t>
            </a:r>
          </a:p>
          <a:p>
            <a:pPr marL="224662" indent="-224662" defTabSz="279311">
              <a:spcBef>
                <a:spcPts val="844"/>
              </a:spcBef>
              <a:defRPr sz="2176">
                <a:solidFill>
                  <a:srgbClr val="FFFFFF"/>
                </a:solidFill>
                <a:latin typeface="Arial Black"/>
                <a:ea typeface="Arial Black"/>
                <a:cs typeface="Arial Black"/>
                <a:sym typeface="Arial Black"/>
              </a:defRPr>
            </a:pPr>
            <a:r>
              <a:rPr dirty="0"/>
              <a:t>( I pick a student to come up and draw on the chalkboard. They will listen to the ideas other students bring up and try to draw a picture of how light travels and how we see colors. Or I can draw the picture based on what the students say. Or I can have each student draw a picture on a sheet of paper. )</a:t>
            </a:r>
          </a:p>
          <a:p>
            <a:pPr marL="224662" indent="-224662" defTabSz="279311">
              <a:spcBef>
                <a:spcPts val="844"/>
              </a:spcBef>
              <a:defRPr sz="2176">
                <a:solidFill>
                  <a:srgbClr val="FFFFFF"/>
                </a:solidFill>
                <a:latin typeface="Arial Black"/>
                <a:ea typeface="Arial Black"/>
                <a:cs typeface="Arial Black"/>
                <a:sym typeface="Arial Black"/>
              </a:defRPr>
            </a:pPr>
            <a:r>
              <a:rPr dirty="0"/>
              <a:t>(The idea is to get them to think about light and how light moves through space. How it interacts with particles. How these interactions lead to what we see)</a:t>
            </a:r>
          </a:p>
        </p:txBody>
      </p:sp>
      <p:sp>
        <p:nvSpPr>
          <p:cNvPr id="5" name="Text Placeholder 4"/>
          <p:cNvSpPr>
            <a:spLocks noGrp="1"/>
          </p:cNvSpPr>
          <p:nvPr>
            <p:ph type="body" sz="quarter" idx="13"/>
          </p:nvPr>
        </p:nvSpPr>
        <p:spPr/>
        <p:txBody>
          <a:bodyPr/>
          <a:lstStyle/>
          <a:p>
            <a:endParaRPr lang="en-US"/>
          </a:p>
        </p:txBody>
      </p: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37468585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916" y="-16877"/>
            <a:ext cx="12529391" cy="6858000"/>
          </a:xfrm>
          <a:prstGeom prst="rect">
            <a:avLst/>
          </a:prstGeom>
        </p:spPr>
      </p:pic>
      <p:sp>
        <p:nvSpPr>
          <p:cNvPr id="13" name="Title 12"/>
          <p:cNvSpPr>
            <a:spLocks noGrp="1"/>
          </p:cNvSpPr>
          <p:nvPr>
            <p:ph type="title"/>
          </p:nvPr>
        </p:nvSpPr>
        <p:spPr>
          <a:xfrm>
            <a:off x="189756" y="239743"/>
            <a:ext cx="10360501" cy="1219200"/>
          </a:xfrm>
        </p:spPr>
        <p:txBody>
          <a:bodyPr/>
          <a:lstStyle/>
          <a:p>
            <a:r>
              <a:rPr lang="en-US" dirty="0">
                <a:solidFill>
                  <a:schemeClr val="accent1">
                    <a:lumMod val="20000"/>
                    <a:lumOff val="80000"/>
                  </a:schemeClr>
                </a:solidFill>
              </a:rPr>
              <a:t>SO…WHAT IS LIGHT?</a:t>
            </a:r>
          </a:p>
        </p:txBody>
      </p:sp>
      <p:sp>
        <p:nvSpPr>
          <p:cNvPr id="14" name="Content Placeholder 13"/>
          <p:cNvSpPr>
            <a:spLocks noGrp="1"/>
          </p:cNvSpPr>
          <p:nvPr>
            <p:ph idx="1"/>
          </p:nvPr>
        </p:nvSpPr>
        <p:spPr>
          <a:xfrm>
            <a:off x="914163" y="1803401"/>
            <a:ext cx="4028122" cy="4470400"/>
          </a:xfrm>
        </p:spPr>
        <p:txBody>
          <a:bodyPr>
            <a:normAutofit fontScale="85000" lnSpcReduction="10000"/>
          </a:bodyPr>
          <a:lstStyle/>
          <a:p>
            <a:r>
              <a:rPr lang="en-US" dirty="0">
                <a:solidFill>
                  <a:schemeClr val="accent1">
                    <a:lumMod val="60000"/>
                    <a:lumOff val="40000"/>
                  </a:schemeClr>
                </a:solidFill>
              </a:rPr>
              <a:t>Draw how you think light travels.</a:t>
            </a:r>
          </a:p>
          <a:p>
            <a:r>
              <a:rPr lang="en-US" dirty="0">
                <a:solidFill>
                  <a:schemeClr val="accent1">
                    <a:lumMod val="60000"/>
                    <a:lumOff val="40000"/>
                  </a:schemeClr>
                </a:solidFill>
              </a:rPr>
              <a:t>Where is it coming from?</a:t>
            </a:r>
          </a:p>
          <a:p>
            <a:r>
              <a:rPr lang="en-US" dirty="0">
                <a:solidFill>
                  <a:schemeClr val="accent1">
                    <a:lumMod val="60000"/>
                    <a:lumOff val="40000"/>
                  </a:schemeClr>
                </a:solidFill>
              </a:rPr>
              <a:t>What is it going through?</a:t>
            </a:r>
          </a:p>
          <a:p>
            <a:r>
              <a:rPr lang="en-US" dirty="0">
                <a:solidFill>
                  <a:schemeClr val="accent1">
                    <a:lumMod val="60000"/>
                    <a:lumOff val="40000"/>
                  </a:schemeClr>
                </a:solidFill>
              </a:rPr>
              <a:t>Get together in groups of (5-10?) and come up with a drawing that explains what light is and how it moves. </a:t>
            </a:r>
          </a:p>
          <a:p>
            <a:r>
              <a:rPr lang="en-US" dirty="0">
                <a:solidFill>
                  <a:schemeClr val="accent1">
                    <a:lumMod val="60000"/>
                    <a:lumOff val="40000"/>
                  </a:schemeClr>
                </a:solidFill>
              </a:rPr>
              <a:t>Person from each group comes up to the board and draws. </a:t>
            </a:r>
          </a:p>
          <a:p>
            <a:pPr marL="0" indent="0">
              <a:buNone/>
            </a:pPr>
            <a:endParaRPr lang="en-US" dirty="0">
              <a:solidFill>
                <a:schemeClr val="accent1">
                  <a:lumMod val="60000"/>
                  <a:lumOff val="40000"/>
                </a:schemeClr>
              </a:solidFill>
            </a:endParaRPr>
          </a:p>
          <a:p>
            <a:pPr marL="0" indent="0">
              <a:buNone/>
            </a:pPr>
            <a:endParaRPr lang="en-US" dirty="0">
              <a:solidFill>
                <a:schemeClr val="accent1">
                  <a:lumMod val="60000"/>
                  <a:lumOff val="40000"/>
                </a:schemeClr>
              </a:solidFill>
            </a:endParaRP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16</a:t>
            </a:fld>
            <a:endParaRPr lang="en-US"/>
          </a:p>
        </p:txBody>
      </p:sp>
    </p:spTree>
    <p:extLst>
      <p:ext uri="{BB962C8B-B14F-4D97-AF65-F5344CB8AC3E}">
        <p14:creationId xmlns:p14="http://schemas.microsoft.com/office/powerpoint/2010/main" val="17952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916" y="-16877"/>
            <a:ext cx="12529391" cy="6858000"/>
          </a:xfrm>
          <a:prstGeom prst="rect">
            <a:avLst/>
          </a:prstGeom>
        </p:spPr>
      </p:pic>
      <p:sp>
        <p:nvSpPr>
          <p:cNvPr id="13" name="Title 12"/>
          <p:cNvSpPr>
            <a:spLocks noGrp="1"/>
          </p:cNvSpPr>
          <p:nvPr>
            <p:ph type="title"/>
          </p:nvPr>
        </p:nvSpPr>
        <p:spPr>
          <a:xfrm>
            <a:off x="189756" y="239743"/>
            <a:ext cx="10360501" cy="1219200"/>
          </a:xfrm>
        </p:spPr>
        <p:txBody>
          <a:bodyPr/>
          <a:lstStyle/>
          <a:p>
            <a:r>
              <a:rPr lang="en-US" dirty="0">
                <a:solidFill>
                  <a:schemeClr val="accent1">
                    <a:lumMod val="20000"/>
                    <a:lumOff val="80000"/>
                  </a:schemeClr>
                </a:solidFill>
              </a:rPr>
              <a:t>SO…WHAT IS LIGHT?</a:t>
            </a:r>
          </a:p>
        </p:txBody>
      </p:sp>
      <p:sp>
        <p:nvSpPr>
          <p:cNvPr id="14" name="Content Placeholder 13"/>
          <p:cNvSpPr>
            <a:spLocks noGrp="1"/>
          </p:cNvSpPr>
          <p:nvPr>
            <p:ph idx="1"/>
          </p:nvPr>
        </p:nvSpPr>
        <p:spPr>
          <a:xfrm>
            <a:off x="914163" y="1803401"/>
            <a:ext cx="4028122" cy="2705719"/>
          </a:xfrm>
        </p:spPr>
        <p:txBody>
          <a:bodyPr>
            <a:normAutofit/>
          </a:bodyPr>
          <a:lstStyle/>
          <a:p>
            <a:r>
              <a:rPr lang="en-US" dirty="0">
                <a:solidFill>
                  <a:schemeClr val="accent1">
                    <a:lumMod val="60000"/>
                    <a:lumOff val="40000"/>
                  </a:schemeClr>
                </a:solidFill>
              </a:rPr>
              <a:t>Form groups of 5-6 people</a:t>
            </a:r>
          </a:p>
          <a:p>
            <a:r>
              <a:rPr lang="en-US" dirty="0">
                <a:solidFill>
                  <a:schemeClr val="accent1">
                    <a:lumMod val="60000"/>
                    <a:lumOff val="40000"/>
                  </a:schemeClr>
                </a:solidFill>
              </a:rPr>
              <a:t>Pick a group representative to answer for the group</a:t>
            </a: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17</a:t>
            </a:fld>
            <a:endParaRPr lang="en-US"/>
          </a:p>
        </p:txBody>
      </p:sp>
    </p:spTree>
    <p:extLst>
      <p:ext uri="{BB962C8B-B14F-4D97-AF65-F5344CB8AC3E}">
        <p14:creationId xmlns:p14="http://schemas.microsoft.com/office/powerpoint/2010/main" val="384746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54452" y="1196752"/>
            <a:ext cx="4320480" cy="5133713"/>
          </a:xfrm>
          <a:prstGeom prst="rect">
            <a:avLst/>
          </a:prstGeom>
          <a:noFill/>
        </p:spPr>
        <p:txBody>
          <a:bodyPr wrap="square" rtlCol="0">
            <a:spAutoFit/>
          </a:bodyPr>
          <a:lstStyle/>
          <a:p>
            <a:pPr>
              <a:lnSpc>
                <a:spcPct val="90000"/>
              </a:lnSpc>
            </a:pPr>
            <a:r>
              <a:rPr lang="en-US" sz="2800" dirty="0"/>
              <a:t>Aristotle and Plato believed light rays came out of our eyes. </a:t>
            </a:r>
          </a:p>
          <a:p>
            <a:pPr>
              <a:lnSpc>
                <a:spcPct val="90000"/>
              </a:lnSpc>
            </a:pPr>
            <a:endParaRPr lang="en-US" sz="2800" dirty="0"/>
          </a:p>
          <a:p>
            <a:pPr>
              <a:lnSpc>
                <a:spcPct val="90000"/>
              </a:lnSpc>
            </a:pPr>
            <a:r>
              <a:rPr lang="en-US" sz="2800" dirty="0">
                <a:solidFill>
                  <a:schemeClr val="bg2">
                    <a:lumMod val="20000"/>
                    <a:lumOff val="80000"/>
                  </a:schemeClr>
                </a:solidFill>
              </a:rPr>
              <a:t>A study in 2002 claimed as much as 50% of adults believe the same. </a:t>
            </a:r>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r>
              <a:rPr lang="en-US" sz="2800" dirty="0">
                <a:solidFill>
                  <a:srgbClr val="FFFF00"/>
                </a:solidFill>
              </a:rPr>
              <a:t>Physics tells a different story.</a:t>
            </a:r>
          </a:p>
        </p:txBody>
      </p:sp>
      <p:sp>
        <p:nvSpPr>
          <p:cNvPr id="7" name="TextBox 6"/>
          <p:cNvSpPr txBox="1"/>
          <p:nvPr/>
        </p:nvSpPr>
        <p:spPr>
          <a:xfrm>
            <a:off x="6481554" y="4149080"/>
            <a:ext cx="4608512" cy="1484784"/>
          </a:xfrm>
          <a:prstGeom prst="rect">
            <a:avLst/>
          </a:prstGeom>
          <a:noFill/>
        </p:spPr>
        <p:txBody>
          <a:bodyPr wrap="square" rtlCol="0">
            <a:spAutoFit/>
          </a:bodyPr>
          <a:lstStyle/>
          <a:p>
            <a:r>
              <a:rPr lang="en-US" sz="1050" dirty="0"/>
              <a:t>Fundamentally misunderstanding visual perception: Adults' belief in visual emissions.</a:t>
            </a:r>
          </a:p>
          <a:p>
            <a:r>
              <a:rPr lang="en-US" sz="1050" dirty="0"/>
              <a:t>Winer, Gerald A.; Cottrell, Jane E.; Gregg, Virginia; Fournier, Jody S.; </a:t>
            </a:r>
            <a:r>
              <a:rPr lang="en-US" sz="1050" dirty="0" err="1"/>
              <a:t>Bica</a:t>
            </a:r>
            <a:r>
              <a:rPr lang="en-US" sz="1050" dirty="0"/>
              <a:t>, Lori A.</a:t>
            </a:r>
          </a:p>
          <a:p>
            <a:r>
              <a:rPr lang="en-US" sz="1050" dirty="0"/>
              <a:t>American Psychologist, Vol 57(6-7), Jun-Jul 2002, 417-424.</a:t>
            </a:r>
            <a:r>
              <a:rPr lang="en-US" sz="1050" dirty="0">
                <a:hlinkClick r:id="rId2"/>
              </a:rPr>
              <a:t>http://dx.doi.org/10.1037/0003-066X.57.6-7.417</a:t>
            </a:r>
            <a:endParaRPr lang="en-US" sz="1050" dirty="0"/>
          </a:p>
          <a:p>
            <a:pPr>
              <a:lnSpc>
                <a:spcPct val="90000"/>
              </a:lnSpc>
            </a:pPr>
            <a:endParaRPr lang="en-US" sz="2800" dirty="0"/>
          </a:p>
        </p:txBody>
      </p:sp>
      <p:sp>
        <p:nvSpPr>
          <p:cNvPr id="8" name="Rectangle 7"/>
          <p:cNvSpPr/>
          <p:nvPr/>
        </p:nvSpPr>
        <p:spPr>
          <a:xfrm>
            <a:off x="5843530" y="129406"/>
            <a:ext cx="588456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EMISSION THEORY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60" y="1340768"/>
            <a:ext cx="6104092" cy="4536504"/>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18</a:t>
            </a:fld>
            <a:endParaRPr lang="en-US"/>
          </a:p>
        </p:txBody>
      </p:sp>
    </p:spTree>
    <p:extLst>
      <p:ext uri="{BB962C8B-B14F-4D97-AF65-F5344CB8AC3E}">
        <p14:creationId xmlns:p14="http://schemas.microsoft.com/office/powerpoint/2010/main" val="164018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20" y="407366"/>
            <a:ext cx="3673144" cy="47242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2644" y="440668"/>
            <a:ext cx="3479681" cy="4690962"/>
          </a:xfrm>
          <a:prstGeom prst="rect">
            <a:avLst/>
          </a:prstGeom>
        </p:spPr>
      </p:pic>
      <p:sp>
        <p:nvSpPr>
          <p:cNvPr id="2" name="Speech Bubble: Oval 1"/>
          <p:cNvSpPr/>
          <p:nvPr/>
        </p:nvSpPr>
        <p:spPr>
          <a:xfrm>
            <a:off x="2709245" y="188640"/>
            <a:ext cx="2242159" cy="1300807"/>
          </a:xfrm>
          <a:prstGeom prst="wedgeEllipseCallout">
            <a:avLst>
              <a:gd name="adj1" fmla="val -65886"/>
              <a:gd name="adj2" fmla="val 59436"/>
            </a:avLst>
          </a:prstGeom>
          <a:solidFill>
            <a:schemeClr val="bg2">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Light is a corpuscle!</a:t>
            </a:r>
          </a:p>
        </p:txBody>
      </p:sp>
      <p:sp>
        <p:nvSpPr>
          <p:cNvPr id="9" name="Speech Bubble: Oval 8"/>
          <p:cNvSpPr/>
          <p:nvPr/>
        </p:nvSpPr>
        <p:spPr>
          <a:xfrm>
            <a:off x="7030516" y="440668"/>
            <a:ext cx="2160240" cy="1368152"/>
          </a:xfrm>
          <a:prstGeom prst="wedgeEllipseCallout">
            <a:avLst>
              <a:gd name="adj1" fmla="val 41546"/>
              <a:gd name="adj2" fmla="val 63673"/>
            </a:avLst>
          </a:prstGeom>
          <a:solidFill>
            <a:schemeClr val="bg2">
              <a:lumMod val="20000"/>
              <a:lumOff val="8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Light is a wave!</a:t>
            </a:r>
          </a:p>
        </p:txBody>
      </p:sp>
      <p:sp>
        <p:nvSpPr>
          <p:cNvPr id="3" name="TextBox 2"/>
          <p:cNvSpPr txBox="1"/>
          <p:nvPr/>
        </p:nvSpPr>
        <p:spPr>
          <a:xfrm flipH="1">
            <a:off x="1485900" y="5661248"/>
            <a:ext cx="3842713" cy="867930"/>
          </a:xfrm>
          <a:prstGeom prst="rect">
            <a:avLst/>
          </a:prstGeom>
          <a:noFill/>
        </p:spPr>
        <p:txBody>
          <a:bodyPr wrap="square" rtlCol="0">
            <a:spAutoFit/>
          </a:bodyPr>
          <a:lstStyle/>
          <a:p>
            <a:pPr>
              <a:lnSpc>
                <a:spcPct val="90000"/>
              </a:lnSpc>
            </a:pPr>
            <a:r>
              <a:rPr lang="en-US" sz="2800" dirty="0"/>
              <a:t>Isaac Newton</a:t>
            </a:r>
          </a:p>
          <a:p>
            <a:pPr>
              <a:lnSpc>
                <a:spcPct val="90000"/>
              </a:lnSpc>
            </a:pPr>
            <a:r>
              <a:rPr lang="en-US" sz="2800" dirty="0"/>
              <a:t>1642-1727</a:t>
            </a:r>
          </a:p>
        </p:txBody>
      </p:sp>
      <p:sp>
        <p:nvSpPr>
          <p:cNvPr id="11" name="TextBox 10"/>
          <p:cNvSpPr txBox="1"/>
          <p:nvPr/>
        </p:nvSpPr>
        <p:spPr>
          <a:xfrm flipH="1">
            <a:off x="8614692" y="5661248"/>
            <a:ext cx="3842713" cy="867930"/>
          </a:xfrm>
          <a:prstGeom prst="rect">
            <a:avLst/>
          </a:prstGeom>
          <a:noFill/>
        </p:spPr>
        <p:txBody>
          <a:bodyPr wrap="square" rtlCol="0">
            <a:spAutoFit/>
          </a:bodyPr>
          <a:lstStyle/>
          <a:p>
            <a:pPr>
              <a:lnSpc>
                <a:spcPct val="90000"/>
              </a:lnSpc>
            </a:pPr>
            <a:r>
              <a:rPr lang="en-US" sz="2800" dirty="0"/>
              <a:t>Christian Huygens</a:t>
            </a:r>
          </a:p>
          <a:p>
            <a:pPr>
              <a:lnSpc>
                <a:spcPct val="90000"/>
              </a:lnSpc>
            </a:pPr>
            <a:r>
              <a:rPr lang="en-US" sz="2800" dirty="0"/>
              <a:t>1629-1695</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844" y="4299173"/>
            <a:ext cx="4610100" cy="13620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540" y="3529181"/>
            <a:ext cx="1944216" cy="1957177"/>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b="31628"/>
          <a:stretch/>
        </p:blipFill>
        <p:spPr>
          <a:xfrm>
            <a:off x="981844" y="4516326"/>
            <a:ext cx="978042" cy="1144922"/>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19</a:t>
            </a:fld>
            <a:endParaRPr lang="en-US"/>
          </a:p>
        </p:txBody>
      </p:sp>
    </p:spTree>
    <p:extLst>
      <p:ext uri="{BB962C8B-B14F-4D97-AF65-F5344CB8AC3E}">
        <p14:creationId xmlns:p14="http://schemas.microsoft.com/office/powerpoint/2010/main" val="260566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490000"/>
            </a:gs>
            <a:gs pos="0">
              <a:schemeClr val="bg2"/>
            </a:gs>
            <a:gs pos="71000">
              <a:schemeClr val="bg2">
                <a:tint val="100000"/>
                <a:shade val="40000"/>
                <a:sat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186" y="83842"/>
            <a:ext cx="8679553" cy="896886"/>
          </a:xfrm>
        </p:spPr>
        <p:txBody>
          <a:bodyPr/>
          <a:lstStyle/>
          <a:p>
            <a:r>
              <a:rPr lang="en-US" dirty="0">
                <a:solidFill>
                  <a:srgbClr val="FFC000"/>
                </a:solidFill>
              </a:rPr>
              <a:t>BUT FIRST, Let’s define some  TERMS</a:t>
            </a:r>
          </a:p>
        </p:txBody>
      </p:sp>
      <p:sp>
        <p:nvSpPr>
          <p:cNvPr id="3" name="Content Placeholder 2"/>
          <p:cNvSpPr>
            <a:spLocks noGrp="1"/>
          </p:cNvSpPr>
          <p:nvPr>
            <p:ph idx="1"/>
          </p:nvPr>
        </p:nvSpPr>
        <p:spPr>
          <a:xfrm>
            <a:off x="693812" y="1412776"/>
            <a:ext cx="4464246" cy="4470400"/>
          </a:xfrm>
        </p:spPr>
        <p:txBody>
          <a:bodyPr>
            <a:normAutofit/>
          </a:bodyPr>
          <a:lstStyle/>
          <a:p>
            <a:r>
              <a:rPr lang="en-US" sz="4800" dirty="0"/>
              <a:t>Velocity</a:t>
            </a:r>
          </a:p>
          <a:p>
            <a:r>
              <a:rPr lang="en-US" sz="4800" dirty="0"/>
              <a:t>Acceleration</a:t>
            </a:r>
          </a:p>
          <a:p>
            <a:r>
              <a:rPr lang="en-US" sz="4800" dirty="0"/>
              <a:t>Force</a:t>
            </a:r>
          </a:p>
          <a:p>
            <a:r>
              <a:rPr lang="en-US" sz="4800" dirty="0"/>
              <a:t>Inertia</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244" y="1772816"/>
            <a:ext cx="7185680" cy="4038352"/>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2</a:t>
            </a:fld>
            <a:endParaRPr lang="en-US"/>
          </a:p>
        </p:txBody>
      </p:sp>
    </p:spTree>
    <p:extLst>
      <p:ext uri="{BB962C8B-B14F-4D97-AF65-F5344CB8AC3E}">
        <p14:creationId xmlns:p14="http://schemas.microsoft.com/office/powerpoint/2010/main" val="233298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Maxwell’s LIGHT (1862)</a:t>
            </a:r>
          </a:p>
        </p:txBody>
      </p:sp>
      <p:sp>
        <p:nvSpPr>
          <p:cNvPr id="3" name="Content Placeholder 2"/>
          <p:cNvSpPr>
            <a:spLocks noGrp="1"/>
          </p:cNvSpPr>
          <p:nvPr>
            <p:ph idx="1"/>
          </p:nvPr>
        </p:nvSpPr>
        <p:spPr/>
        <p:txBody>
          <a:bodyPr/>
          <a:lstStyle/>
          <a:p>
            <a:r>
              <a:rPr lang="en-US" dirty="0"/>
              <a:t>Light as electromagnetic radiation (</a:t>
            </a:r>
            <a:r>
              <a:rPr lang="en-US" dirty="0" err="1"/>
              <a:t>em</a:t>
            </a:r>
            <a:r>
              <a:rPr lang="en-US" dirty="0"/>
              <a:t> wave)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71" y="2580079"/>
            <a:ext cx="10868882" cy="3693722"/>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20</a:t>
            </a:fld>
            <a:endParaRPr lang="en-US"/>
          </a:p>
        </p:txBody>
      </p:sp>
    </p:spTree>
    <p:extLst>
      <p:ext uri="{BB962C8B-B14F-4D97-AF65-F5344CB8AC3E}">
        <p14:creationId xmlns:p14="http://schemas.microsoft.com/office/powerpoint/2010/main" val="51231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2" y="482600"/>
            <a:ext cx="10360501" cy="786160"/>
          </a:xfrm>
        </p:spPr>
        <p:txBody>
          <a:bodyPr/>
          <a:lstStyle/>
          <a:p>
            <a:r>
              <a:rPr lang="en-US" dirty="0">
                <a:solidFill>
                  <a:srgbClr val="FFFF00"/>
                </a:solidFill>
              </a:rPr>
              <a:t>Maxwell’s LIGHT</a:t>
            </a:r>
          </a:p>
        </p:txBody>
      </p:sp>
      <p:sp>
        <p:nvSpPr>
          <p:cNvPr id="3" name="Content Placeholder 2"/>
          <p:cNvSpPr>
            <a:spLocks noGrp="1"/>
          </p:cNvSpPr>
          <p:nvPr>
            <p:ph idx="1"/>
          </p:nvPr>
        </p:nvSpPr>
        <p:spPr>
          <a:xfrm>
            <a:off x="914163" y="1803401"/>
            <a:ext cx="5684306" cy="4470400"/>
          </a:xfrm>
        </p:spPr>
        <p:txBody>
          <a:bodyPr/>
          <a:lstStyle/>
          <a:p>
            <a:r>
              <a:rPr lang="en-US" dirty="0">
                <a:solidFill>
                  <a:srgbClr val="FFFF00"/>
                </a:solidFill>
              </a:rPr>
              <a:t>Light as electromagnetic radiation (</a:t>
            </a:r>
            <a:r>
              <a:rPr lang="en-US" dirty="0" err="1">
                <a:solidFill>
                  <a:srgbClr val="FFFF00"/>
                </a:solidFill>
              </a:rPr>
              <a:t>em</a:t>
            </a:r>
            <a:r>
              <a:rPr lang="en-US" dirty="0">
                <a:solidFill>
                  <a:srgbClr val="FFFF00"/>
                </a:solidFill>
              </a:rPr>
              <a:t> wave)</a:t>
            </a:r>
          </a:p>
          <a:p>
            <a:r>
              <a:rPr lang="en-US" dirty="0"/>
              <a:t>Four formulas that unite electricity and magnetism</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0356" y="1052736"/>
            <a:ext cx="6259384" cy="4703480"/>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21</a:t>
            </a:fld>
            <a:endParaRPr lang="en-US"/>
          </a:p>
        </p:txBody>
      </p:sp>
    </p:spTree>
    <p:extLst>
      <p:ext uri="{BB962C8B-B14F-4D97-AF65-F5344CB8AC3E}">
        <p14:creationId xmlns:p14="http://schemas.microsoft.com/office/powerpoint/2010/main" val="22454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3" y="350181"/>
            <a:ext cx="10360501" cy="786160"/>
          </a:xfrm>
        </p:spPr>
        <p:txBody>
          <a:bodyPr/>
          <a:lstStyle/>
          <a:p>
            <a:r>
              <a:rPr lang="en-US" dirty="0">
                <a:solidFill>
                  <a:srgbClr val="FFFF00"/>
                </a:solidFill>
              </a:rPr>
              <a:t>Maxwell’s LIGHT</a:t>
            </a:r>
          </a:p>
        </p:txBody>
      </p:sp>
      <p:sp>
        <p:nvSpPr>
          <p:cNvPr id="3" name="Content Placeholder 2"/>
          <p:cNvSpPr>
            <a:spLocks noGrp="1"/>
          </p:cNvSpPr>
          <p:nvPr>
            <p:ph idx="1"/>
          </p:nvPr>
        </p:nvSpPr>
        <p:spPr>
          <a:xfrm>
            <a:off x="914163" y="1803401"/>
            <a:ext cx="5684306" cy="4470400"/>
          </a:xfrm>
        </p:spPr>
        <p:txBody>
          <a:bodyPr>
            <a:normAutofit/>
          </a:bodyPr>
          <a:lstStyle/>
          <a:p>
            <a:r>
              <a:rPr lang="en-US" sz="4400" dirty="0">
                <a:solidFill>
                  <a:srgbClr val="FFFF00"/>
                </a:solidFill>
              </a:rPr>
              <a:t>Light as electromagnetic radiation (</a:t>
            </a:r>
            <a:r>
              <a:rPr lang="en-US" sz="4400" dirty="0" err="1">
                <a:solidFill>
                  <a:srgbClr val="FFFF00"/>
                </a:solidFill>
              </a:rPr>
              <a:t>em</a:t>
            </a:r>
            <a:r>
              <a:rPr lang="en-US" sz="4400" dirty="0">
                <a:solidFill>
                  <a:srgbClr val="FFFF00"/>
                </a:solidFill>
              </a:rPr>
              <a:t> wave)</a:t>
            </a:r>
          </a:p>
          <a:p>
            <a:r>
              <a:rPr lang="en-US" sz="4400" dirty="0"/>
              <a:t>Four formulas that unite electricity and magnetism</a:t>
            </a:r>
          </a:p>
        </p:txBody>
      </p:sp>
      <mc:AlternateContent xmlns:mc="http://schemas.openxmlformats.org/markup-compatibility/2006" xmlns:a14="http://schemas.microsoft.com/office/drawing/2010/main">
        <mc:Choice Requires="a14">
          <p:sp>
            <p:nvSpPr>
              <p:cNvPr id="6" name="Title 1"/>
              <p:cNvSpPr txBox="1">
                <a:spLocks/>
              </p:cNvSpPr>
              <p:nvPr/>
            </p:nvSpPr>
            <p:spPr>
              <a:xfrm>
                <a:off x="6886499" y="-82859"/>
                <a:ext cx="4030761" cy="1219200"/>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n-US" sz="4800" i="1" smtClean="0">
                          <a:solidFill>
                            <a:srgbClr val="FFFF00"/>
                          </a:solidFill>
                          <a:latin typeface="Cambria Math" panose="02040503050406030204" pitchFamily="18" charset="0"/>
                          <a:ea typeface="Cambria Math" panose="02040503050406030204" pitchFamily="18" charset="0"/>
                        </a:rPr>
                        <m:t>𝛻</m:t>
                      </m:r>
                      <m:r>
                        <a:rPr lang="en-US" sz="4800" i="1" smtClean="0">
                          <a:solidFill>
                            <a:srgbClr val="FFFF00"/>
                          </a:solidFill>
                          <a:latin typeface="Cambria Math" panose="02040503050406030204" pitchFamily="18" charset="0"/>
                          <a:ea typeface="Cambria Math" panose="02040503050406030204" pitchFamily="18" charset="0"/>
                        </a:rPr>
                        <m:t>∙</m:t>
                      </m:r>
                      <m:r>
                        <a:rPr lang="en-US" sz="4800" i="1" smtClean="0">
                          <a:solidFill>
                            <a:srgbClr val="FFFF00"/>
                          </a:solidFill>
                          <a:latin typeface="Cambria Math" panose="02040503050406030204" pitchFamily="18" charset="0"/>
                          <a:ea typeface="Cambria Math" panose="02040503050406030204" pitchFamily="18" charset="0"/>
                        </a:rPr>
                        <m:t>𝐸</m:t>
                      </m:r>
                      <m:r>
                        <a:rPr lang="en-US" sz="4800" i="1" smtClean="0">
                          <a:solidFill>
                            <a:srgbClr val="FFFF00"/>
                          </a:solidFill>
                          <a:latin typeface="Cambria Math" panose="02040503050406030204" pitchFamily="18" charset="0"/>
                          <a:ea typeface="Cambria Math" panose="02040503050406030204" pitchFamily="18" charset="0"/>
                        </a:rPr>
                        <m:t>=4</m:t>
                      </m:r>
                      <m:r>
                        <a:rPr lang="en-US" sz="4800" i="1" smtClean="0">
                          <a:solidFill>
                            <a:srgbClr val="FFFF00"/>
                          </a:solidFill>
                          <a:latin typeface="Cambria Math" panose="02040503050406030204" pitchFamily="18" charset="0"/>
                          <a:ea typeface="Cambria Math" panose="02040503050406030204" pitchFamily="18" charset="0"/>
                        </a:rPr>
                        <m:t>𝜋𝜌</m:t>
                      </m:r>
                    </m:oMath>
                  </m:oMathPara>
                </a14:m>
                <a:endParaRPr lang="en-US" sz="4800" dirty="0">
                  <a:solidFill>
                    <a:srgbClr val="FFFF00"/>
                  </a:solidFill>
                </a:endParaRPr>
              </a:p>
            </p:txBody>
          </p:sp>
        </mc:Choice>
        <mc:Fallback xmlns="">
          <p:sp>
            <p:nvSpPr>
              <p:cNvPr id="6" name="Title 1"/>
              <p:cNvSpPr txBox="1">
                <a:spLocks noRot="1" noChangeAspect="1" noMove="1" noResize="1" noEditPoints="1" noAdjustHandles="1" noChangeArrowheads="1" noChangeShapeType="1" noTextEdit="1"/>
              </p:cNvSpPr>
              <p:nvPr/>
            </p:nvSpPr>
            <p:spPr>
              <a:xfrm>
                <a:off x="6886499" y="-82859"/>
                <a:ext cx="4030761" cy="1219200"/>
              </a:xfrm>
              <a:prstGeom prst="rect">
                <a:avLst/>
              </a:prstGeom>
              <a:blipFill>
                <a:blip r:embed="rId2"/>
                <a:stretch>
                  <a:fillRect/>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itle 1"/>
              <p:cNvSpPr txBox="1">
                <a:spLocks/>
              </p:cNvSpPr>
              <p:nvPr/>
            </p:nvSpPr>
            <p:spPr>
              <a:xfrm>
                <a:off x="7175850" y="1397001"/>
                <a:ext cx="3452058" cy="1219200"/>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n-US" sz="4800" i="1" smtClean="0">
                          <a:solidFill>
                            <a:srgbClr val="FFFF00"/>
                          </a:solidFill>
                          <a:latin typeface="Cambria Math" panose="02040503050406030204" pitchFamily="18" charset="0"/>
                          <a:ea typeface="Cambria Math" panose="02040503050406030204" pitchFamily="18" charset="0"/>
                        </a:rPr>
                        <m:t>𝛻</m:t>
                      </m:r>
                      <m:r>
                        <a:rPr lang="en-US" sz="4800" i="1" smtClean="0">
                          <a:solidFill>
                            <a:srgbClr val="FFFF00"/>
                          </a:solidFill>
                          <a:latin typeface="Cambria Math" panose="02040503050406030204" pitchFamily="18" charset="0"/>
                          <a:ea typeface="Cambria Math" panose="02040503050406030204" pitchFamily="18" charset="0"/>
                        </a:rPr>
                        <m:t>∙</m:t>
                      </m:r>
                      <m:r>
                        <a:rPr lang="en-US" sz="4800" i="1" smtClean="0">
                          <a:solidFill>
                            <a:srgbClr val="FFFF00"/>
                          </a:solidFill>
                          <a:latin typeface="Cambria Math" panose="02040503050406030204" pitchFamily="18" charset="0"/>
                          <a:ea typeface="Cambria Math" panose="02040503050406030204" pitchFamily="18" charset="0"/>
                        </a:rPr>
                        <m:t>𝐵</m:t>
                      </m:r>
                      <m:r>
                        <a:rPr lang="en-US" sz="4800" i="1" smtClean="0">
                          <a:solidFill>
                            <a:srgbClr val="FFFF00"/>
                          </a:solidFill>
                          <a:latin typeface="Cambria Math" panose="02040503050406030204" pitchFamily="18" charset="0"/>
                          <a:ea typeface="Cambria Math" panose="02040503050406030204" pitchFamily="18" charset="0"/>
                        </a:rPr>
                        <m:t>=0</m:t>
                      </m:r>
                    </m:oMath>
                  </m:oMathPara>
                </a14:m>
                <a:endParaRPr lang="en-US" sz="4800" dirty="0">
                  <a:solidFill>
                    <a:srgbClr val="FFFF00"/>
                  </a:solidFill>
                </a:endParaRPr>
              </a:p>
            </p:txBody>
          </p:sp>
        </mc:Choice>
        <mc:Fallback xmlns="">
          <p:sp>
            <p:nvSpPr>
              <p:cNvPr id="7" name="Title 1"/>
              <p:cNvSpPr txBox="1">
                <a:spLocks noRot="1" noChangeAspect="1" noMove="1" noResize="1" noEditPoints="1" noAdjustHandles="1" noChangeArrowheads="1" noChangeShapeType="1" noTextEdit="1"/>
              </p:cNvSpPr>
              <p:nvPr/>
            </p:nvSpPr>
            <p:spPr>
              <a:xfrm>
                <a:off x="7175850" y="1397001"/>
                <a:ext cx="3452058" cy="1219200"/>
              </a:xfrm>
              <a:prstGeom prst="rect">
                <a:avLst/>
              </a:prstGeom>
              <a:blipFill>
                <a:blip r:embed="rId3"/>
                <a:stretch>
                  <a:fillRect/>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itle 1"/>
              <p:cNvSpPr txBox="1">
                <a:spLocks/>
              </p:cNvSpPr>
              <p:nvPr/>
            </p:nvSpPr>
            <p:spPr>
              <a:xfrm>
                <a:off x="6130566" y="3429001"/>
                <a:ext cx="5542626" cy="1219200"/>
              </a:xfrm>
              <a:prstGeom prst="rect">
                <a:avLst/>
              </a:prstGeom>
              <a:effectLst/>
            </p:spPr>
            <p:txBody>
              <a:bodyPr vert="horz" lIns="121899" tIns="60949" rIns="121899" bIns="60949" rtlCol="0" anchor="b" anchorCtr="0">
                <a:no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n-US" sz="4800" i="1" smtClean="0">
                          <a:solidFill>
                            <a:srgbClr val="FFFF00"/>
                          </a:solidFill>
                          <a:latin typeface="Cambria Math" panose="02040503050406030204" pitchFamily="18" charset="0"/>
                          <a:ea typeface="Cambria Math" panose="02040503050406030204" pitchFamily="18" charset="0"/>
                        </a:rPr>
                        <m:t>𝛻</m:t>
                      </m:r>
                      <m:r>
                        <a:rPr lang="en-US" sz="4800" i="1" smtClean="0">
                          <a:solidFill>
                            <a:srgbClr val="FFFF00"/>
                          </a:solidFill>
                          <a:latin typeface="Cambria Math" panose="02040503050406030204" pitchFamily="18" charset="0"/>
                          <a:ea typeface="Cambria Math" panose="02040503050406030204" pitchFamily="18" charset="0"/>
                        </a:rPr>
                        <m:t>×</m:t>
                      </m:r>
                      <m:r>
                        <a:rPr lang="en-US" sz="4800" i="1" smtClean="0">
                          <a:solidFill>
                            <a:srgbClr val="FFFF00"/>
                          </a:solidFill>
                          <a:latin typeface="Cambria Math" panose="02040503050406030204" pitchFamily="18" charset="0"/>
                          <a:ea typeface="Cambria Math" panose="02040503050406030204" pitchFamily="18" charset="0"/>
                        </a:rPr>
                        <m:t>𝐸</m:t>
                      </m:r>
                      <m:r>
                        <a:rPr lang="en-US" sz="4800" i="1" smtClean="0">
                          <a:solidFill>
                            <a:srgbClr val="FFFF00"/>
                          </a:solidFill>
                          <a:latin typeface="Cambria Math" panose="02040503050406030204" pitchFamily="18" charset="0"/>
                          <a:ea typeface="Cambria Math" panose="02040503050406030204" pitchFamily="18" charset="0"/>
                        </a:rPr>
                        <m:t>=</m:t>
                      </m:r>
                      <m:f>
                        <m:fPr>
                          <m:ctrlPr>
                            <a:rPr lang="en-US" sz="4800" i="1" smtClean="0">
                              <a:solidFill>
                                <a:srgbClr val="FFFF00"/>
                              </a:solidFill>
                              <a:latin typeface="Cambria Math" panose="02040503050406030204" pitchFamily="18" charset="0"/>
                              <a:ea typeface="Cambria Math" panose="02040503050406030204" pitchFamily="18" charset="0"/>
                            </a:rPr>
                          </m:ctrlPr>
                        </m:fPr>
                        <m:num>
                          <m:r>
                            <a:rPr lang="en-US" sz="4800" i="1" smtClean="0">
                              <a:solidFill>
                                <a:srgbClr val="FFFF00"/>
                              </a:solidFill>
                              <a:latin typeface="Cambria Math" panose="02040503050406030204" pitchFamily="18" charset="0"/>
                              <a:ea typeface="Cambria Math" panose="02040503050406030204" pitchFamily="18" charset="0"/>
                            </a:rPr>
                            <m:t>−1</m:t>
                          </m:r>
                        </m:num>
                        <m:den>
                          <m:r>
                            <a:rPr lang="en-US" sz="4800" i="1" smtClean="0">
                              <a:solidFill>
                                <a:srgbClr val="FFFF00"/>
                              </a:solidFill>
                              <a:latin typeface="Cambria Math" panose="02040503050406030204" pitchFamily="18" charset="0"/>
                              <a:ea typeface="Cambria Math" panose="02040503050406030204" pitchFamily="18" charset="0"/>
                            </a:rPr>
                            <m:t>𝑐</m:t>
                          </m:r>
                        </m:den>
                      </m:f>
                      <m:f>
                        <m:fPr>
                          <m:ctrlPr>
                            <a:rPr lang="en-US" sz="4800" i="1" smtClean="0">
                              <a:solidFill>
                                <a:srgbClr val="FFFF00"/>
                              </a:solidFill>
                              <a:latin typeface="Cambria Math" panose="02040503050406030204" pitchFamily="18" charset="0"/>
                              <a:ea typeface="Cambria Math" panose="02040503050406030204" pitchFamily="18" charset="0"/>
                            </a:rPr>
                          </m:ctrlPr>
                        </m:fPr>
                        <m:num>
                          <m:r>
                            <a:rPr lang="en-US" sz="4800" i="1" smtClean="0">
                              <a:solidFill>
                                <a:srgbClr val="FFFF00"/>
                              </a:solidFill>
                              <a:latin typeface="Cambria Math" panose="02040503050406030204" pitchFamily="18" charset="0"/>
                              <a:ea typeface="Cambria Math" panose="02040503050406030204" pitchFamily="18" charset="0"/>
                            </a:rPr>
                            <m:t>𝜕</m:t>
                          </m:r>
                          <m:r>
                            <a:rPr lang="en-US" sz="4800" i="1" smtClean="0">
                              <a:solidFill>
                                <a:srgbClr val="FFFF00"/>
                              </a:solidFill>
                              <a:latin typeface="Cambria Math" panose="02040503050406030204" pitchFamily="18" charset="0"/>
                              <a:ea typeface="Cambria Math" panose="02040503050406030204" pitchFamily="18" charset="0"/>
                            </a:rPr>
                            <m:t>𝐵</m:t>
                          </m:r>
                        </m:num>
                        <m:den>
                          <m:r>
                            <a:rPr lang="en-US" sz="4800" i="1" smtClean="0">
                              <a:solidFill>
                                <a:srgbClr val="FFFF00"/>
                              </a:solidFill>
                              <a:latin typeface="Cambria Math" panose="02040503050406030204" pitchFamily="18" charset="0"/>
                              <a:ea typeface="Cambria Math" panose="02040503050406030204" pitchFamily="18" charset="0"/>
                            </a:rPr>
                            <m:t>𝜕</m:t>
                          </m:r>
                          <m:r>
                            <a:rPr lang="en-US" sz="4800" i="1" smtClean="0">
                              <a:solidFill>
                                <a:srgbClr val="FFFF00"/>
                              </a:solidFill>
                              <a:latin typeface="Cambria Math" panose="02040503050406030204" pitchFamily="18" charset="0"/>
                              <a:ea typeface="Cambria Math" panose="02040503050406030204" pitchFamily="18" charset="0"/>
                            </a:rPr>
                            <m:t>𝑡</m:t>
                          </m:r>
                        </m:den>
                      </m:f>
                    </m:oMath>
                  </m:oMathPara>
                </a14:m>
                <a:endParaRPr lang="en-US" sz="4800" dirty="0">
                  <a:solidFill>
                    <a:srgbClr val="FFFF00"/>
                  </a:solidFill>
                </a:endParaRPr>
              </a:p>
            </p:txBody>
          </p:sp>
        </mc:Choice>
        <mc:Fallback xmlns="">
          <p:sp>
            <p:nvSpPr>
              <p:cNvPr id="9" name="Title 1"/>
              <p:cNvSpPr txBox="1">
                <a:spLocks noRot="1" noChangeAspect="1" noMove="1" noResize="1" noEditPoints="1" noAdjustHandles="1" noChangeArrowheads="1" noChangeShapeType="1" noTextEdit="1"/>
              </p:cNvSpPr>
              <p:nvPr/>
            </p:nvSpPr>
            <p:spPr>
              <a:xfrm>
                <a:off x="6130566" y="3429001"/>
                <a:ext cx="5542626" cy="1219200"/>
              </a:xfrm>
              <a:prstGeom prst="rect">
                <a:avLst/>
              </a:prstGeom>
              <a:blipFill>
                <a:blip r:embed="rId4"/>
                <a:stretch>
                  <a:fillRect t="-7000" b="-500"/>
                </a:stretch>
              </a:blipFill>
              <a:effectLst/>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6347223" y="5461001"/>
            <a:ext cx="5560597" cy="1154642"/>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8" name="Slide Number Placeholder 7"/>
          <p:cNvSpPr>
            <a:spLocks noGrp="1"/>
          </p:cNvSpPr>
          <p:nvPr>
            <p:ph type="sldNum" sz="quarter" idx="12"/>
          </p:nvPr>
        </p:nvSpPr>
        <p:spPr/>
        <p:txBody>
          <a:bodyPr/>
          <a:lstStyle/>
          <a:p>
            <a:fld id="{E5FD5434-F838-4DD4-A17B-1CB1A1850DF4}" type="slidenum">
              <a:rPr lang="en-US" smtClean="0"/>
              <a:t>22</a:t>
            </a:fld>
            <a:endParaRPr lang="en-US"/>
          </a:p>
        </p:txBody>
      </p:sp>
    </p:spTree>
    <p:extLst>
      <p:ext uri="{BB962C8B-B14F-4D97-AF65-F5344CB8AC3E}">
        <p14:creationId xmlns:p14="http://schemas.microsoft.com/office/powerpoint/2010/main" val="94252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pPr/>
                <a14:m>
                  <m:oMathPara xmlns:m="http://schemas.openxmlformats.org/officeDocument/2006/math">
                    <m:oMathParaPr>
                      <m:jc m:val="centerGroup"/>
                    </m:oMathParaPr>
                    <m:oMath xmlns:m="http://schemas.openxmlformats.org/officeDocument/2006/math">
                      <m:r>
                        <a:rPr lang="en-US" sz="8800" i="1" smtClean="0">
                          <a:solidFill>
                            <a:srgbClr val="FFFF00"/>
                          </a:solidFill>
                          <a:latin typeface="Cambria Math" panose="02040503050406030204" pitchFamily="18" charset="0"/>
                          <a:ea typeface="Cambria Math" panose="02040503050406030204" pitchFamily="18" charset="0"/>
                        </a:rPr>
                        <m:t>𝛻</m:t>
                      </m:r>
                      <m:r>
                        <a:rPr lang="en-US" sz="8800" i="1" smtClean="0">
                          <a:solidFill>
                            <a:srgbClr val="FFFF00"/>
                          </a:solidFill>
                          <a:latin typeface="Cambria Math" panose="02040503050406030204" pitchFamily="18" charset="0"/>
                          <a:ea typeface="Cambria Math" panose="02040503050406030204" pitchFamily="18" charset="0"/>
                        </a:rPr>
                        <m:t>∙</m:t>
                      </m:r>
                      <m:r>
                        <a:rPr lang="en-US" sz="8800" b="0" i="1" smtClean="0">
                          <a:solidFill>
                            <a:srgbClr val="FFFF00"/>
                          </a:solidFill>
                          <a:latin typeface="Cambria Math" panose="02040503050406030204" pitchFamily="18" charset="0"/>
                          <a:ea typeface="Cambria Math" panose="02040503050406030204" pitchFamily="18" charset="0"/>
                        </a:rPr>
                        <m:t>𝐸</m:t>
                      </m:r>
                      <m:r>
                        <a:rPr lang="en-US" sz="8800" b="0" i="1" smtClean="0">
                          <a:solidFill>
                            <a:srgbClr val="FFFF00"/>
                          </a:solidFill>
                          <a:latin typeface="Cambria Math" panose="02040503050406030204" pitchFamily="18" charset="0"/>
                          <a:ea typeface="Cambria Math" panose="02040503050406030204" pitchFamily="18" charset="0"/>
                        </a:rPr>
                        <m:t>=4</m:t>
                      </m:r>
                      <m:r>
                        <a:rPr lang="en-US" sz="8800" b="0" i="1" smtClean="0">
                          <a:solidFill>
                            <a:srgbClr val="FFFF00"/>
                          </a:solidFill>
                          <a:latin typeface="Cambria Math" panose="02040503050406030204" pitchFamily="18" charset="0"/>
                          <a:ea typeface="Cambria Math" panose="02040503050406030204" pitchFamily="18" charset="0"/>
                        </a:rPr>
                        <m:t>𝜋𝜌</m:t>
                      </m:r>
                    </m:oMath>
                  </m:oMathPara>
                </a14:m>
                <a:endParaRPr lang="en-US" sz="8800" dirty="0">
                  <a:solidFill>
                    <a:srgbClr val="FFFF0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14163" y="1803401"/>
                <a:ext cx="5468281" cy="4470400"/>
              </a:xfrm>
            </p:spPr>
            <p:txBody>
              <a:bodyPr>
                <a:normAutofit lnSpcReduction="10000"/>
              </a:bodyPr>
              <a:lstStyle/>
              <a:p>
                <a:r>
                  <a:rPr lang="en-US" sz="3200" b="0" i="1" dirty="0">
                    <a:latin typeface="Cambria Math" panose="02040503050406030204" pitchFamily="18" charset="0"/>
                  </a:rPr>
                  <a:t>Gauss’s Law</a:t>
                </a:r>
              </a:p>
              <a:p>
                <a14:m>
                  <m:oMath xmlns:m="http://schemas.openxmlformats.org/officeDocument/2006/math">
                    <m:r>
                      <a:rPr lang="en-US" sz="3200" i="1">
                        <a:solidFill>
                          <a:srgbClr val="FFFF00"/>
                        </a:solidFill>
                        <a:latin typeface="Cambria Math" panose="02040503050406030204" pitchFamily="18" charset="0"/>
                        <a:ea typeface="Cambria Math" panose="02040503050406030204" pitchFamily="18" charset="0"/>
                      </a:rPr>
                      <m:t>𝛻</m:t>
                    </m:r>
                    <m:r>
                      <a:rPr lang="en-US" sz="3200" i="1">
                        <a:solidFill>
                          <a:srgbClr val="FFFF00"/>
                        </a:solidFill>
                        <a:latin typeface="Cambria Math" panose="02040503050406030204" pitchFamily="18" charset="0"/>
                        <a:ea typeface="Cambria Math" panose="02040503050406030204" pitchFamily="18" charset="0"/>
                      </a:rPr>
                      <m:t>∙</m:t>
                    </m:r>
                    <m:r>
                      <a:rPr lang="en-US" sz="3200" i="1">
                        <a:solidFill>
                          <a:srgbClr val="FFFF00"/>
                        </a:solidFill>
                        <a:latin typeface="Cambria Math" panose="02040503050406030204" pitchFamily="18" charset="0"/>
                        <a:ea typeface="Cambria Math" panose="02040503050406030204" pitchFamily="18" charset="0"/>
                      </a:rPr>
                      <m:t>𝐸</m:t>
                    </m:r>
                  </m:oMath>
                </a14:m>
                <a:r>
                  <a:rPr lang="en-US" sz="3200" b="0" i="1" dirty="0">
                    <a:latin typeface="Cambria Math" panose="02040503050406030204" pitchFamily="18" charset="0"/>
                  </a:rPr>
                  <a:t> </a:t>
                </a:r>
                <a:r>
                  <a:rPr lang="en-US" sz="3200" i="1" dirty="0">
                    <a:latin typeface="Cambria Math" panose="02040503050406030204" pitchFamily="18" charset="0"/>
                  </a:rPr>
                  <a:t>:  Electric field added up over some surface is proportional to the charge inside the volume surrounded by the surface</a:t>
                </a:r>
                <a:endParaRPr lang="en-US" sz="3200" b="0" i="1" dirty="0">
                  <a:latin typeface="Cambria Math" panose="02040503050406030204" pitchFamily="18" charset="0"/>
                </a:endParaRPr>
              </a:p>
              <a:p>
                <a:r>
                  <a:rPr lang="en-US" sz="3200" i="1" dirty="0">
                    <a:latin typeface="Cambria Math" panose="02040503050406030204" pitchFamily="18" charset="0"/>
                  </a:rPr>
                  <a:t>No forces attracting you or repelling you if you’re the only charge in the block. </a:t>
                </a:r>
                <a:endParaRPr lang="en-US" sz="3200" b="0" i="1" dirty="0">
                  <a:latin typeface="Cambria Math" panose="02040503050406030204"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14163" y="1803401"/>
                <a:ext cx="5468281" cy="4470400"/>
              </a:xfrm>
              <a:blipFill>
                <a:blip r:embed="rId5"/>
                <a:stretch>
                  <a:fillRect l="-1561" t="-3683"/>
                </a:stretch>
              </a:blipFill>
            </p:spPr>
            <p:txBody>
              <a:bodyPr/>
              <a:lstStyle/>
              <a:p>
                <a:r>
                  <a:rPr lang="en-US">
                    <a:noFill/>
                  </a:rPr>
                  <a:t> </a:t>
                </a:r>
              </a:p>
            </p:txBody>
          </p:sp>
        </mc:Fallback>
      </mc:AlternateContent>
      <p:pic>
        <p:nvPicPr>
          <p:cNvPr id="6" name="zoom_0">
            <a:hlinkClick r:id="" action="ppaction://media"/>
          </p:cNvPr>
          <p:cNvPicPr>
            <a:picLocks noChangeAspect="1"/>
          </p:cNvPicPr>
          <p:nvPr>
            <a:videoFile r:link="rId1"/>
            <p:extLst>
              <p:ext uri="{DAA4B4D4-6D71-4841-9C94-3DE7FCFB9230}">
                <p14:media xmlns:p14="http://schemas.microsoft.com/office/powerpoint/2010/main" r:embed="rId2">
                  <p14:trim st="6874" end="8617"/>
                </p14:media>
              </p:ext>
            </p:extLst>
          </p:nvPr>
        </p:nvPicPr>
        <p:blipFill rotWithShape="1">
          <a:blip r:embed="rId6"/>
          <a:srcRect t="17300" r="57270" b="8649"/>
          <a:stretch/>
        </p:blipFill>
        <p:spPr>
          <a:xfrm>
            <a:off x="6416805" y="1719471"/>
            <a:ext cx="5418528" cy="4638260"/>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23</a:t>
            </a:fld>
            <a:endParaRPr lang="en-US"/>
          </a:p>
        </p:txBody>
      </p:sp>
    </p:spTree>
    <p:extLst>
      <p:ext uri="{BB962C8B-B14F-4D97-AF65-F5344CB8AC3E}">
        <p14:creationId xmlns:p14="http://schemas.microsoft.com/office/powerpoint/2010/main" val="370673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348" y="2852936"/>
            <a:ext cx="6372200" cy="3584363"/>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pPr/>
                <a14:m>
                  <m:oMathPara xmlns:m="http://schemas.openxmlformats.org/officeDocument/2006/math">
                    <m:oMathParaPr>
                      <m:jc m:val="centerGroup"/>
                    </m:oMathParaPr>
                    <m:oMath xmlns:m="http://schemas.openxmlformats.org/officeDocument/2006/math">
                      <m:r>
                        <a:rPr lang="en-US" sz="8800" i="1" smtClean="0">
                          <a:solidFill>
                            <a:srgbClr val="FFFF00"/>
                          </a:solidFill>
                          <a:latin typeface="Cambria Math" panose="02040503050406030204" pitchFamily="18" charset="0"/>
                          <a:ea typeface="Cambria Math" panose="02040503050406030204" pitchFamily="18" charset="0"/>
                        </a:rPr>
                        <m:t>𝛻</m:t>
                      </m:r>
                      <m:r>
                        <a:rPr lang="en-US" sz="8800" i="1" smtClean="0">
                          <a:solidFill>
                            <a:srgbClr val="FFFF00"/>
                          </a:solidFill>
                          <a:latin typeface="Cambria Math" panose="02040503050406030204" pitchFamily="18" charset="0"/>
                          <a:ea typeface="Cambria Math" panose="02040503050406030204" pitchFamily="18" charset="0"/>
                        </a:rPr>
                        <m:t>∙</m:t>
                      </m:r>
                      <m:r>
                        <a:rPr lang="en-US" sz="8800" b="0" i="1" smtClean="0">
                          <a:solidFill>
                            <a:srgbClr val="FFFF00"/>
                          </a:solidFill>
                          <a:latin typeface="Cambria Math" panose="02040503050406030204" pitchFamily="18" charset="0"/>
                          <a:ea typeface="Cambria Math" panose="02040503050406030204" pitchFamily="18" charset="0"/>
                        </a:rPr>
                        <m:t>𝐸</m:t>
                      </m:r>
                      <m:r>
                        <a:rPr lang="en-US" sz="8800" b="0" i="1" smtClean="0">
                          <a:solidFill>
                            <a:srgbClr val="FFFF00"/>
                          </a:solidFill>
                          <a:latin typeface="Cambria Math" panose="02040503050406030204" pitchFamily="18" charset="0"/>
                          <a:ea typeface="Cambria Math" panose="02040503050406030204" pitchFamily="18" charset="0"/>
                        </a:rPr>
                        <m:t>=4</m:t>
                      </m:r>
                      <m:r>
                        <a:rPr lang="en-US" sz="8800" b="0" i="1" smtClean="0">
                          <a:solidFill>
                            <a:srgbClr val="FFFF00"/>
                          </a:solidFill>
                          <a:latin typeface="Cambria Math" panose="02040503050406030204" pitchFamily="18" charset="0"/>
                          <a:ea typeface="Cambria Math" panose="02040503050406030204" pitchFamily="18" charset="0"/>
                        </a:rPr>
                        <m:t>𝜋𝜌</m:t>
                      </m:r>
                    </m:oMath>
                  </m:oMathPara>
                </a14:m>
                <a:endParaRPr lang="en-US" sz="8800" dirty="0">
                  <a:solidFill>
                    <a:srgbClr val="FFFF0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14163" y="1803401"/>
                <a:ext cx="4532177" cy="4470400"/>
              </a:xfrm>
            </p:spPr>
            <p:txBody>
              <a:bodyPr>
                <a:normAutofit/>
              </a:bodyPr>
              <a:lstStyle/>
              <a:p>
                <a:r>
                  <a:rPr lang="en-US" sz="3200" b="0" i="1" dirty="0">
                    <a:latin typeface="Cambria Math" panose="02040503050406030204" pitchFamily="18" charset="0"/>
                  </a:rPr>
                  <a:t>Gauss’s Law for Gravity? Same pattern exists! (but not with E)</a:t>
                </a:r>
              </a:p>
              <a:p>
                <a14:m>
                  <m:oMath xmlns:m="http://schemas.openxmlformats.org/officeDocument/2006/math">
                    <m:r>
                      <a:rPr lang="en-US" sz="3200" b="0" i="1" smtClean="0">
                        <a:latin typeface="Cambria Math" panose="02040503050406030204" pitchFamily="18" charset="0"/>
                      </a:rPr>
                      <m:t>𝐹</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𝐺𝑀</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𝑚</m:t>
                        </m:r>
                      </m:num>
                      <m:den>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𝑟</m:t>
                            </m:r>
                          </m:e>
                          <m:sup>
                            <m:r>
                              <a:rPr lang="en-US" sz="3200" b="0" i="1" smtClean="0">
                                <a:latin typeface="Cambria Math" panose="02040503050406030204" pitchFamily="18" charset="0"/>
                              </a:rPr>
                              <m:t>2</m:t>
                            </m:r>
                          </m:sup>
                        </m:sSup>
                      </m:den>
                    </m:f>
                  </m:oMath>
                </a14:m>
                <a:endParaRPr lang="en-US" sz="3200" b="0" i="1" dirty="0">
                  <a:latin typeface="Cambria Math" panose="02040503050406030204" pitchFamily="18" charset="0"/>
                  <a:ea typeface="Cambria Math" panose="02040503050406030204"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14163" y="1803401"/>
                <a:ext cx="4532177" cy="4470400"/>
              </a:xfrm>
              <a:blipFill>
                <a:blip r:embed="rId4"/>
                <a:stretch>
                  <a:fillRect l="-1884" t="-2592" r="-2288"/>
                </a:stretch>
              </a:blipFill>
            </p:spPr>
            <p:txBody>
              <a:bodyPr/>
              <a:lstStyle/>
              <a:p>
                <a:r>
                  <a:rPr lang="en-US">
                    <a:noFill/>
                  </a:rPr>
                  <a:t> </a:t>
                </a:r>
              </a:p>
            </p:txBody>
          </p:sp>
        </mc:Fallback>
      </mc:AlternateContent>
      <p:sp>
        <p:nvSpPr>
          <p:cNvPr id="4" name="Oval 3"/>
          <p:cNvSpPr/>
          <p:nvPr/>
        </p:nvSpPr>
        <p:spPr>
          <a:xfrm>
            <a:off x="6886500" y="404664"/>
            <a:ext cx="2304256" cy="1398737"/>
          </a:xfrm>
          <a:prstGeom prst="ellipse">
            <a:avLst/>
          </a:prstGeom>
          <a:noFill/>
          <a:ln w="539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ought Bubble: Cloud 4"/>
          <p:cNvSpPr/>
          <p:nvPr/>
        </p:nvSpPr>
        <p:spPr>
          <a:xfrm>
            <a:off x="9628589" y="1052736"/>
            <a:ext cx="2520280" cy="2632474"/>
          </a:xfrm>
          <a:prstGeom prst="cloudCallout">
            <a:avLst>
              <a:gd name="adj1" fmla="val -75061"/>
              <a:gd name="adj2" fmla="val -50692"/>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WOULD BE HUGE FOR A BLACK HOLE!</a:t>
            </a:r>
          </a:p>
        </p:txBody>
      </p:sp>
      <p:sp>
        <p:nvSpPr>
          <p:cNvPr id="6" name="Footer Placeholder 5"/>
          <p:cNvSpPr>
            <a:spLocks noGrp="1"/>
          </p:cNvSpPr>
          <p:nvPr>
            <p:ph type="ftr" sz="quarter" idx="11"/>
          </p:nvPr>
        </p:nvSpPr>
        <p:spPr/>
        <p:txBody>
          <a:bodyPr/>
          <a:lstStyle/>
          <a:p>
            <a:r>
              <a:rPr lang="en-US"/>
              <a:t>Mehreen Sultana, Modern Physics - Saturday Morning Physics - March 11, 2017</a:t>
            </a:r>
          </a:p>
        </p:txBody>
      </p:sp>
      <p:sp>
        <p:nvSpPr>
          <p:cNvPr id="8" name="Slide Number Placeholder 7"/>
          <p:cNvSpPr>
            <a:spLocks noGrp="1"/>
          </p:cNvSpPr>
          <p:nvPr>
            <p:ph type="sldNum" sz="quarter" idx="12"/>
          </p:nvPr>
        </p:nvSpPr>
        <p:spPr/>
        <p:txBody>
          <a:bodyPr/>
          <a:lstStyle/>
          <a:p>
            <a:fld id="{E5FD5434-F838-4DD4-A17B-1CB1A1850DF4}" type="slidenum">
              <a:rPr lang="en-US" smtClean="0"/>
              <a:t>24</a:t>
            </a:fld>
            <a:endParaRPr lang="en-US"/>
          </a:p>
        </p:txBody>
      </p:sp>
    </p:spTree>
    <p:extLst>
      <p:ext uri="{BB962C8B-B14F-4D97-AF65-F5344CB8AC3E}">
        <p14:creationId xmlns:p14="http://schemas.microsoft.com/office/powerpoint/2010/main" val="137014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008107" y="260648"/>
                <a:ext cx="4654258" cy="1219200"/>
              </a:xfrm>
            </p:spPr>
            <p:txBody>
              <a:bodyPr>
                <a:normAutofit/>
              </a:bodyPr>
              <a:lstStyle/>
              <a:p>
                <a:pPr/>
                <a14:m>
                  <m:oMathPara xmlns:m="http://schemas.openxmlformats.org/officeDocument/2006/math">
                    <m:oMathParaPr>
                      <m:jc m:val="centerGroup"/>
                    </m:oMathParaPr>
                    <m:oMath xmlns:m="http://schemas.openxmlformats.org/officeDocument/2006/math">
                      <m:r>
                        <a:rPr lang="en-US" sz="8800" i="1" smtClean="0">
                          <a:solidFill>
                            <a:srgbClr val="FFFF00"/>
                          </a:solidFill>
                          <a:latin typeface="Cambria Math" panose="02040503050406030204" pitchFamily="18" charset="0"/>
                          <a:ea typeface="Cambria Math" panose="02040503050406030204" pitchFamily="18" charset="0"/>
                        </a:rPr>
                        <m:t>𝛻</m:t>
                      </m:r>
                      <m:r>
                        <a:rPr lang="en-US" sz="8800" i="1" smtClean="0">
                          <a:solidFill>
                            <a:srgbClr val="FFFF00"/>
                          </a:solidFill>
                          <a:latin typeface="Cambria Math" panose="02040503050406030204" pitchFamily="18" charset="0"/>
                          <a:ea typeface="Cambria Math" panose="02040503050406030204" pitchFamily="18" charset="0"/>
                        </a:rPr>
                        <m:t>∙</m:t>
                      </m:r>
                      <m:r>
                        <a:rPr lang="en-US" sz="8800" b="0" i="1" smtClean="0">
                          <a:solidFill>
                            <a:srgbClr val="FFFF00"/>
                          </a:solidFill>
                          <a:latin typeface="Cambria Math" panose="02040503050406030204" pitchFamily="18" charset="0"/>
                          <a:ea typeface="Cambria Math" panose="02040503050406030204" pitchFamily="18" charset="0"/>
                        </a:rPr>
                        <m:t>𝐵</m:t>
                      </m:r>
                      <m:r>
                        <a:rPr lang="en-US" sz="8800" b="0" i="1" smtClean="0">
                          <a:solidFill>
                            <a:srgbClr val="FFFF00"/>
                          </a:solidFill>
                          <a:latin typeface="Cambria Math" panose="02040503050406030204" pitchFamily="18" charset="0"/>
                          <a:ea typeface="Cambria Math" panose="02040503050406030204" pitchFamily="18" charset="0"/>
                        </a:rPr>
                        <m:t>=0</m:t>
                      </m:r>
                    </m:oMath>
                  </m:oMathPara>
                </a14:m>
                <a:endParaRPr lang="en-US" sz="8800" dirty="0">
                  <a:solidFill>
                    <a:srgbClr val="FFFF0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008107" y="260648"/>
                <a:ext cx="4654258" cy="1219200"/>
              </a:xfrm>
              <a:blipFill>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a:xfrm>
            <a:off x="405780" y="1572650"/>
            <a:ext cx="6404386" cy="4470400"/>
          </a:xfrm>
        </p:spPr>
        <p:txBody>
          <a:bodyPr>
            <a:normAutofit fontScale="92500" lnSpcReduction="10000"/>
          </a:bodyPr>
          <a:lstStyle/>
          <a:p>
            <a:r>
              <a:rPr lang="en-US" sz="5400" dirty="0"/>
              <a:t>No magnetic charge like electric (+ / -)</a:t>
            </a:r>
          </a:p>
          <a:p>
            <a:r>
              <a:rPr lang="en-US" sz="5400" dirty="0"/>
              <a:t>Could be wrong</a:t>
            </a:r>
          </a:p>
          <a:p>
            <a:r>
              <a:rPr lang="en-US" sz="5400" dirty="0"/>
              <a:t>If you find a magnetic monopole, instant Nobel Prize!</a:t>
            </a:r>
          </a:p>
          <a:p>
            <a:endParaRPr lang="en-US" sz="5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993" y="2926539"/>
            <a:ext cx="4032448" cy="39517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993" y="229579"/>
            <a:ext cx="4014614" cy="2686142"/>
          </a:xfrm>
          <a:prstGeom prst="rect">
            <a:avLst/>
          </a:prstGeom>
        </p:spPr>
      </p:pic>
      <p:sp>
        <p:nvSpPr>
          <p:cNvPr id="6" name="Footer Placeholder 5"/>
          <p:cNvSpPr>
            <a:spLocks noGrp="1"/>
          </p:cNvSpPr>
          <p:nvPr>
            <p:ph type="ftr" sz="quarter" idx="11"/>
          </p:nvPr>
        </p:nvSpPr>
        <p:spPr/>
        <p:txBody>
          <a:bodyPr/>
          <a:lstStyle/>
          <a:p>
            <a:r>
              <a:rPr lang="en-US"/>
              <a:t>Mehreen Sultana, Modern Physics - Saturday Morning Physics - March 11, 2017</a:t>
            </a:r>
          </a:p>
        </p:txBody>
      </p:sp>
      <p:sp>
        <p:nvSpPr>
          <p:cNvPr id="7" name="Slide Number Placeholder 6"/>
          <p:cNvSpPr>
            <a:spLocks noGrp="1"/>
          </p:cNvSpPr>
          <p:nvPr>
            <p:ph type="sldNum" sz="quarter" idx="12"/>
          </p:nvPr>
        </p:nvSpPr>
        <p:spPr/>
        <p:txBody>
          <a:bodyPr/>
          <a:lstStyle/>
          <a:p>
            <a:fld id="{E5FD5434-F838-4DD4-A17B-1CB1A1850DF4}" type="slidenum">
              <a:rPr lang="en-US" smtClean="0"/>
              <a:t>25</a:t>
            </a:fld>
            <a:endParaRPr lang="en-US"/>
          </a:p>
        </p:txBody>
      </p:sp>
    </p:spTree>
    <p:extLst>
      <p:ext uri="{BB962C8B-B14F-4D97-AF65-F5344CB8AC3E}">
        <p14:creationId xmlns:p14="http://schemas.microsoft.com/office/powerpoint/2010/main" val="104752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765820" y="908720"/>
                <a:ext cx="4642352" cy="720080"/>
              </a:xfrm>
            </p:spPr>
            <p:txBody>
              <a:bodyPr>
                <a:noAutofit/>
              </a:bodyPr>
              <a:lstStyle/>
              <a:p>
                <a:pPr/>
                <a14:m>
                  <m:oMathPara xmlns:m="http://schemas.openxmlformats.org/officeDocument/2006/math">
                    <m:oMathParaPr>
                      <m:jc m:val="centerGroup"/>
                    </m:oMathParaPr>
                    <m:oMath xmlns:m="http://schemas.openxmlformats.org/officeDocument/2006/math">
                      <m:r>
                        <a:rPr lang="en-US" sz="4800" i="1" smtClean="0">
                          <a:solidFill>
                            <a:srgbClr val="FFFF00"/>
                          </a:solidFill>
                          <a:latin typeface="Cambria Math" panose="02040503050406030204" pitchFamily="18" charset="0"/>
                          <a:ea typeface="Cambria Math" panose="02040503050406030204" pitchFamily="18" charset="0"/>
                        </a:rPr>
                        <m:t>𝛻</m:t>
                      </m:r>
                      <m:r>
                        <a:rPr lang="en-US" sz="4800" i="1" smtClean="0">
                          <a:solidFill>
                            <a:srgbClr val="FFFF00"/>
                          </a:solidFill>
                          <a:latin typeface="Cambria Math" panose="02040503050406030204" pitchFamily="18" charset="0"/>
                          <a:ea typeface="Cambria Math" panose="02040503050406030204" pitchFamily="18" charset="0"/>
                        </a:rPr>
                        <m:t>×</m:t>
                      </m:r>
                      <m:r>
                        <a:rPr lang="en-US" sz="4800" b="0" i="1" smtClean="0">
                          <a:solidFill>
                            <a:srgbClr val="FFFF00"/>
                          </a:solidFill>
                          <a:latin typeface="Cambria Math" panose="02040503050406030204" pitchFamily="18" charset="0"/>
                          <a:ea typeface="Cambria Math" panose="02040503050406030204" pitchFamily="18" charset="0"/>
                        </a:rPr>
                        <m:t>𝐸</m:t>
                      </m:r>
                      <m:r>
                        <a:rPr lang="en-US" sz="4800" b="0" i="1" smtClean="0">
                          <a:solidFill>
                            <a:srgbClr val="FFFF00"/>
                          </a:solidFill>
                          <a:latin typeface="Cambria Math" panose="02040503050406030204" pitchFamily="18" charset="0"/>
                          <a:ea typeface="Cambria Math" panose="02040503050406030204" pitchFamily="18" charset="0"/>
                        </a:rPr>
                        <m:t>=</m:t>
                      </m:r>
                      <m:f>
                        <m:fPr>
                          <m:ctrlPr>
                            <a:rPr lang="en-US" sz="4800" b="0" i="1" smtClean="0">
                              <a:solidFill>
                                <a:srgbClr val="FFFF00"/>
                              </a:solidFill>
                              <a:latin typeface="Cambria Math" panose="02040503050406030204" pitchFamily="18" charset="0"/>
                              <a:ea typeface="Cambria Math" panose="02040503050406030204" pitchFamily="18" charset="0"/>
                            </a:rPr>
                          </m:ctrlPr>
                        </m:fPr>
                        <m:num>
                          <m:r>
                            <a:rPr lang="en-US" sz="4800" b="0" i="1" smtClean="0">
                              <a:solidFill>
                                <a:srgbClr val="FFFF00"/>
                              </a:solidFill>
                              <a:latin typeface="Cambria Math" panose="02040503050406030204" pitchFamily="18" charset="0"/>
                              <a:ea typeface="Cambria Math" panose="02040503050406030204" pitchFamily="18" charset="0"/>
                            </a:rPr>
                            <m:t>−1</m:t>
                          </m:r>
                        </m:num>
                        <m:den>
                          <m:r>
                            <a:rPr lang="en-US" sz="4800" b="0" i="1" smtClean="0">
                              <a:solidFill>
                                <a:srgbClr val="FFFF00"/>
                              </a:solidFill>
                              <a:latin typeface="Cambria Math" panose="02040503050406030204" pitchFamily="18" charset="0"/>
                              <a:ea typeface="Cambria Math" panose="02040503050406030204" pitchFamily="18" charset="0"/>
                            </a:rPr>
                            <m:t>𝑐</m:t>
                          </m:r>
                        </m:den>
                      </m:f>
                      <m:f>
                        <m:fPr>
                          <m:ctrlPr>
                            <a:rPr lang="en-US" sz="4800" b="0" i="1" smtClean="0">
                              <a:solidFill>
                                <a:srgbClr val="FFFF00"/>
                              </a:solidFill>
                              <a:latin typeface="Cambria Math" panose="02040503050406030204" pitchFamily="18" charset="0"/>
                              <a:ea typeface="Cambria Math" panose="02040503050406030204" pitchFamily="18" charset="0"/>
                            </a:rPr>
                          </m:ctrlPr>
                        </m:fPr>
                        <m:num>
                          <m:r>
                            <a:rPr lang="en-US" sz="4800" b="0" i="1" smtClean="0">
                              <a:solidFill>
                                <a:srgbClr val="FFFF00"/>
                              </a:solidFill>
                              <a:latin typeface="Cambria Math" panose="02040503050406030204" pitchFamily="18" charset="0"/>
                              <a:ea typeface="Cambria Math" panose="02040503050406030204" pitchFamily="18" charset="0"/>
                            </a:rPr>
                            <m:t>𝜕</m:t>
                          </m:r>
                          <m:r>
                            <a:rPr lang="en-US" sz="4800" b="0" i="1" smtClean="0">
                              <a:solidFill>
                                <a:srgbClr val="FFFF00"/>
                              </a:solidFill>
                              <a:latin typeface="Cambria Math" panose="02040503050406030204" pitchFamily="18" charset="0"/>
                              <a:ea typeface="Cambria Math" panose="02040503050406030204" pitchFamily="18" charset="0"/>
                            </a:rPr>
                            <m:t>𝐵</m:t>
                          </m:r>
                        </m:num>
                        <m:den>
                          <m:r>
                            <a:rPr lang="en-US" sz="4800" b="0" i="1" smtClean="0">
                              <a:solidFill>
                                <a:srgbClr val="FFFF00"/>
                              </a:solidFill>
                              <a:latin typeface="Cambria Math" panose="02040503050406030204" pitchFamily="18" charset="0"/>
                              <a:ea typeface="Cambria Math" panose="02040503050406030204" pitchFamily="18" charset="0"/>
                            </a:rPr>
                            <m:t>𝜕</m:t>
                          </m:r>
                          <m:r>
                            <a:rPr lang="en-US" sz="4800" b="0" i="1" smtClean="0">
                              <a:solidFill>
                                <a:srgbClr val="FFFF00"/>
                              </a:solidFill>
                              <a:latin typeface="Cambria Math" panose="02040503050406030204" pitchFamily="18" charset="0"/>
                              <a:ea typeface="Cambria Math" panose="02040503050406030204" pitchFamily="18" charset="0"/>
                            </a:rPr>
                            <m:t>𝑡</m:t>
                          </m:r>
                        </m:den>
                      </m:f>
                    </m:oMath>
                  </m:oMathPara>
                </a14:m>
                <a:endParaRPr lang="en-US" sz="4800" dirty="0">
                  <a:solidFill>
                    <a:srgbClr val="FFFF0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765820" y="908720"/>
                <a:ext cx="4642352" cy="720080"/>
              </a:xfrm>
              <a:blipFill>
                <a:blip r:embed="rId2"/>
                <a:stretch>
                  <a:fillRect t="-80508" b="-1695"/>
                </a:stretch>
              </a:blipFill>
            </p:spPr>
            <p:txBody>
              <a:bodyPr/>
              <a:lstStyle/>
              <a:p>
                <a:r>
                  <a:rPr lang="en-US">
                    <a:noFill/>
                  </a:rPr>
                  <a:t> </a:t>
                </a:r>
              </a:p>
            </p:txBody>
          </p:sp>
        </mc:Fallback>
      </mc:AlternateContent>
      <p:sp>
        <p:nvSpPr>
          <p:cNvPr id="3" name="Content Placeholder 2"/>
          <p:cNvSpPr>
            <a:spLocks noGrp="1"/>
          </p:cNvSpPr>
          <p:nvPr>
            <p:ph idx="1"/>
          </p:nvPr>
        </p:nvSpPr>
        <p:spPr>
          <a:xfrm>
            <a:off x="530567" y="1933426"/>
            <a:ext cx="4877605" cy="4698793"/>
          </a:xfrm>
        </p:spPr>
        <p:txBody>
          <a:bodyPr>
            <a:normAutofit fontScale="55000" lnSpcReduction="20000"/>
          </a:bodyPr>
          <a:lstStyle/>
          <a:p>
            <a:r>
              <a:rPr lang="en-US" sz="5400" dirty="0"/>
              <a:t>Changing magnetic field creates a current</a:t>
            </a:r>
          </a:p>
          <a:p>
            <a:r>
              <a:rPr lang="en-US" sz="5400" dirty="0"/>
              <a:t>The negative sign is important (Lenz’s Law)</a:t>
            </a:r>
          </a:p>
          <a:p>
            <a:pPr lvl="1"/>
            <a:r>
              <a:rPr lang="en-US" sz="5000" dirty="0"/>
              <a:t>Keeps you from getting an infinite field </a:t>
            </a:r>
          </a:p>
          <a:p>
            <a:pPr lvl="1"/>
            <a:r>
              <a:rPr lang="en-US" sz="5000" dirty="0"/>
              <a:t>Nature does not like change</a:t>
            </a:r>
            <a:endParaRPr lang="en-US" sz="5400" dirty="0"/>
          </a:p>
          <a:p>
            <a:r>
              <a:rPr lang="en-US" sz="5400" dirty="0"/>
              <a:t>Core piece of modern tech!</a:t>
            </a:r>
          </a:p>
          <a:p>
            <a:pPr lvl="1"/>
            <a:r>
              <a:rPr lang="en-US" sz="5000" dirty="0"/>
              <a:t>Pick up coil in electric guitar</a:t>
            </a:r>
          </a:p>
          <a:p>
            <a:endParaRPr lang="en-US" sz="5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580" y="332656"/>
            <a:ext cx="4172138" cy="38070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364" y="3501008"/>
            <a:ext cx="4303560" cy="3131211"/>
          </a:xfrm>
          <a:prstGeom prst="rect">
            <a:avLst/>
          </a:prstGeom>
        </p:spPr>
      </p:pic>
      <p:sp>
        <p:nvSpPr>
          <p:cNvPr id="6" name="Footer Placeholder 5"/>
          <p:cNvSpPr>
            <a:spLocks noGrp="1"/>
          </p:cNvSpPr>
          <p:nvPr>
            <p:ph type="ftr" sz="quarter" idx="11"/>
          </p:nvPr>
        </p:nvSpPr>
        <p:spPr/>
        <p:txBody>
          <a:bodyPr/>
          <a:lstStyle/>
          <a:p>
            <a:r>
              <a:rPr lang="en-US"/>
              <a:t>Mehreen Sultana, Modern Physics - Saturday Morning Physics - March 11, 2017</a:t>
            </a:r>
          </a:p>
        </p:txBody>
      </p:sp>
      <p:sp>
        <p:nvSpPr>
          <p:cNvPr id="7" name="Slide Number Placeholder 6"/>
          <p:cNvSpPr>
            <a:spLocks noGrp="1"/>
          </p:cNvSpPr>
          <p:nvPr>
            <p:ph type="sldNum" sz="quarter" idx="12"/>
          </p:nvPr>
        </p:nvSpPr>
        <p:spPr/>
        <p:txBody>
          <a:bodyPr/>
          <a:lstStyle/>
          <a:p>
            <a:fld id="{E5FD5434-F838-4DD4-A17B-1CB1A1850DF4}" type="slidenum">
              <a:rPr lang="en-US" smtClean="0"/>
              <a:t>26</a:t>
            </a:fld>
            <a:endParaRPr lang="en-US"/>
          </a:p>
        </p:txBody>
      </p:sp>
    </p:spTree>
    <p:extLst>
      <p:ext uri="{BB962C8B-B14F-4D97-AF65-F5344CB8AC3E}">
        <p14:creationId xmlns:p14="http://schemas.microsoft.com/office/powerpoint/2010/main" val="173708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63475" y="529573"/>
                <a:ext cx="6264696" cy="1219200"/>
              </a:xfrm>
            </p:spPr>
            <p:txBody>
              <a:bodyPr>
                <a:noAutofit/>
              </a:bodyPr>
              <a:lstStyle/>
              <a:p>
                <a:pPr/>
                <a14:m>
                  <m:oMathPara xmlns:m="http://schemas.openxmlformats.org/officeDocument/2006/math">
                    <m:oMathParaPr>
                      <m:jc m:val="centerGroup"/>
                    </m:oMathParaPr>
                    <m:oMath xmlns:m="http://schemas.openxmlformats.org/officeDocument/2006/math">
                      <m:r>
                        <a:rPr lang="en-US" sz="5400" i="1" smtClean="0">
                          <a:solidFill>
                            <a:srgbClr val="FFFF00"/>
                          </a:solidFill>
                          <a:latin typeface="Cambria Math" panose="02040503050406030204" pitchFamily="18" charset="0"/>
                          <a:ea typeface="Cambria Math" panose="02040503050406030204" pitchFamily="18" charset="0"/>
                        </a:rPr>
                        <m:t>𝛻</m:t>
                      </m:r>
                      <m:r>
                        <a:rPr lang="en-US" sz="5400" i="1" smtClean="0">
                          <a:solidFill>
                            <a:srgbClr val="FFFF00"/>
                          </a:solidFill>
                          <a:latin typeface="Cambria Math" panose="02040503050406030204" pitchFamily="18" charset="0"/>
                          <a:ea typeface="Cambria Math" panose="02040503050406030204" pitchFamily="18" charset="0"/>
                        </a:rPr>
                        <m:t>×</m:t>
                      </m:r>
                      <m:r>
                        <a:rPr lang="en-US" sz="5400" b="0" i="1" smtClean="0">
                          <a:solidFill>
                            <a:srgbClr val="FFFF00"/>
                          </a:solidFill>
                          <a:latin typeface="Cambria Math" panose="02040503050406030204" pitchFamily="18" charset="0"/>
                          <a:ea typeface="Cambria Math" panose="02040503050406030204" pitchFamily="18" charset="0"/>
                        </a:rPr>
                        <m:t>𝐵</m:t>
                      </m:r>
                      <m:r>
                        <a:rPr lang="en-US" sz="5400" b="0" i="1" smtClean="0">
                          <a:solidFill>
                            <a:srgbClr val="FFFF00"/>
                          </a:solidFill>
                          <a:latin typeface="Cambria Math" panose="02040503050406030204" pitchFamily="18" charset="0"/>
                          <a:ea typeface="Cambria Math" panose="02040503050406030204" pitchFamily="18" charset="0"/>
                        </a:rPr>
                        <m:t>=</m:t>
                      </m:r>
                      <m:f>
                        <m:fPr>
                          <m:ctrlPr>
                            <a:rPr lang="en-US" sz="5400" b="0" i="1" smtClean="0">
                              <a:solidFill>
                                <a:srgbClr val="FFFF00"/>
                              </a:solidFill>
                              <a:latin typeface="Cambria Math" panose="02040503050406030204" pitchFamily="18" charset="0"/>
                              <a:ea typeface="Cambria Math" panose="02040503050406030204" pitchFamily="18" charset="0"/>
                            </a:rPr>
                          </m:ctrlPr>
                        </m:fPr>
                        <m:num>
                          <m:r>
                            <a:rPr lang="en-US" sz="5400" b="0" i="1" smtClean="0">
                              <a:solidFill>
                                <a:srgbClr val="FFFF00"/>
                              </a:solidFill>
                              <a:latin typeface="Cambria Math" panose="02040503050406030204" pitchFamily="18" charset="0"/>
                              <a:ea typeface="Cambria Math" panose="02040503050406030204" pitchFamily="18" charset="0"/>
                            </a:rPr>
                            <m:t>4</m:t>
                          </m:r>
                          <m:r>
                            <a:rPr lang="en-US" sz="5400" b="0" i="1" smtClean="0">
                              <a:solidFill>
                                <a:srgbClr val="FFFF00"/>
                              </a:solidFill>
                              <a:latin typeface="Cambria Math" panose="02040503050406030204" pitchFamily="18" charset="0"/>
                              <a:ea typeface="Cambria Math" panose="02040503050406030204" pitchFamily="18" charset="0"/>
                            </a:rPr>
                            <m:t>𝜋</m:t>
                          </m:r>
                          <m:r>
                            <a:rPr lang="en-US" sz="5400" b="0" i="1" smtClean="0">
                              <a:solidFill>
                                <a:srgbClr val="FFFF00"/>
                              </a:solidFill>
                              <a:latin typeface="Cambria Math" panose="02040503050406030204" pitchFamily="18" charset="0"/>
                              <a:ea typeface="Cambria Math" panose="02040503050406030204" pitchFamily="18" charset="0"/>
                            </a:rPr>
                            <m:t>𝐽</m:t>
                          </m:r>
                        </m:num>
                        <m:den>
                          <m:r>
                            <a:rPr lang="en-US" sz="5400" b="0" i="1" smtClean="0">
                              <a:solidFill>
                                <a:srgbClr val="FFFF00"/>
                              </a:solidFill>
                              <a:latin typeface="Cambria Math" panose="02040503050406030204" pitchFamily="18" charset="0"/>
                              <a:ea typeface="Cambria Math" panose="02040503050406030204" pitchFamily="18" charset="0"/>
                            </a:rPr>
                            <m:t>𝑐</m:t>
                          </m:r>
                        </m:den>
                      </m:f>
                      <m:r>
                        <a:rPr lang="en-US" sz="5400" b="0" i="1" smtClean="0">
                          <a:solidFill>
                            <a:srgbClr val="FFFF00"/>
                          </a:solidFill>
                          <a:latin typeface="Cambria Math" panose="02040503050406030204" pitchFamily="18" charset="0"/>
                          <a:ea typeface="Cambria Math" panose="02040503050406030204" pitchFamily="18" charset="0"/>
                        </a:rPr>
                        <m:t>+</m:t>
                      </m:r>
                      <m:f>
                        <m:fPr>
                          <m:ctrlPr>
                            <a:rPr lang="en-US" sz="5400" b="0" i="1" smtClean="0">
                              <a:solidFill>
                                <a:srgbClr val="FFFF00"/>
                              </a:solidFill>
                              <a:latin typeface="Cambria Math" panose="02040503050406030204" pitchFamily="18" charset="0"/>
                              <a:ea typeface="Cambria Math" panose="02040503050406030204" pitchFamily="18" charset="0"/>
                            </a:rPr>
                          </m:ctrlPr>
                        </m:fPr>
                        <m:num>
                          <m:r>
                            <a:rPr lang="en-US" sz="5400" b="0" i="1" smtClean="0">
                              <a:solidFill>
                                <a:srgbClr val="FFFF00"/>
                              </a:solidFill>
                              <a:latin typeface="Cambria Math" panose="02040503050406030204" pitchFamily="18" charset="0"/>
                              <a:ea typeface="Cambria Math" panose="02040503050406030204" pitchFamily="18" charset="0"/>
                            </a:rPr>
                            <m:t>1</m:t>
                          </m:r>
                        </m:num>
                        <m:den>
                          <m:r>
                            <a:rPr lang="en-US" sz="5400" b="0" i="1" smtClean="0">
                              <a:solidFill>
                                <a:srgbClr val="FFFF00"/>
                              </a:solidFill>
                              <a:latin typeface="Cambria Math" panose="02040503050406030204" pitchFamily="18" charset="0"/>
                              <a:ea typeface="Cambria Math" panose="02040503050406030204" pitchFamily="18" charset="0"/>
                            </a:rPr>
                            <m:t>𝑐</m:t>
                          </m:r>
                        </m:den>
                      </m:f>
                      <m:f>
                        <m:fPr>
                          <m:ctrlPr>
                            <a:rPr lang="en-US" sz="5400" b="0" i="1" smtClean="0">
                              <a:solidFill>
                                <a:srgbClr val="FFFF00"/>
                              </a:solidFill>
                              <a:latin typeface="Cambria Math" panose="02040503050406030204" pitchFamily="18" charset="0"/>
                              <a:ea typeface="Cambria Math" panose="02040503050406030204" pitchFamily="18" charset="0"/>
                            </a:rPr>
                          </m:ctrlPr>
                        </m:fPr>
                        <m:num>
                          <m:r>
                            <a:rPr lang="en-US" sz="5400" b="0" i="1" smtClean="0">
                              <a:solidFill>
                                <a:srgbClr val="FFFF00"/>
                              </a:solidFill>
                              <a:latin typeface="Cambria Math" panose="02040503050406030204" pitchFamily="18" charset="0"/>
                              <a:ea typeface="Cambria Math" panose="02040503050406030204" pitchFamily="18" charset="0"/>
                            </a:rPr>
                            <m:t>𝜕</m:t>
                          </m:r>
                          <m:r>
                            <a:rPr lang="en-US" sz="5400" b="0" i="1" smtClean="0">
                              <a:solidFill>
                                <a:srgbClr val="FFFF00"/>
                              </a:solidFill>
                              <a:latin typeface="Cambria Math" panose="02040503050406030204" pitchFamily="18" charset="0"/>
                              <a:ea typeface="Cambria Math" panose="02040503050406030204" pitchFamily="18" charset="0"/>
                            </a:rPr>
                            <m:t>𝐸</m:t>
                          </m:r>
                        </m:num>
                        <m:den>
                          <m:r>
                            <a:rPr lang="en-US" sz="5400" b="0" i="1" smtClean="0">
                              <a:solidFill>
                                <a:srgbClr val="FFFF00"/>
                              </a:solidFill>
                              <a:latin typeface="Cambria Math" panose="02040503050406030204" pitchFamily="18" charset="0"/>
                              <a:ea typeface="Cambria Math" panose="02040503050406030204" pitchFamily="18" charset="0"/>
                            </a:rPr>
                            <m:t>𝜕</m:t>
                          </m:r>
                          <m:r>
                            <a:rPr lang="en-US" sz="5400" b="0" i="1" smtClean="0">
                              <a:solidFill>
                                <a:srgbClr val="FFFF00"/>
                              </a:solidFill>
                              <a:latin typeface="Cambria Math" panose="02040503050406030204" pitchFamily="18" charset="0"/>
                              <a:ea typeface="Cambria Math" panose="02040503050406030204" pitchFamily="18" charset="0"/>
                            </a:rPr>
                            <m:t>𝑡</m:t>
                          </m:r>
                        </m:den>
                      </m:f>
                    </m:oMath>
                  </m:oMathPara>
                </a14:m>
                <a:endParaRPr lang="en-US" sz="5400" dirty="0">
                  <a:solidFill>
                    <a:srgbClr val="FFFF0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63475" y="529573"/>
                <a:ext cx="6264696" cy="1219200"/>
              </a:xfrm>
              <a:blipFill>
                <a:blip r:embed="rId4"/>
                <a:stretch>
                  <a:fillRect t="-19500" b="-2000"/>
                </a:stretch>
              </a:blipFill>
            </p:spPr>
            <p:txBody>
              <a:bodyPr/>
              <a:lstStyle/>
              <a:p>
                <a:r>
                  <a:rPr lang="en-US">
                    <a:noFill/>
                  </a:rPr>
                  <a:t> </a:t>
                </a:r>
              </a:p>
            </p:txBody>
          </p:sp>
        </mc:Fallback>
      </mc:AlternateContent>
      <p:sp>
        <p:nvSpPr>
          <p:cNvPr id="3" name="Content Placeholder 2"/>
          <p:cNvSpPr>
            <a:spLocks noGrp="1"/>
          </p:cNvSpPr>
          <p:nvPr>
            <p:ph idx="1"/>
          </p:nvPr>
        </p:nvSpPr>
        <p:spPr>
          <a:xfrm>
            <a:off x="7233317" y="188640"/>
            <a:ext cx="4261695" cy="2880320"/>
          </a:xfrm>
        </p:spPr>
        <p:txBody>
          <a:bodyPr>
            <a:normAutofit fontScale="92500"/>
          </a:bodyPr>
          <a:lstStyle/>
          <a:p>
            <a:pPr marL="0" indent="0">
              <a:buNone/>
            </a:pPr>
            <a:r>
              <a:rPr lang="en-US" sz="3600" dirty="0"/>
              <a:t>Ampere’s Law?</a:t>
            </a:r>
          </a:p>
          <a:p>
            <a:pPr marL="0" indent="0">
              <a:buNone/>
            </a:pPr>
            <a:r>
              <a:rPr lang="en-US" sz="3600" dirty="0"/>
              <a:t>Symmetry in Physics</a:t>
            </a:r>
          </a:p>
          <a:p>
            <a:pPr marL="0" indent="0">
              <a:buNone/>
            </a:pPr>
            <a:r>
              <a:rPr lang="en-US" sz="3600" dirty="0"/>
              <a:t>Moving Charges (current) create magnetic field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8508" y="3716691"/>
            <a:ext cx="4896544" cy="2754306"/>
          </a:xfrm>
          <a:prstGeom prst="rect">
            <a:avLst/>
          </a:prstGeom>
        </p:spPr>
      </p:pic>
      <p:pic>
        <p:nvPicPr>
          <p:cNvPr id="8" name="magnet">
            <a:hlinkClick r:id="" action="ppaction://media"/>
          </p:cNvPr>
          <p:cNvPicPr>
            <a:picLocks noChangeAspect="1"/>
          </p:cNvPicPr>
          <p:nvPr>
            <a:videoFile r:link="rId1"/>
            <p:extLst>
              <p:ext uri="{DAA4B4D4-6D71-4841-9C94-3DE7FCFB9230}">
                <p14:media xmlns:p14="http://schemas.microsoft.com/office/powerpoint/2010/main" r:embed="rId2">
                  <p14:trim st="1863" end="6330"/>
                </p14:media>
              </p:ext>
            </p:extLst>
          </p:nvPr>
        </p:nvPicPr>
        <p:blipFill>
          <a:blip r:embed="rId6"/>
          <a:stretch>
            <a:fillRect/>
          </a:stretch>
        </p:blipFill>
        <p:spPr>
          <a:xfrm>
            <a:off x="549796" y="1782482"/>
            <a:ext cx="3816424" cy="3816424"/>
          </a:xfrm>
          <a:prstGeom prst="rect">
            <a:avLst/>
          </a:prstGeom>
        </p:spPr>
      </p:pic>
      <p:sp>
        <p:nvSpPr>
          <p:cNvPr id="9" name="TextBox 8"/>
          <p:cNvSpPr txBox="1"/>
          <p:nvPr/>
        </p:nvSpPr>
        <p:spPr>
          <a:xfrm>
            <a:off x="189756" y="5743335"/>
            <a:ext cx="5034335" cy="867930"/>
          </a:xfrm>
          <a:prstGeom prst="rect">
            <a:avLst/>
          </a:prstGeom>
          <a:solidFill>
            <a:srgbClr val="C00000"/>
          </a:solidFill>
        </p:spPr>
        <p:txBody>
          <a:bodyPr wrap="square" rtlCol="0">
            <a:spAutoFit/>
          </a:bodyPr>
          <a:lstStyle/>
          <a:p>
            <a:pPr>
              <a:lnSpc>
                <a:spcPct val="90000"/>
              </a:lnSpc>
            </a:pPr>
            <a:r>
              <a:rPr lang="en-US" sz="2800" b="1" dirty="0">
                <a:solidFill>
                  <a:srgbClr val="FFC000"/>
                </a:solidFill>
              </a:rPr>
              <a:t>Permanent magnet creating a magnetic field</a:t>
            </a:r>
          </a:p>
        </p:txBody>
      </p:sp>
      <p:sp>
        <p:nvSpPr>
          <p:cNvPr id="10" name="TextBox 9"/>
          <p:cNvSpPr txBox="1"/>
          <p:nvPr/>
        </p:nvSpPr>
        <p:spPr>
          <a:xfrm>
            <a:off x="5055467" y="3284984"/>
            <a:ext cx="2785517" cy="480131"/>
          </a:xfrm>
          <a:prstGeom prst="rect">
            <a:avLst/>
          </a:prstGeom>
          <a:solidFill>
            <a:srgbClr val="C00000"/>
          </a:solidFill>
        </p:spPr>
        <p:txBody>
          <a:bodyPr wrap="square" rtlCol="0">
            <a:spAutoFit/>
          </a:bodyPr>
          <a:lstStyle/>
          <a:p>
            <a:pPr>
              <a:lnSpc>
                <a:spcPct val="90000"/>
              </a:lnSpc>
            </a:pPr>
            <a:r>
              <a:rPr lang="en-US" sz="2800" b="1" dirty="0">
                <a:solidFill>
                  <a:srgbClr val="FFC000"/>
                </a:solidFill>
              </a:rPr>
              <a:t>Electromagnet</a:t>
            </a:r>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27</a:t>
            </a:fld>
            <a:endParaRPr lang="en-US"/>
          </a:p>
        </p:txBody>
      </p:sp>
    </p:spTree>
    <p:extLst>
      <p:ext uri="{BB962C8B-B14F-4D97-AF65-F5344CB8AC3E}">
        <p14:creationId xmlns:p14="http://schemas.microsoft.com/office/powerpoint/2010/main" val="3355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764704"/>
            <a:ext cx="10360501" cy="649064"/>
          </a:xfrm>
        </p:spPr>
        <p:txBody>
          <a:bodyPr>
            <a:noAutofit/>
          </a:bodyPr>
          <a:lstStyle/>
          <a:p>
            <a:r>
              <a:rPr lang="en-US" sz="4400" b="1" dirty="0">
                <a:solidFill>
                  <a:srgbClr val="FFC000"/>
                </a:solidFill>
              </a:rPr>
              <a:t>Think about THIS…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51633" y="1628800"/>
                <a:ext cx="7531011" cy="4470400"/>
              </a:xfrm>
            </p:spPr>
            <p:txBody>
              <a:bodyPr>
                <a:normAutofit fontScale="92500" lnSpcReduction="20000"/>
              </a:bodyPr>
              <a:lstStyle/>
              <a:p>
                <a:pPr marL="514350" indent="-514350">
                  <a:buFont typeface="+mj-lt"/>
                  <a:buAutoNum type="arabicPeriod"/>
                </a:pPr>
                <a:r>
                  <a:rPr lang="en-US" dirty="0"/>
                  <a:t>Whatever frame of reference, the same laws of physics apply.</a:t>
                </a:r>
              </a:p>
              <a:p>
                <a:pPr marL="514350" indent="-514350">
                  <a:buAutoNum type="arabicPeriod"/>
                </a:pPr>
                <a:r>
                  <a:rPr lang="en-US" dirty="0"/>
                  <a:t>Maxwell’s Equations are laws of Electromagnetism. And you can derive the speed of light from this. </a:t>
                </a:r>
              </a:p>
              <a:p>
                <a:pPr marL="0" indent="0" algn="ctr">
                  <a:buNone/>
                </a:pPr>
                <a14:m>
                  <m:oMathPara xmlns:m="http://schemas.openxmlformats.org/officeDocument/2006/math">
                    <m:oMathParaPr>
                      <m:jc m:val="centerGroup"/>
                    </m:oMathParaPr>
                    <m:oMath xmlns:m="http://schemas.openxmlformats.org/officeDocument/2006/math">
                      <m:r>
                        <a:rPr lang="en-US" i="1">
                          <a:solidFill>
                            <a:srgbClr val="FFFF00"/>
                          </a:solidFill>
                          <a:latin typeface="Cambria Math" panose="02040503050406030204" pitchFamily="18" charset="0"/>
                        </a:rPr>
                        <m:t>𝑐</m:t>
                      </m:r>
                      <m:r>
                        <a:rPr lang="en-US" i="1">
                          <a:solidFill>
                            <a:srgbClr val="FFFF00"/>
                          </a:solidFill>
                          <a:latin typeface="Cambria Math" panose="02040503050406030204" pitchFamily="18" charset="0"/>
                        </a:rPr>
                        <m:t> ≈3.00 ×</m:t>
                      </m:r>
                      <m:sSup>
                        <m:sSupPr>
                          <m:ctrlPr>
                            <a:rPr lang="en-US" i="1">
                              <a:solidFill>
                                <a:srgbClr val="FFFF00"/>
                              </a:solidFill>
                              <a:latin typeface="Cambria Math" panose="02040503050406030204" pitchFamily="18" charset="0"/>
                              <a:ea typeface="Cambria Math" panose="02040503050406030204" pitchFamily="18" charset="0"/>
                            </a:rPr>
                          </m:ctrlPr>
                        </m:sSupPr>
                        <m:e>
                          <m:r>
                            <a:rPr lang="en-US" i="1">
                              <a:solidFill>
                                <a:srgbClr val="FFFF00"/>
                              </a:solidFill>
                              <a:latin typeface="Cambria Math" panose="02040503050406030204" pitchFamily="18" charset="0"/>
                              <a:ea typeface="Cambria Math" panose="02040503050406030204" pitchFamily="18" charset="0"/>
                            </a:rPr>
                            <m:t>10</m:t>
                          </m:r>
                        </m:e>
                        <m:sup>
                          <m:r>
                            <a:rPr lang="en-US" i="1">
                              <a:solidFill>
                                <a:srgbClr val="FFFF00"/>
                              </a:solidFill>
                              <a:latin typeface="Cambria Math" panose="02040503050406030204" pitchFamily="18" charset="0"/>
                              <a:ea typeface="Cambria Math" panose="02040503050406030204" pitchFamily="18" charset="0"/>
                            </a:rPr>
                            <m:t>8</m:t>
                          </m:r>
                        </m:sup>
                      </m:sSup>
                      <m:f>
                        <m:fPr>
                          <m:ctrlPr>
                            <a:rPr lang="en-US" i="1">
                              <a:solidFill>
                                <a:srgbClr val="FFFF00"/>
                              </a:solidFill>
                              <a:latin typeface="Cambria Math" panose="02040503050406030204" pitchFamily="18" charset="0"/>
                              <a:ea typeface="Cambria Math" panose="02040503050406030204" pitchFamily="18" charset="0"/>
                            </a:rPr>
                          </m:ctrlPr>
                        </m:fPr>
                        <m:num>
                          <m:r>
                            <a:rPr lang="en-US" i="1">
                              <a:solidFill>
                                <a:srgbClr val="FFFF00"/>
                              </a:solidFill>
                              <a:latin typeface="Cambria Math" panose="02040503050406030204" pitchFamily="18" charset="0"/>
                              <a:ea typeface="Cambria Math" panose="02040503050406030204" pitchFamily="18" charset="0"/>
                            </a:rPr>
                            <m:t>𝑚𝑒𝑡𝑒𝑟𝑠</m:t>
                          </m:r>
                        </m:num>
                        <m:den>
                          <m:r>
                            <a:rPr lang="en-US" i="1">
                              <a:solidFill>
                                <a:srgbClr val="FFFF00"/>
                              </a:solidFill>
                              <a:latin typeface="Cambria Math" panose="02040503050406030204" pitchFamily="18" charset="0"/>
                              <a:ea typeface="Cambria Math" panose="02040503050406030204" pitchFamily="18" charset="0"/>
                            </a:rPr>
                            <m:t>𝑠𝑒𝑐𝑜𝑛𝑑</m:t>
                          </m:r>
                        </m:den>
                      </m:f>
                    </m:oMath>
                  </m:oMathPara>
                </a14:m>
                <a:endParaRPr lang="en-US" dirty="0"/>
              </a:p>
              <a:p>
                <a:pPr marL="0" indent="0">
                  <a:buNone/>
                </a:pPr>
                <a:r>
                  <a:rPr lang="en-US" dirty="0"/>
                  <a:t>So in all frames of reference, the speed of light has to be same! </a:t>
                </a:r>
              </a:p>
              <a:p>
                <a:pPr marL="0" indent="0">
                  <a:buNone/>
                </a:pPr>
                <a:r>
                  <a:rPr lang="en-US" dirty="0"/>
                  <a:t>But in Newtonian and Galilean Relativity, there is no rule that says light has only one maximum speed. </a:t>
                </a:r>
              </a:p>
              <a:p>
                <a:pPr marL="274320" lvl="1" indent="0" algn="ctr">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51633" y="1628800"/>
                <a:ext cx="7531011" cy="4470400"/>
              </a:xfrm>
              <a:blipFill>
                <a:blip r:embed="rId2"/>
                <a:stretch>
                  <a:fillRect l="-1053" t="-3542"/>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676" y="3987687"/>
            <a:ext cx="3434441" cy="1933677"/>
          </a:xfrm>
          <a:prstGeom prst="rect">
            <a:avLst/>
          </a:prstGeom>
        </p:spPr>
      </p:pic>
      <p:grpSp>
        <p:nvGrpSpPr>
          <p:cNvPr id="7" name="Group 6"/>
          <p:cNvGrpSpPr/>
          <p:nvPr/>
        </p:nvGrpSpPr>
        <p:grpSpPr>
          <a:xfrm rot="257766">
            <a:off x="7822603" y="1620607"/>
            <a:ext cx="3807868" cy="2160240"/>
            <a:chOff x="8758708" y="1628800"/>
            <a:chExt cx="2686551" cy="2160240"/>
          </a:xfrm>
        </p:grpSpPr>
        <p:sp>
          <p:nvSpPr>
            <p:cNvPr id="4" name="Thought Bubble: Cloud 3"/>
            <p:cNvSpPr/>
            <p:nvPr/>
          </p:nvSpPr>
          <p:spPr>
            <a:xfrm>
              <a:off x="8758708" y="1628800"/>
              <a:ext cx="2664296" cy="2160240"/>
            </a:xfrm>
            <a:prstGeom prst="cloudCallout">
              <a:avLst>
                <a:gd name="adj1" fmla="val 24383"/>
                <a:gd name="adj2" fmla="val 72578"/>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rot="21191591">
              <a:off x="8852971" y="2213057"/>
              <a:ext cx="2592288" cy="1255728"/>
            </a:xfrm>
            <a:prstGeom prst="rect">
              <a:avLst/>
            </a:prstGeom>
            <a:noFill/>
          </p:spPr>
          <p:txBody>
            <a:bodyPr wrap="square" rtlCol="0">
              <a:spAutoFit/>
            </a:bodyPr>
            <a:lstStyle/>
            <a:p>
              <a:pPr algn="ctr">
                <a:lnSpc>
                  <a:spcPct val="90000"/>
                </a:lnSpc>
              </a:pPr>
              <a:r>
                <a:rPr lang="en-US" sz="2800" dirty="0">
                  <a:solidFill>
                    <a:schemeClr val="bg1"/>
                  </a:solidFill>
                </a:rPr>
                <a:t>Light travels 300,000 kilometers in a second!</a:t>
              </a:r>
            </a:p>
          </p:txBody>
        </p:sp>
      </p:grpSp>
      <p:sp>
        <p:nvSpPr>
          <p:cNvPr id="8" name="Footer Placeholder 7"/>
          <p:cNvSpPr>
            <a:spLocks noGrp="1"/>
          </p:cNvSpPr>
          <p:nvPr>
            <p:ph type="ftr" sz="quarter" idx="11"/>
          </p:nvPr>
        </p:nvSpPr>
        <p:spPr/>
        <p:txBody>
          <a:bodyPr/>
          <a:lstStyle/>
          <a:p>
            <a:r>
              <a:rPr lang="en-US"/>
              <a:t>Mehreen Sultana, Modern Physics - Saturday Morning Physics - March 11, 2017</a:t>
            </a:r>
          </a:p>
        </p:txBody>
      </p:sp>
      <p:sp>
        <p:nvSpPr>
          <p:cNvPr id="9" name="Slide Number Placeholder 8"/>
          <p:cNvSpPr>
            <a:spLocks noGrp="1"/>
          </p:cNvSpPr>
          <p:nvPr>
            <p:ph type="sldNum" sz="quarter" idx="12"/>
          </p:nvPr>
        </p:nvSpPr>
        <p:spPr/>
        <p:txBody>
          <a:bodyPr/>
          <a:lstStyle/>
          <a:p>
            <a:fld id="{E5FD5434-F838-4DD4-A17B-1CB1A1850DF4}" type="slidenum">
              <a:rPr lang="en-US" smtClean="0"/>
              <a:t>28</a:t>
            </a:fld>
            <a:endParaRPr lang="en-US"/>
          </a:p>
        </p:txBody>
      </p:sp>
    </p:spTree>
    <p:extLst>
      <p:ext uri="{BB962C8B-B14F-4D97-AF65-F5344CB8AC3E}">
        <p14:creationId xmlns:p14="http://schemas.microsoft.com/office/powerpoint/2010/main" val="346053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80" y="0"/>
            <a:ext cx="10360501" cy="1219200"/>
          </a:xfrm>
        </p:spPr>
        <p:txBody>
          <a:bodyPr>
            <a:normAutofit/>
          </a:bodyPr>
          <a:lstStyle/>
          <a:p>
            <a:r>
              <a:rPr lang="en-US" sz="4800" b="1" dirty="0">
                <a:solidFill>
                  <a:srgbClr val="FFC000"/>
                </a:solidFill>
              </a:rPr>
              <a:t>Galilean Relativity</a:t>
            </a:r>
          </a:p>
        </p:txBody>
      </p:sp>
      <p:sp>
        <p:nvSpPr>
          <p:cNvPr id="3" name="Content Placeholder 2"/>
          <p:cNvSpPr>
            <a:spLocks noGrp="1"/>
          </p:cNvSpPr>
          <p:nvPr>
            <p:ph idx="1"/>
          </p:nvPr>
        </p:nvSpPr>
        <p:spPr>
          <a:xfrm>
            <a:off x="405780" y="1556792"/>
            <a:ext cx="4536504" cy="4470400"/>
          </a:xfrm>
        </p:spPr>
        <p:txBody>
          <a:bodyPr>
            <a:normAutofit/>
          </a:bodyPr>
          <a:lstStyle/>
          <a:p>
            <a:r>
              <a:rPr lang="en-US" dirty="0"/>
              <a:t>If light reaches one end of the train first, it’s going faster than what we know to be the speed of light. </a:t>
            </a:r>
          </a:p>
          <a:p>
            <a:endParaRPr lang="en-US" dirty="0"/>
          </a:p>
          <a:p>
            <a:r>
              <a:rPr lang="en-US" dirty="0"/>
              <a:t>How can this be?! </a:t>
            </a:r>
          </a:p>
          <a:p>
            <a:r>
              <a:rPr lang="en-US" dirty="0"/>
              <a:t>Are Newton and Galileo wrong?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292" y="1556792"/>
            <a:ext cx="6912768" cy="3871150"/>
          </a:xfrm>
          <a:prstGeom prst="rect">
            <a:avLst/>
          </a:prstGeom>
        </p:spPr>
      </p:pic>
      <p:sp>
        <p:nvSpPr>
          <p:cNvPr id="6" name="Footer Placeholder 5"/>
          <p:cNvSpPr>
            <a:spLocks noGrp="1"/>
          </p:cNvSpPr>
          <p:nvPr>
            <p:ph type="ftr" sz="quarter" idx="11"/>
          </p:nvPr>
        </p:nvSpPr>
        <p:spPr/>
        <p:txBody>
          <a:bodyPr/>
          <a:lstStyle/>
          <a:p>
            <a:r>
              <a:rPr lang="en-US"/>
              <a:t>Mehreen Sultana, Modern Physics - Saturday Morning Physics - March 11, 2017</a:t>
            </a:r>
          </a:p>
        </p:txBody>
      </p:sp>
      <p:sp>
        <p:nvSpPr>
          <p:cNvPr id="7" name="Slide Number Placeholder 6"/>
          <p:cNvSpPr>
            <a:spLocks noGrp="1"/>
          </p:cNvSpPr>
          <p:nvPr>
            <p:ph type="sldNum" sz="quarter" idx="12"/>
          </p:nvPr>
        </p:nvSpPr>
        <p:spPr/>
        <p:txBody>
          <a:bodyPr/>
          <a:lstStyle/>
          <a:p>
            <a:fld id="{E5FD5434-F838-4DD4-A17B-1CB1A1850DF4}" type="slidenum">
              <a:rPr lang="en-US" smtClean="0"/>
              <a:t>29</a:t>
            </a:fld>
            <a:endParaRPr lang="en-US"/>
          </a:p>
        </p:txBody>
      </p:sp>
    </p:spTree>
    <p:extLst>
      <p:ext uri="{BB962C8B-B14F-4D97-AF65-F5344CB8AC3E}">
        <p14:creationId xmlns:p14="http://schemas.microsoft.com/office/powerpoint/2010/main" val="219852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20" y="338112"/>
            <a:ext cx="10360501" cy="786160"/>
          </a:xfrm>
        </p:spPr>
        <p:txBody>
          <a:bodyPr/>
          <a:lstStyle/>
          <a:p>
            <a:r>
              <a:rPr lang="en-US" dirty="0">
                <a:solidFill>
                  <a:srgbClr val="FFC000"/>
                </a:solidFill>
              </a:rPr>
              <a:t>MOTION – FROM NEWTONIAN MECHANICS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1804" y="1412776"/>
                <a:ext cx="6048672" cy="4933033"/>
              </a:xfrm>
            </p:spPr>
            <p:txBody>
              <a:bodyPr>
                <a:normAutofit fontScale="92500"/>
              </a:bodyPr>
              <a:lstStyle/>
              <a:p>
                <a:r>
                  <a:rPr lang="en-US" dirty="0"/>
                  <a:t>Velocity – how fast something is moving and the direction it is moving in </a:t>
                </a:r>
              </a:p>
              <a:p>
                <a:pPr marL="0" indent="0" algn="ctr">
                  <a:buNone/>
                </a:pPr>
                <a:r>
                  <a:rPr lang="en-US" dirty="0">
                    <a:solidFill>
                      <a:srgbClr val="FFFF00"/>
                    </a:solidFill>
                  </a:rPr>
                  <a:t> </a:t>
                </a:r>
                <a14:m>
                  <m:oMath xmlns:m="http://schemas.openxmlformats.org/officeDocument/2006/math">
                    <m:f>
                      <m:fPr>
                        <m:ctrlPr>
                          <a:rPr lang="en-US" i="1" smtClean="0">
                            <a:solidFill>
                              <a:srgbClr val="FFFF00"/>
                            </a:solidFill>
                            <a:latin typeface="Cambria Math" panose="02040503050406030204" pitchFamily="18" charset="0"/>
                            <a:ea typeface="Cambria Math" panose="02040503050406030204" pitchFamily="18" charset="0"/>
                          </a:rPr>
                        </m:ctrlPr>
                      </m:fPr>
                      <m:num>
                        <m:r>
                          <a:rPr lang="en-US" i="1" smtClean="0">
                            <a:solidFill>
                              <a:srgbClr val="FFFF00"/>
                            </a:solidFill>
                            <a:latin typeface="Cambria Math" panose="02040503050406030204" pitchFamily="18" charset="0"/>
                            <a:ea typeface="Cambria Math" panose="02040503050406030204" pitchFamily="18" charset="0"/>
                          </a:rPr>
                          <m:t>∆</m:t>
                        </m:r>
                        <m:r>
                          <a:rPr lang="en-US" b="0" i="1" smtClean="0">
                            <a:solidFill>
                              <a:srgbClr val="FFFF00"/>
                            </a:solidFill>
                            <a:latin typeface="Cambria Math" panose="02040503050406030204" pitchFamily="18" charset="0"/>
                            <a:ea typeface="Cambria Math" panose="02040503050406030204" pitchFamily="18" charset="0"/>
                          </a:rPr>
                          <m:t>𝑥</m:t>
                        </m:r>
                      </m:num>
                      <m:den>
                        <m:r>
                          <a:rPr lang="en-US" i="1" smtClean="0">
                            <a:solidFill>
                              <a:srgbClr val="FFFF00"/>
                            </a:solidFill>
                            <a:latin typeface="Cambria Math" panose="02040503050406030204" pitchFamily="18" charset="0"/>
                            <a:ea typeface="Cambria Math" panose="02040503050406030204" pitchFamily="18" charset="0"/>
                          </a:rPr>
                          <m:t>∆</m:t>
                        </m:r>
                        <m:r>
                          <a:rPr lang="en-US" b="0" i="1" smtClean="0">
                            <a:solidFill>
                              <a:srgbClr val="FFFF00"/>
                            </a:solidFill>
                            <a:latin typeface="Cambria Math" panose="02040503050406030204" pitchFamily="18" charset="0"/>
                            <a:ea typeface="Cambria Math" panose="02040503050406030204" pitchFamily="18" charset="0"/>
                          </a:rPr>
                          <m:t>𝑡</m:t>
                        </m:r>
                      </m:den>
                    </m:f>
                    <m:r>
                      <a:rPr lang="en-US" b="0" i="1" smtClean="0">
                        <a:solidFill>
                          <a:srgbClr val="FFFF00"/>
                        </a:solidFill>
                        <a:latin typeface="Cambria Math" panose="02040503050406030204" pitchFamily="18" charset="0"/>
                        <a:ea typeface="Cambria Math" panose="02040503050406030204" pitchFamily="18" charset="0"/>
                      </a:rPr>
                      <m:t>= </m:t>
                    </m:r>
                    <m:f>
                      <m:fPr>
                        <m:ctrlPr>
                          <a:rPr lang="en-US" b="0" i="1" smtClean="0">
                            <a:solidFill>
                              <a:srgbClr val="FFFF00"/>
                            </a:solidFill>
                            <a:latin typeface="Cambria Math" panose="02040503050406030204" pitchFamily="18" charset="0"/>
                            <a:ea typeface="Cambria Math" panose="02040503050406030204" pitchFamily="18" charset="0"/>
                          </a:rPr>
                        </m:ctrlPr>
                      </m:fPr>
                      <m:num>
                        <m:r>
                          <a:rPr lang="en-US" b="0" i="1" smtClean="0">
                            <a:solidFill>
                              <a:srgbClr val="FFFF00"/>
                            </a:solidFill>
                            <a:latin typeface="Cambria Math" panose="02040503050406030204" pitchFamily="18" charset="0"/>
                            <a:ea typeface="Cambria Math" panose="02040503050406030204" pitchFamily="18" charset="0"/>
                          </a:rPr>
                          <m:t>𝐶h𝑎𝑛𝑔𝑒</m:t>
                        </m:r>
                        <m:r>
                          <a:rPr lang="en-US" b="0" i="1" smtClean="0">
                            <a:solidFill>
                              <a:srgbClr val="FFFF00"/>
                            </a:solidFill>
                            <a:latin typeface="Cambria Math" panose="02040503050406030204" pitchFamily="18" charset="0"/>
                            <a:ea typeface="Cambria Math" panose="02040503050406030204" pitchFamily="18" charset="0"/>
                          </a:rPr>
                          <m:t> </m:t>
                        </m:r>
                        <m:r>
                          <a:rPr lang="en-US" b="0" i="1" smtClean="0">
                            <a:solidFill>
                              <a:srgbClr val="FFFF00"/>
                            </a:solidFill>
                            <a:latin typeface="Cambria Math" panose="02040503050406030204" pitchFamily="18" charset="0"/>
                            <a:ea typeface="Cambria Math" panose="02040503050406030204" pitchFamily="18" charset="0"/>
                          </a:rPr>
                          <m:t>𝑖𝑛</m:t>
                        </m:r>
                        <m:r>
                          <a:rPr lang="en-US" b="0" i="1" smtClean="0">
                            <a:solidFill>
                              <a:srgbClr val="FFFF00"/>
                            </a:solidFill>
                            <a:latin typeface="Cambria Math" panose="02040503050406030204" pitchFamily="18" charset="0"/>
                            <a:ea typeface="Cambria Math" panose="02040503050406030204" pitchFamily="18" charset="0"/>
                          </a:rPr>
                          <m:t> </m:t>
                        </m:r>
                        <m:r>
                          <a:rPr lang="en-US" b="0" i="1" smtClean="0">
                            <a:solidFill>
                              <a:srgbClr val="FFFF00"/>
                            </a:solidFill>
                            <a:latin typeface="Cambria Math" panose="02040503050406030204" pitchFamily="18" charset="0"/>
                            <a:ea typeface="Cambria Math" panose="02040503050406030204" pitchFamily="18" charset="0"/>
                          </a:rPr>
                          <m:t>𝑑𝑖𝑠𝑡𝑎𝑛𝑐𝑒</m:t>
                        </m:r>
                      </m:num>
                      <m:den>
                        <m:r>
                          <a:rPr lang="en-US" b="0" i="1" smtClean="0">
                            <a:solidFill>
                              <a:srgbClr val="FFFF00"/>
                            </a:solidFill>
                            <a:latin typeface="Cambria Math" panose="02040503050406030204" pitchFamily="18" charset="0"/>
                            <a:ea typeface="Cambria Math" panose="02040503050406030204" pitchFamily="18" charset="0"/>
                          </a:rPr>
                          <m:t>𝐶h𝑎𝑛𝑔𝑒</m:t>
                        </m:r>
                        <m:r>
                          <a:rPr lang="en-US" b="0" i="1" smtClean="0">
                            <a:solidFill>
                              <a:srgbClr val="FFFF00"/>
                            </a:solidFill>
                            <a:latin typeface="Cambria Math" panose="02040503050406030204" pitchFamily="18" charset="0"/>
                            <a:ea typeface="Cambria Math" panose="02040503050406030204" pitchFamily="18" charset="0"/>
                          </a:rPr>
                          <m:t> </m:t>
                        </m:r>
                        <m:r>
                          <a:rPr lang="en-US" b="0" i="1" smtClean="0">
                            <a:solidFill>
                              <a:srgbClr val="FFFF00"/>
                            </a:solidFill>
                            <a:latin typeface="Cambria Math" panose="02040503050406030204" pitchFamily="18" charset="0"/>
                            <a:ea typeface="Cambria Math" panose="02040503050406030204" pitchFamily="18" charset="0"/>
                          </a:rPr>
                          <m:t>𝑖𝑛</m:t>
                        </m:r>
                        <m:r>
                          <a:rPr lang="en-US" b="0" i="1" smtClean="0">
                            <a:solidFill>
                              <a:srgbClr val="FFFF00"/>
                            </a:solidFill>
                            <a:latin typeface="Cambria Math" panose="02040503050406030204" pitchFamily="18" charset="0"/>
                            <a:ea typeface="Cambria Math" panose="02040503050406030204" pitchFamily="18" charset="0"/>
                          </a:rPr>
                          <m:t> </m:t>
                        </m:r>
                        <m:r>
                          <a:rPr lang="en-US" b="0" i="1" smtClean="0">
                            <a:solidFill>
                              <a:srgbClr val="FFFF00"/>
                            </a:solidFill>
                            <a:latin typeface="Cambria Math" panose="02040503050406030204" pitchFamily="18" charset="0"/>
                            <a:ea typeface="Cambria Math" panose="02040503050406030204" pitchFamily="18" charset="0"/>
                          </a:rPr>
                          <m:t>𝑡𝑖𝑚𝑒</m:t>
                        </m:r>
                      </m:den>
                    </m:f>
                    <m:r>
                      <a:rPr lang="en-US" b="0" i="1" smtClean="0">
                        <a:solidFill>
                          <a:srgbClr val="FFFF00"/>
                        </a:solidFill>
                        <a:latin typeface="Cambria Math" panose="02040503050406030204" pitchFamily="18" charset="0"/>
                        <a:ea typeface="Cambria Math" panose="02040503050406030204" pitchFamily="18" charset="0"/>
                      </a:rPr>
                      <m:t>=</m:t>
                    </m:r>
                    <m:r>
                      <a:rPr lang="en-US" b="0" i="1" smtClean="0">
                        <a:solidFill>
                          <a:srgbClr val="FFFF00"/>
                        </a:solidFill>
                        <a:latin typeface="Cambria Math" panose="02040503050406030204" pitchFamily="18" charset="0"/>
                        <a:ea typeface="Cambria Math" panose="02040503050406030204" pitchFamily="18" charset="0"/>
                      </a:rPr>
                      <m:t>𝑣</m:t>
                    </m:r>
                  </m:oMath>
                </a14:m>
                <a:endParaRPr lang="en-US" dirty="0">
                  <a:solidFill>
                    <a:srgbClr val="FFFF00"/>
                  </a:solidFill>
                </a:endParaRPr>
              </a:p>
              <a:p>
                <a:r>
                  <a:rPr lang="en-US" dirty="0"/>
                  <a:t>Acceleration – change in velocity over time</a:t>
                </a:r>
              </a:p>
              <a:p>
                <a:pPr marL="0" indent="0" algn="ctr">
                  <a:buNone/>
                </a:pPr>
                <a:r>
                  <a:rPr lang="en-US" dirty="0">
                    <a:solidFill>
                      <a:srgbClr val="FFFF00"/>
                    </a:solidFill>
                  </a:rPr>
                  <a:t> </a:t>
                </a:r>
                <a14:m>
                  <m:oMath xmlns:m="http://schemas.openxmlformats.org/officeDocument/2006/math">
                    <m:f>
                      <m:fPr>
                        <m:ctrlPr>
                          <a:rPr lang="en-US" i="1">
                            <a:solidFill>
                              <a:srgbClr val="FFFF00"/>
                            </a:solidFill>
                            <a:latin typeface="Cambria Math" panose="02040503050406030204" pitchFamily="18" charset="0"/>
                            <a:ea typeface="Cambria Math" panose="02040503050406030204" pitchFamily="18" charset="0"/>
                          </a:rPr>
                        </m:ctrlPr>
                      </m:fPr>
                      <m:num>
                        <m:r>
                          <a:rPr lang="en-US" i="1">
                            <a:solidFill>
                              <a:srgbClr val="FFFF00"/>
                            </a:solidFill>
                            <a:latin typeface="Cambria Math" panose="02040503050406030204" pitchFamily="18" charset="0"/>
                            <a:ea typeface="Cambria Math" panose="02040503050406030204" pitchFamily="18" charset="0"/>
                          </a:rPr>
                          <m:t>∆</m:t>
                        </m:r>
                        <m:r>
                          <a:rPr lang="en-US" b="0" i="1" smtClean="0">
                            <a:solidFill>
                              <a:srgbClr val="FFFF00"/>
                            </a:solidFill>
                            <a:latin typeface="Cambria Math" panose="02040503050406030204" pitchFamily="18" charset="0"/>
                            <a:ea typeface="Cambria Math" panose="02040503050406030204" pitchFamily="18" charset="0"/>
                          </a:rPr>
                          <m:t>𝑣</m:t>
                        </m:r>
                      </m:num>
                      <m:den>
                        <m:r>
                          <a:rPr lang="en-US" i="1">
                            <a:solidFill>
                              <a:srgbClr val="FFFF00"/>
                            </a:solidFill>
                            <a:latin typeface="Cambria Math" panose="02040503050406030204" pitchFamily="18" charset="0"/>
                            <a:ea typeface="Cambria Math" panose="02040503050406030204" pitchFamily="18" charset="0"/>
                          </a:rPr>
                          <m:t>∆</m:t>
                        </m:r>
                        <m:r>
                          <a:rPr lang="en-US" i="1">
                            <a:solidFill>
                              <a:srgbClr val="FFFF00"/>
                            </a:solidFill>
                            <a:latin typeface="Cambria Math" panose="02040503050406030204" pitchFamily="18" charset="0"/>
                            <a:ea typeface="Cambria Math" panose="02040503050406030204" pitchFamily="18" charset="0"/>
                          </a:rPr>
                          <m:t>𝑡</m:t>
                        </m:r>
                      </m:den>
                    </m:f>
                    <m:r>
                      <a:rPr lang="en-US" i="1">
                        <a:solidFill>
                          <a:srgbClr val="FFFF00"/>
                        </a:solidFill>
                        <a:latin typeface="Cambria Math" panose="02040503050406030204" pitchFamily="18" charset="0"/>
                        <a:ea typeface="Cambria Math" panose="02040503050406030204" pitchFamily="18" charset="0"/>
                      </a:rPr>
                      <m:t>= </m:t>
                    </m:r>
                    <m:f>
                      <m:fPr>
                        <m:ctrlPr>
                          <a:rPr lang="en-US" i="1">
                            <a:solidFill>
                              <a:srgbClr val="FFFF00"/>
                            </a:solidFill>
                            <a:latin typeface="Cambria Math" panose="02040503050406030204" pitchFamily="18" charset="0"/>
                            <a:ea typeface="Cambria Math" panose="02040503050406030204" pitchFamily="18" charset="0"/>
                          </a:rPr>
                        </m:ctrlPr>
                      </m:fPr>
                      <m:num>
                        <m:r>
                          <a:rPr lang="en-US" i="1">
                            <a:solidFill>
                              <a:srgbClr val="FFFF00"/>
                            </a:solidFill>
                            <a:latin typeface="Cambria Math" panose="02040503050406030204" pitchFamily="18" charset="0"/>
                            <a:ea typeface="Cambria Math" panose="02040503050406030204" pitchFamily="18" charset="0"/>
                          </a:rPr>
                          <m:t>𝐶h𝑎𝑛𝑔𝑒</m:t>
                        </m:r>
                        <m:r>
                          <a:rPr lang="en-US" i="1">
                            <a:solidFill>
                              <a:srgbClr val="FFFF00"/>
                            </a:solidFill>
                            <a:latin typeface="Cambria Math" panose="02040503050406030204" pitchFamily="18" charset="0"/>
                            <a:ea typeface="Cambria Math" panose="02040503050406030204" pitchFamily="18" charset="0"/>
                          </a:rPr>
                          <m:t> </m:t>
                        </m:r>
                        <m:r>
                          <a:rPr lang="en-US" i="1">
                            <a:solidFill>
                              <a:srgbClr val="FFFF00"/>
                            </a:solidFill>
                            <a:latin typeface="Cambria Math" panose="02040503050406030204" pitchFamily="18" charset="0"/>
                            <a:ea typeface="Cambria Math" panose="02040503050406030204" pitchFamily="18" charset="0"/>
                          </a:rPr>
                          <m:t>𝑖𝑛</m:t>
                        </m:r>
                        <m:r>
                          <a:rPr lang="en-US" b="0" i="1" smtClean="0">
                            <a:solidFill>
                              <a:srgbClr val="FFFF00"/>
                            </a:solidFill>
                            <a:latin typeface="Cambria Math" panose="02040503050406030204" pitchFamily="18" charset="0"/>
                            <a:ea typeface="Cambria Math" panose="02040503050406030204" pitchFamily="18" charset="0"/>
                          </a:rPr>
                          <m:t> </m:t>
                        </m:r>
                        <m:r>
                          <a:rPr lang="en-US" b="0" i="1" smtClean="0">
                            <a:solidFill>
                              <a:srgbClr val="FFFF00"/>
                            </a:solidFill>
                            <a:latin typeface="Cambria Math" panose="02040503050406030204" pitchFamily="18" charset="0"/>
                            <a:ea typeface="Cambria Math" panose="02040503050406030204" pitchFamily="18" charset="0"/>
                          </a:rPr>
                          <m:t>𝑣𝑒𝑙𝑜𝑐𝑖𝑡𝑦</m:t>
                        </m:r>
                      </m:num>
                      <m:den>
                        <m:r>
                          <a:rPr lang="en-US" i="1">
                            <a:solidFill>
                              <a:srgbClr val="FFFF00"/>
                            </a:solidFill>
                            <a:latin typeface="Cambria Math" panose="02040503050406030204" pitchFamily="18" charset="0"/>
                            <a:ea typeface="Cambria Math" panose="02040503050406030204" pitchFamily="18" charset="0"/>
                          </a:rPr>
                          <m:t>𝐶h𝑎𝑛𝑔𝑒</m:t>
                        </m:r>
                        <m:r>
                          <a:rPr lang="en-US" i="1">
                            <a:solidFill>
                              <a:srgbClr val="FFFF00"/>
                            </a:solidFill>
                            <a:latin typeface="Cambria Math" panose="02040503050406030204" pitchFamily="18" charset="0"/>
                            <a:ea typeface="Cambria Math" panose="02040503050406030204" pitchFamily="18" charset="0"/>
                          </a:rPr>
                          <m:t> </m:t>
                        </m:r>
                        <m:r>
                          <a:rPr lang="en-US" i="1">
                            <a:solidFill>
                              <a:srgbClr val="FFFF00"/>
                            </a:solidFill>
                            <a:latin typeface="Cambria Math" panose="02040503050406030204" pitchFamily="18" charset="0"/>
                            <a:ea typeface="Cambria Math" panose="02040503050406030204" pitchFamily="18" charset="0"/>
                          </a:rPr>
                          <m:t>𝑖𝑛</m:t>
                        </m:r>
                        <m:r>
                          <a:rPr lang="en-US" i="1">
                            <a:solidFill>
                              <a:srgbClr val="FFFF00"/>
                            </a:solidFill>
                            <a:latin typeface="Cambria Math" panose="02040503050406030204" pitchFamily="18" charset="0"/>
                            <a:ea typeface="Cambria Math" panose="02040503050406030204" pitchFamily="18" charset="0"/>
                          </a:rPr>
                          <m:t> </m:t>
                        </m:r>
                        <m:r>
                          <a:rPr lang="en-US" i="1">
                            <a:solidFill>
                              <a:srgbClr val="FFFF00"/>
                            </a:solidFill>
                            <a:latin typeface="Cambria Math" panose="02040503050406030204" pitchFamily="18" charset="0"/>
                            <a:ea typeface="Cambria Math" panose="02040503050406030204" pitchFamily="18" charset="0"/>
                          </a:rPr>
                          <m:t>𝑡𝑖𝑚𝑒</m:t>
                        </m:r>
                      </m:den>
                    </m:f>
                    <m:r>
                      <a:rPr lang="en-US" b="0" i="1" smtClean="0">
                        <a:solidFill>
                          <a:srgbClr val="FFFF00"/>
                        </a:solidFill>
                        <a:latin typeface="Cambria Math" panose="02040503050406030204" pitchFamily="18" charset="0"/>
                        <a:ea typeface="Cambria Math" panose="02040503050406030204" pitchFamily="18" charset="0"/>
                      </a:rPr>
                      <m:t>=</m:t>
                    </m:r>
                    <m:r>
                      <a:rPr lang="en-US" b="0" i="1" smtClean="0">
                        <a:solidFill>
                          <a:srgbClr val="FFFF00"/>
                        </a:solidFill>
                        <a:latin typeface="Cambria Math" panose="02040503050406030204" pitchFamily="18" charset="0"/>
                        <a:ea typeface="Cambria Math" panose="02040503050406030204" pitchFamily="18" charset="0"/>
                      </a:rPr>
                      <m:t>𝑎</m:t>
                    </m:r>
                  </m:oMath>
                </a14:m>
                <a:endParaRPr lang="en-US" dirty="0">
                  <a:solidFill>
                    <a:srgbClr val="FFFF00"/>
                  </a:solidFill>
                </a:endParaRPr>
              </a:p>
              <a:p>
                <a:r>
                  <a:rPr lang="en-US" dirty="0"/>
                  <a:t>Force – something that causes an object to change velocity (? Accelerate)</a:t>
                </a:r>
              </a:p>
              <a:p>
                <a:pPr marL="274320" lvl="1" indent="0">
                  <a:buNone/>
                </a:pPr>
                <a14:m>
                  <m:oMathPara xmlns:m="http://schemas.openxmlformats.org/officeDocument/2006/math">
                    <m:oMathParaPr>
                      <m:jc m:val="centerGroup"/>
                    </m:oMathParaPr>
                    <m:oMath xmlns:m="http://schemas.openxmlformats.org/officeDocument/2006/math">
                      <m:r>
                        <a:rPr lang="en-US" sz="2800" b="0" i="1" smtClean="0">
                          <a:solidFill>
                            <a:srgbClr val="FFFF00"/>
                          </a:solidFill>
                          <a:latin typeface="Cambria Math" panose="02040503050406030204" pitchFamily="18" charset="0"/>
                        </a:rPr>
                        <m:t>𝐹</m:t>
                      </m:r>
                      <m:r>
                        <a:rPr lang="en-US" sz="2800" b="0" i="1" smtClean="0">
                          <a:solidFill>
                            <a:srgbClr val="FFFF00"/>
                          </a:solidFill>
                          <a:latin typeface="Cambria Math" panose="02040503050406030204" pitchFamily="18" charset="0"/>
                        </a:rPr>
                        <m:t>=</m:t>
                      </m:r>
                      <m:r>
                        <a:rPr lang="en-US" sz="2800" b="0" i="1" smtClean="0">
                          <a:solidFill>
                            <a:srgbClr val="FFFF00"/>
                          </a:solidFill>
                          <a:latin typeface="Cambria Math" panose="02040503050406030204" pitchFamily="18" charset="0"/>
                        </a:rPr>
                        <m:t>𝑚</m:t>
                      </m:r>
                      <m:r>
                        <a:rPr lang="en-US" sz="2800" b="0" i="1" smtClean="0">
                          <a:solidFill>
                            <a:srgbClr val="FFFF00"/>
                          </a:solidFill>
                          <a:latin typeface="Cambria Math" panose="02040503050406030204" pitchFamily="18" charset="0"/>
                        </a:rPr>
                        <m:t>∗</m:t>
                      </m:r>
                      <m:r>
                        <a:rPr lang="en-US" sz="2800" b="0" i="1" smtClean="0">
                          <a:solidFill>
                            <a:srgbClr val="FFFF00"/>
                          </a:solidFill>
                          <a:latin typeface="Cambria Math" panose="02040503050406030204" pitchFamily="18" charset="0"/>
                        </a:rPr>
                        <m:t>𝑎</m:t>
                      </m:r>
                      <m:r>
                        <a:rPr lang="en-US" sz="2800" b="0" i="1" smtClean="0">
                          <a:solidFill>
                            <a:srgbClr val="FFFF00"/>
                          </a:solidFill>
                          <a:latin typeface="Cambria Math" panose="02040503050406030204" pitchFamily="18" charset="0"/>
                        </a:rPr>
                        <m:t>=</m:t>
                      </m:r>
                      <m:r>
                        <a:rPr lang="en-US" sz="2800" b="0" i="1" smtClean="0">
                          <a:solidFill>
                            <a:srgbClr val="FFFF00"/>
                          </a:solidFill>
                          <a:latin typeface="Cambria Math" panose="02040503050406030204" pitchFamily="18" charset="0"/>
                        </a:rPr>
                        <m:t>𝑚𝑎𝑠𝑠</m:t>
                      </m:r>
                      <m:r>
                        <a:rPr lang="en-US" sz="2800" b="0" i="1" smtClean="0">
                          <a:solidFill>
                            <a:srgbClr val="FFFF00"/>
                          </a:solidFill>
                          <a:latin typeface="Cambria Math" panose="02040503050406030204" pitchFamily="18" charset="0"/>
                        </a:rPr>
                        <m:t> ∗</m:t>
                      </m:r>
                      <m:r>
                        <a:rPr lang="en-US" sz="2800" b="0" i="1" smtClean="0">
                          <a:solidFill>
                            <a:srgbClr val="FFFF00"/>
                          </a:solidFill>
                          <a:latin typeface="Cambria Math" panose="02040503050406030204" pitchFamily="18" charset="0"/>
                        </a:rPr>
                        <m:t>𝑎𝑐𝑐𝑒𝑙𝑒𝑟𝑎𝑡𝑖𝑜𝑛</m:t>
                      </m:r>
                    </m:oMath>
                  </m:oMathPara>
                </a14:m>
                <a:endParaRPr lang="en-US" sz="2800" dirty="0">
                  <a:solidFill>
                    <a:srgbClr val="FFFF00"/>
                  </a:solidFill>
                </a:endParaRPr>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1804" y="1412776"/>
                <a:ext cx="6048672" cy="4933033"/>
              </a:xfrm>
              <a:blipFill>
                <a:blip r:embed="rId2"/>
                <a:stretch>
                  <a:fillRect l="-806" t="-1731" r="-202"/>
                </a:stretch>
              </a:blipFill>
            </p:spPr>
            <p:txBody>
              <a:bodyPr/>
              <a:lstStyle/>
              <a:p>
                <a:r>
                  <a:rPr lang="en-US">
                    <a:noFill/>
                  </a:rPr>
                  <a:t> </a:t>
                </a:r>
              </a:p>
            </p:txBody>
          </p:sp>
        </mc:Fallback>
      </mc:AlternateContent>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476" y="1772816"/>
            <a:ext cx="5178831" cy="3771865"/>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3</a:t>
            </a:fld>
            <a:endParaRPr lang="en-US"/>
          </a:p>
        </p:txBody>
      </p:sp>
    </p:spTree>
    <p:extLst>
      <p:ext uri="{BB962C8B-B14F-4D97-AF65-F5344CB8AC3E}">
        <p14:creationId xmlns:p14="http://schemas.microsoft.com/office/powerpoint/2010/main" val="127265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12383"/>
            <a:ext cx="10360501" cy="1219200"/>
          </a:xfrm>
        </p:spPr>
        <p:txBody>
          <a:bodyPr/>
          <a:lstStyle/>
          <a:p>
            <a:r>
              <a:rPr lang="en-US" dirty="0">
                <a:solidFill>
                  <a:schemeClr val="accent1">
                    <a:lumMod val="20000"/>
                    <a:lumOff val="80000"/>
                  </a:schemeClr>
                </a:solidFill>
              </a:rPr>
              <a:t>Well… if LIGHT IS A WAVE, THEN LIGHT MUST BE traveling through SOMETHING</a:t>
            </a:r>
          </a:p>
        </p:txBody>
      </p:sp>
      <p:sp>
        <p:nvSpPr>
          <p:cNvPr id="3" name="TextBox 2"/>
          <p:cNvSpPr txBox="1"/>
          <p:nvPr/>
        </p:nvSpPr>
        <p:spPr>
          <a:xfrm>
            <a:off x="909836" y="1575304"/>
            <a:ext cx="3888432" cy="3582519"/>
          </a:xfrm>
          <a:prstGeom prst="rect">
            <a:avLst/>
          </a:prstGeom>
          <a:noFill/>
        </p:spPr>
        <p:txBody>
          <a:bodyPr wrap="square" rtlCol="0">
            <a:spAutoFit/>
          </a:bodyPr>
          <a:lstStyle/>
          <a:p>
            <a:pPr>
              <a:lnSpc>
                <a:spcPct val="90000"/>
              </a:lnSpc>
            </a:pPr>
            <a:r>
              <a:rPr lang="en-US" sz="3200" dirty="0">
                <a:solidFill>
                  <a:srgbClr val="FFFF00"/>
                </a:solidFill>
              </a:rPr>
              <a:t>Invisible</a:t>
            </a:r>
          </a:p>
          <a:p>
            <a:pPr>
              <a:lnSpc>
                <a:spcPct val="90000"/>
              </a:lnSpc>
            </a:pPr>
            <a:endParaRPr lang="en-US" sz="3200" dirty="0">
              <a:solidFill>
                <a:srgbClr val="FFFF00"/>
              </a:solidFill>
            </a:endParaRPr>
          </a:p>
          <a:p>
            <a:pPr>
              <a:lnSpc>
                <a:spcPct val="90000"/>
              </a:lnSpc>
            </a:pPr>
            <a:r>
              <a:rPr lang="en-US" sz="3200" dirty="0">
                <a:solidFill>
                  <a:srgbClr val="FFFF00"/>
                </a:solidFill>
              </a:rPr>
              <a:t>Infinite</a:t>
            </a:r>
          </a:p>
          <a:p>
            <a:pPr>
              <a:lnSpc>
                <a:spcPct val="90000"/>
              </a:lnSpc>
            </a:pPr>
            <a:endParaRPr lang="en-US" sz="3200" dirty="0">
              <a:solidFill>
                <a:srgbClr val="FFFF00"/>
              </a:solidFill>
            </a:endParaRPr>
          </a:p>
          <a:p>
            <a:pPr>
              <a:lnSpc>
                <a:spcPct val="90000"/>
              </a:lnSpc>
            </a:pPr>
            <a:r>
              <a:rPr lang="en-US" sz="3200" dirty="0">
                <a:solidFill>
                  <a:srgbClr val="FFFF00"/>
                </a:solidFill>
              </a:rPr>
              <a:t>Unchanging</a:t>
            </a:r>
          </a:p>
          <a:p>
            <a:pPr>
              <a:lnSpc>
                <a:spcPct val="90000"/>
              </a:lnSpc>
            </a:pPr>
            <a:endParaRPr lang="en-US" sz="3200" dirty="0">
              <a:solidFill>
                <a:srgbClr val="FFFF00"/>
              </a:solidFill>
            </a:endParaRPr>
          </a:p>
          <a:p>
            <a:pPr>
              <a:lnSpc>
                <a:spcPct val="90000"/>
              </a:lnSpc>
            </a:pPr>
            <a:r>
              <a:rPr lang="en-US" sz="1400" dirty="0">
                <a:solidFill>
                  <a:srgbClr val="FFFF00"/>
                </a:solidFill>
              </a:rPr>
              <a:t>IMAGINE PLANKTON (earth) FLOATING IN THE OCEAN</a:t>
            </a:r>
          </a:p>
          <a:p>
            <a:pPr>
              <a:lnSpc>
                <a:spcPct val="90000"/>
              </a:lnSpc>
            </a:pPr>
            <a:endParaRPr lang="en-US" sz="3200"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300" y="1331583"/>
            <a:ext cx="6480720" cy="4850720"/>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30</a:t>
            </a:fld>
            <a:endParaRPr lang="en-US"/>
          </a:p>
        </p:txBody>
      </p:sp>
    </p:spTree>
    <p:extLst>
      <p:ext uri="{BB962C8B-B14F-4D97-AF65-F5344CB8AC3E}">
        <p14:creationId xmlns:p14="http://schemas.microsoft.com/office/powerpoint/2010/main" val="159649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116632"/>
            <a:ext cx="10360501" cy="1219200"/>
          </a:xfrm>
        </p:spPr>
        <p:txBody>
          <a:bodyPr/>
          <a:lstStyle/>
          <a:p>
            <a:r>
              <a:rPr lang="en-US" dirty="0">
                <a:solidFill>
                  <a:schemeClr val="accent1">
                    <a:lumMod val="20000"/>
                    <a:lumOff val="80000"/>
                  </a:schemeClr>
                </a:solidFill>
              </a:rPr>
              <a:t>MAYBE With Respect to THE ETHER…</a:t>
            </a:r>
          </a:p>
        </p:txBody>
      </p:sp>
      <p:sp>
        <p:nvSpPr>
          <p:cNvPr id="3" name="TextBox 2"/>
          <p:cNvSpPr txBox="1"/>
          <p:nvPr/>
        </p:nvSpPr>
        <p:spPr>
          <a:xfrm>
            <a:off x="765820" y="1844824"/>
            <a:ext cx="5396274" cy="4081117"/>
          </a:xfrm>
          <a:prstGeom prst="rect">
            <a:avLst/>
          </a:prstGeom>
          <a:noFill/>
        </p:spPr>
        <p:txBody>
          <a:bodyPr wrap="square" rtlCol="0">
            <a:spAutoFit/>
          </a:bodyPr>
          <a:lstStyle/>
          <a:p>
            <a:pPr>
              <a:lnSpc>
                <a:spcPct val="90000"/>
              </a:lnSpc>
            </a:pPr>
            <a:r>
              <a:rPr lang="en-US" sz="4800" dirty="0">
                <a:solidFill>
                  <a:srgbClr val="FFFF00"/>
                </a:solidFill>
              </a:rPr>
              <a:t>Velocity of light is constant</a:t>
            </a:r>
            <a:endParaRPr lang="en-US" sz="4800" i="1" dirty="0">
              <a:solidFill>
                <a:srgbClr val="FFFF00"/>
              </a:solidFill>
            </a:endParaRPr>
          </a:p>
          <a:p>
            <a:pPr>
              <a:lnSpc>
                <a:spcPct val="90000"/>
              </a:lnSpc>
            </a:pPr>
            <a:endParaRPr lang="en-US" sz="4800" i="1" dirty="0">
              <a:solidFill>
                <a:srgbClr val="FFFF00"/>
              </a:solidFill>
            </a:endParaRPr>
          </a:p>
          <a:p>
            <a:pPr>
              <a:lnSpc>
                <a:spcPct val="90000"/>
              </a:lnSpc>
            </a:pPr>
            <a:r>
              <a:rPr lang="en-US" sz="4800" i="1" dirty="0">
                <a:solidFill>
                  <a:srgbClr val="FFFF00"/>
                </a:solidFill>
              </a:rPr>
              <a:t>And we don’t have any problems with Electromagnetism</a:t>
            </a:r>
            <a:endParaRPr lang="en-US" sz="4800"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300" y="1331583"/>
            <a:ext cx="6480720" cy="4850720"/>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31</a:t>
            </a:fld>
            <a:endParaRPr lang="en-US"/>
          </a:p>
        </p:txBody>
      </p:sp>
    </p:spTree>
    <p:extLst>
      <p:ext uri="{BB962C8B-B14F-4D97-AF65-F5344CB8AC3E}">
        <p14:creationId xmlns:p14="http://schemas.microsoft.com/office/powerpoint/2010/main" val="403030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116632"/>
            <a:ext cx="10360501" cy="1219200"/>
          </a:xfrm>
        </p:spPr>
        <p:txBody>
          <a:bodyPr/>
          <a:lstStyle/>
          <a:p>
            <a:r>
              <a:rPr lang="en-US" dirty="0">
                <a:solidFill>
                  <a:schemeClr val="accent1">
                    <a:lumMod val="20000"/>
                    <a:lumOff val="80000"/>
                  </a:schemeClr>
                </a:solidFill>
              </a:rPr>
              <a:t>Whatever it is, it’s traveling through SOMETHING</a:t>
            </a:r>
          </a:p>
        </p:txBody>
      </p:sp>
      <p:sp>
        <p:nvSpPr>
          <p:cNvPr id="3" name="TextBox 2"/>
          <p:cNvSpPr txBox="1"/>
          <p:nvPr/>
        </p:nvSpPr>
        <p:spPr>
          <a:xfrm>
            <a:off x="469010" y="1988840"/>
            <a:ext cx="5396274" cy="2363724"/>
          </a:xfrm>
          <a:prstGeom prst="rect">
            <a:avLst/>
          </a:prstGeom>
          <a:noFill/>
        </p:spPr>
        <p:txBody>
          <a:bodyPr wrap="square" rtlCol="0">
            <a:spAutoFit/>
          </a:bodyPr>
          <a:lstStyle/>
          <a:p>
            <a:pPr>
              <a:lnSpc>
                <a:spcPct val="90000"/>
              </a:lnSpc>
            </a:pPr>
            <a:r>
              <a:rPr lang="en-US" sz="4800" dirty="0">
                <a:solidFill>
                  <a:srgbClr val="FFFF00"/>
                </a:solidFill>
              </a:rPr>
              <a:t>HOW CAN YOU TEST THIS?</a:t>
            </a:r>
          </a:p>
          <a:p>
            <a:pPr>
              <a:lnSpc>
                <a:spcPct val="90000"/>
              </a:lnSpc>
            </a:pPr>
            <a:endParaRPr lang="en-US" sz="4800" dirty="0">
              <a:solidFill>
                <a:srgbClr val="FFFF00"/>
              </a:solidFill>
            </a:endParaRPr>
          </a:p>
          <a:p>
            <a:pPr>
              <a:lnSpc>
                <a:spcPct val="90000"/>
              </a:lnSpc>
            </a:pPr>
            <a:r>
              <a:rPr lang="en-US" sz="1800" dirty="0">
                <a:solidFill>
                  <a:srgbClr val="FFFF00"/>
                </a:solidFill>
              </a:rPr>
              <a:t>HOW FAST IS PLANKTON MOVING IN THE WATER?</a:t>
            </a:r>
            <a:endParaRPr lang="en-US" sz="1800" dirty="0">
              <a:solidFill>
                <a:schemeClr val="accent1">
                  <a:lumMod val="40000"/>
                  <a:lumOff val="6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300" y="1331583"/>
            <a:ext cx="6480720" cy="48507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60" y="4352564"/>
            <a:ext cx="3240360" cy="2227748"/>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7" name="Slide Number Placeholder 6"/>
          <p:cNvSpPr>
            <a:spLocks noGrp="1"/>
          </p:cNvSpPr>
          <p:nvPr>
            <p:ph type="sldNum" sz="quarter" idx="12"/>
          </p:nvPr>
        </p:nvSpPr>
        <p:spPr/>
        <p:txBody>
          <a:bodyPr/>
          <a:lstStyle/>
          <a:p>
            <a:fld id="{E5FD5434-F838-4DD4-A17B-1CB1A1850DF4}" type="slidenum">
              <a:rPr lang="en-US" smtClean="0"/>
              <a:t>32</a:t>
            </a:fld>
            <a:endParaRPr lang="en-US"/>
          </a:p>
        </p:txBody>
      </p:sp>
    </p:spTree>
    <p:extLst>
      <p:ext uri="{BB962C8B-B14F-4D97-AF65-F5344CB8AC3E}">
        <p14:creationId xmlns:p14="http://schemas.microsoft.com/office/powerpoint/2010/main" val="296656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764" y="1772816"/>
            <a:ext cx="5688632" cy="4470400"/>
          </a:xfrm>
        </p:spPr>
        <p:txBody>
          <a:bodyPr/>
          <a:lstStyle/>
          <a:p>
            <a:r>
              <a:rPr lang="en-US" dirty="0">
                <a:solidFill>
                  <a:srgbClr val="FFFF00"/>
                </a:solidFill>
              </a:rPr>
              <a:t>Goal:</a:t>
            </a:r>
            <a:r>
              <a:rPr lang="en-US" dirty="0"/>
              <a:t> detect </a:t>
            </a:r>
            <a:r>
              <a:rPr lang="en-US" dirty="0">
                <a:solidFill>
                  <a:schemeClr val="accent1">
                    <a:lumMod val="60000"/>
                    <a:lumOff val="40000"/>
                  </a:schemeClr>
                </a:solidFill>
              </a:rPr>
              <a:t>relative motion</a:t>
            </a:r>
            <a:r>
              <a:rPr lang="en-US" dirty="0"/>
              <a:t> of matter through ether</a:t>
            </a:r>
          </a:p>
          <a:p>
            <a:pPr lvl="1"/>
            <a:r>
              <a:rPr lang="en-US" dirty="0"/>
              <a:t>How fast is Earth moving relative to the unchanging ether?</a:t>
            </a:r>
          </a:p>
          <a:p>
            <a:r>
              <a:rPr lang="en-US" dirty="0">
                <a:solidFill>
                  <a:srgbClr val="FFFF00"/>
                </a:solidFill>
              </a:rPr>
              <a:t>Expectation: </a:t>
            </a:r>
            <a:r>
              <a:rPr lang="en-US" dirty="0">
                <a:solidFill>
                  <a:schemeClr val="accent1">
                    <a:lumMod val="40000"/>
                    <a:lumOff val="60000"/>
                  </a:schemeClr>
                </a:solidFill>
              </a:rPr>
              <a:t>velocity </a:t>
            </a:r>
            <a:r>
              <a:rPr lang="en-US" dirty="0"/>
              <a:t>of light should differ if the measuring instruments are also moving relative to the ether</a:t>
            </a:r>
          </a:p>
          <a:p>
            <a:r>
              <a:rPr lang="en-US" dirty="0"/>
              <a:t>Interferometer (look that up later)</a:t>
            </a:r>
          </a:p>
          <a:p>
            <a:pPr lvl="1"/>
            <a:endParaRPr lang="en-US" dirty="0"/>
          </a:p>
          <a:p>
            <a:endParaRPr lang="en-US" dirty="0"/>
          </a:p>
        </p:txBody>
      </p:sp>
      <p:sp>
        <p:nvSpPr>
          <p:cNvPr id="4" name="Title 1"/>
          <p:cNvSpPr txBox="1">
            <a:spLocks/>
          </p:cNvSpPr>
          <p:nvPr/>
        </p:nvSpPr>
        <p:spPr>
          <a:xfrm>
            <a:off x="765820" y="260648"/>
            <a:ext cx="10360501" cy="1219200"/>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r>
              <a:rPr lang="en-US" dirty="0">
                <a:solidFill>
                  <a:schemeClr val="accent1">
                    <a:lumMod val="20000"/>
                    <a:lumOff val="80000"/>
                  </a:schemeClr>
                </a:solidFill>
              </a:rPr>
              <a:t>1887 – Albert MICHELSON and EDWARD </a:t>
            </a:r>
            <a:r>
              <a:rPr lang="en-US" dirty="0" err="1">
                <a:solidFill>
                  <a:schemeClr val="accent1">
                    <a:lumMod val="20000"/>
                    <a:lumOff val="80000"/>
                  </a:schemeClr>
                </a:solidFill>
              </a:rPr>
              <a:t>MORLEy</a:t>
            </a:r>
            <a:endParaRPr lang="en-US" dirty="0">
              <a:solidFill>
                <a:schemeClr val="accent1">
                  <a:lumMod val="20000"/>
                  <a:lumOff val="8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6420" y="2276872"/>
            <a:ext cx="5616624" cy="2751464"/>
          </a:xfrm>
          <a:prstGeom prst="rect">
            <a:avLst/>
          </a:prstGeom>
        </p:spPr>
      </p:pic>
      <p:sp>
        <p:nvSpPr>
          <p:cNvPr id="2" name="TextBox 1"/>
          <p:cNvSpPr txBox="1"/>
          <p:nvPr/>
        </p:nvSpPr>
        <p:spPr>
          <a:xfrm>
            <a:off x="6022404" y="5229200"/>
            <a:ext cx="5904656" cy="867930"/>
          </a:xfrm>
          <a:prstGeom prst="rect">
            <a:avLst/>
          </a:prstGeom>
          <a:noFill/>
        </p:spPr>
        <p:txBody>
          <a:bodyPr wrap="square" rtlCol="0">
            <a:spAutoFit/>
          </a:bodyPr>
          <a:lstStyle/>
          <a:p>
            <a:pPr algn="ctr">
              <a:lnSpc>
                <a:spcPct val="90000"/>
              </a:lnSpc>
            </a:pPr>
            <a:r>
              <a:rPr lang="en-US" sz="2800" b="1" dirty="0">
                <a:solidFill>
                  <a:srgbClr val="FFC000"/>
                </a:solidFill>
              </a:rPr>
              <a:t>Measure velocity by looking at interference patterns.</a:t>
            </a:r>
          </a:p>
        </p:txBody>
      </p:sp>
      <p:sp>
        <p:nvSpPr>
          <p:cNvPr id="6" name="Footer Placeholder 5"/>
          <p:cNvSpPr>
            <a:spLocks noGrp="1"/>
          </p:cNvSpPr>
          <p:nvPr>
            <p:ph type="ftr" sz="quarter" idx="11"/>
          </p:nvPr>
        </p:nvSpPr>
        <p:spPr/>
        <p:txBody>
          <a:bodyPr/>
          <a:lstStyle/>
          <a:p>
            <a:r>
              <a:rPr lang="en-US"/>
              <a:t>Mehreen Sultana, Modern Physics - Saturday Morning Physics - March 11, 2017</a:t>
            </a:r>
          </a:p>
        </p:txBody>
      </p:sp>
      <p:sp>
        <p:nvSpPr>
          <p:cNvPr id="7" name="Slide Number Placeholder 6"/>
          <p:cNvSpPr>
            <a:spLocks noGrp="1"/>
          </p:cNvSpPr>
          <p:nvPr>
            <p:ph type="sldNum" sz="quarter" idx="12"/>
          </p:nvPr>
        </p:nvSpPr>
        <p:spPr/>
        <p:txBody>
          <a:bodyPr/>
          <a:lstStyle/>
          <a:p>
            <a:fld id="{E5FD5434-F838-4DD4-A17B-1CB1A1850DF4}" type="slidenum">
              <a:rPr lang="en-US" smtClean="0"/>
              <a:t>33</a:t>
            </a:fld>
            <a:endParaRPr lang="en-US"/>
          </a:p>
        </p:txBody>
      </p:sp>
    </p:spTree>
    <p:extLst>
      <p:ext uri="{BB962C8B-B14F-4D97-AF65-F5344CB8AC3E}">
        <p14:creationId xmlns:p14="http://schemas.microsoft.com/office/powerpoint/2010/main" val="332430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916" y="260648"/>
            <a:ext cx="9433048" cy="64603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34</a:t>
            </a:fld>
            <a:endParaRPr lang="en-US"/>
          </a:p>
        </p:txBody>
      </p:sp>
    </p:spTree>
    <p:extLst>
      <p:ext uri="{BB962C8B-B14F-4D97-AF65-F5344CB8AC3E}">
        <p14:creationId xmlns:p14="http://schemas.microsoft.com/office/powerpoint/2010/main" val="313572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162" y="482600"/>
            <a:ext cx="10360501" cy="570136"/>
          </a:xfrm>
        </p:spPr>
        <p:txBody>
          <a:bodyPr/>
          <a:lstStyle/>
          <a:p>
            <a:r>
              <a:rPr lang="en-US" dirty="0"/>
              <a:t>They looked at the pattern Light Made</a:t>
            </a:r>
          </a:p>
        </p:txBody>
      </p:sp>
      <p:pic>
        <p:nvPicPr>
          <p:cNvPr id="1026" name="Picture 2" descr="http://spiff.rit.edu/classes/phys150/lectures/mm_results/shift_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162" y="1134425"/>
            <a:ext cx="9787238" cy="13049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piff.rit.edu/classes/phys150/lectures/mm_results/shift_d_mar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162" y="3255547"/>
            <a:ext cx="9782787" cy="13043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7158" y="2521079"/>
            <a:ext cx="10373736" cy="646331"/>
          </a:xfrm>
          <a:prstGeom prst="rect">
            <a:avLst/>
          </a:prstGeom>
        </p:spPr>
        <p:txBody>
          <a:bodyPr wrap="square">
            <a:spAutoFit/>
          </a:bodyPr>
          <a:lstStyle/>
          <a:p>
            <a:r>
              <a:rPr lang="en-US" altLang="en-US" sz="3600" b="1" dirty="0">
                <a:latin typeface="Times New Roman" panose="02020603050405020304" pitchFamily="18" charset="0"/>
                <a:cs typeface="Times New Roman" panose="02020603050405020304" pitchFamily="18" charset="0"/>
              </a:rPr>
              <a:t>The observer could mark the position of one spot.</a:t>
            </a:r>
            <a:endParaRPr lang="en-US" sz="3600" dirty="0"/>
          </a:p>
        </p:txBody>
      </p:sp>
      <p:sp>
        <p:nvSpPr>
          <p:cNvPr id="8" name="Rectangle 7"/>
          <p:cNvSpPr/>
          <p:nvPr/>
        </p:nvSpPr>
        <p:spPr>
          <a:xfrm>
            <a:off x="900927" y="4627256"/>
            <a:ext cx="10373736" cy="1200329"/>
          </a:xfrm>
          <a:prstGeom prst="rect">
            <a:avLst/>
          </a:prstGeom>
        </p:spPr>
        <p:txBody>
          <a:bodyPr wrap="square">
            <a:spAutoFit/>
          </a:bodyPr>
          <a:lstStyle/>
          <a:p>
            <a:r>
              <a:rPr lang="en-US" altLang="en-US" sz="3600" b="1" dirty="0">
                <a:latin typeface="Times New Roman" panose="02020603050405020304" pitchFamily="18" charset="0"/>
                <a:cs typeface="Times New Roman" panose="02020603050405020304" pitchFamily="18" charset="0"/>
              </a:rPr>
              <a:t>Measured shifts in these light pattern as they rotated the table their instruments were on.</a:t>
            </a:r>
          </a:p>
        </p:txBody>
      </p:sp>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35</a:t>
            </a:fld>
            <a:endParaRPr lang="en-US"/>
          </a:p>
        </p:txBody>
      </p:sp>
    </p:spTree>
    <p:extLst>
      <p:ext uri="{BB962C8B-B14F-4D97-AF65-F5344CB8AC3E}">
        <p14:creationId xmlns:p14="http://schemas.microsoft.com/office/powerpoint/2010/main" val="2350395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5860" y="404664"/>
            <a:ext cx="10360501" cy="2880320"/>
          </a:xfrm>
        </p:spPr>
        <p:txBody>
          <a:bodyPr>
            <a:normAutofit fontScale="92500" lnSpcReduction="20000"/>
          </a:bodyPr>
          <a:lstStyle/>
          <a:p>
            <a:pPr marL="0" indent="0">
              <a:buNone/>
            </a:pPr>
            <a:r>
              <a:rPr lang="en-US" dirty="0">
                <a:solidFill>
                  <a:srgbClr val="FFFF00"/>
                </a:solidFill>
              </a:rPr>
              <a:t>The Experiments on the relative motion of the earth and ether have been completed and the result decidedly negative. </a:t>
            </a:r>
            <a:r>
              <a:rPr lang="en-US" dirty="0">
                <a:solidFill>
                  <a:schemeClr val="tx1">
                    <a:lumMod val="50000"/>
                  </a:schemeClr>
                </a:solidFill>
              </a:rPr>
              <a:t>The expected deviation of the interference fringes from the zero should have been 0.40 of a fringe – the maximum displacement was 0.02 and the average much less than 0.01 – and then not in the right place. As displacement is proportional to squares of the relative velocities it follows that if the ether does slip past the relative velocity is less than one sixth of the earth’s velocity.</a:t>
            </a:r>
          </a:p>
          <a:p>
            <a:pPr marL="0" indent="0">
              <a:buNone/>
            </a:pPr>
            <a:r>
              <a:rPr lang="en-US" i="1" dirty="0"/>
              <a:t>— Albert Abraham Michelson, 1887</a:t>
            </a:r>
            <a:endParaRPr lang="en-US" dirty="0"/>
          </a:p>
          <a:p>
            <a:endParaRPr lang="en-US" dirty="0"/>
          </a:p>
        </p:txBody>
      </p:sp>
      <p:sp>
        <p:nvSpPr>
          <p:cNvPr id="6" name="TextBox 5"/>
          <p:cNvSpPr txBox="1"/>
          <p:nvPr/>
        </p:nvSpPr>
        <p:spPr>
          <a:xfrm>
            <a:off x="3934172" y="3295826"/>
            <a:ext cx="7851387" cy="3222421"/>
          </a:xfrm>
          <a:custGeom>
            <a:avLst/>
            <a:gdLst>
              <a:gd name="connsiteX0" fmla="*/ 0 w 7848872"/>
              <a:gd name="connsiteY0" fmla="*/ 0 h 3222421"/>
              <a:gd name="connsiteX1" fmla="*/ 7848872 w 7848872"/>
              <a:gd name="connsiteY1" fmla="*/ 0 h 3222421"/>
              <a:gd name="connsiteX2" fmla="*/ 7848872 w 7848872"/>
              <a:gd name="connsiteY2" fmla="*/ 3222421 h 3222421"/>
              <a:gd name="connsiteX3" fmla="*/ 0 w 7848872"/>
              <a:gd name="connsiteY3" fmla="*/ 3222421 h 3222421"/>
              <a:gd name="connsiteX4" fmla="*/ 0 w 7848872"/>
              <a:gd name="connsiteY4" fmla="*/ 0 h 3222421"/>
              <a:gd name="connsiteX0" fmla="*/ 0 w 7851387"/>
              <a:gd name="connsiteY0" fmla="*/ 0 h 3222421"/>
              <a:gd name="connsiteX1" fmla="*/ 7848872 w 7851387"/>
              <a:gd name="connsiteY1" fmla="*/ 0 h 3222421"/>
              <a:gd name="connsiteX2" fmla="*/ 7851387 w 7851387"/>
              <a:gd name="connsiteY2" fmla="*/ 1154775 h 3222421"/>
              <a:gd name="connsiteX3" fmla="*/ 7848872 w 7851387"/>
              <a:gd name="connsiteY3" fmla="*/ 3222421 h 3222421"/>
              <a:gd name="connsiteX4" fmla="*/ 0 w 7851387"/>
              <a:gd name="connsiteY4" fmla="*/ 3222421 h 3222421"/>
              <a:gd name="connsiteX5" fmla="*/ 0 w 7851387"/>
              <a:gd name="connsiteY5" fmla="*/ 0 h 32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1387" h="3222421">
                <a:moveTo>
                  <a:pt x="0" y="0"/>
                </a:moveTo>
                <a:lnTo>
                  <a:pt x="7848872" y="0"/>
                </a:lnTo>
                <a:cubicBezTo>
                  <a:pt x="7849710" y="384925"/>
                  <a:pt x="7850549" y="769850"/>
                  <a:pt x="7851387" y="1154775"/>
                </a:cubicBezTo>
                <a:cubicBezTo>
                  <a:pt x="7850549" y="1843990"/>
                  <a:pt x="7849710" y="2533206"/>
                  <a:pt x="7848872" y="3222421"/>
                </a:cubicBezTo>
                <a:lnTo>
                  <a:pt x="0" y="3222421"/>
                </a:lnTo>
                <a:lnTo>
                  <a:pt x="0" y="0"/>
                </a:lnTo>
                <a:close/>
              </a:path>
            </a:pathLst>
          </a:custGeom>
          <a:solidFill>
            <a:srgbClr val="C00000"/>
          </a:solidFill>
          <a:ln>
            <a:solidFill>
              <a:schemeClr val="accent1"/>
            </a:solidFill>
          </a:ln>
        </p:spPr>
        <p:txBody>
          <a:bodyPr wrap="square" rtlCol="0">
            <a:spAutoFit/>
          </a:bodyPr>
          <a:lstStyle/>
          <a:p>
            <a:pPr>
              <a:lnSpc>
                <a:spcPct val="90000"/>
              </a:lnSpc>
            </a:pPr>
            <a:r>
              <a:rPr lang="en-US" sz="2800" dirty="0">
                <a:solidFill>
                  <a:schemeClr val="accent3">
                    <a:lumMod val="40000"/>
                    <a:lumOff val="60000"/>
                  </a:schemeClr>
                </a:solidFill>
              </a:rPr>
              <a:t>Difference is measured but </a:t>
            </a:r>
            <a:r>
              <a:rPr lang="en-US" sz="3000" dirty="0"/>
              <a:t>too small</a:t>
            </a:r>
            <a:r>
              <a:rPr lang="en-US" sz="2800" dirty="0">
                <a:solidFill>
                  <a:schemeClr val="accent3">
                    <a:lumMod val="40000"/>
                    <a:lumOff val="60000"/>
                  </a:schemeClr>
                </a:solidFill>
              </a:rPr>
              <a:t> to conclude existence of a “unchanging” ether. Speed of light same even with equipment moving.</a:t>
            </a:r>
          </a:p>
          <a:p>
            <a:pPr>
              <a:lnSpc>
                <a:spcPct val="90000"/>
              </a:lnSpc>
            </a:pPr>
            <a:endParaRPr lang="en-US" sz="2800" dirty="0">
              <a:solidFill>
                <a:schemeClr val="accent3">
                  <a:lumMod val="40000"/>
                  <a:lumOff val="60000"/>
                </a:schemeClr>
              </a:solidFill>
            </a:endParaRPr>
          </a:p>
          <a:p>
            <a:pPr>
              <a:lnSpc>
                <a:spcPct val="90000"/>
              </a:lnSpc>
            </a:pPr>
            <a:r>
              <a:rPr lang="en-US" sz="2800" dirty="0"/>
              <a:t>19</a:t>
            </a:r>
            <a:r>
              <a:rPr lang="en-US" sz="2800" baseline="30000" dirty="0"/>
              <a:t>th</a:t>
            </a:r>
            <a:r>
              <a:rPr lang="en-US" sz="2800" dirty="0"/>
              <a:t> century scientists, saw light traveling as a wave but what is it traveling through? MM proved it’s not traveling through anything.  </a:t>
            </a:r>
          </a:p>
          <a:p>
            <a:pPr>
              <a:lnSpc>
                <a:spcPct val="90000"/>
              </a:lnSpc>
            </a:pPr>
            <a:endParaRPr lang="en-US" sz="2800" dirty="0">
              <a:solidFill>
                <a:schemeClr val="accent3">
                  <a:lumMod val="40000"/>
                  <a:lumOff val="60000"/>
                </a:schemeClr>
              </a:solidFill>
            </a:endParaRPr>
          </a:p>
        </p:txBody>
      </p:sp>
      <p:sp>
        <p:nvSpPr>
          <p:cNvPr id="2" name="TextBox 1"/>
          <p:cNvSpPr txBox="1"/>
          <p:nvPr/>
        </p:nvSpPr>
        <p:spPr>
          <a:xfrm>
            <a:off x="405780" y="3933056"/>
            <a:ext cx="3456384" cy="1255728"/>
          </a:xfrm>
          <a:prstGeom prst="rect">
            <a:avLst/>
          </a:prstGeom>
          <a:noFill/>
        </p:spPr>
        <p:txBody>
          <a:bodyPr wrap="square" rtlCol="0">
            <a:spAutoFit/>
          </a:bodyPr>
          <a:lstStyle/>
          <a:p>
            <a:pPr>
              <a:lnSpc>
                <a:spcPct val="90000"/>
              </a:lnSpc>
            </a:pPr>
            <a:r>
              <a:rPr lang="en-US" sz="2800" dirty="0"/>
              <a:t>You can work out the math here:</a:t>
            </a:r>
          </a:p>
          <a:p>
            <a:pPr>
              <a:lnSpc>
                <a:spcPct val="90000"/>
              </a:lnSpc>
            </a:pPr>
            <a:r>
              <a:rPr lang="en-US" sz="2800" dirty="0" err="1">
                <a:hlinkClick r:id="rId2"/>
              </a:rPr>
              <a:t>ClickMeForScience</a:t>
            </a:r>
            <a:r>
              <a:rPr lang="en-US" sz="2800" dirty="0">
                <a:hlinkClick r:id="rId2"/>
              </a:rPr>
              <a:t>!</a:t>
            </a:r>
            <a:endParaRPr lang="en-US" sz="2800" dirty="0"/>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36</a:t>
            </a:fld>
            <a:endParaRPr lang="en-US"/>
          </a:p>
        </p:txBody>
      </p:sp>
    </p:spTree>
    <p:extLst>
      <p:ext uri="{BB962C8B-B14F-4D97-AF65-F5344CB8AC3E}">
        <p14:creationId xmlns:p14="http://schemas.microsoft.com/office/powerpoint/2010/main" val="2723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300" y="99392"/>
            <a:ext cx="6912768" cy="6484176"/>
          </a:xfrm>
          <a:prstGeom prst="rect">
            <a:avLst/>
          </a:prstGeom>
          <a:effectLst>
            <a:softEdge rad="635000"/>
          </a:effectLst>
        </p:spPr>
      </p:pic>
      <p:sp>
        <p:nvSpPr>
          <p:cNvPr id="2" name="Title 1"/>
          <p:cNvSpPr>
            <a:spLocks noGrp="1"/>
          </p:cNvSpPr>
          <p:nvPr>
            <p:ph type="title"/>
          </p:nvPr>
        </p:nvSpPr>
        <p:spPr>
          <a:xfrm>
            <a:off x="981844" y="4581128"/>
            <a:ext cx="10360501" cy="570136"/>
          </a:xfrm>
        </p:spPr>
        <p:txBody>
          <a:bodyPr/>
          <a:lstStyle/>
          <a:p>
            <a:r>
              <a:rPr lang="en-US" dirty="0">
                <a:solidFill>
                  <a:srgbClr val="FFC000"/>
                </a:solidFill>
              </a:rPr>
              <a:t>SO WHEN IT COMES TO LIGHT… </a:t>
            </a:r>
          </a:p>
        </p:txBody>
      </p:sp>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37</a:t>
            </a:fld>
            <a:endParaRPr lang="en-US"/>
          </a:p>
        </p:txBody>
      </p:sp>
    </p:spTree>
    <p:extLst>
      <p:ext uri="{BB962C8B-B14F-4D97-AF65-F5344CB8AC3E}">
        <p14:creationId xmlns:p14="http://schemas.microsoft.com/office/powerpoint/2010/main" val="263609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2">
                <a:lumMod val="94000"/>
                <a:lumOff val="6000"/>
                <a:alpha val="42000"/>
              </a:schemeClr>
            </a:gs>
            <a:gs pos="100000">
              <a:schemeClr val="bg2">
                <a:tint val="100000"/>
                <a:shade val="40000"/>
                <a:satMod val="100000"/>
              </a:schemeClr>
            </a:gs>
            <a:gs pos="100000">
              <a:schemeClr val="bg2">
                <a:shade val="5000"/>
                <a:sat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06479" y="3032588"/>
            <a:ext cx="4336486" cy="2864173"/>
            <a:chOff x="1125860" y="1693006"/>
            <a:chExt cx="4608512" cy="336822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6085">
              <a:off x="1125860" y="1693006"/>
              <a:ext cx="4608512" cy="3368229"/>
            </a:xfrm>
            <a:prstGeom prst="rect">
              <a:avLst/>
            </a:prstGeom>
          </p:spPr>
        </p:pic>
        <p:sp>
          <p:nvSpPr>
            <p:cNvPr id="6" name="TextBox 5"/>
            <p:cNvSpPr txBox="1"/>
            <p:nvPr/>
          </p:nvSpPr>
          <p:spPr>
            <a:xfrm rot="1280787">
              <a:off x="2061964" y="2780928"/>
              <a:ext cx="2520280" cy="867930"/>
            </a:xfrm>
            <a:prstGeom prst="rect">
              <a:avLst/>
            </a:prstGeom>
            <a:noFill/>
          </p:spPr>
          <p:txBody>
            <a:bodyPr wrap="square" rtlCol="0">
              <a:spAutoFit/>
            </a:bodyPr>
            <a:lstStyle/>
            <a:p>
              <a:pPr algn="ctr">
                <a:lnSpc>
                  <a:spcPct val="90000"/>
                </a:lnSpc>
              </a:pPr>
              <a:r>
                <a:rPr lang="en-US" sz="2800" dirty="0"/>
                <a:t>Newtonian</a:t>
              </a:r>
            </a:p>
            <a:p>
              <a:pPr algn="ctr">
                <a:lnSpc>
                  <a:spcPct val="90000"/>
                </a:lnSpc>
              </a:pPr>
              <a:r>
                <a:rPr lang="en-US" sz="2800" dirty="0"/>
                <a:t>Mechanics</a:t>
              </a:r>
            </a:p>
          </p:txBody>
        </p:sp>
      </p:grpSp>
      <p:grpSp>
        <p:nvGrpSpPr>
          <p:cNvPr id="10" name="Group 9"/>
          <p:cNvGrpSpPr/>
          <p:nvPr/>
        </p:nvGrpSpPr>
        <p:grpSpPr>
          <a:xfrm>
            <a:off x="7678588" y="2708920"/>
            <a:ext cx="3758176" cy="2872480"/>
            <a:chOff x="6957516" y="1752996"/>
            <a:chExt cx="3676332" cy="292379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7539">
              <a:off x="7333784" y="1376728"/>
              <a:ext cx="2923795" cy="3676332"/>
            </a:xfrm>
            <a:prstGeom prst="rect">
              <a:avLst/>
            </a:prstGeom>
          </p:spPr>
        </p:pic>
        <p:sp>
          <p:nvSpPr>
            <p:cNvPr id="9" name="TextBox 8"/>
            <p:cNvSpPr txBox="1"/>
            <p:nvPr/>
          </p:nvSpPr>
          <p:spPr>
            <a:xfrm rot="2922114">
              <a:off x="7618548" y="2610757"/>
              <a:ext cx="2045546" cy="1532727"/>
            </a:xfrm>
            <a:prstGeom prst="rect">
              <a:avLst/>
            </a:prstGeom>
            <a:noFill/>
          </p:spPr>
          <p:txBody>
            <a:bodyPr wrap="square" rtlCol="0">
              <a:spAutoFit/>
            </a:bodyPr>
            <a:lstStyle/>
            <a:p>
              <a:pPr algn="ctr">
                <a:lnSpc>
                  <a:spcPct val="90000"/>
                </a:lnSpc>
              </a:pPr>
              <a:r>
                <a:rPr lang="en-US" sz="2000" dirty="0"/>
                <a:t>Electricity</a:t>
              </a:r>
            </a:p>
            <a:p>
              <a:pPr algn="ctr">
                <a:lnSpc>
                  <a:spcPct val="90000"/>
                </a:lnSpc>
              </a:pPr>
              <a:endParaRPr lang="en-US" sz="2000" dirty="0"/>
            </a:p>
            <a:p>
              <a:pPr algn="ctr">
                <a:lnSpc>
                  <a:spcPct val="90000"/>
                </a:lnSpc>
              </a:pPr>
              <a:r>
                <a:rPr lang="en-US" sz="2000" dirty="0"/>
                <a:t>And</a:t>
              </a:r>
            </a:p>
            <a:p>
              <a:pPr algn="ctr">
                <a:lnSpc>
                  <a:spcPct val="90000"/>
                </a:lnSpc>
              </a:pPr>
              <a:r>
                <a:rPr lang="en-US" sz="2000" dirty="0"/>
                <a:t> </a:t>
              </a:r>
            </a:p>
            <a:p>
              <a:pPr algn="ctr">
                <a:lnSpc>
                  <a:spcPct val="90000"/>
                </a:lnSpc>
              </a:pPr>
              <a:r>
                <a:rPr lang="en-US" sz="2000" dirty="0"/>
                <a:t>Magnetism</a:t>
              </a:r>
            </a:p>
          </p:txBody>
        </p:sp>
      </p:grpSp>
      <p:grpSp>
        <p:nvGrpSpPr>
          <p:cNvPr id="14" name="Group 13"/>
          <p:cNvGrpSpPr/>
          <p:nvPr/>
        </p:nvGrpSpPr>
        <p:grpSpPr>
          <a:xfrm>
            <a:off x="5080630" y="345032"/>
            <a:ext cx="2363615" cy="4119642"/>
            <a:chOff x="5242965" y="605502"/>
            <a:chExt cx="2452489" cy="369731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965" y="605502"/>
              <a:ext cx="2452489" cy="3697313"/>
            </a:xfrm>
            <a:prstGeom prst="rect">
              <a:avLst/>
            </a:prstGeom>
          </p:spPr>
        </p:pic>
        <p:sp>
          <p:nvSpPr>
            <p:cNvPr id="13" name="TextBox 12"/>
            <p:cNvSpPr txBox="1"/>
            <p:nvPr/>
          </p:nvSpPr>
          <p:spPr>
            <a:xfrm>
              <a:off x="5734372" y="2126506"/>
              <a:ext cx="1469677" cy="480131"/>
            </a:xfrm>
            <a:prstGeom prst="rect">
              <a:avLst/>
            </a:prstGeom>
            <a:noFill/>
          </p:spPr>
          <p:txBody>
            <a:bodyPr wrap="square" rtlCol="0">
              <a:spAutoFit/>
            </a:bodyPr>
            <a:lstStyle/>
            <a:p>
              <a:pPr algn="ctr">
                <a:lnSpc>
                  <a:spcPct val="90000"/>
                </a:lnSpc>
              </a:pPr>
              <a:r>
                <a:rPr lang="en-US" sz="2800" dirty="0"/>
                <a:t>Light</a:t>
              </a:r>
            </a:p>
          </p:txBody>
        </p:sp>
      </p:gr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38</a:t>
            </a:fld>
            <a:endParaRPr lang="en-US"/>
          </a:p>
        </p:txBody>
      </p:sp>
    </p:spTree>
    <p:extLst>
      <p:ext uri="{BB962C8B-B14F-4D97-AF65-F5344CB8AC3E}">
        <p14:creationId xmlns:p14="http://schemas.microsoft.com/office/powerpoint/2010/main" val="233565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300" y="99392"/>
            <a:ext cx="6912768" cy="6484176"/>
          </a:xfrm>
          <a:prstGeom prst="rect">
            <a:avLst/>
          </a:prstGeom>
          <a:effectLst>
            <a:softEdge rad="635000"/>
          </a:effectLst>
        </p:spPr>
      </p:pic>
      <p:sp>
        <p:nvSpPr>
          <p:cNvPr id="2" name="Title 1"/>
          <p:cNvSpPr>
            <a:spLocks noGrp="1"/>
          </p:cNvSpPr>
          <p:nvPr>
            <p:ph type="title"/>
          </p:nvPr>
        </p:nvSpPr>
        <p:spPr>
          <a:xfrm>
            <a:off x="914162" y="482600"/>
            <a:ext cx="10360501" cy="570136"/>
          </a:xfrm>
        </p:spPr>
        <p:txBody>
          <a:bodyPr/>
          <a:lstStyle/>
          <a:p>
            <a:r>
              <a:rPr lang="en-US" dirty="0">
                <a:solidFill>
                  <a:srgbClr val="FFC000"/>
                </a:solidFill>
              </a:rPr>
              <a:t>BUT WHEN IT COMES TO LIGHT… </a:t>
            </a:r>
          </a:p>
        </p:txBody>
      </p:sp>
      <p:sp>
        <p:nvSpPr>
          <p:cNvPr id="3" name="Content Placeholder 2"/>
          <p:cNvSpPr>
            <a:spLocks noGrp="1"/>
          </p:cNvSpPr>
          <p:nvPr>
            <p:ph idx="1"/>
          </p:nvPr>
        </p:nvSpPr>
        <p:spPr>
          <a:xfrm>
            <a:off x="914163" y="1268760"/>
            <a:ext cx="5468281" cy="5005041"/>
          </a:xfrm>
        </p:spPr>
        <p:txBody>
          <a:bodyPr/>
          <a:lstStyle/>
          <a:p>
            <a:r>
              <a:rPr lang="en-US" dirty="0">
                <a:solidFill>
                  <a:srgbClr val="FFFF00"/>
                </a:solidFill>
              </a:rPr>
              <a:t>MAXWELL’S EQUATIONS DO NOT WORK IN NEWTONIAN WORLD!</a:t>
            </a:r>
          </a:p>
          <a:p>
            <a:r>
              <a:rPr lang="en-US" dirty="0">
                <a:solidFill>
                  <a:srgbClr val="FFFF00"/>
                </a:solidFill>
              </a:rPr>
              <a:t>Addition of velocities -&gt; Expect to see light speed greater than c! But we don’t see that. </a:t>
            </a:r>
          </a:p>
          <a:p>
            <a:endParaRPr lang="en-US" dirty="0">
              <a:solidFill>
                <a:srgbClr val="FFFF00"/>
              </a:solidFill>
            </a:endParaRPr>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39</a:t>
            </a:fld>
            <a:endParaRPr lang="en-US"/>
          </a:p>
        </p:txBody>
      </p:sp>
    </p:spTree>
    <p:extLst>
      <p:ext uri="{BB962C8B-B14F-4D97-AF65-F5344CB8AC3E}">
        <p14:creationId xmlns:p14="http://schemas.microsoft.com/office/powerpoint/2010/main" val="378467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56" y="260648"/>
            <a:ext cx="10360501" cy="642144"/>
          </a:xfrm>
        </p:spPr>
        <p:txBody>
          <a:bodyPr/>
          <a:lstStyle/>
          <a:p>
            <a:r>
              <a:rPr lang="en-US" dirty="0">
                <a:solidFill>
                  <a:srgbClr val="FFC000"/>
                </a:solidFill>
              </a:rPr>
              <a:t>ADVANCED MOTION</a:t>
            </a:r>
          </a:p>
        </p:txBody>
      </p:sp>
      <p:sp>
        <p:nvSpPr>
          <p:cNvPr id="3" name="Content Placeholder 2"/>
          <p:cNvSpPr>
            <a:spLocks noGrp="1"/>
          </p:cNvSpPr>
          <p:nvPr>
            <p:ph idx="1"/>
          </p:nvPr>
        </p:nvSpPr>
        <p:spPr>
          <a:xfrm>
            <a:off x="621805" y="1052736"/>
            <a:ext cx="6336703" cy="5328592"/>
          </a:xfrm>
        </p:spPr>
        <p:txBody>
          <a:bodyPr>
            <a:normAutofit fontScale="92500"/>
          </a:bodyPr>
          <a:lstStyle/>
          <a:p>
            <a:r>
              <a:rPr lang="en-US" dirty="0"/>
              <a:t>Inertia – Defined in Newton’s First Law</a:t>
            </a:r>
          </a:p>
          <a:p>
            <a:pPr lvl="1"/>
            <a:r>
              <a:rPr lang="en-US" dirty="0">
                <a:solidFill>
                  <a:srgbClr val="FFFF00"/>
                </a:solidFill>
              </a:rPr>
              <a:t>“The </a:t>
            </a:r>
            <a:r>
              <a:rPr lang="en-US" i="1" dirty="0">
                <a:solidFill>
                  <a:srgbClr val="FFFF00"/>
                </a:solidFill>
              </a:rPr>
              <a:t>vis </a:t>
            </a:r>
            <a:r>
              <a:rPr lang="en-US" i="1" dirty="0" err="1">
                <a:solidFill>
                  <a:srgbClr val="FFFF00"/>
                </a:solidFill>
              </a:rPr>
              <a:t>insita</a:t>
            </a:r>
            <a:r>
              <a:rPr lang="en-US" dirty="0">
                <a:solidFill>
                  <a:srgbClr val="FFFF00"/>
                </a:solidFill>
              </a:rPr>
              <a:t>, or innate force of matter, is a power of resisting by which every body, as much as in it lies, </a:t>
            </a:r>
            <a:r>
              <a:rPr lang="en-US" dirty="0" err="1">
                <a:solidFill>
                  <a:srgbClr val="FFFF00"/>
                </a:solidFill>
              </a:rPr>
              <a:t>endeavours</a:t>
            </a:r>
            <a:r>
              <a:rPr lang="en-US" dirty="0">
                <a:solidFill>
                  <a:srgbClr val="FFFF00"/>
                </a:solidFill>
              </a:rPr>
              <a:t> to preserve its present state, whether it be of rest or of moving uniformly forward in a straight line.”</a:t>
            </a:r>
          </a:p>
          <a:p>
            <a:pPr marL="274320" lvl="1" indent="0">
              <a:buNone/>
            </a:pPr>
            <a:r>
              <a:rPr lang="en-US" i="1" dirty="0"/>
              <a:t>     </a:t>
            </a:r>
            <a:r>
              <a:rPr lang="en-US" i="1" dirty="0" err="1"/>
              <a:t>Philosophiae</a:t>
            </a:r>
            <a:r>
              <a:rPr lang="en-US" i="1" dirty="0"/>
              <a:t> Naturalis Principia Mathematica</a:t>
            </a:r>
            <a:r>
              <a:rPr lang="en-US" dirty="0"/>
              <a:t>, Isaac Newton</a:t>
            </a:r>
          </a:p>
          <a:p>
            <a:pPr marL="274320" lvl="1" indent="0">
              <a:buNone/>
            </a:pPr>
            <a:endParaRPr lang="en-US" dirty="0"/>
          </a:p>
          <a:p>
            <a:pPr marL="274320" lvl="1" indent="0">
              <a:buNone/>
            </a:pPr>
            <a:r>
              <a:rPr lang="en-US" sz="3600" b="1" dirty="0">
                <a:solidFill>
                  <a:srgbClr val="FFFF00"/>
                </a:solidFill>
                <a:latin typeface="Berlin Sans FB Demi" panose="020E0802020502020306" pitchFamily="34" charset="0"/>
              </a:rPr>
              <a:t>An object in motion stays in motion and an object at rest stays at rest unless acted upon by an external </a:t>
            </a:r>
            <a:r>
              <a:rPr lang="en-US" sz="3600" b="1" dirty="0" err="1">
                <a:solidFill>
                  <a:srgbClr val="FFFF00"/>
                </a:solidFill>
                <a:latin typeface="Berlin Sans FB Demi" panose="020E0802020502020306" pitchFamily="34" charset="0"/>
              </a:rPr>
              <a:t>forcee</a:t>
            </a:r>
            <a:endParaRPr lang="en-US" sz="3600" b="1" dirty="0">
              <a:solidFill>
                <a:srgbClr val="FFFF00"/>
              </a:solidFill>
              <a:latin typeface="Berlin Sans FB Demi" panose="020E0802020502020306" pitchFamily="34" charset="0"/>
            </a:endParaRPr>
          </a:p>
          <a:p>
            <a:pPr marL="274320" lvl="1" indent="0">
              <a:buNone/>
            </a:pPr>
            <a:endParaRPr lang="en-US" sz="3600" dirty="0">
              <a:solidFill>
                <a:srgbClr val="FFC000"/>
              </a:solidFill>
            </a:endParaRPr>
          </a:p>
          <a:p>
            <a:pPr lvl="1"/>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540" y="1772816"/>
            <a:ext cx="4286250" cy="3219450"/>
          </a:xfrm>
          <a:prstGeom prst="rect">
            <a:avLst/>
          </a:prstGeom>
        </p:spPr>
      </p:pic>
      <p:sp>
        <p:nvSpPr>
          <p:cNvPr id="4" name="TextBox 3"/>
          <p:cNvSpPr txBox="1"/>
          <p:nvPr/>
        </p:nvSpPr>
        <p:spPr>
          <a:xfrm>
            <a:off x="7606580" y="5229200"/>
            <a:ext cx="3926210" cy="867930"/>
          </a:xfrm>
          <a:prstGeom prst="rect">
            <a:avLst/>
          </a:prstGeom>
          <a:noFill/>
        </p:spPr>
        <p:txBody>
          <a:bodyPr wrap="square" rtlCol="0">
            <a:spAutoFit/>
          </a:bodyPr>
          <a:lstStyle/>
          <a:p>
            <a:pPr>
              <a:lnSpc>
                <a:spcPct val="90000"/>
              </a:lnSpc>
            </a:pPr>
            <a:r>
              <a:rPr lang="en-US" sz="2800" b="1" dirty="0">
                <a:solidFill>
                  <a:srgbClr val="00B0F0"/>
                </a:solidFill>
              </a:rPr>
              <a:t>NATURE DOES NOT LIKE CHANGE. </a:t>
            </a:r>
          </a:p>
        </p:txBody>
      </p:sp>
      <p:sp>
        <p:nvSpPr>
          <p:cNvPr id="6" name="Footer Placeholder 5"/>
          <p:cNvSpPr>
            <a:spLocks noGrp="1"/>
          </p:cNvSpPr>
          <p:nvPr>
            <p:ph type="ftr" sz="quarter" idx="11"/>
          </p:nvPr>
        </p:nvSpPr>
        <p:spPr/>
        <p:txBody>
          <a:bodyPr/>
          <a:lstStyle/>
          <a:p>
            <a:r>
              <a:rPr lang="en-US"/>
              <a:t>Mehreen Sultana, Modern Physics - Saturday Morning Physics - March 11, 2017</a:t>
            </a:r>
          </a:p>
        </p:txBody>
      </p:sp>
      <p:sp>
        <p:nvSpPr>
          <p:cNvPr id="7" name="Slide Number Placeholder 6"/>
          <p:cNvSpPr>
            <a:spLocks noGrp="1"/>
          </p:cNvSpPr>
          <p:nvPr>
            <p:ph type="sldNum" sz="quarter" idx="12"/>
          </p:nvPr>
        </p:nvSpPr>
        <p:spPr/>
        <p:txBody>
          <a:bodyPr/>
          <a:lstStyle/>
          <a:p>
            <a:fld id="{E5FD5434-F838-4DD4-A17B-1CB1A1850DF4}" type="slidenum">
              <a:rPr lang="en-US" smtClean="0"/>
              <a:t>4</a:t>
            </a:fld>
            <a:endParaRPr lang="en-US"/>
          </a:p>
        </p:txBody>
      </p:sp>
    </p:spTree>
    <p:extLst>
      <p:ext uri="{BB962C8B-B14F-4D97-AF65-F5344CB8AC3E}">
        <p14:creationId xmlns:p14="http://schemas.microsoft.com/office/powerpoint/2010/main" val="107808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844" y="116632"/>
            <a:ext cx="10360501" cy="720080"/>
          </a:xfrm>
        </p:spPr>
        <p:txBody>
          <a:bodyPr/>
          <a:lstStyle/>
          <a:p>
            <a:r>
              <a:rPr lang="en-US" dirty="0"/>
              <a:t>PHYSICS SEEMS TO BE STUCK…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924" y="1196752"/>
            <a:ext cx="6984776" cy="4649242"/>
          </a:xfrm>
          <a:prstGeom prst="rect">
            <a:avLst/>
          </a:prstGeom>
        </p:spPr>
      </p:pic>
      <p:sp>
        <p:nvSpPr>
          <p:cNvPr id="5" name="Footer Placeholder 4"/>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40</a:t>
            </a:fld>
            <a:endParaRPr lang="en-US"/>
          </a:p>
        </p:txBody>
      </p:sp>
    </p:spTree>
    <p:extLst>
      <p:ext uri="{BB962C8B-B14F-4D97-AF65-F5344CB8AC3E}">
        <p14:creationId xmlns:p14="http://schemas.microsoft.com/office/powerpoint/2010/main" val="414453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2" y="792662"/>
            <a:ext cx="11372938" cy="714152"/>
          </a:xfrm>
        </p:spPr>
        <p:txBody>
          <a:bodyPr>
            <a:noAutofit/>
          </a:bodyPr>
          <a:lstStyle/>
          <a:p>
            <a:r>
              <a:rPr lang="en-US" sz="5400" b="1" dirty="0">
                <a:solidFill>
                  <a:srgbClr val="FFFF00"/>
                </a:solidFill>
              </a:rPr>
              <a:t>1905: EINSTEIN TO THE RESCUE!</a:t>
            </a:r>
          </a:p>
        </p:txBody>
      </p:sp>
      <p:sp>
        <p:nvSpPr>
          <p:cNvPr id="3" name="Content Placeholder 2"/>
          <p:cNvSpPr>
            <a:spLocks noGrp="1"/>
          </p:cNvSpPr>
          <p:nvPr>
            <p:ph idx="1"/>
          </p:nvPr>
        </p:nvSpPr>
        <p:spPr>
          <a:xfrm>
            <a:off x="914162" y="1689100"/>
            <a:ext cx="10426938" cy="4584701"/>
          </a:xfrm>
        </p:spPr>
        <p:txBody>
          <a:bodyPr/>
          <a:lstStyle/>
          <a:p>
            <a:r>
              <a:rPr lang="en-US" dirty="0"/>
              <a:t>Published Theory of Special Relativity (ignores ether)</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996" y="2420888"/>
            <a:ext cx="7200800" cy="4046850"/>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41</a:t>
            </a:fld>
            <a:endParaRPr lang="en-US"/>
          </a:p>
        </p:txBody>
      </p:sp>
    </p:spTree>
    <p:extLst>
      <p:ext uri="{BB962C8B-B14F-4D97-AF65-F5344CB8AC3E}">
        <p14:creationId xmlns:p14="http://schemas.microsoft.com/office/powerpoint/2010/main" val="399334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243"/>
            <a:ext cx="12188824" cy="6816757"/>
          </a:xfrm>
          <a:prstGeom prst="rect">
            <a:avLst/>
          </a:prstGeom>
        </p:spPr>
      </p:pic>
      <p:sp>
        <p:nvSpPr>
          <p:cNvPr id="6" name="TextBox 5"/>
          <p:cNvSpPr txBox="1"/>
          <p:nvPr/>
        </p:nvSpPr>
        <p:spPr>
          <a:xfrm>
            <a:off x="1125860" y="1412776"/>
            <a:ext cx="4320480" cy="480131"/>
          </a:xfrm>
          <a:prstGeom prst="rect">
            <a:avLst/>
          </a:prstGeom>
          <a:noFill/>
        </p:spPr>
        <p:txBody>
          <a:bodyPr wrap="square" rtlCol="0">
            <a:spAutoFit/>
          </a:bodyPr>
          <a:lstStyle/>
          <a:p>
            <a:pPr>
              <a:lnSpc>
                <a:spcPct val="90000"/>
              </a:lnSpc>
            </a:pPr>
            <a:r>
              <a:rPr lang="en-US" sz="2800" dirty="0">
                <a:solidFill>
                  <a:srgbClr val="FFFF00"/>
                </a:solidFill>
              </a:rPr>
              <a:t>Let’s turn on a flashlight</a:t>
            </a: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42</a:t>
            </a:fld>
            <a:endParaRPr lang="en-US"/>
          </a:p>
        </p:txBody>
      </p:sp>
    </p:spTree>
    <p:extLst>
      <p:ext uri="{BB962C8B-B14F-4D97-AF65-F5344CB8AC3E}">
        <p14:creationId xmlns:p14="http://schemas.microsoft.com/office/powerpoint/2010/main" val="1969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196" t="18333" r="-1"/>
          <a:stretch/>
        </p:blipFill>
        <p:spPr>
          <a:xfrm>
            <a:off x="0" y="0"/>
            <a:ext cx="8244532"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0" y="4726384"/>
            <a:ext cx="1905000" cy="1905000"/>
          </a:xfrm>
          <a:prstGeom prst="rect">
            <a:avLst/>
          </a:prstGeom>
        </p:spPr>
      </p:pic>
      <p:cxnSp>
        <p:nvCxnSpPr>
          <p:cNvPr id="6" name="Straight Arrow Connector 5"/>
          <p:cNvCxnSpPr/>
          <p:nvPr/>
        </p:nvCxnSpPr>
        <p:spPr>
          <a:xfrm>
            <a:off x="2494012" y="5517232"/>
            <a:ext cx="1152128" cy="0"/>
          </a:xfrm>
          <a:prstGeom prst="straightConnector1">
            <a:avLst/>
          </a:prstGeom>
          <a:ln w="44450">
            <a:miter lim="800000"/>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2078839" y="5678884"/>
                <a:ext cx="1944216" cy="511615"/>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FFC000"/>
                              </a:solidFill>
                              <a:latin typeface="Cambria Math" panose="02040503050406030204" pitchFamily="18" charset="0"/>
                            </a:rPr>
                          </m:ctrlPr>
                        </m:sSubPr>
                        <m:e>
                          <m:r>
                            <a:rPr lang="en-US" sz="2800" b="0" i="1" smtClean="0">
                              <a:solidFill>
                                <a:srgbClr val="FFC000"/>
                              </a:solidFill>
                              <a:latin typeface="Cambria Math" panose="02040503050406030204" pitchFamily="18" charset="0"/>
                            </a:rPr>
                            <m:t>𝑣</m:t>
                          </m:r>
                        </m:e>
                        <m:sub>
                          <m:r>
                            <a:rPr lang="en-US" sz="2800" b="0" i="1" smtClean="0">
                              <a:solidFill>
                                <a:srgbClr val="FFC000"/>
                              </a:solidFill>
                              <a:latin typeface="Cambria Math" panose="02040503050406030204" pitchFamily="18" charset="0"/>
                            </a:rPr>
                            <m:t>𝑙𝑖𝑔h𝑡</m:t>
                          </m:r>
                        </m:sub>
                      </m:sSub>
                      <m:r>
                        <a:rPr lang="en-US" sz="2800" b="0" i="1" smtClean="0">
                          <a:solidFill>
                            <a:srgbClr val="FFC000"/>
                          </a:solidFill>
                          <a:latin typeface="Cambria Math" panose="02040503050406030204" pitchFamily="18" charset="0"/>
                        </a:rPr>
                        <m:t>=</m:t>
                      </m:r>
                      <m:r>
                        <a:rPr lang="en-US" sz="2800" b="0" i="1" smtClean="0">
                          <a:solidFill>
                            <a:srgbClr val="FFC000"/>
                          </a:solidFill>
                          <a:latin typeface="Cambria Math" panose="02040503050406030204" pitchFamily="18" charset="0"/>
                        </a:rPr>
                        <m:t>𝑐</m:t>
                      </m:r>
                    </m:oMath>
                  </m:oMathPara>
                </a14:m>
                <a:endParaRPr lang="en-US" sz="2800" dirty="0">
                  <a:solidFill>
                    <a:srgbClr val="FFC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078839" y="5678884"/>
                <a:ext cx="1944216" cy="511615"/>
              </a:xfrm>
              <a:prstGeom prst="rect">
                <a:avLst/>
              </a:prstGeom>
              <a:blipFill>
                <a:blip r:embed="rId4"/>
                <a:stretch>
                  <a:fillRect b="-16667"/>
                </a:stretch>
              </a:blipFill>
            </p:spPr>
            <p:txBody>
              <a:bodyPr/>
              <a:lstStyle/>
              <a:p>
                <a:r>
                  <a:rPr lang="en-US">
                    <a:noFill/>
                  </a:rPr>
                  <a:t> </a:t>
                </a:r>
              </a:p>
            </p:txBody>
          </p:sp>
        </mc:Fallback>
      </mc:AlternateContent>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222168" y="0"/>
            <a:ext cx="450358" cy="7108768"/>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599083" y="0"/>
            <a:ext cx="450358" cy="7324792"/>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9027077" y="0"/>
            <a:ext cx="3218146" cy="7612824"/>
          </a:xfrm>
          <a:prstGeom prst="rect">
            <a:avLst/>
          </a:prstGeom>
        </p:spPr>
      </p:pic>
      <p:sp>
        <p:nvSpPr>
          <p:cNvPr id="12" name="TextBox 11"/>
          <p:cNvSpPr txBox="1"/>
          <p:nvPr/>
        </p:nvSpPr>
        <p:spPr>
          <a:xfrm>
            <a:off x="621804" y="4221088"/>
            <a:ext cx="1872208" cy="480131"/>
          </a:xfrm>
          <a:prstGeom prst="rect">
            <a:avLst/>
          </a:prstGeom>
          <a:noFill/>
        </p:spPr>
        <p:txBody>
          <a:bodyPr wrap="square" rtlCol="0">
            <a:spAutoFit/>
          </a:bodyPr>
          <a:lstStyle/>
          <a:p>
            <a:pPr>
              <a:lnSpc>
                <a:spcPct val="90000"/>
              </a:lnSpc>
            </a:pPr>
            <a:r>
              <a:rPr lang="en-US" sz="2800" dirty="0">
                <a:solidFill>
                  <a:srgbClr val="FFFF00"/>
                </a:solidFill>
              </a:rPr>
              <a:t>observer</a:t>
            </a:r>
          </a:p>
        </p:txBody>
      </p:sp>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43</a:t>
            </a:fld>
            <a:endParaRPr lang="en-US"/>
          </a:p>
        </p:txBody>
      </p:sp>
    </p:spTree>
    <p:extLst>
      <p:ext uri="{BB962C8B-B14F-4D97-AF65-F5344CB8AC3E}">
        <p14:creationId xmlns:p14="http://schemas.microsoft.com/office/powerpoint/2010/main" val="23219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196" t="18333" r="-1"/>
          <a:stretch/>
        </p:blipFill>
        <p:spPr>
          <a:xfrm>
            <a:off x="-99211" y="0"/>
            <a:ext cx="8244532"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0" y="4726384"/>
            <a:ext cx="1905000" cy="1905000"/>
          </a:xfrm>
          <a:prstGeom prst="rect">
            <a:avLst/>
          </a:prstGeom>
        </p:spPr>
      </p:pic>
      <p:cxnSp>
        <p:nvCxnSpPr>
          <p:cNvPr id="6" name="Straight Arrow Connector 5"/>
          <p:cNvCxnSpPr/>
          <p:nvPr/>
        </p:nvCxnSpPr>
        <p:spPr>
          <a:xfrm>
            <a:off x="2494012" y="5517232"/>
            <a:ext cx="1152128" cy="0"/>
          </a:xfrm>
          <a:prstGeom prst="straightConnector1">
            <a:avLst/>
          </a:prstGeom>
          <a:ln w="44450">
            <a:miter lim="800000"/>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2078839" y="5678884"/>
                <a:ext cx="1944216" cy="511615"/>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FFC000"/>
                              </a:solidFill>
                              <a:latin typeface="Cambria Math" panose="02040503050406030204" pitchFamily="18" charset="0"/>
                            </a:rPr>
                          </m:ctrlPr>
                        </m:sSubPr>
                        <m:e>
                          <m:r>
                            <a:rPr lang="en-US" sz="2800" b="0" i="1" smtClean="0">
                              <a:solidFill>
                                <a:srgbClr val="FFC000"/>
                              </a:solidFill>
                              <a:latin typeface="Cambria Math" panose="02040503050406030204" pitchFamily="18" charset="0"/>
                            </a:rPr>
                            <m:t>𝑣</m:t>
                          </m:r>
                        </m:e>
                        <m:sub>
                          <m:r>
                            <a:rPr lang="en-US" sz="2800" b="0" i="1" smtClean="0">
                              <a:solidFill>
                                <a:srgbClr val="FFC000"/>
                              </a:solidFill>
                              <a:latin typeface="Cambria Math" panose="02040503050406030204" pitchFamily="18" charset="0"/>
                            </a:rPr>
                            <m:t>𝑙𝑖𝑔h𝑡</m:t>
                          </m:r>
                        </m:sub>
                      </m:sSub>
                      <m:r>
                        <a:rPr lang="en-US" sz="2800" b="0" i="1" smtClean="0">
                          <a:solidFill>
                            <a:srgbClr val="FFC000"/>
                          </a:solidFill>
                          <a:latin typeface="Cambria Math" panose="02040503050406030204" pitchFamily="18" charset="0"/>
                        </a:rPr>
                        <m:t>=</m:t>
                      </m:r>
                      <m:r>
                        <a:rPr lang="en-US" sz="2800" b="0" i="1" smtClean="0">
                          <a:solidFill>
                            <a:srgbClr val="FFC000"/>
                          </a:solidFill>
                          <a:latin typeface="Cambria Math" panose="02040503050406030204" pitchFamily="18" charset="0"/>
                        </a:rPr>
                        <m:t>𝑐</m:t>
                      </m:r>
                    </m:oMath>
                  </m:oMathPara>
                </a14:m>
                <a:endParaRPr lang="en-US" sz="2800" dirty="0">
                  <a:solidFill>
                    <a:srgbClr val="FFC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078839" y="5678884"/>
                <a:ext cx="1944216" cy="511615"/>
              </a:xfrm>
              <a:prstGeom prst="rect">
                <a:avLst/>
              </a:prstGeom>
              <a:blipFill>
                <a:blip r:embed="rId4"/>
                <a:stretch>
                  <a:fillRect b="-16667"/>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319988" y="524731"/>
            <a:ext cx="1625397" cy="1726984"/>
          </a:xfrm>
          <a:prstGeom prst="rect">
            <a:avLst/>
          </a:prstGeom>
        </p:spPr>
      </p:pic>
      <p:cxnSp>
        <p:nvCxnSpPr>
          <p:cNvPr id="9" name="Straight Arrow Connector 8"/>
          <p:cNvCxnSpPr/>
          <p:nvPr/>
        </p:nvCxnSpPr>
        <p:spPr>
          <a:xfrm>
            <a:off x="4220996" y="320520"/>
            <a:ext cx="1152128" cy="0"/>
          </a:xfrm>
          <a:prstGeom prst="straightConnector1">
            <a:avLst/>
          </a:prstGeom>
          <a:ln w="47625">
            <a:tailEnd type="triangle" w="lg" len="lg"/>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413103" y="320519"/>
                <a:ext cx="2852843" cy="51001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chemeClr val="bg2">
                                  <a:lumMod val="40000"/>
                                  <a:lumOff val="60000"/>
                                </a:schemeClr>
                              </a:solidFill>
                              <a:latin typeface="Cambria Math" panose="02040503050406030204" pitchFamily="18" charset="0"/>
                            </a:rPr>
                          </m:ctrlPr>
                        </m:sSubPr>
                        <m:e>
                          <m:r>
                            <a:rPr lang="en-US" sz="2800" b="0" i="1" smtClean="0">
                              <a:solidFill>
                                <a:schemeClr val="bg2">
                                  <a:lumMod val="40000"/>
                                  <a:lumOff val="60000"/>
                                </a:schemeClr>
                              </a:solidFill>
                              <a:latin typeface="Cambria Math" panose="02040503050406030204" pitchFamily="18" charset="0"/>
                            </a:rPr>
                            <m:t>𝑣</m:t>
                          </m:r>
                        </m:e>
                        <m:sub>
                          <m:r>
                            <a:rPr lang="en-US" sz="2800" b="0" i="1" smtClean="0">
                              <a:solidFill>
                                <a:schemeClr val="bg2">
                                  <a:lumMod val="40000"/>
                                  <a:lumOff val="60000"/>
                                </a:schemeClr>
                              </a:solidFill>
                              <a:latin typeface="Cambria Math" panose="02040503050406030204" pitchFamily="18" charset="0"/>
                            </a:rPr>
                            <m:t>𝑠𝑝𝑎𝑐𝑒𝑠h𝑖𝑝</m:t>
                          </m:r>
                        </m:sub>
                      </m:sSub>
                      <m:r>
                        <a:rPr lang="en-US" sz="2800" b="0" i="1" smtClean="0">
                          <a:solidFill>
                            <a:schemeClr val="bg2">
                              <a:lumMod val="40000"/>
                              <a:lumOff val="60000"/>
                            </a:schemeClr>
                          </a:solidFill>
                          <a:latin typeface="Cambria Math" panose="02040503050406030204" pitchFamily="18" charset="0"/>
                        </a:rPr>
                        <m:t>=0.9</m:t>
                      </m:r>
                      <m:r>
                        <a:rPr lang="en-US" sz="2800" b="0" i="1" smtClean="0">
                          <a:solidFill>
                            <a:schemeClr val="bg2">
                              <a:lumMod val="40000"/>
                              <a:lumOff val="60000"/>
                            </a:schemeClr>
                          </a:solidFill>
                          <a:latin typeface="Cambria Math" panose="02040503050406030204" pitchFamily="18" charset="0"/>
                        </a:rPr>
                        <m:t>𝑐</m:t>
                      </m:r>
                    </m:oMath>
                  </m:oMathPara>
                </a14:m>
                <a:endParaRPr lang="en-US" sz="2800" dirty="0">
                  <a:solidFill>
                    <a:schemeClr val="bg2">
                      <a:lumMod val="40000"/>
                      <a:lumOff val="60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13103" y="320519"/>
                <a:ext cx="2852843" cy="510011"/>
              </a:xfrm>
              <a:prstGeom prst="rect">
                <a:avLst/>
              </a:prstGeom>
              <a:blipFill>
                <a:blip r:embed="rId6"/>
                <a:stretch>
                  <a:fillRect b="-15663"/>
                </a:stretch>
              </a:blipFill>
            </p:spPr>
            <p:txBody>
              <a:bodyPr/>
              <a:lstStyle/>
              <a:p>
                <a:r>
                  <a:rPr lang="en-US">
                    <a:noFill/>
                  </a:rPr>
                  <a:t> </a:t>
                </a:r>
              </a:p>
            </p:txBody>
          </p:sp>
        </mc:Fallback>
      </mc:AlternateContent>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127011" y="0"/>
            <a:ext cx="450358" cy="7108768"/>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577369" y="0"/>
            <a:ext cx="450358" cy="7324792"/>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9027726" y="0"/>
            <a:ext cx="3287487" cy="7612824"/>
          </a:xfrm>
          <a:prstGeom prst="rect">
            <a:avLst/>
          </a:prstGeom>
        </p:spPr>
      </p:pic>
      <p:sp>
        <p:nvSpPr>
          <p:cNvPr id="3" name="Speech Bubble: Rectangle with Corners Rounded 2"/>
          <p:cNvSpPr/>
          <p:nvPr/>
        </p:nvSpPr>
        <p:spPr>
          <a:xfrm>
            <a:off x="837828" y="3933056"/>
            <a:ext cx="1008112" cy="793328"/>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Black" panose="020B0A04020102020204" pitchFamily="34" charset="0"/>
              </a:rPr>
              <a:t>Wow!</a:t>
            </a:r>
            <a:endParaRPr lang="en-US" b="1" dirty="0">
              <a:solidFill>
                <a:schemeClr val="bg1"/>
              </a:solidFill>
              <a:latin typeface="Arial Black" panose="020B0A04020102020204" pitchFamily="34" charset="0"/>
            </a:endParaRPr>
          </a:p>
        </p:txBody>
      </p:sp>
      <p:sp>
        <p:nvSpPr>
          <p:cNvPr id="14" name="Speech Bubble: Oval 13"/>
          <p:cNvSpPr/>
          <p:nvPr/>
        </p:nvSpPr>
        <p:spPr>
          <a:xfrm>
            <a:off x="5373123" y="1700808"/>
            <a:ext cx="3654601" cy="1515593"/>
          </a:xfrm>
          <a:prstGeom prst="wedgeEllipseCallout">
            <a:avLst>
              <a:gd name="adj1" fmla="val -39896"/>
              <a:gd name="adj2" fmla="val 59627"/>
            </a:avLst>
          </a:prstGeom>
          <a:solidFill>
            <a:schemeClr val="accent1">
              <a:lumMod val="60000"/>
              <a:lumOff val="4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What do people on the spaceship see?</a:t>
            </a:r>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15" name="Slide Number Placeholder 14"/>
          <p:cNvSpPr>
            <a:spLocks noGrp="1"/>
          </p:cNvSpPr>
          <p:nvPr>
            <p:ph type="sldNum" sz="quarter" idx="12"/>
          </p:nvPr>
        </p:nvSpPr>
        <p:spPr/>
        <p:txBody>
          <a:bodyPr/>
          <a:lstStyle/>
          <a:p>
            <a:fld id="{E5FD5434-F838-4DD4-A17B-1CB1A1850DF4}" type="slidenum">
              <a:rPr lang="en-US" smtClean="0"/>
              <a:t>44</a:t>
            </a:fld>
            <a:endParaRPr lang="en-US"/>
          </a:p>
        </p:txBody>
      </p:sp>
    </p:spTree>
    <p:extLst>
      <p:ext uri="{BB962C8B-B14F-4D97-AF65-F5344CB8AC3E}">
        <p14:creationId xmlns:p14="http://schemas.microsoft.com/office/powerpoint/2010/main" val="290446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196" t="18333" r="-1"/>
          <a:stretch/>
        </p:blipFill>
        <p:spPr>
          <a:xfrm>
            <a:off x="-99211" y="0"/>
            <a:ext cx="8244532"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0" y="4726384"/>
            <a:ext cx="1905000" cy="1905000"/>
          </a:xfrm>
          <a:prstGeom prst="rect">
            <a:avLst/>
          </a:prstGeom>
        </p:spPr>
      </p:pic>
      <p:cxnSp>
        <p:nvCxnSpPr>
          <p:cNvPr id="6" name="Straight Arrow Connector 5"/>
          <p:cNvCxnSpPr/>
          <p:nvPr/>
        </p:nvCxnSpPr>
        <p:spPr>
          <a:xfrm>
            <a:off x="2494012" y="5517232"/>
            <a:ext cx="1152128" cy="0"/>
          </a:xfrm>
          <a:prstGeom prst="straightConnector1">
            <a:avLst/>
          </a:prstGeom>
          <a:ln w="44450">
            <a:miter lim="800000"/>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2078839" y="5678884"/>
                <a:ext cx="1944216" cy="511615"/>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FFC000"/>
                              </a:solidFill>
                              <a:latin typeface="Cambria Math" panose="02040503050406030204" pitchFamily="18" charset="0"/>
                            </a:rPr>
                          </m:ctrlPr>
                        </m:sSubPr>
                        <m:e>
                          <m:r>
                            <a:rPr lang="en-US" sz="2800" b="0" i="1" smtClean="0">
                              <a:solidFill>
                                <a:srgbClr val="FFC000"/>
                              </a:solidFill>
                              <a:latin typeface="Cambria Math" panose="02040503050406030204" pitchFamily="18" charset="0"/>
                            </a:rPr>
                            <m:t>𝑣</m:t>
                          </m:r>
                        </m:e>
                        <m:sub>
                          <m:r>
                            <a:rPr lang="en-US" sz="2800" b="0" i="1" smtClean="0">
                              <a:solidFill>
                                <a:srgbClr val="FFC000"/>
                              </a:solidFill>
                              <a:latin typeface="Cambria Math" panose="02040503050406030204" pitchFamily="18" charset="0"/>
                            </a:rPr>
                            <m:t>𝑙𝑖𝑔h𝑡</m:t>
                          </m:r>
                        </m:sub>
                      </m:sSub>
                      <m:r>
                        <a:rPr lang="en-US" sz="2800" b="0" i="1" smtClean="0">
                          <a:solidFill>
                            <a:srgbClr val="FFC000"/>
                          </a:solidFill>
                          <a:latin typeface="Cambria Math" panose="02040503050406030204" pitchFamily="18" charset="0"/>
                        </a:rPr>
                        <m:t>=</m:t>
                      </m:r>
                      <m:r>
                        <a:rPr lang="en-US" sz="2800" b="0" i="1" smtClean="0">
                          <a:solidFill>
                            <a:srgbClr val="FFC000"/>
                          </a:solidFill>
                          <a:latin typeface="Cambria Math" panose="02040503050406030204" pitchFamily="18" charset="0"/>
                        </a:rPr>
                        <m:t>𝑐</m:t>
                      </m:r>
                    </m:oMath>
                  </m:oMathPara>
                </a14:m>
                <a:endParaRPr lang="en-US" sz="2800" dirty="0">
                  <a:solidFill>
                    <a:srgbClr val="FFC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078839" y="5678884"/>
                <a:ext cx="1944216" cy="511615"/>
              </a:xfrm>
              <a:prstGeom prst="rect">
                <a:avLst/>
              </a:prstGeom>
              <a:blipFill>
                <a:blip r:embed="rId4"/>
                <a:stretch>
                  <a:fillRect b="-16667"/>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201201" y="837316"/>
            <a:ext cx="1625397" cy="1726984"/>
          </a:xfrm>
          <a:prstGeom prst="rect">
            <a:avLst/>
          </a:prstGeom>
        </p:spPr>
      </p:pic>
      <p:cxnSp>
        <p:nvCxnSpPr>
          <p:cNvPr id="9" name="Straight Arrow Connector 8"/>
          <p:cNvCxnSpPr/>
          <p:nvPr/>
        </p:nvCxnSpPr>
        <p:spPr>
          <a:xfrm>
            <a:off x="4220996" y="320520"/>
            <a:ext cx="1152128" cy="0"/>
          </a:xfrm>
          <a:prstGeom prst="straightConnector1">
            <a:avLst/>
          </a:prstGeom>
          <a:ln w="47625">
            <a:tailEnd type="triangle" w="lg" len="lg"/>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413103" y="320519"/>
                <a:ext cx="2852843" cy="51001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chemeClr val="bg2">
                                  <a:lumMod val="40000"/>
                                  <a:lumOff val="60000"/>
                                </a:schemeClr>
                              </a:solidFill>
                              <a:latin typeface="Cambria Math" panose="02040503050406030204" pitchFamily="18" charset="0"/>
                            </a:rPr>
                          </m:ctrlPr>
                        </m:sSubPr>
                        <m:e>
                          <m:r>
                            <a:rPr lang="en-US" sz="2800" b="0" i="1" smtClean="0">
                              <a:solidFill>
                                <a:schemeClr val="bg2">
                                  <a:lumMod val="40000"/>
                                  <a:lumOff val="60000"/>
                                </a:schemeClr>
                              </a:solidFill>
                              <a:latin typeface="Cambria Math" panose="02040503050406030204" pitchFamily="18" charset="0"/>
                            </a:rPr>
                            <m:t>𝑣</m:t>
                          </m:r>
                        </m:e>
                        <m:sub>
                          <m:r>
                            <a:rPr lang="en-US" sz="2800" b="0" i="1" smtClean="0">
                              <a:solidFill>
                                <a:schemeClr val="bg2">
                                  <a:lumMod val="40000"/>
                                  <a:lumOff val="60000"/>
                                </a:schemeClr>
                              </a:solidFill>
                              <a:latin typeface="Cambria Math" panose="02040503050406030204" pitchFamily="18" charset="0"/>
                            </a:rPr>
                            <m:t>𝑠𝑝𝑎𝑐𝑒𝑠h𝑖𝑝</m:t>
                          </m:r>
                        </m:sub>
                      </m:sSub>
                      <m:r>
                        <a:rPr lang="en-US" sz="2800" b="0" i="1" smtClean="0">
                          <a:solidFill>
                            <a:schemeClr val="bg2">
                              <a:lumMod val="40000"/>
                              <a:lumOff val="60000"/>
                            </a:schemeClr>
                          </a:solidFill>
                          <a:latin typeface="Cambria Math" panose="02040503050406030204" pitchFamily="18" charset="0"/>
                        </a:rPr>
                        <m:t>=0.9</m:t>
                      </m:r>
                      <m:r>
                        <a:rPr lang="en-US" sz="2800" b="0" i="1" smtClean="0">
                          <a:solidFill>
                            <a:schemeClr val="bg2">
                              <a:lumMod val="40000"/>
                              <a:lumOff val="60000"/>
                            </a:schemeClr>
                          </a:solidFill>
                          <a:latin typeface="Cambria Math" panose="02040503050406030204" pitchFamily="18" charset="0"/>
                        </a:rPr>
                        <m:t>𝑐</m:t>
                      </m:r>
                    </m:oMath>
                  </m:oMathPara>
                </a14:m>
                <a:endParaRPr lang="en-US" sz="2800" dirty="0">
                  <a:solidFill>
                    <a:schemeClr val="bg2">
                      <a:lumMod val="40000"/>
                      <a:lumOff val="60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13103" y="320519"/>
                <a:ext cx="2852843" cy="510011"/>
              </a:xfrm>
              <a:prstGeom prst="rect">
                <a:avLst/>
              </a:prstGeom>
              <a:blipFill>
                <a:blip r:embed="rId6"/>
                <a:stretch>
                  <a:fillRect b="-15663"/>
                </a:stretch>
              </a:blipFill>
            </p:spPr>
            <p:txBody>
              <a:bodyPr/>
              <a:lstStyle/>
              <a:p>
                <a:r>
                  <a:rPr lang="en-US">
                    <a:noFill/>
                  </a:rPr>
                  <a:t> </a:t>
                </a:r>
              </a:p>
            </p:txBody>
          </p:sp>
        </mc:Fallback>
      </mc:AlternateContent>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127011" y="0"/>
            <a:ext cx="450358" cy="7108768"/>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577369" y="0"/>
            <a:ext cx="450358" cy="7324792"/>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9027726" y="0"/>
            <a:ext cx="3287487" cy="7612824"/>
          </a:xfrm>
          <a:prstGeom prst="rect">
            <a:avLst/>
          </a:prstGeom>
        </p:spPr>
      </p:pic>
      <p:sp>
        <p:nvSpPr>
          <p:cNvPr id="3" name="Speech Bubble: Rectangle with Corners Rounded 2"/>
          <p:cNvSpPr/>
          <p:nvPr/>
        </p:nvSpPr>
        <p:spPr>
          <a:xfrm>
            <a:off x="837828" y="3933056"/>
            <a:ext cx="1008112" cy="793328"/>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Black" panose="020B0A04020102020204" pitchFamily="34" charset="0"/>
              </a:rPr>
              <a:t>:O</a:t>
            </a:r>
            <a:endParaRPr lang="en-US" b="1" dirty="0">
              <a:solidFill>
                <a:schemeClr val="bg1"/>
              </a:solidFill>
              <a:latin typeface="Arial Black" panose="020B0A04020102020204" pitchFamily="34" charset="0"/>
            </a:endParaRPr>
          </a:p>
        </p:txBody>
      </p:sp>
      <p:sp>
        <p:nvSpPr>
          <p:cNvPr id="14" name="Speech Bubble: Oval 13"/>
          <p:cNvSpPr/>
          <p:nvPr/>
        </p:nvSpPr>
        <p:spPr>
          <a:xfrm>
            <a:off x="5373123" y="1700808"/>
            <a:ext cx="4393697" cy="1515593"/>
          </a:xfrm>
          <a:prstGeom prst="wedgeEllipseCallout">
            <a:avLst>
              <a:gd name="adj1" fmla="val -39896"/>
              <a:gd name="adj2" fmla="val 59627"/>
            </a:avLst>
          </a:prstGeom>
          <a:solidFill>
            <a:schemeClr val="accent1">
              <a:lumMod val="60000"/>
              <a:lumOff val="4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Both observe see same speed of light from the flashlight</a:t>
            </a:r>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15" name="Slide Number Placeholder 14"/>
          <p:cNvSpPr>
            <a:spLocks noGrp="1"/>
          </p:cNvSpPr>
          <p:nvPr>
            <p:ph type="sldNum" sz="quarter" idx="12"/>
          </p:nvPr>
        </p:nvSpPr>
        <p:spPr/>
        <p:txBody>
          <a:bodyPr/>
          <a:lstStyle/>
          <a:p>
            <a:fld id="{E5FD5434-F838-4DD4-A17B-1CB1A1850DF4}" type="slidenum">
              <a:rPr lang="en-US" smtClean="0"/>
              <a:t>45</a:t>
            </a:fld>
            <a:endParaRPr lang="en-US"/>
          </a:p>
        </p:txBody>
      </p:sp>
    </p:spTree>
    <p:extLst>
      <p:ext uri="{BB962C8B-B14F-4D97-AF65-F5344CB8AC3E}">
        <p14:creationId xmlns:p14="http://schemas.microsoft.com/office/powerpoint/2010/main" val="261310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196" t="18333" r="-1"/>
          <a:stretch/>
        </p:blipFill>
        <p:spPr>
          <a:xfrm>
            <a:off x="-99211" y="0"/>
            <a:ext cx="8244532"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0" y="4726384"/>
            <a:ext cx="1905000" cy="1905000"/>
          </a:xfrm>
          <a:prstGeom prst="rect">
            <a:avLst/>
          </a:prstGeom>
        </p:spPr>
      </p:pic>
      <p:cxnSp>
        <p:nvCxnSpPr>
          <p:cNvPr id="6" name="Straight Arrow Connector 5"/>
          <p:cNvCxnSpPr/>
          <p:nvPr/>
        </p:nvCxnSpPr>
        <p:spPr>
          <a:xfrm>
            <a:off x="2494012" y="5517232"/>
            <a:ext cx="1152128" cy="0"/>
          </a:xfrm>
          <a:prstGeom prst="straightConnector1">
            <a:avLst/>
          </a:prstGeom>
          <a:ln w="44450">
            <a:miter lim="800000"/>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2078839" y="5678884"/>
                <a:ext cx="1944216" cy="511615"/>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FFC000"/>
                              </a:solidFill>
                              <a:latin typeface="Cambria Math" panose="02040503050406030204" pitchFamily="18" charset="0"/>
                            </a:rPr>
                          </m:ctrlPr>
                        </m:sSubPr>
                        <m:e>
                          <m:r>
                            <a:rPr lang="en-US" sz="2800" b="0" i="1" smtClean="0">
                              <a:solidFill>
                                <a:srgbClr val="FFC000"/>
                              </a:solidFill>
                              <a:latin typeface="Cambria Math" panose="02040503050406030204" pitchFamily="18" charset="0"/>
                            </a:rPr>
                            <m:t>𝑣</m:t>
                          </m:r>
                        </m:e>
                        <m:sub>
                          <m:r>
                            <a:rPr lang="en-US" sz="2800" b="0" i="1" smtClean="0">
                              <a:solidFill>
                                <a:srgbClr val="FFC000"/>
                              </a:solidFill>
                              <a:latin typeface="Cambria Math" panose="02040503050406030204" pitchFamily="18" charset="0"/>
                            </a:rPr>
                            <m:t>𝑙𝑖𝑔h𝑡</m:t>
                          </m:r>
                        </m:sub>
                      </m:sSub>
                      <m:r>
                        <a:rPr lang="en-US" sz="2800" b="0" i="1" smtClean="0">
                          <a:solidFill>
                            <a:srgbClr val="FFC000"/>
                          </a:solidFill>
                          <a:latin typeface="Cambria Math" panose="02040503050406030204" pitchFamily="18" charset="0"/>
                        </a:rPr>
                        <m:t>=</m:t>
                      </m:r>
                      <m:r>
                        <a:rPr lang="en-US" sz="2800" b="0" i="1" smtClean="0">
                          <a:solidFill>
                            <a:srgbClr val="FFC000"/>
                          </a:solidFill>
                          <a:latin typeface="Cambria Math" panose="02040503050406030204" pitchFamily="18" charset="0"/>
                        </a:rPr>
                        <m:t>𝑐</m:t>
                      </m:r>
                    </m:oMath>
                  </m:oMathPara>
                </a14:m>
                <a:endParaRPr lang="en-US" sz="2800" dirty="0">
                  <a:solidFill>
                    <a:srgbClr val="FFC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078839" y="5678884"/>
                <a:ext cx="1944216" cy="511615"/>
              </a:xfrm>
              <a:prstGeom prst="rect">
                <a:avLst/>
              </a:prstGeom>
              <a:blipFill>
                <a:blip r:embed="rId4"/>
                <a:stretch>
                  <a:fillRect b="-16667"/>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483769" y="840563"/>
            <a:ext cx="1625397" cy="1726984"/>
          </a:xfrm>
          <a:prstGeom prst="rect">
            <a:avLst/>
          </a:prstGeom>
        </p:spPr>
      </p:pic>
      <p:cxnSp>
        <p:nvCxnSpPr>
          <p:cNvPr id="9" name="Straight Arrow Connector 8"/>
          <p:cNvCxnSpPr/>
          <p:nvPr/>
        </p:nvCxnSpPr>
        <p:spPr>
          <a:xfrm>
            <a:off x="4220996" y="320520"/>
            <a:ext cx="1152128" cy="0"/>
          </a:xfrm>
          <a:prstGeom prst="straightConnector1">
            <a:avLst/>
          </a:prstGeom>
          <a:ln w="47625">
            <a:tailEnd type="triangle" w="lg" len="lg"/>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413103" y="320519"/>
                <a:ext cx="2852843" cy="51001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chemeClr val="bg2">
                                  <a:lumMod val="40000"/>
                                  <a:lumOff val="60000"/>
                                </a:schemeClr>
                              </a:solidFill>
                              <a:latin typeface="Cambria Math" panose="02040503050406030204" pitchFamily="18" charset="0"/>
                            </a:rPr>
                          </m:ctrlPr>
                        </m:sSubPr>
                        <m:e>
                          <m:r>
                            <a:rPr lang="en-US" sz="2800" b="0" i="1" smtClean="0">
                              <a:solidFill>
                                <a:schemeClr val="bg2">
                                  <a:lumMod val="40000"/>
                                  <a:lumOff val="60000"/>
                                </a:schemeClr>
                              </a:solidFill>
                              <a:latin typeface="Cambria Math" panose="02040503050406030204" pitchFamily="18" charset="0"/>
                            </a:rPr>
                            <m:t>𝑣</m:t>
                          </m:r>
                        </m:e>
                        <m:sub>
                          <m:r>
                            <a:rPr lang="en-US" sz="2800" b="0" i="1" smtClean="0">
                              <a:solidFill>
                                <a:schemeClr val="bg2">
                                  <a:lumMod val="40000"/>
                                  <a:lumOff val="60000"/>
                                </a:schemeClr>
                              </a:solidFill>
                              <a:latin typeface="Cambria Math" panose="02040503050406030204" pitchFamily="18" charset="0"/>
                            </a:rPr>
                            <m:t>𝑠𝑝𝑎𝑐𝑒𝑠h𝑖𝑝</m:t>
                          </m:r>
                        </m:sub>
                      </m:sSub>
                      <m:r>
                        <a:rPr lang="en-US" sz="2800" b="0" i="1" smtClean="0">
                          <a:solidFill>
                            <a:schemeClr val="bg2">
                              <a:lumMod val="40000"/>
                              <a:lumOff val="60000"/>
                            </a:schemeClr>
                          </a:solidFill>
                          <a:latin typeface="Cambria Math" panose="02040503050406030204" pitchFamily="18" charset="0"/>
                        </a:rPr>
                        <m:t>=0.9</m:t>
                      </m:r>
                      <m:r>
                        <a:rPr lang="en-US" sz="2800" b="0" i="1" smtClean="0">
                          <a:solidFill>
                            <a:schemeClr val="bg2">
                              <a:lumMod val="40000"/>
                              <a:lumOff val="60000"/>
                            </a:schemeClr>
                          </a:solidFill>
                          <a:latin typeface="Cambria Math" panose="02040503050406030204" pitchFamily="18" charset="0"/>
                        </a:rPr>
                        <m:t>𝑐</m:t>
                      </m:r>
                    </m:oMath>
                  </m:oMathPara>
                </a14:m>
                <a:endParaRPr lang="en-US" sz="2800" dirty="0">
                  <a:solidFill>
                    <a:schemeClr val="bg2">
                      <a:lumMod val="40000"/>
                      <a:lumOff val="60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13103" y="320519"/>
                <a:ext cx="2852843" cy="510011"/>
              </a:xfrm>
              <a:prstGeom prst="rect">
                <a:avLst/>
              </a:prstGeom>
              <a:blipFill>
                <a:blip r:embed="rId6"/>
                <a:stretch>
                  <a:fillRect b="-15663"/>
                </a:stretch>
              </a:blipFill>
            </p:spPr>
            <p:txBody>
              <a:bodyPr/>
              <a:lstStyle/>
              <a:p>
                <a:r>
                  <a:rPr lang="en-US">
                    <a:noFill/>
                  </a:rPr>
                  <a:t> </a:t>
                </a:r>
              </a:p>
            </p:txBody>
          </p:sp>
        </mc:Fallback>
      </mc:AlternateContent>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127011" y="0"/>
            <a:ext cx="450358" cy="7108768"/>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577369" y="0"/>
            <a:ext cx="450358" cy="7324792"/>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9027726" y="0"/>
            <a:ext cx="3287487" cy="7612824"/>
          </a:xfrm>
          <a:prstGeom prst="rect">
            <a:avLst/>
          </a:prstGeom>
        </p:spPr>
      </p:pic>
      <p:sp>
        <p:nvSpPr>
          <p:cNvPr id="3" name="Speech Bubble: Rectangle with Corners Rounded 2"/>
          <p:cNvSpPr/>
          <p:nvPr/>
        </p:nvSpPr>
        <p:spPr>
          <a:xfrm>
            <a:off x="837828" y="3933056"/>
            <a:ext cx="1008112" cy="793328"/>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Arial Black" panose="020B0A04020102020204" pitchFamily="34" charset="0"/>
              </a:rPr>
              <a:t>Ooo</a:t>
            </a:r>
            <a:endParaRPr lang="en-US" b="1" dirty="0">
              <a:solidFill>
                <a:schemeClr val="bg1"/>
              </a:solidFill>
              <a:latin typeface="Arial Black" panose="020B0A04020102020204" pitchFamily="34" charset="0"/>
            </a:endParaRPr>
          </a:p>
        </p:txBody>
      </p:sp>
      <p:sp>
        <p:nvSpPr>
          <p:cNvPr id="14" name="Speech Bubble: Oval 13"/>
          <p:cNvSpPr/>
          <p:nvPr/>
        </p:nvSpPr>
        <p:spPr>
          <a:xfrm>
            <a:off x="5605389" y="2794077"/>
            <a:ext cx="2935227" cy="1565544"/>
          </a:xfrm>
          <a:prstGeom prst="wedgeEllipseCallout">
            <a:avLst>
              <a:gd name="adj1" fmla="val -56890"/>
              <a:gd name="adj2" fmla="val -12087"/>
            </a:avLst>
          </a:prstGeom>
          <a:solidFill>
            <a:schemeClr val="accent1">
              <a:lumMod val="60000"/>
              <a:lumOff val="4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How fast is the blue light for observer on the ground?</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3877" y="469888"/>
            <a:ext cx="2654496" cy="1857375"/>
          </a:xfrm>
          <a:prstGeom prst="rect">
            <a:avLst/>
          </a:prstGeom>
        </p:spPr>
      </p:pic>
      <p:cxnSp>
        <p:nvCxnSpPr>
          <p:cNvPr id="15" name="Straight Arrow Connector 14"/>
          <p:cNvCxnSpPr/>
          <p:nvPr/>
        </p:nvCxnSpPr>
        <p:spPr>
          <a:xfrm>
            <a:off x="6153339" y="2179854"/>
            <a:ext cx="1152128" cy="0"/>
          </a:xfrm>
          <a:prstGeom prst="straightConnector1">
            <a:avLst/>
          </a:prstGeom>
          <a:ln w="47625">
            <a:solidFill>
              <a:srgbClr val="0070C0"/>
            </a:solidFill>
            <a:tailEnd type="triangle" w="lg" len="lg"/>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6086094" y="2179854"/>
                <a:ext cx="1286618" cy="424732"/>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𝑣</m:t>
                          </m:r>
                        </m:e>
                        <m:sub>
                          <m:r>
                            <a:rPr lang="en-US" b="0" i="1" smtClean="0">
                              <a:solidFill>
                                <a:srgbClr val="0070C0"/>
                              </a:solidFill>
                              <a:latin typeface="Cambria Math" panose="02040503050406030204" pitchFamily="18" charset="0"/>
                            </a:rPr>
                            <m:t>𝑏𝑙𝑢𝑒</m:t>
                          </m:r>
                        </m:sub>
                      </m:sSub>
                    </m:oMath>
                  </m:oMathPara>
                </a14:m>
                <a:endParaRPr lang="en-US" sz="2800" dirty="0">
                  <a:solidFill>
                    <a:srgbClr val="0070C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086094" y="2179854"/>
                <a:ext cx="1286618" cy="424732"/>
              </a:xfrm>
              <a:prstGeom prst="rect">
                <a:avLst/>
              </a:prstGeom>
              <a:blipFill>
                <a:blip r:embed="rId8"/>
                <a:stretch>
                  <a:fillRect b="-5797"/>
                </a:stretch>
              </a:blipFill>
            </p:spPr>
            <p:txBody>
              <a:bodyPr/>
              <a:lstStyle/>
              <a:p>
                <a:r>
                  <a:rPr lang="en-US">
                    <a:noFill/>
                  </a:rPr>
                  <a:t> </a:t>
                </a:r>
              </a:p>
            </p:txBody>
          </p:sp>
        </mc:Fallback>
      </mc:AlternateContent>
      <p:sp>
        <p:nvSpPr>
          <p:cNvPr id="17" name="Footer Placeholder 16"/>
          <p:cNvSpPr>
            <a:spLocks noGrp="1"/>
          </p:cNvSpPr>
          <p:nvPr>
            <p:ph type="ftr" sz="quarter" idx="11"/>
          </p:nvPr>
        </p:nvSpPr>
        <p:spPr/>
        <p:txBody>
          <a:bodyPr/>
          <a:lstStyle/>
          <a:p>
            <a:r>
              <a:rPr lang="en-US"/>
              <a:t>Mehreen Sultana, Modern Physics - Saturday Morning Physics - March 11, 2017</a:t>
            </a:r>
          </a:p>
        </p:txBody>
      </p:sp>
      <p:sp>
        <p:nvSpPr>
          <p:cNvPr id="18" name="Slide Number Placeholder 17"/>
          <p:cNvSpPr>
            <a:spLocks noGrp="1"/>
          </p:cNvSpPr>
          <p:nvPr>
            <p:ph type="sldNum" sz="quarter" idx="12"/>
          </p:nvPr>
        </p:nvSpPr>
        <p:spPr/>
        <p:txBody>
          <a:bodyPr/>
          <a:lstStyle/>
          <a:p>
            <a:fld id="{E5FD5434-F838-4DD4-A17B-1CB1A1850DF4}" type="slidenum">
              <a:rPr lang="en-US" smtClean="0"/>
              <a:t>46</a:t>
            </a:fld>
            <a:endParaRPr lang="en-US"/>
          </a:p>
        </p:txBody>
      </p:sp>
    </p:spTree>
    <p:extLst>
      <p:ext uri="{BB962C8B-B14F-4D97-AF65-F5344CB8AC3E}">
        <p14:creationId xmlns:p14="http://schemas.microsoft.com/office/powerpoint/2010/main" val="125550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196" t="18333" r="-1"/>
          <a:stretch/>
        </p:blipFill>
        <p:spPr>
          <a:xfrm>
            <a:off x="-99211" y="0"/>
            <a:ext cx="8244532"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0" y="4726384"/>
            <a:ext cx="1905000" cy="1905000"/>
          </a:xfrm>
          <a:prstGeom prst="rect">
            <a:avLst/>
          </a:prstGeom>
        </p:spPr>
      </p:pic>
      <p:cxnSp>
        <p:nvCxnSpPr>
          <p:cNvPr id="6" name="Straight Arrow Connector 5"/>
          <p:cNvCxnSpPr/>
          <p:nvPr/>
        </p:nvCxnSpPr>
        <p:spPr>
          <a:xfrm>
            <a:off x="2494012" y="5517232"/>
            <a:ext cx="1152128" cy="0"/>
          </a:xfrm>
          <a:prstGeom prst="straightConnector1">
            <a:avLst/>
          </a:prstGeom>
          <a:ln w="44450">
            <a:miter lim="800000"/>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2078839" y="5678884"/>
                <a:ext cx="1944216" cy="511615"/>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FFC000"/>
                              </a:solidFill>
                              <a:latin typeface="Cambria Math" panose="02040503050406030204" pitchFamily="18" charset="0"/>
                            </a:rPr>
                          </m:ctrlPr>
                        </m:sSubPr>
                        <m:e>
                          <m:r>
                            <a:rPr lang="en-US" sz="2800" b="0" i="1" smtClean="0">
                              <a:solidFill>
                                <a:srgbClr val="FFC000"/>
                              </a:solidFill>
                              <a:latin typeface="Cambria Math" panose="02040503050406030204" pitchFamily="18" charset="0"/>
                            </a:rPr>
                            <m:t>𝑣</m:t>
                          </m:r>
                        </m:e>
                        <m:sub>
                          <m:r>
                            <a:rPr lang="en-US" sz="2800" b="0" i="1" smtClean="0">
                              <a:solidFill>
                                <a:srgbClr val="FFC000"/>
                              </a:solidFill>
                              <a:latin typeface="Cambria Math" panose="02040503050406030204" pitchFamily="18" charset="0"/>
                            </a:rPr>
                            <m:t>𝑙𝑖𝑔h𝑡</m:t>
                          </m:r>
                        </m:sub>
                      </m:sSub>
                      <m:r>
                        <a:rPr lang="en-US" sz="2800" b="0" i="1" smtClean="0">
                          <a:solidFill>
                            <a:srgbClr val="FFC000"/>
                          </a:solidFill>
                          <a:latin typeface="Cambria Math" panose="02040503050406030204" pitchFamily="18" charset="0"/>
                        </a:rPr>
                        <m:t>=</m:t>
                      </m:r>
                      <m:r>
                        <a:rPr lang="en-US" sz="2800" b="0" i="1" smtClean="0">
                          <a:solidFill>
                            <a:srgbClr val="FFC000"/>
                          </a:solidFill>
                          <a:latin typeface="Cambria Math" panose="02040503050406030204" pitchFamily="18" charset="0"/>
                        </a:rPr>
                        <m:t>𝑐</m:t>
                      </m:r>
                    </m:oMath>
                  </m:oMathPara>
                </a14:m>
                <a:endParaRPr lang="en-US" sz="2800" dirty="0">
                  <a:solidFill>
                    <a:srgbClr val="FFC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078839" y="5678884"/>
                <a:ext cx="1944216" cy="511615"/>
              </a:xfrm>
              <a:prstGeom prst="rect">
                <a:avLst/>
              </a:prstGeom>
              <a:blipFill>
                <a:blip r:embed="rId4"/>
                <a:stretch>
                  <a:fillRect b="-16667"/>
                </a:stretch>
              </a:blipFill>
            </p:spPr>
            <p:txBody>
              <a:bodyPr/>
              <a:lstStyle/>
              <a:p>
                <a:r>
                  <a:rPr lang="en-US">
                    <a:noFill/>
                  </a:rPr>
                  <a:t> </a:t>
                </a:r>
              </a:p>
            </p:txBody>
          </p:sp>
        </mc:Fallback>
      </mc:AlternateContent>
      <p:cxnSp>
        <p:nvCxnSpPr>
          <p:cNvPr id="9" name="Straight Arrow Connector 8"/>
          <p:cNvCxnSpPr/>
          <p:nvPr/>
        </p:nvCxnSpPr>
        <p:spPr>
          <a:xfrm>
            <a:off x="4220996" y="320520"/>
            <a:ext cx="1152128" cy="0"/>
          </a:xfrm>
          <a:prstGeom prst="straightConnector1">
            <a:avLst/>
          </a:prstGeom>
          <a:ln w="47625">
            <a:tailEnd type="triangle" w="lg" len="lg"/>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413103" y="320519"/>
                <a:ext cx="2852843" cy="51001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chemeClr val="bg2">
                                  <a:lumMod val="40000"/>
                                  <a:lumOff val="60000"/>
                                </a:schemeClr>
                              </a:solidFill>
                              <a:latin typeface="Cambria Math" panose="02040503050406030204" pitchFamily="18" charset="0"/>
                            </a:rPr>
                          </m:ctrlPr>
                        </m:sSubPr>
                        <m:e>
                          <m:r>
                            <a:rPr lang="en-US" sz="2800" b="0" i="1" smtClean="0">
                              <a:solidFill>
                                <a:schemeClr val="bg2">
                                  <a:lumMod val="40000"/>
                                  <a:lumOff val="60000"/>
                                </a:schemeClr>
                              </a:solidFill>
                              <a:latin typeface="Cambria Math" panose="02040503050406030204" pitchFamily="18" charset="0"/>
                            </a:rPr>
                            <m:t>𝑣</m:t>
                          </m:r>
                        </m:e>
                        <m:sub>
                          <m:r>
                            <a:rPr lang="en-US" sz="2800" b="0" i="1" smtClean="0">
                              <a:solidFill>
                                <a:schemeClr val="bg2">
                                  <a:lumMod val="40000"/>
                                  <a:lumOff val="60000"/>
                                </a:schemeClr>
                              </a:solidFill>
                              <a:latin typeface="Cambria Math" panose="02040503050406030204" pitchFamily="18" charset="0"/>
                            </a:rPr>
                            <m:t>𝑠𝑝𝑎𝑐𝑒𝑠h𝑖𝑝</m:t>
                          </m:r>
                        </m:sub>
                      </m:sSub>
                      <m:r>
                        <a:rPr lang="en-US" sz="2800" b="0" i="1" smtClean="0">
                          <a:solidFill>
                            <a:schemeClr val="bg2">
                              <a:lumMod val="40000"/>
                              <a:lumOff val="60000"/>
                            </a:schemeClr>
                          </a:solidFill>
                          <a:latin typeface="Cambria Math" panose="02040503050406030204" pitchFamily="18" charset="0"/>
                        </a:rPr>
                        <m:t>=0.9</m:t>
                      </m:r>
                      <m:r>
                        <a:rPr lang="en-US" sz="2800" b="0" i="1" smtClean="0">
                          <a:solidFill>
                            <a:schemeClr val="bg2">
                              <a:lumMod val="40000"/>
                              <a:lumOff val="60000"/>
                            </a:schemeClr>
                          </a:solidFill>
                          <a:latin typeface="Cambria Math" panose="02040503050406030204" pitchFamily="18" charset="0"/>
                        </a:rPr>
                        <m:t>𝑐</m:t>
                      </m:r>
                    </m:oMath>
                  </m:oMathPara>
                </a14:m>
                <a:endParaRPr lang="en-US" sz="2800" dirty="0">
                  <a:solidFill>
                    <a:schemeClr val="bg2">
                      <a:lumMod val="40000"/>
                      <a:lumOff val="60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13103" y="320519"/>
                <a:ext cx="2852843" cy="510011"/>
              </a:xfrm>
              <a:prstGeom prst="rect">
                <a:avLst/>
              </a:prstGeom>
              <a:blipFill>
                <a:blip r:embed="rId5"/>
                <a:stretch>
                  <a:fillRect b="-15663"/>
                </a:stretch>
              </a:blipFill>
            </p:spPr>
            <p:txBody>
              <a:bodyPr/>
              <a:lstStyle/>
              <a:p>
                <a:r>
                  <a:rPr lang="en-US">
                    <a:noFill/>
                  </a:rPr>
                  <a:t> </a:t>
                </a:r>
              </a:p>
            </p:txBody>
          </p:sp>
        </mc:Fallback>
      </mc:AlternateContent>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127011" y="0"/>
            <a:ext cx="450358" cy="7108768"/>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8577369" y="0"/>
            <a:ext cx="450358" cy="7324792"/>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96297" t="18333" r="-1"/>
          <a:stretch/>
        </p:blipFill>
        <p:spPr>
          <a:xfrm>
            <a:off x="9027726" y="0"/>
            <a:ext cx="3287487" cy="7612824"/>
          </a:xfrm>
          <a:prstGeom prst="rect">
            <a:avLst/>
          </a:prstGeom>
        </p:spPr>
      </p:pic>
      <p:sp>
        <p:nvSpPr>
          <p:cNvPr id="3" name="Speech Bubble: Rectangle with Corners Rounded 2"/>
          <p:cNvSpPr/>
          <p:nvPr/>
        </p:nvSpPr>
        <p:spPr>
          <a:xfrm>
            <a:off x="837828" y="3933056"/>
            <a:ext cx="1008112" cy="793328"/>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Black" panose="020B0A04020102020204" pitchFamily="34" charset="0"/>
              </a:rPr>
              <a:t>Wow!</a:t>
            </a:r>
          </a:p>
        </p:txBody>
      </p:sp>
      <p:sp>
        <p:nvSpPr>
          <p:cNvPr id="14" name="Speech Bubble: Oval 13"/>
          <p:cNvSpPr/>
          <p:nvPr/>
        </p:nvSpPr>
        <p:spPr>
          <a:xfrm>
            <a:off x="5486580" y="2276872"/>
            <a:ext cx="1886693" cy="1224136"/>
          </a:xfrm>
          <a:prstGeom prst="wedgeEllipseCallout">
            <a:avLst>
              <a:gd name="adj1" fmla="val -48978"/>
              <a:gd name="adj2" fmla="val 37977"/>
            </a:avLst>
          </a:prstGeom>
          <a:solidFill>
            <a:schemeClr val="accent1">
              <a:lumMod val="60000"/>
              <a:lumOff val="4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c! </a:t>
            </a:r>
          </a:p>
          <a:p>
            <a:pPr algn="ctr"/>
            <a:r>
              <a:rPr lang="en-US" sz="1800" b="1" dirty="0">
                <a:solidFill>
                  <a:schemeClr val="bg1"/>
                </a:solidFill>
              </a:rPr>
              <a:t>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7327" y="131465"/>
            <a:ext cx="2654496" cy="1857375"/>
          </a:xfrm>
          <a:prstGeom prst="rect">
            <a:avLst/>
          </a:prstGeom>
        </p:spPr>
      </p:pic>
      <p:cxnSp>
        <p:nvCxnSpPr>
          <p:cNvPr id="15" name="Straight Arrow Connector 14"/>
          <p:cNvCxnSpPr/>
          <p:nvPr/>
        </p:nvCxnSpPr>
        <p:spPr>
          <a:xfrm>
            <a:off x="8517942" y="1579340"/>
            <a:ext cx="1152128" cy="0"/>
          </a:xfrm>
          <a:prstGeom prst="straightConnector1">
            <a:avLst/>
          </a:prstGeom>
          <a:ln w="47625">
            <a:solidFill>
              <a:srgbClr val="0070C0"/>
            </a:solidFill>
            <a:tailEnd type="triangle" w="lg" len="lg"/>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8348766" y="1674984"/>
                <a:ext cx="1585658" cy="424732"/>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𝑣</m:t>
                          </m:r>
                        </m:e>
                        <m:sub>
                          <m:r>
                            <a:rPr lang="en-US" b="0" i="1" smtClean="0">
                              <a:solidFill>
                                <a:srgbClr val="0070C0"/>
                              </a:solidFill>
                              <a:latin typeface="Cambria Math" panose="02040503050406030204" pitchFamily="18" charset="0"/>
                            </a:rPr>
                            <m:t>𝑏𝑙𝑢𝑒</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𝑐</m:t>
                      </m:r>
                    </m:oMath>
                  </m:oMathPara>
                </a14:m>
                <a:endParaRPr lang="en-US" sz="2800" dirty="0">
                  <a:solidFill>
                    <a:srgbClr val="0070C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348766" y="1674984"/>
                <a:ext cx="1585658" cy="424732"/>
              </a:xfrm>
              <a:prstGeom prst="rect">
                <a:avLst/>
              </a:prstGeom>
              <a:blipFill>
                <a:blip r:embed="rId7"/>
                <a:stretch>
                  <a:fillRect b="-5797"/>
                </a:stretch>
              </a:blipFill>
            </p:spPr>
            <p:txBody>
              <a:bodyPr/>
              <a:lstStyle/>
              <a:p>
                <a:r>
                  <a:rPr lang="en-US">
                    <a:noFill/>
                  </a:rPr>
                  <a:t> </a:t>
                </a:r>
              </a:p>
            </p:txBody>
          </p:sp>
        </mc:Fallback>
      </mc:AlternateContent>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877513" y="96626"/>
            <a:ext cx="1625397" cy="1726984"/>
          </a:xfrm>
          <a:prstGeom prst="rect">
            <a:avLst/>
          </a:prstGeom>
        </p:spPr>
      </p:pic>
      <p:sp>
        <p:nvSpPr>
          <p:cNvPr id="17" name="Footer Placeholder 16"/>
          <p:cNvSpPr>
            <a:spLocks noGrp="1"/>
          </p:cNvSpPr>
          <p:nvPr>
            <p:ph type="ftr" sz="quarter" idx="11"/>
          </p:nvPr>
        </p:nvSpPr>
        <p:spPr/>
        <p:txBody>
          <a:bodyPr/>
          <a:lstStyle/>
          <a:p>
            <a:r>
              <a:rPr lang="en-US"/>
              <a:t>Mehreen Sultana, Modern Physics - Saturday Morning Physics - March 11, 2017</a:t>
            </a:r>
          </a:p>
        </p:txBody>
      </p:sp>
      <p:sp>
        <p:nvSpPr>
          <p:cNvPr id="18" name="Slide Number Placeholder 17"/>
          <p:cNvSpPr>
            <a:spLocks noGrp="1"/>
          </p:cNvSpPr>
          <p:nvPr>
            <p:ph type="sldNum" sz="quarter" idx="12"/>
          </p:nvPr>
        </p:nvSpPr>
        <p:spPr/>
        <p:txBody>
          <a:bodyPr/>
          <a:lstStyle/>
          <a:p>
            <a:fld id="{E5FD5434-F838-4DD4-A17B-1CB1A1850DF4}" type="slidenum">
              <a:rPr lang="en-US" smtClean="0"/>
              <a:t>47</a:t>
            </a:fld>
            <a:endParaRPr lang="en-US"/>
          </a:p>
        </p:txBody>
      </p:sp>
    </p:spTree>
    <p:extLst>
      <p:ext uri="{BB962C8B-B14F-4D97-AF65-F5344CB8AC3E}">
        <p14:creationId xmlns:p14="http://schemas.microsoft.com/office/powerpoint/2010/main" val="156948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80" y="0"/>
            <a:ext cx="10360501" cy="692696"/>
          </a:xfrm>
        </p:spPr>
        <p:txBody>
          <a:bodyPr/>
          <a:lstStyle/>
          <a:p>
            <a:pPr algn="ctr"/>
            <a:r>
              <a:rPr lang="en-US" b="1" dirty="0">
                <a:solidFill>
                  <a:srgbClr val="FFC000"/>
                </a:solidFill>
              </a:rPr>
              <a:t>Remember Galilean Relativity?</a:t>
            </a:r>
          </a:p>
        </p:txBody>
      </p:sp>
      <p:sp>
        <p:nvSpPr>
          <p:cNvPr id="6" name="TextBox 5"/>
          <p:cNvSpPr txBox="1"/>
          <p:nvPr/>
        </p:nvSpPr>
        <p:spPr>
          <a:xfrm>
            <a:off x="621804" y="5445224"/>
            <a:ext cx="11161240" cy="1200329"/>
          </a:xfrm>
          <a:prstGeom prst="rect">
            <a:avLst/>
          </a:prstGeom>
          <a:noFill/>
        </p:spPr>
        <p:txBody>
          <a:bodyPr wrap="square" rtlCol="0">
            <a:spAutoFit/>
          </a:bodyPr>
          <a:lstStyle/>
          <a:p>
            <a:pPr algn="ctr">
              <a:lnSpc>
                <a:spcPct val="90000"/>
              </a:lnSpc>
            </a:pPr>
            <a:r>
              <a:rPr lang="en-US" sz="4000" dirty="0">
                <a:solidFill>
                  <a:srgbClr val="FFFF00"/>
                </a:solidFill>
              </a:rPr>
              <a:t>Imagine clocks that use light to keep time</a:t>
            </a:r>
          </a:p>
          <a:p>
            <a:pPr algn="ctr">
              <a:lnSpc>
                <a:spcPct val="90000"/>
              </a:lnSpc>
            </a:pPr>
            <a:r>
              <a:rPr lang="en-US" sz="4000" dirty="0"/>
              <a:t>We call this a “light clock”</a:t>
            </a:r>
          </a:p>
        </p:txBody>
      </p:sp>
      <p:sp>
        <p:nvSpPr>
          <p:cNvPr id="7" name="TextBox 6"/>
          <p:cNvSpPr txBox="1"/>
          <p:nvPr/>
        </p:nvSpPr>
        <p:spPr>
          <a:xfrm>
            <a:off x="745424" y="3564449"/>
            <a:ext cx="2232248" cy="1255728"/>
          </a:xfrm>
          <a:prstGeom prst="rect">
            <a:avLst/>
          </a:prstGeom>
          <a:noFill/>
        </p:spPr>
        <p:txBody>
          <a:bodyPr wrap="square" rtlCol="0">
            <a:spAutoFit/>
          </a:bodyPr>
          <a:lstStyle/>
          <a:p>
            <a:pPr>
              <a:lnSpc>
                <a:spcPct val="90000"/>
              </a:lnSpc>
            </a:pPr>
            <a:r>
              <a:rPr lang="en-US" sz="2800" dirty="0"/>
              <a:t>Stationary Observer (pole) </a:t>
            </a:r>
          </a:p>
        </p:txBody>
      </p:sp>
      <p:sp>
        <p:nvSpPr>
          <p:cNvPr id="8" name="TextBox 7"/>
          <p:cNvSpPr txBox="1"/>
          <p:nvPr/>
        </p:nvSpPr>
        <p:spPr>
          <a:xfrm>
            <a:off x="712079" y="2181394"/>
            <a:ext cx="2232248" cy="1255728"/>
          </a:xfrm>
          <a:prstGeom prst="rect">
            <a:avLst/>
          </a:prstGeom>
          <a:noFill/>
        </p:spPr>
        <p:txBody>
          <a:bodyPr wrap="square" rtlCol="0">
            <a:spAutoFit/>
          </a:bodyPr>
          <a:lstStyle/>
          <a:p>
            <a:pPr>
              <a:lnSpc>
                <a:spcPct val="90000"/>
              </a:lnSpc>
            </a:pPr>
            <a:r>
              <a:rPr lang="en-US" sz="2800" dirty="0"/>
              <a:t>Moving Observer </a:t>
            </a:r>
          </a:p>
          <a:p>
            <a:pPr>
              <a:lnSpc>
                <a:spcPct val="90000"/>
              </a:lnSpc>
            </a:pPr>
            <a:r>
              <a:rPr lang="en-US" sz="2800" dirty="0"/>
              <a:t>(train car)</a:t>
            </a:r>
          </a:p>
        </p:txBody>
      </p:sp>
      <p:pic>
        <p:nvPicPr>
          <p:cNvPr id="3" name="speed_of_ligh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0376" y="2076199"/>
            <a:ext cx="8848558" cy="2743978"/>
          </a:xfrm>
          <a:prstGeom prst="rect">
            <a:avLst/>
          </a:prstGeom>
        </p:spPr>
      </p:pic>
      <p:sp>
        <p:nvSpPr>
          <p:cNvPr id="9" name="TextBox 8"/>
          <p:cNvSpPr txBox="1"/>
          <p:nvPr/>
        </p:nvSpPr>
        <p:spPr>
          <a:xfrm>
            <a:off x="261764" y="1628528"/>
            <a:ext cx="11521280" cy="480131"/>
          </a:xfrm>
          <a:prstGeom prst="rect">
            <a:avLst/>
          </a:prstGeom>
          <a:noFill/>
        </p:spPr>
        <p:txBody>
          <a:bodyPr wrap="square" rtlCol="0">
            <a:spAutoFit/>
          </a:bodyPr>
          <a:lstStyle/>
          <a:p>
            <a:pPr algn="ctr">
              <a:lnSpc>
                <a:spcPct val="90000"/>
              </a:lnSpc>
            </a:pPr>
            <a:r>
              <a:rPr lang="en-US" sz="2800" dirty="0">
                <a:solidFill>
                  <a:srgbClr val="FFFF00"/>
                </a:solidFill>
              </a:rPr>
              <a:t>WHAT IF IT ISN’T?</a:t>
            </a:r>
          </a:p>
        </p:txBody>
      </p:sp>
      <p:sp>
        <p:nvSpPr>
          <p:cNvPr id="10" name="TextBox 9"/>
          <p:cNvSpPr txBox="1"/>
          <p:nvPr/>
        </p:nvSpPr>
        <p:spPr>
          <a:xfrm>
            <a:off x="261764" y="706402"/>
            <a:ext cx="11521280" cy="867930"/>
          </a:xfrm>
          <a:prstGeom prst="rect">
            <a:avLst/>
          </a:prstGeom>
          <a:noFill/>
        </p:spPr>
        <p:txBody>
          <a:bodyPr wrap="square" rtlCol="0">
            <a:spAutoFit/>
          </a:bodyPr>
          <a:lstStyle/>
          <a:p>
            <a:pPr algn="ctr">
              <a:lnSpc>
                <a:spcPct val="90000"/>
              </a:lnSpc>
            </a:pPr>
            <a:r>
              <a:rPr lang="en-US" sz="2800" dirty="0"/>
              <a:t>According to Galilean relativity, time is </a:t>
            </a:r>
            <a:r>
              <a:rPr lang="en-US" sz="2800" dirty="0">
                <a:solidFill>
                  <a:srgbClr val="FFFF00"/>
                </a:solidFill>
              </a:rPr>
              <a:t>assumed </a:t>
            </a:r>
            <a:r>
              <a:rPr lang="en-US" sz="2800" dirty="0"/>
              <a:t>to be the same between all frames of reference.</a:t>
            </a:r>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48</a:t>
            </a:fld>
            <a:endParaRPr lang="en-US"/>
          </a:p>
        </p:txBody>
      </p:sp>
    </p:spTree>
    <p:extLst>
      <p:ext uri="{BB962C8B-B14F-4D97-AF65-F5344CB8AC3E}">
        <p14:creationId xmlns:p14="http://schemas.microsoft.com/office/powerpoint/2010/main" val="240584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1" y="476672"/>
            <a:ext cx="10360501" cy="714152"/>
          </a:xfrm>
        </p:spPr>
        <p:txBody>
          <a:bodyPr>
            <a:normAutofit fontScale="90000"/>
          </a:bodyPr>
          <a:lstStyle/>
          <a:p>
            <a:r>
              <a:rPr lang="en-US" dirty="0">
                <a:solidFill>
                  <a:srgbClr val="FFC000"/>
                </a:solidFill>
              </a:rPr>
              <a:t>SPECIAL POSTULATES FOR A VERY SPECIAL RELATIVITY</a:t>
            </a:r>
          </a:p>
        </p:txBody>
      </p:sp>
      <p:sp>
        <p:nvSpPr>
          <p:cNvPr id="3" name="Content Placeholder 2"/>
          <p:cNvSpPr>
            <a:spLocks noGrp="1"/>
          </p:cNvSpPr>
          <p:nvPr>
            <p:ph idx="1"/>
          </p:nvPr>
        </p:nvSpPr>
        <p:spPr>
          <a:xfrm>
            <a:off x="914161" y="1340768"/>
            <a:ext cx="10360501" cy="2016224"/>
          </a:xfrm>
        </p:spPr>
        <p:txBody>
          <a:bodyPr/>
          <a:lstStyle/>
          <a:p>
            <a:pPr marL="514350" indent="-514350">
              <a:buFont typeface="+mj-lt"/>
              <a:buAutoNum type="arabicPeriod"/>
            </a:pPr>
            <a:r>
              <a:rPr lang="en-US" dirty="0"/>
              <a:t>The laws of physics are the same in all inertial frames of reference </a:t>
            </a:r>
          </a:p>
          <a:p>
            <a:pPr marL="514350" indent="-514350">
              <a:buFont typeface="+mj-lt"/>
              <a:buAutoNum type="arabicPeriod"/>
            </a:pPr>
            <a:r>
              <a:rPr lang="en-US" dirty="0"/>
              <a:t>The speed of light in free space has the same value in all inertial frames of reference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084" y="3356992"/>
            <a:ext cx="5842621" cy="3283553"/>
          </a:xfrm>
          <a:prstGeom prst="rect">
            <a:avLst/>
          </a:prstGeom>
        </p:spPr>
      </p:pic>
      <p:sp>
        <p:nvSpPr>
          <p:cNvPr id="5" name="Footer Placeholder 4"/>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49</a:t>
            </a:fld>
            <a:endParaRPr lang="en-US"/>
          </a:p>
        </p:txBody>
      </p:sp>
    </p:spTree>
    <p:extLst>
      <p:ext uri="{BB962C8B-B14F-4D97-AF65-F5344CB8AC3E}">
        <p14:creationId xmlns:p14="http://schemas.microsoft.com/office/powerpoint/2010/main" val="232274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INERTIA!</a:t>
            </a:r>
          </a:p>
        </p:txBody>
      </p:sp>
      <p:sp>
        <p:nvSpPr>
          <p:cNvPr id="5" name="TextBox 4"/>
          <p:cNvSpPr txBox="1"/>
          <p:nvPr/>
        </p:nvSpPr>
        <p:spPr>
          <a:xfrm>
            <a:off x="914162" y="2420888"/>
            <a:ext cx="3744416" cy="2806922"/>
          </a:xfrm>
          <a:prstGeom prst="rect">
            <a:avLst/>
          </a:prstGeom>
          <a:noFill/>
        </p:spPr>
        <p:txBody>
          <a:bodyPr wrap="square" rtlCol="0">
            <a:spAutoFit/>
          </a:bodyPr>
          <a:lstStyle/>
          <a:p>
            <a:pPr>
              <a:lnSpc>
                <a:spcPct val="90000"/>
              </a:lnSpc>
            </a:pPr>
            <a:r>
              <a:rPr lang="en-US" sz="2800" dirty="0"/>
              <a:t>FORCE!</a:t>
            </a:r>
          </a:p>
          <a:p>
            <a:pPr>
              <a:lnSpc>
                <a:spcPct val="90000"/>
              </a:lnSpc>
            </a:pPr>
            <a:endParaRPr lang="en-US" sz="2800" dirty="0"/>
          </a:p>
          <a:p>
            <a:pPr>
              <a:lnSpc>
                <a:spcPct val="90000"/>
              </a:lnSpc>
            </a:pPr>
            <a:r>
              <a:rPr lang="en-US" sz="2800" dirty="0"/>
              <a:t>ACCELERATION!</a:t>
            </a:r>
          </a:p>
          <a:p>
            <a:pPr>
              <a:lnSpc>
                <a:spcPct val="90000"/>
              </a:lnSpc>
            </a:pPr>
            <a:endParaRPr lang="en-US" sz="2800" dirty="0"/>
          </a:p>
          <a:p>
            <a:pPr>
              <a:lnSpc>
                <a:spcPct val="90000"/>
              </a:lnSpc>
            </a:pPr>
            <a:r>
              <a:rPr lang="en-US" sz="2800" dirty="0"/>
              <a:t>VELOCITY!</a:t>
            </a:r>
          </a:p>
          <a:p>
            <a:pPr>
              <a:lnSpc>
                <a:spcPct val="90000"/>
              </a:lnSpc>
            </a:pPr>
            <a:endParaRPr lang="en-US" sz="2800" dirty="0"/>
          </a:p>
          <a:p>
            <a:pPr>
              <a:lnSpc>
                <a:spcPct val="90000"/>
              </a:lnSpc>
            </a:pPr>
            <a:endParaRPr lang="en-US"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268" y="332656"/>
            <a:ext cx="6192688" cy="6192688"/>
          </a:xfrm>
          <a:prstGeom prst="rect">
            <a:avLst/>
          </a:prstGeom>
        </p:spPr>
      </p:pic>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5</a:t>
            </a:fld>
            <a:endParaRPr lang="en-US"/>
          </a:p>
        </p:txBody>
      </p:sp>
    </p:spTree>
    <p:extLst>
      <p:ext uri="{BB962C8B-B14F-4D97-AF65-F5344CB8AC3E}">
        <p14:creationId xmlns:p14="http://schemas.microsoft.com/office/powerpoint/2010/main" val="320504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404664"/>
            <a:ext cx="9577064" cy="5937780"/>
          </a:xfrm>
          <a:prstGeom prst="rect">
            <a:avLst/>
          </a:prstGeom>
          <a:scene3d>
            <a:camera prst="orthographicFront">
              <a:rot lat="21299997" lon="0" rev="0"/>
            </a:camera>
            <a:lightRig rig="threePt" dir="t"/>
          </a:scene3d>
        </p:spPr>
      </p:pic>
      <mc:AlternateContent xmlns:mc="http://schemas.openxmlformats.org/markup-compatibility/2006" xmlns:a14="http://schemas.microsoft.com/office/drawing/2010/main">
        <mc:Choice Requires="a14">
          <p:sp>
            <p:nvSpPr>
              <p:cNvPr id="6" name="TextBox 5"/>
              <p:cNvSpPr txBox="1"/>
              <p:nvPr/>
            </p:nvSpPr>
            <p:spPr>
              <a:xfrm>
                <a:off x="3178088" y="3717032"/>
                <a:ext cx="6120680" cy="1255728"/>
              </a:xfrm>
              <a:prstGeom prst="rect">
                <a:avLst/>
              </a:prstGeom>
              <a:noFill/>
            </p:spPr>
            <p:txBody>
              <a:bodyPr wrap="square" rtlCol="0">
                <a:spAutoFit/>
              </a:bodyPr>
              <a:lstStyle/>
              <a:p>
                <a:pPr algn="ctr">
                  <a:lnSpc>
                    <a:spcPct val="90000"/>
                  </a:lnSpc>
                </a:pPr>
                <a:endParaRPr lang="en-US" sz="2800" dirty="0">
                  <a:solidFill>
                    <a:schemeClr val="accent1">
                      <a:lumMod val="60000"/>
                      <a:lumOff val="40000"/>
                    </a:schemeClr>
                  </a:solidFill>
                </a:endParaRPr>
              </a:p>
              <a:p>
                <a:pPr algn="ctr">
                  <a:lnSpc>
                    <a:spcPct val="90000"/>
                  </a:lnSpc>
                </a:pPr>
                <a14:m>
                  <m:oMathPara xmlns:m="http://schemas.openxmlformats.org/officeDocument/2006/math">
                    <m:oMathParaPr>
                      <m:jc m:val="centerGroup"/>
                    </m:oMathParaPr>
                    <m:oMath xmlns:m="http://schemas.openxmlformats.org/officeDocument/2006/math">
                      <m:r>
                        <a:rPr lang="en-US" sz="2800" b="0" i="1" smtClean="0">
                          <a:solidFill>
                            <a:schemeClr val="accent1">
                              <a:lumMod val="60000"/>
                              <a:lumOff val="40000"/>
                            </a:schemeClr>
                          </a:solidFill>
                          <a:latin typeface="Cambria Math" panose="02040503050406030204" pitchFamily="18" charset="0"/>
                        </a:rPr>
                        <m:t>𝑑</m:t>
                      </m:r>
                      <m:r>
                        <a:rPr lang="en-US" sz="2800" b="0" i="1" smtClean="0">
                          <a:solidFill>
                            <a:schemeClr val="accent1">
                              <a:lumMod val="60000"/>
                              <a:lumOff val="40000"/>
                            </a:schemeClr>
                          </a:solidFill>
                          <a:latin typeface="Cambria Math" panose="02040503050406030204" pitchFamily="18" charset="0"/>
                        </a:rPr>
                        <m:t> </m:t>
                      </m:r>
                    </m:oMath>
                  </m:oMathPara>
                </a14:m>
                <a:endParaRPr lang="en-US" sz="2800" dirty="0">
                  <a:solidFill>
                    <a:schemeClr val="accent1">
                      <a:lumMod val="60000"/>
                      <a:lumOff val="40000"/>
                    </a:schemeClr>
                  </a:solidFill>
                </a:endParaRPr>
              </a:p>
              <a:p>
                <a:pPr algn="ctr">
                  <a:lnSpc>
                    <a:spcPct val="90000"/>
                  </a:lnSpc>
                </a:pPr>
                <a:endParaRPr lang="en-US" sz="2800" dirty="0">
                  <a:solidFill>
                    <a:schemeClr val="accent1">
                      <a:lumMod val="60000"/>
                      <a:lumOff val="40000"/>
                    </a:schemeClr>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178088" y="3717032"/>
                <a:ext cx="6120680" cy="1255728"/>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p:cNvCxnSpPr/>
          <p:nvPr/>
        </p:nvCxnSpPr>
        <p:spPr>
          <a:xfrm>
            <a:off x="3358108" y="4653136"/>
            <a:ext cx="5760640" cy="0"/>
          </a:xfrm>
          <a:prstGeom prst="straightConnector1">
            <a:avLst/>
          </a:prstGeom>
          <a:ln w="73025">
            <a:prstDash val="lgDash"/>
            <a:miter lim="8000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693812" y="226874"/>
                <a:ext cx="9550061" cy="3709605"/>
              </a:xfrm>
              <a:prstGeom prst="rect">
                <a:avLst/>
              </a:prstGeom>
              <a:noFill/>
            </p:spPr>
            <p:txBody>
              <a:bodyPr wrap="square" rtlCol="0">
                <a:spAutoFit/>
              </a:bodyPr>
              <a:lstStyle/>
              <a:p>
                <a:pPr>
                  <a:lnSpc>
                    <a:spcPct val="90000"/>
                  </a:lnSpc>
                </a:pPr>
                <a:r>
                  <a:rPr lang="en-US" sz="2800" dirty="0"/>
                  <a:t>A static observer on the ground has a light clock.</a:t>
                </a:r>
              </a:p>
              <a:p>
                <a:pPr>
                  <a:lnSpc>
                    <a:spcPct val="90000"/>
                  </a:lnSpc>
                </a:pPr>
                <a:r>
                  <a:rPr lang="en-US" sz="2800" dirty="0"/>
                  <a:t>A “tick” in time is when light leaves and comes back.</a:t>
                </a:r>
              </a:p>
              <a:p>
                <a:pPr>
                  <a:lnSpc>
                    <a:spcPct val="90000"/>
                  </a:lnSpc>
                </a:pPr>
                <a:endParaRPr lang="en-US" sz="2800" dirty="0"/>
              </a:p>
              <a:p>
                <a:pPr>
                  <a:lnSpc>
                    <a:spcPct val="90000"/>
                  </a:lnSpc>
                </a:pPr>
                <a:r>
                  <a:rPr lang="en-US" sz="2800" dirty="0"/>
                  <a:t>Recall velocity: </a:t>
                </a:r>
                <a14:m>
                  <m:oMath xmlns:m="http://schemas.openxmlformats.org/officeDocument/2006/math">
                    <m:r>
                      <a:rPr lang="en-US" sz="4000" b="0" i="1" smtClean="0">
                        <a:solidFill>
                          <a:srgbClr val="FFFF00"/>
                        </a:solidFill>
                        <a:latin typeface="Cambria Math" panose="02040503050406030204" pitchFamily="18" charset="0"/>
                      </a:rPr>
                      <m:t>𝑣</m:t>
                    </m:r>
                    <m:r>
                      <a:rPr lang="en-US" sz="4000" b="0" i="1" smtClean="0">
                        <a:solidFill>
                          <a:srgbClr val="FFFF00"/>
                        </a:solidFill>
                        <a:latin typeface="Cambria Math" panose="02040503050406030204" pitchFamily="18" charset="0"/>
                      </a:rPr>
                      <m:t>= </m:t>
                    </m:r>
                    <m:f>
                      <m:fPr>
                        <m:ctrlPr>
                          <a:rPr lang="en-US" sz="4000" b="0" i="1" smtClean="0">
                            <a:solidFill>
                              <a:srgbClr val="FFFF00"/>
                            </a:solidFill>
                            <a:latin typeface="Cambria Math" panose="02040503050406030204" pitchFamily="18" charset="0"/>
                          </a:rPr>
                        </m:ctrlPr>
                      </m:fPr>
                      <m:num>
                        <m:r>
                          <a:rPr lang="en-US" sz="4000" b="0" i="1" smtClean="0">
                            <a:solidFill>
                              <a:srgbClr val="FFFF00"/>
                            </a:solidFill>
                            <a:latin typeface="Cambria Math" panose="02040503050406030204" pitchFamily="18" charset="0"/>
                            <a:ea typeface="Cambria Math" panose="02040503050406030204" pitchFamily="18" charset="0"/>
                          </a:rPr>
                          <m:t>∆</m:t>
                        </m:r>
                        <m:r>
                          <a:rPr lang="en-US" sz="4000" b="0" i="1" smtClean="0">
                            <a:solidFill>
                              <a:srgbClr val="FFFF00"/>
                            </a:solidFill>
                            <a:latin typeface="Cambria Math" panose="02040503050406030204" pitchFamily="18" charset="0"/>
                            <a:ea typeface="Cambria Math" panose="02040503050406030204" pitchFamily="18" charset="0"/>
                          </a:rPr>
                          <m:t>𝑥</m:t>
                        </m:r>
                      </m:num>
                      <m:den>
                        <m:r>
                          <a:rPr lang="en-US" sz="4000" b="0" i="1" smtClean="0">
                            <a:solidFill>
                              <a:srgbClr val="FFFF00"/>
                            </a:solidFill>
                            <a:latin typeface="Cambria Math" panose="02040503050406030204" pitchFamily="18" charset="0"/>
                            <a:ea typeface="Cambria Math" panose="02040503050406030204" pitchFamily="18" charset="0"/>
                          </a:rPr>
                          <m:t>∆</m:t>
                        </m:r>
                        <m:r>
                          <a:rPr lang="en-US" sz="4000" b="0" i="1" smtClean="0">
                            <a:solidFill>
                              <a:srgbClr val="FFFF00"/>
                            </a:solidFill>
                            <a:latin typeface="Cambria Math" panose="02040503050406030204" pitchFamily="18" charset="0"/>
                            <a:ea typeface="Cambria Math" panose="02040503050406030204" pitchFamily="18" charset="0"/>
                          </a:rPr>
                          <m:t>𝑡</m:t>
                        </m:r>
                      </m:den>
                    </m:f>
                  </m:oMath>
                </a14:m>
                <a:endParaRPr lang="en-US" sz="2800" dirty="0"/>
              </a:p>
              <a:p>
                <a:pPr>
                  <a:lnSpc>
                    <a:spcPct val="90000"/>
                  </a:lnSpc>
                </a:pPr>
                <a:endParaRPr lang="en-US" sz="2800" dirty="0"/>
              </a:p>
              <a:p>
                <a:pPr>
                  <a:lnSpc>
                    <a:spcPct val="90000"/>
                  </a:lnSpc>
                </a:pPr>
                <a:r>
                  <a:rPr lang="en-US" sz="2800" dirty="0"/>
                  <a:t>Apply that to this situation: </a:t>
                </a:r>
                <a14:m>
                  <m:oMath xmlns:m="http://schemas.openxmlformats.org/officeDocument/2006/math">
                    <m:r>
                      <m:rPr>
                        <m:sty m:val="p"/>
                      </m:rPr>
                      <a:rPr lang="en-US" sz="4400" b="0" i="0" smtClean="0">
                        <a:solidFill>
                          <a:srgbClr val="FFC000"/>
                        </a:solidFill>
                        <a:latin typeface="Cambria Math" panose="02040503050406030204" pitchFamily="18" charset="0"/>
                      </a:rPr>
                      <m:t>c</m:t>
                    </m:r>
                    <m:r>
                      <a:rPr lang="en-US" sz="4400" b="0" i="1" smtClean="0">
                        <a:solidFill>
                          <a:srgbClr val="FFC000"/>
                        </a:solidFill>
                        <a:latin typeface="Cambria Math" panose="02040503050406030204" pitchFamily="18" charset="0"/>
                      </a:rPr>
                      <m:t>=</m:t>
                    </m:r>
                    <m:f>
                      <m:fPr>
                        <m:ctrlPr>
                          <a:rPr lang="en-US" sz="4400" i="1" smtClean="0">
                            <a:solidFill>
                              <a:srgbClr val="FFC000"/>
                            </a:solidFill>
                            <a:latin typeface="Cambria Math" panose="02040503050406030204" pitchFamily="18" charset="0"/>
                          </a:rPr>
                        </m:ctrlPr>
                      </m:fPr>
                      <m:num>
                        <m:r>
                          <a:rPr lang="en-US" sz="4400" b="0" i="1" smtClean="0">
                            <a:solidFill>
                              <a:srgbClr val="FFC000"/>
                            </a:solidFill>
                            <a:latin typeface="Cambria Math" panose="02040503050406030204" pitchFamily="18" charset="0"/>
                          </a:rPr>
                          <m:t>𝑑</m:t>
                        </m:r>
                      </m:num>
                      <m:den>
                        <m:r>
                          <a:rPr lang="en-US" sz="4400" i="1">
                            <a:solidFill>
                              <a:srgbClr val="FFC000"/>
                            </a:solidFill>
                            <a:latin typeface="Cambria Math" panose="02040503050406030204" pitchFamily="18" charset="0"/>
                            <a:ea typeface="Cambria Math" panose="02040503050406030204" pitchFamily="18" charset="0"/>
                          </a:rPr>
                          <m:t>∆</m:t>
                        </m:r>
                        <m:r>
                          <a:rPr lang="en-US" sz="4400" i="1">
                            <a:solidFill>
                              <a:srgbClr val="FFC000"/>
                            </a:solidFill>
                            <a:latin typeface="Cambria Math" panose="02040503050406030204" pitchFamily="18" charset="0"/>
                            <a:ea typeface="Cambria Math" panose="02040503050406030204" pitchFamily="18" charset="0"/>
                          </a:rPr>
                          <m:t>𝑡</m:t>
                        </m:r>
                      </m:den>
                    </m:f>
                  </m:oMath>
                </a14:m>
                <a:endParaRPr lang="en-US" sz="4400" dirty="0">
                  <a:solidFill>
                    <a:srgbClr val="FFC000"/>
                  </a:solidFill>
                </a:endParaRPr>
              </a:p>
              <a:p>
                <a:pPr>
                  <a:lnSpc>
                    <a:spcPct val="90000"/>
                  </a:lnSpc>
                </a:pPr>
                <a:endParaRPr lang="en-US"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693812" y="226874"/>
                <a:ext cx="9550061" cy="3709605"/>
              </a:xfrm>
              <a:prstGeom prst="rect">
                <a:avLst/>
              </a:prstGeom>
              <a:blipFill>
                <a:blip r:embed="rId4"/>
                <a:stretch>
                  <a:fillRect l="-1341" t="-2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8138917" y="2021037"/>
                <a:ext cx="4033184" cy="2345835"/>
              </a:xfrm>
              <a:prstGeom prst="rect">
                <a:avLst/>
              </a:prstGeom>
              <a:solidFill>
                <a:schemeClr val="bg1">
                  <a:lumMod val="85000"/>
                  <a:lumOff val="15000"/>
                </a:schemeClr>
              </a:solidFill>
            </p:spPr>
            <p:txBody>
              <a:bodyPr wrap="square" rtlCol="0">
                <a:spAutoFit/>
              </a:bodyPr>
              <a:lstStyle/>
              <a:p>
                <a:pPr algn="ctr">
                  <a:lnSpc>
                    <a:spcPct val="90000"/>
                  </a:lnSpc>
                </a:pPr>
                <a:endParaRPr lang="en-US" sz="1800" dirty="0">
                  <a:solidFill>
                    <a:schemeClr val="accent1">
                      <a:lumMod val="60000"/>
                      <a:lumOff val="40000"/>
                    </a:schemeClr>
                  </a:solidFill>
                </a:endParaRPr>
              </a:p>
              <a:p>
                <a:pPr algn="ctr">
                  <a:lnSpc>
                    <a:spcPct val="90000"/>
                  </a:lnSpc>
                </a:pPr>
                <a14:m>
                  <m:oMath xmlns:m="http://schemas.openxmlformats.org/officeDocument/2006/math">
                    <m:r>
                      <a:rPr lang="en-US" sz="3200" b="1" i="1" smtClean="0">
                        <a:solidFill>
                          <a:schemeClr val="accent1">
                            <a:lumMod val="60000"/>
                            <a:lumOff val="40000"/>
                          </a:schemeClr>
                        </a:solidFill>
                        <a:latin typeface="Cambria Math" panose="02040503050406030204" pitchFamily="18" charset="0"/>
                        <a:ea typeface="Cambria Math" panose="02040503050406030204" pitchFamily="18" charset="0"/>
                      </a:rPr>
                      <m:t>∆</m:t>
                    </m:r>
                    <m:sSub>
                      <m:sSubPr>
                        <m:ctrlPr>
                          <a:rPr lang="en-US" sz="3200" b="1" i="1" smtClean="0">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n-US" sz="3200" b="1" i="1" smtClean="0">
                            <a:solidFill>
                              <a:schemeClr val="accent1">
                                <a:lumMod val="60000"/>
                                <a:lumOff val="40000"/>
                              </a:schemeClr>
                            </a:solidFill>
                            <a:latin typeface="Cambria Math" panose="02040503050406030204" pitchFamily="18" charset="0"/>
                            <a:ea typeface="Cambria Math" panose="02040503050406030204" pitchFamily="18" charset="0"/>
                          </a:rPr>
                          <m:t>𝒕</m:t>
                        </m:r>
                      </m:e>
                      <m:sub>
                        <m:r>
                          <a:rPr lang="en-US" sz="3200" b="1" i="1" smtClean="0">
                            <a:solidFill>
                              <a:schemeClr val="accent1">
                                <a:lumMod val="60000"/>
                                <a:lumOff val="40000"/>
                              </a:schemeClr>
                            </a:solidFill>
                            <a:latin typeface="Cambria Math" panose="02040503050406030204" pitchFamily="18" charset="0"/>
                            <a:ea typeface="Cambria Math" panose="02040503050406030204" pitchFamily="18" charset="0"/>
                          </a:rPr>
                          <m:t>𝟎</m:t>
                        </m:r>
                      </m:sub>
                    </m:sSub>
                    <m:r>
                      <a:rPr lang="en-US" sz="3200" b="1" i="1" smtClean="0">
                        <a:solidFill>
                          <a:schemeClr val="accent1">
                            <a:lumMod val="60000"/>
                            <a:lumOff val="40000"/>
                          </a:schemeClr>
                        </a:solidFill>
                        <a:latin typeface="Cambria Math" panose="02040503050406030204" pitchFamily="18" charset="0"/>
                        <a:ea typeface="Cambria Math" panose="02040503050406030204" pitchFamily="18" charset="0"/>
                      </a:rPr>
                      <m:t>=</m:t>
                    </m:r>
                    <m:f>
                      <m:fPr>
                        <m:ctrlPr>
                          <a:rPr lang="en-US" sz="3200" b="1" i="1" smtClean="0">
                            <a:solidFill>
                              <a:schemeClr val="accent1">
                                <a:lumMod val="60000"/>
                                <a:lumOff val="40000"/>
                              </a:schemeClr>
                            </a:solidFill>
                            <a:latin typeface="Cambria Math" panose="02040503050406030204" pitchFamily="18" charset="0"/>
                          </a:rPr>
                        </m:ctrlPr>
                      </m:fPr>
                      <m:num>
                        <m:r>
                          <a:rPr lang="en-US" sz="3200" b="1" i="1" smtClean="0">
                            <a:solidFill>
                              <a:schemeClr val="accent1">
                                <a:lumMod val="60000"/>
                                <a:lumOff val="40000"/>
                              </a:schemeClr>
                            </a:solidFill>
                            <a:latin typeface="Cambria Math" panose="02040503050406030204" pitchFamily="18" charset="0"/>
                          </a:rPr>
                          <m:t>𝟐</m:t>
                        </m:r>
                        <m:r>
                          <a:rPr lang="en-US" sz="3200" b="1" i="1" smtClean="0">
                            <a:solidFill>
                              <a:schemeClr val="accent1">
                                <a:lumMod val="60000"/>
                                <a:lumOff val="40000"/>
                              </a:schemeClr>
                            </a:solidFill>
                            <a:latin typeface="Cambria Math" panose="02040503050406030204" pitchFamily="18" charset="0"/>
                          </a:rPr>
                          <m:t>𝒅</m:t>
                        </m:r>
                      </m:num>
                      <m:den>
                        <m:r>
                          <a:rPr lang="en-US" sz="3200" b="1" i="1" smtClean="0">
                            <a:solidFill>
                              <a:schemeClr val="accent1">
                                <a:lumMod val="60000"/>
                                <a:lumOff val="40000"/>
                              </a:schemeClr>
                            </a:solidFill>
                            <a:latin typeface="Cambria Math" panose="02040503050406030204" pitchFamily="18" charset="0"/>
                          </a:rPr>
                          <m:t>𝒄</m:t>
                        </m:r>
                      </m:den>
                    </m:f>
                    <m:r>
                      <a:rPr lang="en-US" sz="3200" b="1" i="1" smtClean="0">
                        <a:solidFill>
                          <a:schemeClr val="accent1">
                            <a:lumMod val="60000"/>
                            <a:lumOff val="40000"/>
                          </a:schemeClr>
                        </a:solidFill>
                        <a:latin typeface="Cambria Math" panose="02040503050406030204" pitchFamily="18" charset="0"/>
                      </a:rPr>
                      <m:t> </m:t>
                    </m:r>
                  </m:oMath>
                </a14:m>
                <a:r>
                  <a:rPr lang="en-US" sz="3200" b="1" dirty="0">
                    <a:solidFill>
                      <a:schemeClr val="accent1">
                        <a:lumMod val="60000"/>
                        <a:lumOff val="40000"/>
                      </a:schemeClr>
                    </a:solidFill>
                  </a:rPr>
                  <a:t> </a:t>
                </a:r>
              </a:p>
              <a:p>
                <a:pPr algn="ctr">
                  <a:lnSpc>
                    <a:spcPct val="90000"/>
                  </a:lnSpc>
                </a:pPr>
                <a:endParaRPr lang="en-US" sz="3200" b="1" dirty="0">
                  <a:solidFill>
                    <a:schemeClr val="accent1">
                      <a:lumMod val="60000"/>
                      <a:lumOff val="40000"/>
                    </a:schemeClr>
                  </a:solidFill>
                </a:endParaRPr>
              </a:p>
              <a:p>
                <a:pPr algn="ctr">
                  <a:lnSpc>
                    <a:spcPct val="90000"/>
                  </a:lnSpc>
                </a:pPr>
                <a:r>
                  <a:rPr lang="en-US" b="1" dirty="0">
                    <a:solidFill>
                      <a:schemeClr val="accent3">
                        <a:lumMod val="60000"/>
                        <a:lumOff val="40000"/>
                      </a:schemeClr>
                    </a:solidFill>
                  </a:rPr>
                  <a:t>what we will call proper time</a:t>
                </a:r>
              </a:p>
              <a:p>
                <a:pPr algn="ctr">
                  <a:lnSpc>
                    <a:spcPct val="90000"/>
                  </a:lnSpc>
                </a:pPr>
                <a:endParaRPr lang="en-US" sz="1800" b="1" dirty="0">
                  <a:solidFill>
                    <a:schemeClr val="accent1">
                      <a:lumMod val="60000"/>
                      <a:lumOff val="40000"/>
                    </a:schemeClr>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138917" y="2021037"/>
                <a:ext cx="4033184" cy="2345835"/>
              </a:xfrm>
              <a:prstGeom prst="rect">
                <a:avLst/>
              </a:prstGeom>
              <a:blipFill>
                <a:blip r:embed="rId5"/>
                <a:stretch>
                  <a:fillRect/>
                </a:stretch>
              </a:blipFill>
            </p:spPr>
            <p:txBody>
              <a:bodyPr/>
              <a:lstStyle/>
              <a:p>
                <a:r>
                  <a:rPr lang="en-US">
                    <a:noFill/>
                  </a:rPr>
                  <a:t> </a:t>
                </a:r>
              </a:p>
            </p:txBody>
          </p:sp>
        </mc:Fallback>
      </mc:AlternateContent>
      <p:sp>
        <p:nvSpPr>
          <p:cNvPr id="16" name="TextBox 15"/>
          <p:cNvSpPr txBox="1"/>
          <p:nvPr/>
        </p:nvSpPr>
        <p:spPr>
          <a:xfrm>
            <a:off x="2313992" y="4024094"/>
            <a:ext cx="2088232" cy="480131"/>
          </a:xfrm>
          <a:prstGeom prst="rect">
            <a:avLst/>
          </a:prstGeom>
          <a:noFill/>
        </p:spPr>
        <p:txBody>
          <a:bodyPr wrap="square" rtlCol="0">
            <a:spAutoFit/>
          </a:bodyPr>
          <a:lstStyle/>
          <a:p>
            <a:pPr>
              <a:lnSpc>
                <a:spcPct val="90000"/>
              </a:lnSpc>
            </a:pPr>
            <a:r>
              <a:rPr lang="en-US" sz="2800" dirty="0"/>
              <a:t>detector</a:t>
            </a:r>
          </a:p>
        </p:txBody>
      </p:sp>
      <p:sp>
        <p:nvSpPr>
          <p:cNvPr id="17" name="TextBox 16"/>
          <p:cNvSpPr txBox="1"/>
          <p:nvPr/>
        </p:nvSpPr>
        <p:spPr>
          <a:xfrm>
            <a:off x="8858624" y="4075042"/>
            <a:ext cx="1571784" cy="480131"/>
          </a:xfrm>
          <a:prstGeom prst="rect">
            <a:avLst/>
          </a:prstGeom>
          <a:noFill/>
        </p:spPr>
        <p:txBody>
          <a:bodyPr wrap="square" rtlCol="0">
            <a:spAutoFit/>
          </a:bodyPr>
          <a:lstStyle/>
          <a:p>
            <a:pPr>
              <a:lnSpc>
                <a:spcPct val="90000"/>
              </a:lnSpc>
            </a:pPr>
            <a:r>
              <a:rPr lang="en-US" sz="2800" dirty="0"/>
              <a:t>mirror</a:t>
            </a:r>
          </a:p>
        </p:txBody>
      </p:sp>
      <p:cxnSp>
        <p:nvCxnSpPr>
          <p:cNvPr id="20" name="Straight Arrow Connector 19"/>
          <p:cNvCxnSpPr/>
          <p:nvPr/>
        </p:nvCxnSpPr>
        <p:spPr>
          <a:xfrm>
            <a:off x="6742484" y="3068960"/>
            <a:ext cx="1224136" cy="0"/>
          </a:xfrm>
          <a:prstGeom prst="straightConnector1">
            <a:avLst/>
          </a:prstGeom>
          <a:ln w="69850">
            <a:miter lim="800000"/>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50</a:t>
            </a:fld>
            <a:endParaRPr lang="en-US"/>
          </a:p>
        </p:txBody>
      </p:sp>
    </p:spTree>
    <p:extLst>
      <p:ext uri="{BB962C8B-B14F-4D97-AF65-F5344CB8AC3E}">
        <p14:creationId xmlns:p14="http://schemas.microsoft.com/office/powerpoint/2010/main" val="279079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15" name="Einsteins Light clock">
            <a:hlinkClick r:id="" action="ppaction://media"/>
          </p:cNvPr>
          <p:cNvPicPr>
            <a:picLocks noChangeAspect="1"/>
          </p:cNvPicPr>
          <p:nvPr>
            <a:videoFile r:link="rId1"/>
            <p:extLst>
              <p:ext uri="{DAA4B4D4-6D71-4841-9C94-3DE7FCFB9230}">
                <p14:media xmlns:p14="http://schemas.microsoft.com/office/powerpoint/2010/main" r:embed="rId2">
                  <p14:trim st="3567" end="5368.9999"/>
                </p14:media>
              </p:ext>
            </p:extLst>
          </p:nvPr>
        </p:nvPicPr>
        <p:blipFill>
          <a:blip r:embed="rId4"/>
          <a:stretch>
            <a:fillRect/>
          </a:stretch>
        </p:blipFill>
        <p:spPr>
          <a:xfrm>
            <a:off x="2177790" y="1435875"/>
            <a:ext cx="8286466" cy="4661137"/>
          </a:xfrm>
          <a:prstGeom prst="rect">
            <a:avLst/>
          </a:prstGeom>
        </p:spPr>
      </p:pic>
      <p:sp>
        <p:nvSpPr>
          <p:cNvPr id="5" name="TextBox 4"/>
          <p:cNvSpPr txBox="1"/>
          <p:nvPr/>
        </p:nvSpPr>
        <p:spPr>
          <a:xfrm>
            <a:off x="2476188" y="6244745"/>
            <a:ext cx="8136904" cy="480131"/>
          </a:xfrm>
          <a:prstGeom prst="rect">
            <a:avLst/>
          </a:prstGeom>
          <a:noFill/>
        </p:spPr>
        <p:txBody>
          <a:bodyPr wrap="square" rtlCol="0">
            <a:spAutoFit/>
          </a:bodyPr>
          <a:lstStyle/>
          <a:p>
            <a:pPr algn="ctr">
              <a:lnSpc>
                <a:spcPct val="90000"/>
              </a:lnSpc>
            </a:pPr>
            <a:r>
              <a:rPr lang="en-US" sz="2800" dirty="0"/>
              <a:t>Space ship moving with velocity </a:t>
            </a:r>
            <a:r>
              <a:rPr lang="en-US" sz="2800" i="1" dirty="0"/>
              <a:t>v &lt; c</a:t>
            </a:r>
            <a:r>
              <a:rPr lang="en-US" sz="2800" dirty="0"/>
              <a:t> </a:t>
            </a:r>
          </a:p>
        </p:txBody>
      </p:sp>
      <p:cxnSp>
        <p:nvCxnSpPr>
          <p:cNvPr id="6" name="Straight Arrow Connector 5"/>
          <p:cNvCxnSpPr/>
          <p:nvPr/>
        </p:nvCxnSpPr>
        <p:spPr>
          <a:xfrm>
            <a:off x="3358108" y="4653136"/>
            <a:ext cx="5760640" cy="0"/>
          </a:xfrm>
          <a:prstGeom prst="straightConnector1">
            <a:avLst/>
          </a:prstGeom>
          <a:ln w="73025">
            <a:prstDash val="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1278988" y="1340768"/>
            <a:ext cx="0" cy="4176464"/>
          </a:xfrm>
          <a:prstGeom prst="straightConnector1">
            <a:avLst/>
          </a:prstGeom>
          <a:ln w="984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134972" y="5653814"/>
            <a:ext cx="792088" cy="590931"/>
          </a:xfrm>
          <a:prstGeom prst="rect">
            <a:avLst/>
          </a:prstGeom>
          <a:noFill/>
        </p:spPr>
        <p:txBody>
          <a:bodyPr wrap="square" rtlCol="0">
            <a:spAutoFit/>
          </a:bodyPr>
          <a:lstStyle/>
          <a:p>
            <a:pPr>
              <a:lnSpc>
                <a:spcPct val="90000"/>
              </a:lnSpc>
            </a:pPr>
            <a:r>
              <a:rPr lang="en-US" sz="3600" b="1" i="1" dirty="0"/>
              <a:t>v</a:t>
            </a:r>
          </a:p>
        </p:txBody>
      </p:sp>
      <p:sp>
        <p:nvSpPr>
          <p:cNvPr id="9" name="TextBox 8"/>
          <p:cNvSpPr txBox="1"/>
          <p:nvPr/>
        </p:nvSpPr>
        <p:spPr>
          <a:xfrm>
            <a:off x="5914392" y="4710277"/>
            <a:ext cx="648072" cy="590931"/>
          </a:xfrm>
          <a:prstGeom prst="rect">
            <a:avLst/>
          </a:prstGeom>
          <a:noFill/>
        </p:spPr>
        <p:txBody>
          <a:bodyPr wrap="square" rtlCol="0">
            <a:spAutoFit/>
          </a:bodyPr>
          <a:lstStyle/>
          <a:p>
            <a:pPr>
              <a:lnSpc>
                <a:spcPct val="90000"/>
              </a:lnSpc>
            </a:pPr>
            <a:r>
              <a:rPr lang="en-US" sz="3600" i="1" dirty="0">
                <a:solidFill>
                  <a:schemeClr val="accent1">
                    <a:lumMod val="60000"/>
                    <a:lumOff val="40000"/>
                  </a:schemeClr>
                </a:solidFill>
              </a:rPr>
              <a:t>d</a:t>
            </a:r>
            <a:endParaRPr lang="en-US" sz="2800" i="1" dirty="0">
              <a:solidFill>
                <a:schemeClr val="accent1">
                  <a:lumMod val="60000"/>
                  <a:lumOff val="40000"/>
                </a:schemeClr>
              </a:solidFill>
            </a:endParaRPr>
          </a:p>
        </p:txBody>
      </p:sp>
      <p:sp>
        <p:nvSpPr>
          <p:cNvPr id="10" name="TextBox 9"/>
          <p:cNvSpPr txBox="1"/>
          <p:nvPr/>
        </p:nvSpPr>
        <p:spPr>
          <a:xfrm>
            <a:off x="2701123" y="172169"/>
            <a:ext cx="6840760" cy="867930"/>
          </a:xfrm>
          <a:prstGeom prst="rect">
            <a:avLst/>
          </a:prstGeom>
          <a:noFill/>
        </p:spPr>
        <p:txBody>
          <a:bodyPr wrap="square" rtlCol="0">
            <a:spAutoFit/>
          </a:bodyPr>
          <a:lstStyle/>
          <a:p>
            <a:pPr>
              <a:lnSpc>
                <a:spcPct val="90000"/>
              </a:lnSpc>
            </a:pPr>
            <a:r>
              <a:rPr lang="en-US" sz="2800" dirty="0"/>
              <a:t>Second observer is in a moving spaceship with another light clock</a:t>
            </a:r>
          </a:p>
        </p:txBody>
      </p:sp>
      <p:sp>
        <p:nvSpPr>
          <p:cNvPr id="11" name="TextBox 10"/>
          <p:cNvSpPr txBox="1"/>
          <p:nvPr/>
        </p:nvSpPr>
        <p:spPr>
          <a:xfrm>
            <a:off x="2211359" y="878813"/>
            <a:ext cx="2088232" cy="480131"/>
          </a:xfrm>
          <a:prstGeom prst="rect">
            <a:avLst/>
          </a:prstGeom>
          <a:noFill/>
        </p:spPr>
        <p:txBody>
          <a:bodyPr wrap="square" rtlCol="0">
            <a:spAutoFit/>
          </a:bodyPr>
          <a:lstStyle/>
          <a:p>
            <a:pPr>
              <a:lnSpc>
                <a:spcPct val="90000"/>
              </a:lnSpc>
            </a:pPr>
            <a:r>
              <a:rPr lang="en-US" sz="2800" dirty="0"/>
              <a:t>detector</a:t>
            </a:r>
          </a:p>
        </p:txBody>
      </p:sp>
      <p:sp>
        <p:nvSpPr>
          <p:cNvPr id="12" name="TextBox 11"/>
          <p:cNvSpPr txBox="1"/>
          <p:nvPr/>
        </p:nvSpPr>
        <p:spPr>
          <a:xfrm>
            <a:off x="8755991" y="929761"/>
            <a:ext cx="1571784" cy="480131"/>
          </a:xfrm>
          <a:prstGeom prst="rect">
            <a:avLst/>
          </a:prstGeom>
          <a:noFill/>
        </p:spPr>
        <p:txBody>
          <a:bodyPr wrap="square" rtlCol="0">
            <a:spAutoFit/>
          </a:bodyPr>
          <a:lstStyle/>
          <a:p>
            <a:pPr>
              <a:lnSpc>
                <a:spcPct val="90000"/>
              </a:lnSpc>
            </a:pPr>
            <a:r>
              <a:rPr lang="en-US" sz="2800" dirty="0"/>
              <a:t>mirror</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26" y="2945775"/>
            <a:ext cx="2520990" cy="3151237"/>
          </a:xfrm>
          <a:prstGeom prst="rect">
            <a:avLst/>
          </a:prstGeom>
        </p:spPr>
      </p:pic>
      <p:sp>
        <p:nvSpPr>
          <p:cNvPr id="14" name="Speech Bubble: Rectangle with Corners Rounded 13"/>
          <p:cNvSpPr/>
          <p:nvPr/>
        </p:nvSpPr>
        <p:spPr>
          <a:xfrm>
            <a:off x="463105" y="929761"/>
            <a:ext cx="1748254" cy="2931287"/>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Observer outside the ship sees the second light clock moving</a:t>
            </a: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51</a:t>
            </a:fld>
            <a:endParaRPr lang="en-US"/>
          </a:p>
        </p:txBody>
      </p:sp>
    </p:spTree>
    <p:extLst>
      <p:ext uri="{BB962C8B-B14F-4D97-AF65-F5344CB8AC3E}">
        <p14:creationId xmlns:p14="http://schemas.microsoft.com/office/powerpoint/2010/main" val="327158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94609" y="836712"/>
            <a:ext cx="9145016" cy="5131370"/>
          </a:xfrm>
          <a:prstGeom prst="rect">
            <a:avLst/>
          </a:prstGeom>
        </p:spPr>
      </p:pic>
      <p:sp>
        <p:nvSpPr>
          <p:cNvPr id="5" name="TextBox 4"/>
          <p:cNvSpPr txBox="1"/>
          <p:nvPr/>
        </p:nvSpPr>
        <p:spPr>
          <a:xfrm flipH="1">
            <a:off x="4006180" y="4005064"/>
            <a:ext cx="4248472" cy="1255728"/>
          </a:xfrm>
          <a:prstGeom prst="rect">
            <a:avLst/>
          </a:prstGeom>
          <a:noFill/>
        </p:spPr>
        <p:txBody>
          <a:bodyPr wrap="square" rtlCol="0">
            <a:spAutoFit/>
          </a:bodyPr>
          <a:lstStyle/>
          <a:p>
            <a:pPr algn="ctr">
              <a:lnSpc>
                <a:spcPct val="90000"/>
              </a:lnSpc>
            </a:pPr>
            <a:r>
              <a:rPr lang="en-US" sz="2800" dirty="0">
                <a:solidFill>
                  <a:schemeClr val="accent1">
                    <a:lumMod val="60000"/>
                    <a:lumOff val="40000"/>
                  </a:schemeClr>
                </a:solidFill>
              </a:rPr>
              <a:t>d</a:t>
            </a:r>
          </a:p>
          <a:p>
            <a:pPr algn="ctr">
              <a:lnSpc>
                <a:spcPct val="90000"/>
              </a:lnSpc>
            </a:pPr>
            <a:endParaRPr lang="en-US" sz="2800" dirty="0">
              <a:solidFill>
                <a:schemeClr val="accent1">
                  <a:lumMod val="60000"/>
                  <a:lumOff val="40000"/>
                </a:schemeClr>
              </a:solidFill>
            </a:endParaRPr>
          </a:p>
          <a:p>
            <a:pPr algn="ctr">
              <a:lnSpc>
                <a:spcPct val="90000"/>
              </a:lnSpc>
            </a:pPr>
            <a:endParaRPr lang="en-US" sz="2800" dirty="0">
              <a:solidFill>
                <a:schemeClr val="accent1">
                  <a:lumMod val="60000"/>
                  <a:lumOff val="40000"/>
                </a:schemeClr>
              </a:solidFill>
            </a:endParaRPr>
          </a:p>
        </p:txBody>
      </p:sp>
      <p:cxnSp>
        <p:nvCxnSpPr>
          <p:cNvPr id="6" name="Straight Arrow Connector 5"/>
          <p:cNvCxnSpPr/>
          <p:nvPr/>
        </p:nvCxnSpPr>
        <p:spPr>
          <a:xfrm flipH="1" flipV="1">
            <a:off x="3358108" y="2924944"/>
            <a:ext cx="5544616" cy="1098585"/>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358108" y="3999114"/>
            <a:ext cx="5760640" cy="0"/>
          </a:xfrm>
          <a:prstGeom prst="straightConnector1">
            <a:avLst/>
          </a:prstGeom>
          <a:ln w="44450">
            <a:prstDash val="lg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2124" y="3024125"/>
            <a:ext cx="0" cy="882784"/>
          </a:xfrm>
          <a:prstGeom prst="straightConnector1">
            <a:avLst/>
          </a:prstGeom>
          <a:ln w="57150">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358108" y="3971875"/>
            <a:ext cx="5691648" cy="1048457"/>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502124" y="4149080"/>
            <a:ext cx="0" cy="871253"/>
          </a:xfrm>
          <a:prstGeom prst="straightConnector1">
            <a:avLst/>
          </a:prstGeom>
          <a:ln w="60325">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81944" y="5975185"/>
            <a:ext cx="8748972" cy="867930"/>
          </a:xfrm>
          <a:prstGeom prst="rect">
            <a:avLst/>
          </a:prstGeom>
          <a:noFill/>
        </p:spPr>
        <p:txBody>
          <a:bodyPr wrap="square" rtlCol="0">
            <a:spAutoFit/>
          </a:bodyPr>
          <a:lstStyle/>
          <a:p>
            <a:pPr algn="ctr">
              <a:lnSpc>
                <a:spcPct val="90000"/>
              </a:lnSpc>
            </a:pPr>
            <a:r>
              <a:rPr lang="en-US" sz="2800" dirty="0">
                <a:solidFill>
                  <a:srgbClr val="92D050"/>
                </a:solidFill>
              </a:rPr>
              <a:t>We know how fast the spaceship is moving. </a:t>
            </a:r>
          </a:p>
          <a:p>
            <a:pPr algn="ctr">
              <a:lnSpc>
                <a:spcPct val="90000"/>
              </a:lnSpc>
            </a:pPr>
            <a:r>
              <a:rPr lang="en-US" sz="2800" dirty="0">
                <a:solidFill>
                  <a:srgbClr val="92D050"/>
                </a:solidFill>
              </a:rPr>
              <a:t>So we know how fast the light clock is moving. </a:t>
            </a:r>
            <a:r>
              <a:rPr lang="en-US" sz="2800" i="1" dirty="0">
                <a:solidFill>
                  <a:srgbClr val="92D050"/>
                </a:solidFill>
              </a:rPr>
              <a:t>v</a:t>
            </a:r>
          </a:p>
        </p:txBody>
      </p:sp>
      <p:sp>
        <p:nvSpPr>
          <p:cNvPr id="25" name="TextBox 24"/>
          <p:cNvSpPr txBox="1"/>
          <p:nvPr/>
        </p:nvSpPr>
        <p:spPr>
          <a:xfrm>
            <a:off x="2701123" y="172169"/>
            <a:ext cx="6840760" cy="480131"/>
          </a:xfrm>
          <a:prstGeom prst="rect">
            <a:avLst/>
          </a:prstGeom>
          <a:noFill/>
        </p:spPr>
        <p:txBody>
          <a:bodyPr wrap="square" rtlCol="0">
            <a:spAutoFit/>
          </a:bodyPr>
          <a:lstStyle/>
          <a:p>
            <a:pPr>
              <a:lnSpc>
                <a:spcPct val="90000"/>
              </a:lnSpc>
            </a:pPr>
            <a:r>
              <a:rPr lang="en-US" sz="2800" dirty="0"/>
              <a:t>Second observer is in a moving spaceship</a:t>
            </a:r>
          </a:p>
        </p:txBody>
      </p:sp>
      <p:sp>
        <p:nvSpPr>
          <p:cNvPr id="26" name="TextBox 25"/>
          <p:cNvSpPr txBox="1"/>
          <p:nvPr/>
        </p:nvSpPr>
        <p:spPr>
          <a:xfrm flipH="1">
            <a:off x="2190038" y="936864"/>
            <a:ext cx="2088232" cy="480131"/>
          </a:xfrm>
          <a:prstGeom prst="rect">
            <a:avLst/>
          </a:prstGeom>
          <a:noFill/>
        </p:spPr>
        <p:txBody>
          <a:bodyPr wrap="square" rtlCol="0">
            <a:spAutoFit/>
          </a:bodyPr>
          <a:lstStyle/>
          <a:p>
            <a:pPr>
              <a:lnSpc>
                <a:spcPct val="90000"/>
              </a:lnSpc>
            </a:pPr>
            <a:r>
              <a:rPr lang="en-US" sz="2800" dirty="0"/>
              <a:t>detector</a:t>
            </a:r>
          </a:p>
        </p:txBody>
      </p:sp>
      <p:sp>
        <p:nvSpPr>
          <p:cNvPr id="27" name="TextBox 26"/>
          <p:cNvSpPr txBox="1"/>
          <p:nvPr/>
        </p:nvSpPr>
        <p:spPr>
          <a:xfrm flipH="1">
            <a:off x="8542684" y="955977"/>
            <a:ext cx="1571784" cy="480131"/>
          </a:xfrm>
          <a:prstGeom prst="rect">
            <a:avLst/>
          </a:prstGeom>
          <a:noFill/>
        </p:spPr>
        <p:txBody>
          <a:bodyPr wrap="square" rtlCol="0">
            <a:spAutoFit/>
          </a:bodyPr>
          <a:lstStyle/>
          <a:p>
            <a:pPr>
              <a:lnSpc>
                <a:spcPct val="90000"/>
              </a:lnSpc>
            </a:pPr>
            <a:r>
              <a:rPr lang="en-US" sz="2800" dirty="0"/>
              <a:t>mirror</a:t>
            </a:r>
          </a:p>
        </p:txBody>
      </p:sp>
      <p:sp>
        <p:nvSpPr>
          <p:cNvPr id="29" name="Speech Bubble: Rectangle with Corners Rounded 28"/>
          <p:cNvSpPr/>
          <p:nvPr/>
        </p:nvSpPr>
        <p:spPr>
          <a:xfrm>
            <a:off x="463105" y="929761"/>
            <a:ext cx="1748254" cy="2931287"/>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Outside Observer sees new distance that light travels</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86" y="3396136"/>
            <a:ext cx="2857500" cy="4286250"/>
          </a:xfrm>
          <a:prstGeom prst="rect">
            <a:avLst/>
          </a:prstGeom>
        </p:spPr>
      </p:pic>
      <p:cxnSp>
        <p:nvCxnSpPr>
          <p:cNvPr id="34" name="Straight Arrow Connector 33"/>
          <p:cNvCxnSpPr/>
          <p:nvPr/>
        </p:nvCxnSpPr>
        <p:spPr>
          <a:xfrm flipV="1">
            <a:off x="11278988" y="1340768"/>
            <a:ext cx="0" cy="4176464"/>
          </a:xfrm>
          <a:prstGeom prst="straightConnector1">
            <a:avLst/>
          </a:prstGeom>
          <a:ln w="984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1134972" y="5653814"/>
            <a:ext cx="792088" cy="590931"/>
          </a:xfrm>
          <a:prstGeom prst="rect">
            <a:avLst/>
          </a:prstGeom>
          <a:noFill/>
        </p:spPr>
        <p:txBody>
          <a:bodyPr wrap="square" rtlCol="0">
            <a:spAutoFit/>
          </a:bodyPr>
          <a:lstStyle/>
          <a:p>
            <a:pPr>
              <a:lnSpc>
                <a:spcPct val="90000"/>
              </a:lnSpc>
            </a:pPr>
            <a:r>
              <a:rPr lang="en-US" sz="3600" b="1" i="1" dirty="0"/>
              <a:t>v</a:t>
            </a:r>
          </a:p>
        </p:txBody>
      </p:sp>
      <p:sp>
        <p:nvSpPr>
          <p:cNvPr id="2" name="TextBox 1"/>
          <p:cNvSpPr txBox="1"/>
          <p:nvPr/>
        </p:nvSpPr>
        <p:spPr>
          <a:xfrm>
            <a:off x="2854052" y="4293096"/>
            <a:ext cx="504056" cy="480131"/>
          </a:xfrm>
          <a:prstGeom prst="rect">
            <a:avLst/>
          </a:prstGeom>
          <a:noFill/>
        </p:spPr>
        <p:txBody>
          <a:bodyPr wrap="square" rtlCol="0">
            <a:spAutoFit/>
          </a:bodyPr>
          <a:lstStyle/>
          <a:p>
            <a:pPr>
              <a:lnSpc>
                <a:spcPct val="90000"/>
              </a:lnSpc>
            </a:pPr>
            <a:r>
              <a:rPr lang="en-US" sz="2800" i="1" dirty="0">
                <a:solidFill>
                  <a:srgbClr val="92D050"/>
                </a:solidFill>
              </a:rPr>
              <a:t>y</a:t>
            </a:r>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7" name="Slide Number Placeholder 6"/>
          <p:cNvSpPr>
            <a:spLocks noGrp="1"/>
          </p:cNvSpPr>
          <p:nvPr>
            <p:ph type="sldNum" sz="quarter" idx="12"/>
          </p:nvPr>
        </p:nvSpPr>
        <p:spPr/>
        <p:txBody>
          <a:bodyPr/>
          <a:lstStyle/>
          <a:p>
            <a:fld id="{E5FD5434-F838-4DD4-A17B-1CB1A1850DF4}" type="slidenum">
              <a:rPr lang="en-US" smtClean="0"/>
              <a:t>52</a:t>
            </a:fld>
            <a:endParaRPr lang="en-US"/>
          </a:p>
        </p:txBody>
      </p:sp>
    </p:spTree>
    <p:extLst>
      <p:ext uri="{BB962C8B-B14F-4D97-AF65-F5344CB8AC3E}">
        <p14:creationId xmlns:p14="http://schemas.microsoft.com/office/powerpoint/2010/main" val="193798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74" y="3284984"/>
            <a:ext cx="2857500" cy="42862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85900" y="836712"/>
            <a:ext cx="9145016" cy="5131370"/>
          </a:xfrm>
          <a:prstGeom prst="rect">
            <a:avLst/>
          </a:prstGeom>
        </p:spPr>
      </p:pic>
      <p:sp>
        <p:nvSpPr>
          <p:cNvPr id="5" name="TextBox 4"/>
          <p:cNvSpPr txBox="1"/>
          <p:nvPr/>
        </p:nvSpPr>
        <p:spPr>
          <a:xfrm flipH="1">
            <a:off x="4006180" y="4005064"/>
            <a:ext cx="4248472" cy="1255728"/>
          </a:xfrm>
          <a:prstGeom prst="rect">
            <a:avLst/>
          </a:prstGeom>
          <a:noFill/>
        </p:spPr>
        <p:txBody>
          <a:bodyPr wrap="square" rtlCol="0">
            <a:spAutoFit/>
          </a:bodyPr>
          <a:lstStyle/>
          <a:p>
            <a:pPr algn="ctr">
              <a:lnSpc>
                <a:spcPct val="90000"/>
              </a:lnSpc>
            </a:pPr>
            <a:r>
              <a:rPr lang="en-US" sz="2800" dirty="0">
                <a:solidFill>
                  <a:schemeClr val="accent1">
                    <a:lumMod val="60000"/>
                    <a:lumOff val="40000"/>
                  </a:schemeClr>
                </a:solidFill>
              </a:rPr>
              <a:t>d</a:t>
            </a:r>
          </a:p>
          <a:p>
            <a:pPr algn="ctr">
              <a:lnSpc>
                <a:spcPct val="90000"/>
              </a:lnSpc>
            </a:pPr>
            <a:endParaRPr lang="en-US" sz="2800" dirty="0">
              <a:solidFill>
                <a:schemeClr val="accent1">
                  <a:lumMod val="60000"/>
                  <a:lumOff val="40000"/>
                </a:schemeClr>
              </a:solidFill>
            </a:endParaRPr>
          </a:p>
          <a:p>
            <a:pPr algn="ctr">
              <a:lnSpc>
                <a:spcPct val="90000"/>
              </a:lnSpc>
            </a:pPr>
            <a:endParaRPr lang="en-US" sz="2800" dirty="0">
              <a:solidFill>
                <a:schemeClr val="accent1">
                  <a:lumMod val="60000"/>
                  <a:lumOff val="40000"/>
                </a:schemeClr>
              </a:solidFill>
            </a:endParaRPr>
          </a:p>
        </p:txBody>
      </p:sp>
      <p:cxnSp>
        <p:nvCxnSpPr>
          <p:cNvPr id="6" name="Straight Arrow Connector 5"/>
          <p:cNvCxnSpPr/>
          <p:nvPr/>
        </p:nvCxnSpPr>
        <p:spPr>
          <a:xfrm flipH="1" flipV="1">
            <a:off x="3358108" y="2924944"/>
            <a:ext cx="5544616" cy="1098585"/>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358108" y="3999114"/>
            <a:ext cx="5760640" cy="0"/>
          </a:xfrm>
          <a:prstGeom prst="straightConnector1">
            <a:avLst/>
          </a:prstGeom>
          <a:ln w="44450">
            <a:prstDash val="lg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2124" y="3024125"/>
            <a:ext cx="0" cy="882784"/>
          </a:xfrm>
          <a:prstGeom prst="straightConnector1">
            <a:avLst/>
          </a:prstGeom>
          <a:ln w="57150">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TextBox 12"/>
              <p:cNvSpPr txBox="1"/>
              <p:nvPr/>
            </p:nvSpPr>
            <p:spPr>
              <a:xfrm flipH="1">
                <a:off x="2205980" y="4102292"/>
                <a:ext cx="1224136" cy="48013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rgbClr val="92D050"/>
                          </a:solidFill>
                          <a:latin typeface="Cambria Math" panose="02040503050406030204" pitchFamily="18" charset="0"/>
                        </a:rPr>
                        <m:t>𝒚</m:t>
                      </m:r>
                    </m:oMath>
                  </m:oMathPara>
                </a14:m>
                <a:endParaRPr lang="en-US" sz="2800" b="1" dirty="0">
                  <a:solidFill>
                    <a:srgbClr val="92D050"/>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flipH="1">
                <a:off x="2205980" y="4102292"/>
                <a:ext cx="1224136" cy="480131"/>
              </a:xfrm>
              <a:prstGeom prst="rect">
                <a:avLst/>
              </a:prstGeom>
              <a:blipFill>
                <a:blip r:embed="rId4"/>
                <a:stretch>
                  <a:fillRect/>
                </a:stretch>
              </a:blipFill>
            </p:spPr>
            <p:txBody>
              <a:bodyPr/>
              <a:lstStyle/>
              <a:p>
                <a:r>
                  <a:rPr lang="en-US">
                    <a:noFill/>
                  </a:rPr>
                  <a:t> </a:t>
                </a:r>
              </a:p>
            </p:txBody>
          </p:sp>
        </mc:Fallback>
      </mc:AlternateContent>
      <p:cxnSp>
        <p:nvCxnSpPr>
          <p:cNvPr id="14" name="Straight Arrow Connector 13"/>
          <p:cNvCxnSpPr/>
          <p:nvPr/>
        </p:nvCxnSpPr>
        <p:spPr>
          <a:xfrm flipH="1">
            <a:off x="3358108" y="3971875"/>
            <a:ext cx="5691648" cy="1048457"/>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502124" y="4149080"/>
            <a:ext cx="0" cy="871253"/>
          </a:xfrm>
          <a:prstGeom prst="straightConnector1">
            <a:avLst/>
          </a:prstGeom>
          <a:ln w="60325">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TextBox 23"/>
              <p:cNvSpPr txBox="1"/>
              <p:nvPr/>
            </p:nvSpPr>
            <p:spPr>
              <a:xfrm>
                <a:off x="1881944" y="5975185"/>
                <a:ext cx="8748972" cy="668196"/>
              </a:xfrm>
              <a:prstGeom prst="rect">
                <a:avLst/>
              </a:prstGeom>
              <a:noFill/>
            </p:spPr>
            <p:txBody>
              <a:bodyPr wrap="square" rtlCol="0">
                <a:spAutoFit/>
              </a:bodyPr>
              <a:lstStyle/>
              <a:p>
                <a:pPr algn="ctr">
                  <a:lnSpc>
                    <a:spcPct val="90000"/>
                  </a:lnSpc>
                </a:pPr>
                <a14:m>
                  <m:oMath xmlns:m="http://schemas.openxmlformats.org/officeDocument/2006/math">
                    <m:r>
                      <a:rPr lang="en-US" sz="2800" b="0" i="1" smtClean="0">
                        <a:solidFill>
                          <a:srgbClr val="92D050"/>
                        </a:solidFill>
                        <a:latin typeface="Cambria Math" panose="02040503050406030204" pitchFamily="18" charset="0"/>
                      </a:rPr>
                      <m:t>𝑣</m:t>
                    </m:r>
                    <m:r>
                      <a:rPr lang="en-US" sz="2800" b="0" i="1" smtClean="0">
                        <a:solidFill>
                          <a:srgbClr val="92D050"/>
                        </a:solidFill>
                        <a:latin typeface="Cambria Math" panose="02040503050406030204" pitchFamily="18" charset="0"/>
                      </a:rPr>
                      <m:t>=2</m:t>
                    </m:r>
                    <m:f>
                      <m:fPr>
                        <m:ctrlPr>
                          <a:rPr lang="en-US" sz="2800" b="0" i="1" smtClean="0">
                            <a:solidFill>
                              <a:srgbClr val="92D050"/>
                            </a:solidFill>
                            <a:latin typeface="Cambria Math" panose="02040503050406030204" pitchFamily="18" charset="0"/>
                          </a:rPr>
                        </m:ctrlPr>
                      </m:fPr>
                      <m:num>
                        <m:r>
                          <a:rPr lang="en-US" sz="2800" b="0" i="1" smtClean="0">
                            <a:solidFill>
                              <a:srgbClr val="92D050"/>
                            </a:solidFill>
                            <a:latin typeface="Cambria Math" panose="02040503050406030204" pitchFamily="18" charset="0"/>
                            <a:ea typeface="Cambria Math" panose="02040503050406030204" pitchFamily="18" charset="0"/>
                          </a:rPr>
                          <m:t>𝑦</m:t>
                        </m:r>
                      </m:num>
                      <m:den>
                        <m:r>
                          <a:rPr lang="en-US" sz="2800" b="0" i="1" smtClean="0">
                            <a:solidFill>
                              <a:srgbClr val="92D050"/>
                            </a:solidFill>
                            <a:latin typeface="Cambria Math" panose="02040503050406030204" pitchFamily="18" charset="0"/>
                            <a:ea typeface="Cambria Math" panose="02040503050406030204" pitchFamily="18" charset="0"/>
                          </a:rPr>
                          <m:t>∆</m:t>
                        </m:r>
                        <m:r>
                          <a:rPr lang="en-US" sz="2800" b="0" i="1" smtClean="0">
                            <a:solidFill>
                              <a:srgbClr val="92D050"/>
                            </a:solidFill>
                            <a:latin typeface="Cambria Math" panose="02040503050406030204" pitchFamily="18" charset="0"/>
                            <a:ea typeface="Cambria Math" panose="02040503050406030204" pitchFamily="18" charset="0"/>
                          </a:rPr>
                          <m:t>𝑡</m:t>
                        </m:r>
                      </m:den>
                    </m:f>
                    <m:r>
                      <a:rPr lang="en-US" sz="2800" i="1">
                        <a:solidFill>
                          <a:srgbClr val="92D050"/>
                        </a:solidFill>
                        <a:latin typeface="Cambria Math" panose="02040503050406030204" pitchFamily="18" charset="0"/>
                        <a:ea typeface="Cambria Math" panose="02040503050406030204" pitchFamily="18" charset="0"/>
                      </a:rPr>
                      <m:t>→</m:t>
                    </m:r>
                    <m:f>
                      <m:fPr>
                        <m:ctrlPr>
                          <a:rPr lang="en-US" sz="2800" i="1" smtClean="0">
                            <a:solidFill>
                              <a:srgbClr val="92D050"/>
                            </a:solidFill>
                            <a:latin typeface="Cambria Math" panose="02040503050406030204" pitchFamily="18" charset="0"/>
                            <a:ea typeface="Cambria Math" panose="02040503050406030204" pitchFamily="18" charset="0"/>
                          </a:rPr>
                        </m:ctrlPr>
                      </m:fPr>
                      <m:num>
                        <m:r>
                          <a:rPr lang="en-US" sz="2800" i="1">
                            <a:solidFill>
                              <a:srgbClr val="92D050"/>
                            </a:solidFill>
                            <a:latin typeface="Cambria Math" panose="02040503050406030204" pitchFamily="18" charset="0"/>
                            <a:ea typeface="Cambria Math" panose="02040503050406030204" pitchFamily="18" charset="0"/>
                          </a:rPr>
                          <m:t>𝑣</m:t>
                        </m:r>
                        <m:r>
                          <a:rPr lang="en-US" sz="2800" i="1">
                            <a:solidFill>
                              <a:srgbClr val="92D050"/>
                            </a:solidFill>
                            <a:latin typeface="Cambria Math" panose="02040503050406030204" pitchFamily="18" charset="0"/>
                            <a:ea typeface="Cambria Math" panose="02040503050406030204" pitchFamily="18" charset="0"/>
                          </a:rPr>
                          <m:t>∆</m:t>
                        </m:r>
                        <m:r>
                          <a:rPr lang="en-US" sz="2800" i="1">
                            <a:solidFill>
                              <a:srgbClr val="92D050"/>
                            </a:solidFill>
                            <a:latin typeface="Cambria Math" panose="02040503050406030204" pitchFamily="18" charset="0"/>
                            <a:ea typeface="Cambria Math" panose="02040503050406030204" pitchFamily="18" charset="0"/>
                          </a:rPr>
                          <m:t>𝑡</m:t>
                        </m:r>
                      </m:num>
                      <m:den>
                        <m:r>
                          <a:rPr lang="en-US" sz="2800" b="0" i="1" smtClean="0">
                            <a:solidFill>
                              <a:srgbClr val="92D050"/>
                            </a:solidFill>
                            <a:latin typeface="Cambria Math" panose="02040503050406030204" pitchFamily="18" charset="0"/>
                            <a:ea typeface="Cambria Math" panose="02040503050406030204" pitchFamily="18" charset="0"/>
                          </a:rPr>
                          <m:t>2</m:t>
                        </m:r>
                      </m:den>
                    </m:f>
                    <m:r>
                      <a:rPr lang="en-US" sz="2800" b="0" i="1" smtClean="0">
                        <a:solidFill>
                          <a:srgbClr val="92D050"/>
                        </a:solidFill>
                        <a:latin typeface="Cambria Math" panose="02040503050406030204" pitchFamily="18" charset="0"/>
                        <a:ea typeface="Cambria Math" panose="02040503050406030204" pitchFamily="18" charset="0"/>
                      </a:rPr>
                      <m:t>=</m:t>
                    </m:r>
                    <m:r>
                      <a:rPr lang="en-US" sz="2800" b="0" i="1" smtClean="0">
                        <a:solidFill>
                          <a:srgbClr val="92D050"/>
                        </a:solidFill>
                        <a:latin typeface="Cambria Math" panose="02040503050406030204" pitchFamily="18" charset="0"/>
                        <a:ea typeface="Cambria Math" panose="02040503050406030204" pitchFamily="18" charset="0"/>
                      </a:rPr>
                      <m:t>𝑦</m:t>
                    </m:r>
                  </m:oMath>
                </a14:m>
                <a:r>
                  <a:rPr lang="en-US" sz="2800" i="1" dirty="0">
                    <a:solidFill>
                      <a:srgbClr val="92D050"/>
                    </a:solidFill>
                  </a:rPr>
                  <a:t> </a:t>
                </a:r>
              </a:p>
            </p:txBody>
          </p:sp>
        </mc:Choice>
        <mc:Fallback>
          <p:sp>
            <p:nvSpPr>
              <p:cNvPr id="24" name="TextBox 23"/>
              <p:cNvSpPr txBox="1">
                <a:spLocks noRot="1" noChangeAspect="1" noMove="1" noResize="1" noEditPoints="1" noAdjustHandles="1" noChangeArrowheads="1" noChangeShapeType="1" noTextEdit="1"/>
              </p:cNvSpPr>
              <p:nvPr/>
            </p:nvSpPr>
            <p:spPr>
              <a:xfrm>
                <a:off x="1881944" y="5975185"/>
                <a:ext cx="8748972" cy="668196"/>
              </a:xfrm>
              <a:prstGeom prst="rect">
                <a:avLst/>
              </a:prstGeom>
              <a:blipFill>
                <a:blip r:embed="rId5"/>
                <a:stretch>
                  <a:fillRect/>
                </a:stretch>
              </a:blipFill>
            </p:spPr>
            <p:txBody>
              <a:bodyPr/>
              <a:lstStyle/>
              <a:p>
                <a:r>
                  <a:rPr lang="en-US">
                    <a:noFill/>
                  </a:rPr>
                  <a:t> </a:t>
                </a:r>
              </a:p>
            </p:txBody>
          </p:sp>
        </mc:Fallback>
      </mc:AlternateContent>
      <p:sp>
        <p:nvSpPr>
          <p:cNvPr id="25" name="TextBox 24"/>
          <p:cNvSpPr txBox="1"/>
          <p:nvPr/>
        </p:nvSpPr>
        <p:spPr>
          <a:xfrm>
            <a:off x="2701123" y="172169"/>
            <a:ext cx="6840760" cy="480131"/>
          </a:xfrm>
          <a:prstGeom prst="rect">
            <a:avLst/>
          </a:prstGeom>
          <a:noFill/>
        </p:spPr>
        <p:txBody>
          <a:bodyPr wrap="square" rtlCol="0">
            <a:spAutoFit/>
          </a:bodyPr>
          <a:lstStyle/>
          <a:p>
            <a:pPr>
              <a:lnSpc>
                <a:spcPct val="90000"/>
              </a:lnSpc>
            </a:pPr>
            <a:r>
              <a:rPr lang="en-US" sz="2800" dirty="0"/>
              <a:t>Second observer is in a moving spaceship</a:t>
            </a:r>
          </a:p>
        </p:txBody>
      </p:sp>
      <p:sp>
        <p:nvSpPr>
          <p:cNvPr id="26" name="TextBox 25"/>
          <p:cNvSpPr txBox="1"/>
          <p:nvPr/>
        </p:nvSpPr>
        <p:spPr>
          <a:xfrm flipH="1">
            <a:off x="2190038" y="936864"/>
            <a:ext cx="2088232" cy="480131"/>
          </a:xfrm>
          <a:prstGeom prst="rect">
            <a:avLst/>
          </a:prstGeom>
          <a:noFill/>
        </p:spPr>
        <p:txBody>
          <a:bodyPr wrap="square" rtlCol="0">
            <a:spAutoFit/>
          </a:bodyPr>
          <a:lstStyle/>
          <a:p>
            <a:pPr>
              <a:lnSpc>
                <a:spcPct val="90000"/>
              </a:lnSpc>
            </a:pPr>
            <a:r>
              <a:rPr lang="en-US" sz="2800" dirty="0"/>
              <a:t>detector</a:t>
            </a:r>
          </a:p>
        </p:txBody>
      </p:sp>
      <p:sp>
        <p:nvSpPr>
          <p:cNvPr id="27" name="TextBox 26"/>
          <p:cNvSpPr txBox="1"/>
          <p:nvPr/>
        </p:nvSpPr>
        <p:spPr>
          <a:xfrm flipH="1">
            <a:off x="8542684" y="955977"/>
            <a:ext cx="1571784" cy="480131"/>
          </a:xfrm>
          <a:prstGeom prst="rect">
            <a:avLst/>
          </a:prstGeom>
          <a:noFill/>
        </p:spPr>
        <p:txBody>
          <a:bodyPr wrap="square" rtlCol="0">
            <a:spAutoFit/>
          </a:bodyPr>
          <a:lstStyle/>
          <a:p>
            <a:pPr>
              <a:lnSpc>
                <a:spcPct val="90000"/>
              </a:lnSpc>
            </a:pPr>
            <a:r>
              <a:rPr lang="en-US" sz="2800" dirty="0"/>
              <a:t>mirror</a:t>
            </a:r>
          </a:p>
        </p:txBody>
      </p:sp>
      <p:sp>
        <p:nvSpPr>
          <p:cNvPr id="29" name="Speech Bubble: Rectangle with Corners Rounded 28"/>
          <p:cNvSpPr/>
          <p:nvPr/>
        </p:nvSpPr>
        <p:spPr>
          <a:xfrm>
            <a:off x="463105" y="929761"/>
            <a:ext cx="1748254" cy="2931287"/>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Outside Observer sees new distance that light travels</a:t>
            </a:r>
          </a:p>
        </p:txBody>
      </p:sp>
      <p:cxnSp>
        <p:nvCxnSpPr>
          <p:cNvPr id="34" name="Straight Arrow Connector 33"/>
          <p:cNvCxnSpPr/>
          <p:nvPr/>
        </p:nvCxnSpPr>
        <p:spPr>
          <a:xfrm flipV="1">
            <a:off x="11278988" y="1340768"/>
            <a:ext cx="0" cy="4176464"/>
          </a:xfrm>
          <a:prstGeom prst="straightConnector1">
            <a:avLst/>
          </a:prstGeom>
          <a:ln w="984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1134972" y="5653814"/>
            <a:ext cx="792088" cy="590931"/>
          </a:xfrm>
          <a:prstGeom prst="rect">
            <a:avLst/>
          </a:prstGeom>
          <a:noFill/>
        </p:spPr>
        <p:txBody>
          <a:bodyPr wrap="square" rtlCol="0">
            <a:spAutoFit/>
          </a:bodyPr>
          <a:lstStyle/>
          <a:p>
            <a:pPr>
              <a:lnSpc>
                <a:spcPct val="90000"/>
              </a:lnSpc>
            </a:pPr>
            <a:r>
              <a:rPr lang="en-US" sz="3600" b="1" i="1" dirty="0"/>
              <a:t>v</a:t>
            </a: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53</a:t>
            </a:fld>
            <a:endParaRPr lang="en-US"/>
          </a:p>
        </p:txBody>
      </p:sp>
    </p:spTree>
    <p:extLst>
      <p:ext uri="{BB962C8B-B14F-4D97-AF65-F5344CB8AC3E}">
        <p14:creationId xmlns:p14="http://schemas.microsoft.com/office/powerpoint/2010/main" val="345329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85900" y="836712"/>
            <a:ext cx="9145016" cy="5131370"/>
          </a:xfrm>
          <a:prstGeom prst="rect">
            <a:avLst/>
          </a:prstGeom>
        </p:spPr>
      </p:pic>
      <p:sp>
        <p:nvSpPr>
          <p:cNvPr id="5" name="TextBox 4"/>
          <p:cNvSpPr txBox="1"/>
          <p:nvPr/>
        </p:nvSpPr>
        <p:spPr>
          <a:xfrm flipH="1">
            <a:off x="4006180" y="4005064"/>
            <a:ext cx="4248472" cy="1255728"/>
          </a:xfrm>
          <a:prstGeom prst="rect">
            <a:avLst/>
          </a:prstGeom>
          <a:noFill/>
        </p:spPr>
        <p:txBody>
          <a:bodyPr wrap="square" rtlCol="0">
            <a:spAutoFit/>
          </a:bodyPr>
          <a:lstStyle/>
          <a:p>
            <a:pPr algn="ctr">
              <a:lnSpc>
                <a:spcPct val="90000"/>
              </a:lnSpc>
            </a:pPr>
            <a:r>
              <a:rPr lang="en-US" sz="2800" dirty="0">
                <a:solidFill>
                  <a:schemeClr val="accent1">
                    <a:lumMod val="60000"/>
                    <a:lumOff val="40000"/>
                  </a:schemeClr>
                </a:solidFill>
              </a:rPr>
              <a:t>d</a:t>
            </a:r>
          </a:p>
          <a:p>
            <a:pPr algn="ctr">
              <a:lnSpc>
                <a:spcPct val="90000"/>
              </a:lnSpc>
            </a:pPr>
            <a:endParaRPr lang="en-US" sz="2800" dirty="0">
              <a:solidFill>
                <a:schemeClr val="accent1">
                  <a:lumMod val="60000"/>
                  <a:lumOff val="40000"/>
                </a:schemeClr>
              </a:solidFill>
            </a:endParaRPr>
          </a:p>
          <a:p>
            <a:pPr algn="ctr">
              <a:lnSpc>
                <a:spcPct val="90000"/>
              </a:lnSpc>
            </a:pPr>
            <a:endParaRPr lang="en-US" sz="2800" dirty="0">
              <a:solidFill>
                <a:schemeClr val="accent1">
                  <a:lumMod val="60000"/>
                  <a:lumOff val="40000"/>
                </a:schemeClr>
              </a:solidFill>
            </a:endParaRPr>
          </a:p>
        </p:txBody>
      </p:sp>
      <p:cxnSp>
        <p:nvCxnSpPr>
          <p:cNvPr id="6" name="Straight Arrow Connector 5"/>
          <p:cNvCxnSpPr/>
          <p:nvPr/>
        </p:nvCxnSpPr>
        <p:spPr>
          <a:xfrm flipH="1" flipV="1">
            <a:off x="3358108" y="2924944"/>
            <a:ext cx="5544616" cy="1098585"/>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358108" y="3999114"/>
            <a:ext cx="5760640" cy="0"/>
          </a:xfrm>
          <a:prstGeom prst="straightConnector1">
            <a:avLst/>
          </a:prstGeom>
          <a:ln w="44450">
            <a:prstDash val="lg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259615" y="3068960"/>
            <a:ext cx="1203" cy="930155"/>
          </a:xfrm>
          <a:prstGeom prst="straightConnector1">
            <a:avLst/>
          </a:prstGeom>
          <a:ln w="57150">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TextBox 12"/>
              <p:cNvSpPr txBox="1"/>
              <p:nvPr/>
            </p:nvSpPr>
            <p:spPr>
              <a:xfrm flipH="1">
                <a:off x="1986940" y="4223777"/>
                <a:ext cx="1224136" cy="81830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rgbClr val="92D050"/>
                          </a:solidFill>
                          <a:latin typeface="Cambria Math" panose="02040503050406030204" pitchFamily="18" charset="0"/>
                        </a:rPr>
                        <m:t>𝒗</m:t>
                      </m:r>
                      <m:f>
                        <m:fPr>
                          <m:ctrlPr>
                            <a:rPr lang="en-US" sz="2800" b="1" i="1" smtClean="0">
                              <a:solidFill>
                                <a:srgbClr val="92D050"/>
                              </a:solidFill>
                              <a:latin typeface="Cambria Math" panose="02040503050406030204" pitchFamily="18" charset="0"/>
                            </a:rPr>
                          </m:ctrlPr>
                        </m:fPr>
                        <m:num>
                          <m:r>
                            <a:rPr lang="en-US" sz="2800" b="1" i="1" smtClean="0">
                              <a:solidFill>
                                <a:srgbClr val="92D050"/>
                              </a:solidFill>
                              <a:latin typeface="Cambria Math" panose="02040503050406030204" pitchFamily="18" charset="0"/>
                              <a:ea typeface="Cambria Math" panose="02040503050406030204" pitchFamily="18" charset="0"/>
                            </a:rPr>
                            <m:t>∆</m:t>
                          </m:r>
                          <m:r>
                            <a:rPr lang="en-US" sz="2800" b="1" i="1" smtClean="0">
                              <a:solidFill>
                                <a:srgbClr val="92D050"/>
                              </a:solidFill>
                              <a:latin typeface="Cambria Math" panose="02040503050406030204" pitchFamily="18" charset="0"/>
                              <a:ea typeface="Cambria Math" panose="02040503050406030204" pitchFamily="18" charset="0"/>
                            </a:rPr>
                            <m:t>𝒕</m:t>
                          </m:r>
                        </m:num>
                        <m:den>
                          <m:r>
                            <a:rPr lang="en-US" sz="2800" b="1" i="1" smtClean="0">
                              <a:solidFill>
                                <a:srgbClr val="92D050"/>
                              </a:solidFill>
                              <a:latin typeface="Cambria Math" panose="02040503050406030204" pitchFamily="18" charset="0"/>
                            </a:rPr>
                            <m:t>𝟐</m:t>
                          </m:r>
                        </m:den>
                      </m:f>
                    </m:oMath>
                  </m:oMathPara>
                </a14:m>
                <a:endParaRPr lang="en-US" sz="2800" b="1" dirty="0">
                  <a:solidFill>
                    <a:srgbClr val="92D050"/>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flipH="1">
                <a:off x="1986940" y="4223777"/>
                <a:ext cx="1224136" cy="818301"/>
              </a:xfrm>
              <a:prstGeom prst="rect">
                <a:avLst/>
              </a:prstGeom>
              <a:blipFill>
                <a:blip r:embed="rId3"/>
                <a:stretch>
                  <a:fillRect/>
                </a:stretch>
              </a:blipFill>
            </p:spPr>
            <p:txBody>
              <a:bodyPr/>
              <a:lstStyle/>
              <a:p>
                <a:r>
                  <a:rPr lang="en-US">
                    <a:noFill/>
                  </a:rPr>
                  <a:t> </a:t>
                </a:r>
              </a:p>
            </p:txBody>
          </p:sp>
        </mc:Fallback>
      </mc:AlternateContent>
      <p:cxnSp>
        <p:nvCxnSpPr>
          <p:cNvPr id="14" name="Straight Arrow Connector 13"/>
          <p:cNvCxnSpPr/>
          <p:nvPr/>
        </p:nvCxnSpPr>
        <p:spPr>
          <a:xfrm flipH="1">
            <a:off x="3358108" y="3971875"/>
            <a:ext cx="5691648" cy="1048457"/>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86100" y="4112419"/>
            <a:ext cx="3016" cy="1020848"/>
          </a:xfrm>
          <a:prstGeom prst="straightConnector1">
            <a:avLst/>
          </a:prstGeom>
          <a:ln w="60325">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81944" y="5975185"/>
            <a:ext cx="8748972" cy="867930"/>
          </a:xfrm>
          <a:prstGeom prst="rect">
            <a:avLst/>
          </a:prstGeom>
          <a:noFill/>
        </p:spPr>
        <p:txBody>
          <a:bodyPr wrap="square" rtlCol="0">
            <a:spAutoFit/>
          </a:bodyPr>
          <a:lstStyle/>
          <a:p>
            <a:pPr algn="ctr">
              <a:lnSpc>
                <a:spcPct val="90000"/>
              </a:lnSpc>
            </a:pPr>
            <a:r>
              <a:rPr lang="en-US" sz="2800" dirty="0">
                <a:solidFill>
                  <a:srgbClr val="00B0F0"/>
                </a:solidFill>
              </a:rPr>
              <a:t>v increases the distance light has to travel in the detector.</a:t>
            </a:r>
            <a:endParaRPr lang="en-US" sz="2800" i="1" dirty="0">
              <a:solidFill>
                <a:srgbClr val="00B0F0"/>
              </a:solidFill>
            </a:endParaRPr>
          </a:p>
        </p:txBody>
      </p:sp>
      <p:sp>
        <p:nvSpPr>
          <p:cNvPr id="25" name="TextBox 24"/>
          <p:cNvSpPr txBox="1"/>
          <p:nvPr/>
        </p:nvSpPr>
        <p:spPr>
          <a:xfrm>
            <a:off x="2701123" y="172169"/>
            <a:ext cx="6840760" cy="480131"/>
          </a:xfrm>
          <a:prstGeom prst="rect">
            <a:avLst/>
          </a:prstGeom>
          <a:noFill/>
        </p:spPr>
        <p:txBody>
          <a:bodyPr wrap="square" rtlCol="0">
            <a:spAutoFit/>
          </a:bodyPr>
          <a:lstStyle/>
          <a:p>
            <a:pPr>
              <a:lnSpc>
                <a:spcPct val="90000"/>
              </a:lnSpc>
            </a:pPr>
            <a:r>
              <a:rPr lang="en-US" sz="2800" dirty="0"/>
              <a:t>Second observer is in a moving spaceship</a:t>
            </a:r>
          </a:p>
        </p:txBody>
      </p:sp>
      <p:sp>
        <p:nvSpPr>
          <p:cNvPr id="26" name="TextBox 25"/>
          <p:cNvSpPr txBox="1"/>
          <p:nvPr/>
        </p:nvSpPr>
        <p:spPr>
          <a:xfrm flipH="1">
            <a:off x="2190038" y="936864"/>
            <a:ext cx="2088232" cy="480131"/>
          </a:xfrm>
          <a:prstGeom prst="rect">
            <a:avLst/>
          </a:prstGeom>
          <a:noFill/>
        </p:spPr>
        <p:txBody>
          <a:bodyPr wrap="square" rtlCol="0">
            <a:spAutoFit/>
          </a:bodyPr>
          <a:lstStyle/>
          <a:p>
            <a:pPr>
              <a:lnSpc>
                <a:spcPct val="90000"/>
              </a:lnSpc>
            </a:pPr>
            <a:r>
              <a:rPr lang="en-US" sz="2800" dirty="0"/>
              <a:t>detector</a:t>
            </a:r>
          </a:p>
        </p:txBody>
      </p:sp>
      <p:sp>
        <p:nvSpPr>
          <p:cNvPr id="27" name="TextBox 26"/>
          <p:cNvSpPr txBox="1"/>
          <p:nvPr/>
        </p:nvSpPr>
        <p:spPr>
          <a:xfrm flipH="1">
            <a:off x="8542684" y="955977"/>
            <a:ext cx="1571784" cy="480131"/>
          </a:xfrm>
          <a:prstGeom prst="rect">
            <a:avLst/>
          </a:prstGeom>
          <a:noFill/>
        </p:spPr>
        <p:txBody>
          <a:bodyPr wrap="square" rtlCol="0">
            <a:spAutoFit/>
          </a:bodyPr>
          <a:lstStyle/>
          <a:p>
            <a:pPr>
              <a:lnSpc>
                <a:spcPct val="90000"/>
              </a:lnSpc>
            </a:pPr>
            <a:r>
              <a:rPr lang="en-US" sz="2800" dirty="0"/>
              <a:t>mirror</a:t>
            </a:r>
          </a:p>
        </p:txBody>
      </p:sp>
      <p:sp>
        <p:nvSpPr>
          <p:cNvPr id="29" name="Speech Bubble: Rectangle with Corners Rounded 28"/>
          <p:cNvSpPr/>
          <p:nvPr/>
        </p:nvSpPr>
        <p:spPr>
          <a:xfrm>
            <a:off x="463105" y="929761"/>
            <a:ext cx="1748254" cy="2931287"/>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Outside Observer sees new distance that light travels</a:t>
            </a: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7" y="3396136"/>
            <a:ext cx="2857500" cy="4286250"/>
          </a:xfrm>
          <a:prstGeom prst="rect">
            <a:avLst/>
          </a:prstGeom>
        </p:spPr>
      </p:pic>
      <p:cxnSp>
        <p:nvCxnSpPr>
          <p:cNvPr id="34" name="Straight Arrow Connector 33"/>
          <p:cNvCxnSpPr/>
          <p:nvPr/>
        </p:nvCxnSpPr>
        <p:spPr>
          <a:xfrm flipV="1">
            <a:off x="11278988" y="1340768"/>
            <a:ext cx="0" cy="4176464"/>
          </a:xfrm>
          <a:prstGeom prst="straightConnector1">
            <a:avLst/>
          </a:prstGeom>
          <a:ln w="984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1134972" y="5653814"/>
            <a:ext cx="792088" cy="590931"/>
          </a:xfrm>
          <a:prstGeom prst="rect">
            <a:avLst/>
          </a:prstGeom>
          <a:noFill/>
        </p:spPr>
        <p:txBody>
          <a:bodyPr wrap="square" rtlCol="0">
            <a:spAutoFit/>
          </a:bodyPr>
          <a:lstStyle/>
          <a:p>
            <a:pPr>
              <a:lnSpc>
                <a:spcPct val="90000"/>
              </a:lnSpc>
            </a:pPr>
            <a:r>
              <a:rPr lang="en-US" sz="3600" b="1" i="1" dirty="0"/>
              <a:t>v</a:t>
            </a:r>
          </a:p>
        </p:txBody>
      </p:sp>
      <p:sp>
        <p:nvSpPr>
          <p:cNvPr id="2" name="TextBox 1"/>
          <p:cNvSpPr txBox="1"/>
          <p:nvPr/>
        </p:nvSpPr>
        <p:spPr>
          <a:xfrm flipH="1">
            <a:off x="5446340" y="4653136"/>
            <a:ext cx="504056" cy="480131"/>
          </a:xfrm>
          <a:prstGeom prst="rect">
            <a:avLst/>
          </a:prstGeom>
          <a:noFill/>
        </p:spPr>
        <p:txBody>
          <a:bodyPr wrap="square" rtlCol="0">
            <a:spAutoFit/>
          </a:bodyPr>
          <a:lstStyle/>
          <a:p>
            <a:pPr>
              <a:lnSpc>
                <a:spcPct val="90000"/>
              </a:lnSpc>
            </a:pPr>
            <a:r>
              <a:rPr lang="en-US" sz="2800" b="1" i="1" dirty="0">
                <a:solidFill>
                  <a:srgbClr val="00B0F0"/>
                </a:solidFill>
              </a:rPr>
              <a:t>d’</a:t>
            </a:r>
          </a:p>
        </p:txBody>
      </p:sp>
      <p:sp>
        <p:nvSpPr>
          <p:cNvPr id="10" name="Footer Placeholder 9"/>
          <p:cNvSpPr>
            <a:spLocks noGrp="1"/>
          </p:cNvSpPr>
          <p:nvPr>
            <p:ph type="ftr" sz="quarter" idx="11"/>
          </p:nvPr>
        </p:nvSpPr>
        <p:spPr/>
        <p:txBody>
          <a:bodyPr/>
          <a:lstStyle/>
          <a:p>
            <a:r>
              <a:rPr lang="en-US"/>
              <a:t>Mehreen Sultana, Modern Physics - Saturday Morning Physics - March 11, 2017</a:t>
            </a:r>
          </a:p>
        </p:txBody>
      </p:sp>
      <p:sp>
        <p:nvSpPr>
          <p:cNvPr id="11" name="Slide Number Placeholder 10"/>
          <p:cNvSpPr>
            <a:spLocks noGrp="1"/>
          </p:cNvSpPr>
          <p:nvPr>
            <p:ph type="sldNum" sz="quarter" idx="12"/>
          </p:nvPr>
        </p:nvSpPr>
        <p:spPr/>
        <p:txBody>
          <a:bodyPr/>
          <a:lstStyle/>
          <a:p>
            <a:fld id="{E5FD5434-F838-4DD4-A17B-1CB1A1850DF4}" type="slidenum">
              <a:rPr lang="en-US" smtClean="0"/>
              <a:t>54</a:t>
            </a:fld>
            <a:endParaRPr lang="en-US"/>
          </a:p>
        </p:txBody>
      </p:sp>
    </p:spTree>
    <p:extLst>
      <p:ext uri="{BB962C8B-B14F-4D97-AF65-F5344CB8AC3E}">
        <p14:creationId xmlns:p14="http://schemas.microsoft.com/office/powerpoint/2010/main" val="201074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85900" y="836712"/>
            <a:ext cx="9145016" cy="5131370"/>
          </a:xfrm>
          <a:prstGeom prst="rect">
            <a:avLst/>
          </a:prstGeom>
        </p:spPr>
      </p:pic>
      <p:sp>
        <p:nvSpPr>
          <p:cNvPr id="5" name="TextBox 4"/>
          <p:cNvSpPr txBox="1"/>
          <p:nvPr/>
        </p:nvSpPr>
        <p:spPr>
          <a:xfrm flipH="1">
            <a:off x="4006180" y="4005064"/>
            <a:ext cx="4248472" cy="1255728"/>
          </a:xfrm>
          <a:prstGeom prst="rect">
            <a:avLst/>
          </a:prstGeom>
          <a:noFill/>
        </p:spPr>
        <p:txBody>
          <a:bodyPr wrap="square" rtlCol="0">
            <a:spAutoFit/>
          </a:bodyPr>
          <a:lstStyle/>
          <a:p>
            <a:pPr algn="ctr">
              <a:lnSpc>
                <a:spcPct val="90000"/>
              </a:lnSpc>
            </a:pPr>
            <a:r>
              <a:rPr lang="en-US" sz="2800" dirty="0">
                <a:solidFill>
                  <a:schemeClr val="accent1">
                    <a:lumMod val="60000"/>
                    <a:lumOff val="40000"/>
                  </a:schemeClr>
                </a:solidFill>
              </a:rPr>
              <a:t>d</a:t>
            </a:r>
          </a:p>
          <a:p>
            <a:pPr algn="ctr">
              <a:lnSpc>
                <a:spcPct val="90000"/>
              </a:lnSpc>
            </a:pPr>
            <a:endParaRPr lang="en-US" sz="2800" dirty="0">
              <a:solidFill>
                <a:schemeClr val="accent1">
                  <a:lumMod val="60000"/>
                  <a:lumOff val="40000"/>
                </a:schemeClr>
              </a:solidFill>
            </a:endParaRPr>
          </a:p>
          <a:p>
            <a:pPr algn="ctr">
              <a:lnSpc>
                <a:spcPct val="90000"/>
              </a:lnSpc>
            </a:pPr>
            <a:endParaRPr lang="en-US" sz="2800" dirty="0">
              <a:solidFill>
                <a:schemeClr val="accent1">
                  <a:lumMod val="60000"/>
                  <a:lumOff val="40000"/>
                </a:schemeClr>
              </a:solidFill>
            </a:endParaRPr>
          </a:p>
        </p:txBody>
      </p:sp>
      <p:cxnSp>
        <p:nvCxnSpPr>
          <p:cNvPr id="6" name="Straight Arrow Connector 5"/>
          <p:cNvCxnSpPr/>
          <p:nvPr/>
        </p:nvCxnSpPr>
        <p:spPr>
          <a:xfrm flipH="1" flipV="1">
            <a:off x="3358108" y="2924944"/>
            <a:ext cx="5544616" cy="1098585"/>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358108" y="3999114"/>
            <a:ext cx="5760640" cy="0"/>
          </a:xfrm>
          <a:prstGeom prst="straightConnector1">
            <a:avLst/>
          </a:prstGeom>
          <a:ln w="44450">
            <a:prstDash val="lg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452684" y="3024125"/>
            <a:ext cx="0" cy="836923"/>
          </a:xfrm>
          <a:prstGeom prst="straightConnector1">
            <a:avLst/>
          </a:prstGeom>
          <a:ln w="57150">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flipH="1">
                <a:off x="2181260" y="4086952"/>
                <a:ext cx="1224136" cy="81830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rgbClr val="92D050"/>
                          </a:solidFill>
                          <a:latin typeface="Cambria Math" panose="02040503050406030204" pitchFamily="18" charset="0"/>
                        </a:rPr>
                        <m:t>𝒗</m:t>
                      </m:r>
                      <m:f>
                        <m:fPr>
                          <m:ctrlPr>
                            <a:rPr lang="en-US" sz="2800" b="1" i="1" smtClean="0">
                              <a:solidFill>
                                <a:srgbClr val="92D050"/>
                              </a:solidFill>
                              <a:latin typeface="Cambria Math" panose="02040503050406030204" pitchFamily="18" charset="0"/>
                            </a:rPr>
                          </m:ctrlPr>
                        </m:fPr>
                        <m:num>
                          <m:r>
                            <a:rPr lang="en-US" sz="2800" b="1" i="1" smtClean="0">
                              <a:solidFill>
                                <a:srgbClr val="92D050"/>
                              </a:solidFill>
                              <a:latin typeface="Cambria Math" panose="02040503050406030204" pitchFamily="18" charset="0"/>
                              <a:ea typeface="Cambria Math" panose="02040503050406030204" pitchFamily="18" charset="0"/>
                            </a:rPr>
                            <m:t>∆</m:t>
                          </m:r>
                          <m:r>
                            <a:rPr lang="en-US" sz="2800" b="1" i="1" smtClean="0">
                              <a:solidFill>
                                <a:srgbClr val="92D050"/>
                              </a:solidFill>
                              <a:latin typeface="Cambria Math" panose="02040503050406030204" pitchFamily="18" charset="0"/>
                              <a:ea typeface="Cambria Math" panose="02040503050406030204" pitchFamily="18" charset="0"/>
                            </a:rPr>
                            <m:t>𝒕</m:t>
                          </m:r>
                        </m:num>
                        <m:den>
                          <m:r>
                            <a:rPr lang="en-US" sz="2800" b="1" i="1" smtClean="0">
                              <a:solidFill>
                                <a:srgbClr val="92D050"/>
                              </a:solidFill>
                              <a:latin typeface="Cambria Math" panose="02040503050406030204" pitchFamily="18" charset="0"/>
                            </a:rPr>
                            <m:t>𝟐</m:t>
                          </m:r>
                        </m:den>
                      </m:f>
                    </m:oMath>
                  </m:oMathPara>
                </a14:m>
                <a:endParaRPr lang="en-US" sz="2800" b="1" dirty="0">
                  <a:solidFill>
                    <a:srgbClr val="92D05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flipH="1">
                <a:off x="2181260" y="4086952"/>
                <a:ext cx="1224136" cy="818301"/>
              </a:xfrm>
              <a:prstGeom prst="rect">
                <a:avLst/>
              </a:prstGeom>
              <a:blipFill>
                <a:blip r:embed="rId3"/>
                <a:stretch>
                  <a:fillRect/>
                </a:stretch>
              </a:blipFill>
            </p:spPr>
            <p:txBody>
              <a:bodyPr/>
              <a:lstStyle/>
              <a:p>
                <a:r>
                  <a:rPr lang="en-US">
                    <a:noFill/>
                  </a:rPr>
                  <a:t> </a:t>
                </a:r>
              </a:p>
            </p:txBody>
          </p:sp>
        </mc:Fallback>
      </mc:AlternateContent>
      <p:cxnSp>
        <p:nvCxnSpPr>
          <p:cNvPr id="14" name="Straight Arrow Connector 13"/>
          <p:cNvCxnSpPr/>
          <p:nvPr/>
        </p:nvCxnSpPr>
        <p:spPr>
          <a:xfrm flipH="1">
            <a:off x="3358108" y="3971875"/>
            <a:ext cx="5691648" cy="1048457"/>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52684" y="4183529"/>
            <a:ext cx="1" cy="724450"/>
          </a:xfrm>
          <a:prstGeom prst="straightConnector1">
            <a:avLst/>
          </a:prstGeom>
          <a:ln w="60325">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683922" y="5978266"/>
            <a:ext cx="8748972" cy="867930"/>
          </a:xfrm>
          <a:prstGeom prst="rect">
            <a:avLst/>
          </a:prstGeom>
          <a:noFill/>
        </p:spPr>
        <p:txBody>
          <a:bodyPr wrap="square" rtlCol="0">
            <a:spAutoFit/>
          </a:bodyPr>
          <a:lstStyle/>
          <a:p>
            <a:pPr algn="ctr">
              <a:lnSpc>
                <a:spcPct val="90000"/>
              </a:lnSpc>
            </a:pPr>
            <a:r>
              <a:rPr lang="en-US" sz="2800" dirty="0">
                <a:solidFill>
                  <a:srgbClr val="00B0F0"/>
                </a:solidFill>
              </a:rPr>
              <a:t>We know speed of light is constant.</a:t>
            </a:r>
          </a:p>
          <a:p>
            <a:pPr algn="ctr">
              <a:lnSpc>
                <a:spcPct val="90000"/>
              </a:lnSpc>
            </a:pPr>
            <a:r>
              <a:rPr lang="en-US" sz="2800" dirty="0">
                <a:solidFill>
                  <a:srgbClr val="00B0F0"/>
                </a:solidFill>
              </a:rPr>
              <a:t>If speed doesn’t change, but the distance changes…</a:t>
            </a:r>
          </a:p>
        </p:txBody>
      </p:sp>
      <p:sp>
        <p:nvSpPr>
          <p:cNvPr id="25" name="TextBox 24"/>
          <p:cNvSpPr txBox="1"/>
          <p:nvPr/>
        </p:nvSpPr>
        <p:spPr>
          <a:xfrm>
            <a:off x="2701123" y="172169"/>
            <a:ext cx="6840760" cy="480131"/>
          </a:xfrm>
          <a:prstGeom prst="rect">
            <a:avLst/>
          </a:prstGeom>
          <a:noFill/>
        </p:spPr>
        <p:txBody>
          <a:bodyPr wrap="square" rtlCol="0">
            <a:spAutoFit/>
          </a:bodyPr>
          <a:lstStyle/>
          <a:p>
            <a:pPr>
              <a:lnSpc>
                <a:spcPct val="90000"/>
              </a:lnSpc>
            </a:pPr>
            <a:r>
              <a:rPr lang="en-US" sz="2800" dirty="0"/>
              <a:t>Second observer is in a moving spaceship</a:t>
            </a:r>
          </a:p>
        </p:txBody>
      </p:sp>
      <p:sp>
        <p:nvSpPr>
          <p:cNvPr id="26" name="TextBox 25"/>
          <p:cNvSpPr txBox="1"/>
          <p:nvPr/>
        </p:nvSpPr>
        <p:spPr>
          <a:xfrm flipH="1">
            <a:off x="2190038" y="936864"/>
            <a:ext cx="2088232" cy="480131"/>
          </a:xfrm>
          <a:prstGeom prst="rect">
            <a:avLst/>
          </a:prstGeom>
          <a:noFill/>
        </p:spPr>
        <p:txBody>
          <a:bodyPr wrap="square" rtlCol="0">
            <a:spAutoFit/>
          </a:bodyPr>
          <a:lstStyle/>
          <a:p>
            <a:pPr>
              <a:lnSpc>
                <a:spcPct val="90000"/>
              </a:lnSpc>
            </a:pPr>
            <a:r>
              <a:rPr lang="en-US" sz="2800" dirty="0"/>
              <a:t>detector</a:t>
            </a:r>
          </a:p>
        </p:txBody>
      </p:sp>
      <p:sp>
        <p:nvSpPr>
          <p:cNvPr id="27" name="TextBox 26"/>
          <p:cNvSpPr txBox="1"/>
          <p:nvPr/>
        </p:nvSpPr>
        <p:spPr>
          <a:xfrm flipH="1">
            <a:off x="8542684" y="955977"/>
            <a:ext cx="1571784" cy="480131"/>
          </a:xfrm>
          <a:prstGeom prst="rect">
            <a:avLst/>
          </a:prstGeom>
          <a:noFill/>
        </p:spPr>
        <p:txBody>
          <a:bodyPr wrap="square" rtlCol="0">
            <a:spAutoFit/>
          </a:bodyPr>
          <a:lstStyle/>
          <a:p>
            <a:pPr>
              <a:lnSpc>
                <a:spcPct val="90000"/>
              </a:lnSpc>
            </a:pPr>
            <a:r>
              <a:rPr lang="en-US" sz="2800" dirty="0"/>
              <a:t>mirror</a:t>
            </a:r>
          </a:p>
        </p:txBody>
      </p:sp>
      <p:sp>
        <p:nvSpPr>
          <p:cNvPr id="29" name="Speech Bubble: Rectangle with Corners Rounded 28"/>
          <p:cNvSpPr/>
          <p:nvPr/>
        </p:nvSpPr>
        <p:spPr>
          <a:xfrm>
            <a:off x="463105" y="929761"/>
            <a:ext cx="1748254" cy="2931287"/>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Outside Observer sees new distance that light travels</a:t>
            </a:r>
          </a:p>
        </p:txBody>
      </p:sp>
      <mc:AlternateContent xmlns:mc="http://schemas.openxmlformats.org/markup-compatibility/2006" xmlns:a14="http://schemas.microsoft.com/office/drawing/2010/main">
        <mc:Choice Requires="a14">
          <p:sp>
            <p:nvSpPr>
              <p:cNvPr id="30" name="TextBox 29"/>
              <p:cNvSpPr txBox="1"/>
              <p:nvPr/>
            </p:nvSpPr>
            <p:spPr>
              <a:xfrm flipH="1">
                <a:off x="4886935" y="4614156"/>
                <a:ext cx="2008812" cy="818301"/>
              </a:xfrm>
              <a:prstGeom prst="rect">
                <a:avLst/>
              </a:prstGeom>
              <a:noFill/>
            </p:spPr>
            <p:txBody>
              <a:bodyPr wrap="squar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800" b="0" i="1" smtClean="0">
                          <a:solidFill>
                            <a:srgbClr val="00B0F0"/>
                          </a:solidFill>
                          <a:latin typeface="Cambria Math" panose="02040503050406030204" pitchFamily="18" charset="0"/>
                        </a:rPr>
                        <m:t>𝑐</m:t>
                      </m:r>
                      <m:f>
                        <m:fPr>
                          <m:ctrlPr>
                            <a:rPr lang="en-US" sz="2800" i="1" dirty="0" smtClean="0">
                              <a:solidFill>
                                <a:srgbClr val="00B0F0"/>
                              </a:solidFill>
                              <a:latin typeface="Cambria Math" panose="02040503050406030204" pitchFamily="18" charset="0"/>
                            </a:rPr>
                          </m:ctrlPr>
                        </m:fPr>
                        <m:num>
                          <m:r>
                            <a:rPr lang="en-US" sz="2800" i="1" dirty="0" smtClean="0">
                              <a:solidFill>
                                <a:srgbClr val="00B0F0"/>
                              </a:solidFill>
                              <a:latin typeface="Cambria Math" panose="02040503050406030204" pitchFamily="18" charset="0"/>
                              <a:ea typeface="Cambria Math" panose="02040503050406030204" pitchFamily="18" charset="0"/>
                            </a:rPr>
                            <m:t>∆</m:t>
                          </m:r>
                          <m:r>
                            <a:rPr lang="en-US" sz="2800" b="0" i="1" dirty="0" smtClean="0">
                              <a:solidFill>
                                <a:srgbClr val="00B0F0"/>
                              </a:solidFill>
                              <a:latin typeface="Cambria Math" panose="02040503050406030204" pitchFamily="18" charset="0"/>
                              <a:ea typeface="Cambria Math" panose="02040503050406030204" pitchFamily="18" charset="0"/>
                            </a:rPr>
                            <m:t>𝑡</m:t>
                          </m:r>
                        </m:num>
                        <m:den>
                          <m:r>
                            <a:rPr lang="en-US" sz="2800" b="0" i="1" dirty="0" smtClean="0">
                              <a:solidFill>
                                <a:srgbClr val="00B0F0"/>
                              </a:solidFill>
                              <a:latin typeface="Cambria Math" panose="02040503050406030204" pitchFamily="18" charset="0"/>
                            </a:rPr>
                            <m:t>2</m:t>
                          </m:r>
                        </m:den>
                      </m:f>
                      <m:r>
                        <a:rPr lang="en-US" sz="2800" b="0" i="1" smtClean="0">
                          <a:solidFill>
                            <a:srgbClr val="00B0F0"/>
                          </a:solidFill>
                          <a:latin typeface="Cambria Math" panose="02040503050406030204" pitchFamily="18" charset="0"/>
                        </a:rPr>
                        <m:t> </m:t>
                      </m:r>
                    </m:oMath>
                  </m:oMathPara>
                </a14:m>
                <a:endParaRPr lang="en-US" sz="2800" dirty="0">
                  <a:solidFill>
                    <a:srgbClr val="00B0F0"/>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flipH="1">
                <a:off x="4886935" y="4614156"/>
                <a:ext cx="2008812" cy="818301"/>
              </a:xfrm>
              <a:prstGeom prst="rect">
                <a:avLst/>
              </a:prstGeom>
              <a:blipFill>
                <a:blip r:embed="rId4"/>
                <a:stretch>
                  <a:fillRect/>
                </a:stretch>
              </a:blipFill>
            </p:spPr>
            <p:txBody>
              <a:bodyPr/>
              <a:lstStyle/>
              <a:p>
                <a:r>
                  <a:rPr lang="en-US">
                    <a:noFill/>
                  </a:rPr>
                  <a:t> </a:t>
                </a:r>
              </a:p>
            </p:txBody>
          </p:sp>
        </mc:Fallback>
      </mc:AlternateContent>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77" y="3396136"/>
            <a:ext cx="2857500" cy="4286250"/>
          </a:xfrm>
          <a:prstGeom prst="rect">
            <a:avLst/>
          </a:prstGeom>
        </p:spPr>
      </p:pic>
      <p:cxnSp>
        <p:nvCxnSpPr>
          <p:cNvPr id="18" name="Straight Arrow Connector 17"/>
          <p:cNvCxnSpPr/>
          <p:nvPr/>
        </p:nvCxnSpPr>
        <p:spPr>
          <a:xfrm flipV="1">
            <a:off x="11278988" y="1340768"/>
            <a:ext cx="0" cy="4176464"/>
          </a:xfrm>
          <a:prstGeom prst="straightConnector1">
            <a:avLst/>
          </a:prstGeom>
          <a:ln w="984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134972" y="5653814"/>
            <a:ext cx="792088" cy="590931"/>
          </a:xfrm>
          <a:prstGeom prst="rect">
            <a:avLst/>
          </a:prstGeom>
          <a:noFill/>
        </p:spPr>
        <p:txBody>
          <a:bodyPr wrap="square" rtlCol="0">
            <a:spAutoFit/>
          </a:bodyPr>
          <a:lstStyle/>
          <a:p>
            <a:pPr>
              <a:lnSpc>
                <a:spcPct val="90000"/>
              </a:lnSpc>
            </a:pPr>
            <a:r>
              <a:rPr lang="en-US" sz="3600" b="1" i="1" dirty="0"/>
              <a:t>v</a:t>
            </a: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55</a:t>
            </a:fld>
            <a:endParaRPr lang="en-US"/>
          </a:p>
        </p:txBody>
      </p:sp>
    </p:spTree>
    <p:extLst>
      <p:ext uri="{BB962C8B-B14F-4D97-AF65-F5344CB8AC3E}">
        <p14:creationId xmlns:p14="http://schemas.microsoft.com/office/powerpoint/2010/main" val="24220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85900" y="836712"/>
            <a:ext cx="9145016" cy="5131370"/>
          </a:xfrm>
          <a:prstGeom prst="rect">
            <a:avLst/>
          </a:prstGeom>
        </p:spPr>
      </p:pic>
      <p:sp>
        <p:nvSpPr>
          <p:cNvPr id="5" name="TextBox 4"/>
          <p:cNvSpPr txBox="1"/>
          <p:nvPr/>
        </p:nvSpPr>
        <p:spPr>
          <a:xfrm>
            <a:off x="4006180" y="4005064"/>
            <a:ext cx="4248472" cy="1255728"/>
          </a:xfrm>
          <a:prstGeom prst="rect">
            <a:avLst/>
          </a:prstGeom>
          <a:noFill/>
        </p:spPr>
        <p:txBody>
          <a:bodyPr wrap="square" rtlCol="0">
            <a:spAutoFit/>
          </a:bodyPr>
          <a:lstStyle/>
          <a:p>
            <a:pPr algn="ctr">
              <a:lnSpc>
                <a:spcPct val="90000"/>
              </a:lnSpc>
            </a:pPr>
            <a:r>
              <a:rPr lang="en-US" sz="2800" dirty="0">
                <a:solidFill>
                  <a:schemeClr val="accent1">
                    <a:lumMod val="60000"/>
                    <a:lumOff val="40000"/>
                  </a:schemeClr>
                </a:solidFill>
              </a:rPr>
              <a:t>d</a:t>
            </a:r>
          </a:p>
          <a:p>
            <a:pPr algn="ctr">
              <a:lnSpc>
                <a:spcPct val="90000"/>
              </a:lnSpc>
            </a:pPr>
            <a:endParaRPr lang="en-US" sz="2800" dirty="0">
              <a:solidFill>
                <a:schemeClr val="accent1">
                  <a:lumMod val="60000"/>
                  <a:lumOff val="40000"/>
                </a:schemeClr>
              </a:solidFill>
            </a:endParaRPr>
          </a:p>
          <a:p>
            <a:pPr algn="ctr">
              <a:lnSpc>
                <a:spcPct val="90000"/>
              </a:lnSpc>
            </a:pPr>
            <a:endParaRPr lang="en-US" sz="2800" dirty="0">
              <a:solidFill>
                <a:schemeClr val="accent1">
                  <a:lumMod val="60000"/>
                  <a:lumOff val="40000"/>
                </a:schemeClr>
              </a:solidFill>
            </a:endParaRPr>
          </a:p>
        </p:txBody>
      </p:sp>
      <p:cxnSp>
        <p:nvCxnSpPr>
          <p:cNvPr id="6" name="Straight Arrow Connector 5"/>
          <p:cNvCxnSpPr/>
          <p:nvPr/>
        </p:nvCxnSpPr>
        <p:spPr>
          <a:xfrm flipH="1" flipV="1">
            <a:off x="3358108" y="2924944"/>
            <a:ext cx="5544616" cy="1098585"/>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358108" y="3999114"/>
            <a:ext cx="5760640" cy="0"/>
          </a:xfrm>
          <a:prstGeom prst="straightConnector1">
            <a:avLst/>
          </a:prstGeom>
          <a:ln w="44450">
            <a:prstDash val="lg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74643" y="4183527"/>
            <a:ext cx="0" cy="811045"/>
          </a:xfrm>
          <a:prstGeom prst="straightConnector1">
            <a:avLst/>
          </a:prstGeom>
          <a:ln w="57150">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flipH="1">
                <a:off x="9147046" y="4223776"/>
                <a:ext cx="1224136" cy="81830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rgbClr val="92D050"/>
                          </a:solidFill>
                          <a:latin typeface="Cambria Math" panose="02040503050406030204" pitchFamily="18" charset="0"/>
                        </a:rPr>
                        <m:t>𝒗</m:t>
                      </m:r>
                      <m:f>
                        <m:fPr>
                          <m:ctrlPr>
                            <a:rPr lang="en-US" sz="2800" b="1" i="1" smtClean="0">
                              <a:solidFill>
                                <a:srgbClr val="92D050"/>
                              </a:solidFill>
                              <a:latin typeface="Cambria Math" panose="02040503050406030204" pitchFamily="18" charset="0"/>
                            </a:rPr>
                          </m:ctrlPr>
                        </m:fPr>
                        <m:num>
                          <m:r>
                            <a:rPr lang="en-US" sz="2800" b="1" i="1" smtClean="0">
                              <a:solidFill>
                                <a:srgbClr val="92D050"/>
                              </a:solidFill>
                              <a:latin typeface="Cambria Math" panose="02040503050406030204" pitchFamily="18" charset="0"/>
                              <a:ea typeface="Cambria Math" panose="02040503050406030204" pitchFamily="18" charset="0"/>
                            </a:rPr>
                            <m:t>∆</m:t>
                          </m:r>
                          <m:r>
                            <a:rPr lang="en-US" sz="2800" b="1" i="1" smtClean="0">
                              <a:solidFill>
                                <a:srgbClr val="92D050"/>
                              </a:solidFill>
                              <a:latin typeface="Cambria Math" panose="02040503050406030204" pitchFamily="18" charset="0"/>
                              <a:ea typeface="Cambria Math" panose="02040503050406030204" pitchFamily="18" charset="0"/>
                            </a:rPr>
                            <m:t>𝒕</m:t>
                          </m:r>
                        </m:num>
                        <m:den>
                          <m:r>
                            <a:rPr lang="en-US" sz="2800" b="1" i="1" smtClean="0">
                              <a:solidFill>
                                <a:srgbClr val="92D050"/>
                              </a:solidFill>
                              <a:latin typeface="Cambria Math" panose="02040503050406030204" pitchFamily="18" charset="0"/>
                            </a:rPr>
                            <m:t>𝟐</m:t>
                          </m:r>
                        </m:den>
                      </m:f>
                    </m:oMath>
                  </m:oMathPara>
                </a14:m>
                <a:endParaRPr lang="en-US" sz="2800" b="1" dirty="0">
                  <a:solidFill>
                    <a:srgbClr val="92D05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flipH="1">
                <a:off x="9147046" y="4223776"/>
                <a:ext cx="1224136" cy="818301"/>
              </a:xfrm>
              <a:prstGeom prst="rect">
                <a:avLst/>
              </a:prstGeom>
              <a:blipFill>
                <a:blip r:embed="rId3"/>
                <a:stretch>
                  <a:fillRect/>
                </a:stretch>
              </a:blipFill>
            </p:spPr>
            <p:txBody>
              <a:bodyPr/>
              <a:lstStyle/>
              <a:p>
                <a:r>
                  <a:rPr lang="en-US">
                    <a:noFill/>
                  </a:rPr>
                  <a:t> </a:t>
                </a:r>
              </a:p>
            </p:txBody>
          </p:sp>
        </mc:Fallback>
      </mc:AlternateContent>
      <p:cxnSp>
        <p:nvCxnSpPr>
          <p:cNvPr id="14" name="Straight Arrow Connector 13"/>
          <p:cNvCxnSpPr/>
          <p:nvPr/>
        </p:nvCxnSpPr>
        <p:spPr>
          <a:xfrm flipH="1">
            <a:off x="3358108" y="3971875"/>
            <a:ext cx="5691648" cy="1048457"/>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358108" y="2952184"/>
            <a:ext cx="16535" cy="1049906"/>
          </a:xfrm>
          <a:prstGeom prst="straightConnector1">
            <a:avLst/>
          </a:prstGeom>
          <a:ln w="60325">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1683922" y="5978266"/>
                <a:ext cx="8748972" cy="867930"/>
              </a:xfrm>
              <a:prstGeom prst="rect">
                <a:avLst/>
              </a:prstGeom>
              <a:noFill/>
            </p:spPr>
            <p:txBody>
              <a:bodyPr wrap="square" rtlCol="0">
                <a:spAutoFit/>
              </a:bodyPr>
              <a:lstStyle/>
              <a:p>
                <a:pPr algn="ctr">
                  <a:lnSpc>
                    <a:spcPct val="90000"/>
                  </a:lnSpc>
                </a:pPr>
                <a:r>
                  <a:rPr lang="en-US" sz="2800" dirty="0">
                    <a:solidFill>
                      <a:srgbClr val="00B0F0"/>
                    </a:solidFill>
                  </a:rPr>
                  <a:t>Then, the time</a:t>
                </a:r>
                <a14:m>
                  <m:oMath xmlns:m="http://schemas.openxmlformats.org/officeDocument/2006/math">
                    <m:r>
                      <a:rPr lang="en-US" sz="2800" b="0" i="0" dirty="0" smtClean="0">
                        <a:solidFill>
                          <a:srgbClr val="00B0F0"/>
                        </a:solidFill>
                        <a:latin typeface="Cambria Math" panose="02040503050406030204" pitchFamily="18" charset="0"/>
                        <a:ea typeface="Cambria Math" panose="02040503050406030204" pitchFamily="18" charset="0"/>
                      </a:rPr>
                      <m:t>, </m:t>
                    </m:r>
                    <m:r>
                      <a:rPr lang="en-US" sz="2800" i="1" dirty="0">
                        <a:solidFill>
                          <a:srgbClr val="00B0F0"/>
                        </a:solidFill>
                        <a:latin typeface="Cambria Math" panose="02040503050406030204" pitchFamily="18" charset="0"/>
                        <a:ea typeface="Cambria Math" panose="02040503050406030204" pitchFamily="18" charset="0"/>
                      </a:rPr>
                      <m:t>∆</m:t>
                    </m:r>
                    <m:r>
                      <a:rPr lang="en-US" sz="2800" i="1" dirty="0">
                        <a:solidFill>
                          <a:srgbClr val="00B0F0"/>
                        </a:solidFill>
                        <a:latin typeface="Cambria Math" panose="02040503050406030204" pitchFamily="18" charset="0"/>
                        <a:ea typeface="Cambria Math" panose="02040503050406030204" pitchFamily="18" charset="0"/>
                      </a:rPr>
                      <m:t>𝑡</m:t>
                    </m:r>
                  </m:oMath>
                </a14:m>
                <a:r>
                  <a:rPr lang="en-US" sz="2800" dirty="0">
                    <a:solidFill>
                      <a:srgbClr val="00B0F0"/>
                    </a:solidFill>
                  </a:rPr>
                  <a:t>, has to change also.</a:t>
                </a:r>
              </a:p>
              <a:p>
                <a:pPr algn="ctr">
                  <a:lnSpc>
                    <a:spcPct val="90000"/>
                  </a:lnSpc>
                </a:pPr>
                <a14:m>
                  <m:oMath xmlns:m="http://schemas.openxmlformats.org/officeDocument/2006/math">
                    <m:r>
                      <a:rPr lang="en-US" sz="2800" i="1" dirty="0">
                        <a:solidFill>
                          <a:srgbClr val="00B0F0"/>
                        </a:solidFill>
                        <a:latin typeface="Cambria Math" panose="02040503050406030204" pitchFamily="18" charset="0"/>
                        <a:ea typeface="Cambria Math" panose="02040503050406030204" pitchFamily="18" charset="0"/>
                      </a:rPr>
                      <m:t>∆</m:t>
                    </m:r>
                    <m:r>
                      <a:rPr lang="en-US" sz="2800" i="1" dirty="0">
                        <a:solidFill>
                          <a:srgbClr val="00B0F0"/>
                        </a:solidFill>
                        <a:latin typeface="Cambria Math" panose="02040503050406030204" pitchFamily="18" charset="0"/>
                        <a:ea typeface="Cambria Math" panose="02040503050406030204" pitchFamily="18" charset="0"/>
                      </a:rPr>
                      <m:t>𝑡</m:t>
                    </m:r>
                  </m:oMath>
                </a14:m>
                <a:r>
                  <a:rPr lang="en-US" sz="2800" dirty="0">
                    <a:solidFill>
                      <a:srgbClr val="FFFF00"/>
                    </a:solidFill>
                  </a:rPr>
                  <a:t> is not the same as </a:t>
                </a:r>
                <a14:m>
                  <m:oMath xmlns:m="http://schemas.openxmlformats.org/officeDocument/2006/math">
                    <m:r>
                      <a:rPr lang="en-US" sz="2800" b="1" i="1">
                        <a:solidFill>
                          <a:schemeClr val="accent1">
                            <a:lumMod val="60000"/>
                            <a:lumOff val="40000"/>
                          </a:schemeClr>
                        </a:solidFill>
                        <a:latin typeface="Cambria Math" panose="02040503050406030204" pitchFamily="18" charset="0"/>
                        <a:ea typeface="Cambria Math" panose="02040503050406030204" pitchFamily="18" charset="0"/>
                      </a:rPr>
                      <m:t>∆</m:t>
                    </m:r>
                    <m:sSub>
                      <m:sSubPr>
                        <m:ctrlPr>
                          <a:rPr lang="en-US" sz="2800" b="1" i="1">
                            <a:solidFill>
                              <a:schemeClr val="accent1">
                                <a:lumMod val="60000"/>
                                <a:lumOff val="40000"/>
                              </a:schemeClr>
                            </a:solidFill>
                            <a:latin typeface="Cambria Math" panose="02040503050406030204" pitchFamily="18" charset="0"/>
                            <a:ea typeface="Cambria Math" panose="02040503050406030204" pitchFamily="18" charset="0"/>
                          </a:rPr>
                        </m:ctrlPr>
                      </m:sSubPr>
                      <m:e>
                        <m:r>
                          <a:rPr lang="en-US" sz="2800" b="1" i="1">
                            <a:solidFill>
                              <a:schemeClr val="accent1">
                                <a:lumMod val="60000"/>
                                <a:lumOff val="40000"/>
                              </a:schemeClr>
                            </a:solidFill>
                            <a:latin typeface="Cambria Math" panose="02040503050406030204" pitchFamily="18" charset="0"/>
                            <a:ea typeface="Cambria Math" panose="02040503050406030204" pitchFamily="18" charset="0"/>
                          </a:rPr>
                          <m:t>𝒕</m:t>
                        </m:r>
                      </m:e>
                      <m:sub>
                        <m:r>
                          <a:rPr lang="en-US" sz="2800" b="1" i="1">
                            <a:solidFill>
                              <a:schemeClr val="accent1">
                                <a:lumMod val="60000"/>
                                <a:lumOff val="40000"/>
                              </a:schemeClr>
                            </a:solidFill>
                            <a:latin typeface="Cambria Math" panose="02040503050406030204" pitchFamily="18" charset="0"/>
                            <a:ea typeface="Cambria Math" panose="02040503050406030204" pitchFamily="18" charset="0"/>
                          </a:rPr>
                          <m:t>𝟎</m:t>
                        </m:r>
                      </m:sub>
                    </m:sSub>
                  </m:oMath>
                </a14:m>
                <a:endParaRPr lang="en-US" sz="2800" dirty="0">
                  <a:solidFill>
                    <a:srgbClr val="FFFF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683922" y="5978266"/>
                <a:ext cx="8748972" cy="867930"/>
              </a:xfrm>
              <a:prstGeom prst="rect">
                <a:avLst/>
              </a:prstGeom>
              <a:blipFill>
                <a:blip r:embed="rId4"/>
                <a:stretch>
                  <a:fillRect t="-12676" b="-19014"/>
                </a:stretch>
              </a:blipFill>
            </p:spPr>
            <p:txBody>
              <a:bodyPr/>
              <a:lstStyle/>
              <a:p>
                <a:r>
                  <a:rPr lang="en-US">
                    <a:noFill/>
                  </a:rPr>
                  <a:t> </a:t>
                </a:r>
              </a:p>
            </p:txBody>
          </p:sp>
        </mc:Fallback>
      </mc:AlternateContent>
      <p:sp>
        <p:nvSpPr>
          <p:cNvPr id="25" name="TextBox 24"/>
          <p:cNvSpPr txBox="1"/>
          <p:nvPr/>
        </p:nvSpPr>
        <p:spPr>
          <a:xfrm>
            <a:off x="2701123" y="172169"/>
            <a:ext cx="6840760" cy="480131"/>
          </a:xfrm>
          <a:prstGeom prst="rect">
            <a:avLst/>
          </a:prstGeom>
          <a:noFill/>
        </p:spPr>
        <p:txBody>
          <a:bodyPr wrap="square" rtlCol="0">
            <a:spAutoFit/>
          </a:bodyPr>
          <a:lstStyle/>
          <a:p>
            <a:pPr>
              <a:lnSpc>
                <a:spcPct val="90000"/>
              </a:lnSpc>
            </a:pPr>
            <a:r>
              <a:rPr lang="en-US" sz="2800" dirty="0"/>
              <a:t>Second observer is in a moving spaceship</a:t>
            </a:r>
          </a:p>
        </p:txBody>
      </p:sp>
      <p:sp>
        <p:nvSpPr>
          <p:cNvPr id="26" name="TextBox 25"/>
          <p:cNvSpPr txBox="1"/>
          <p:nvPr/>
        </p:nvSpPr>
        <p:spPr>
          <a:xfrm flipH="1">
            <a:off x="2190038" y="936864"/>
            <a:ext cx="2088232" cy="480131"/>
          </a:xfrm>
          <a:prstGeom prst="rect">
            <a:avLst/>
          </a:prstGeom>
          <a:noFill/>
        </p:spPr>
        <p:txBody>
          <a:bodyPr wrap="square" rtlCol="0">
            <a:spAutoFit/>
          </a:bodyPr>
          <a:lstStyle/>
          <a:p>
            <a:pPr>
              <a:lnSpc>
                <a:spcPct val="90000"/>
              </a:lnSpc>
            </a:pPr>
            <a:r>
              <a:rPr lang="en-US" sz="2800" dirty="0"/>
              <a:t>detector</a:t>
            </a:r>
          </a:p>
        </p:txBody>
      </p:sp>
      <p:sp>
        <p:nvSpPr>
          <p:cNvPr id="27" name="TextBox 26"/>
          <p:cNvSpPr txBox="1"/>
          <p:nvPr/>
        </p:nvSpPr>
        <p:spPr>
          <a:xfrm flipH="1">
            <a:off x="8542684" y="955977"/>
            <a:ext cx="1571784" cy="480131"/>
          </a:xfrm>
          <a:prstGeom prst="rect">
            <a:avLst/>
          </a:prstGeom>
          <a:noFill/>
        </p:spPr>
        <p:txBody>
          <a:bodyPr wrap="square" rtlCol="0">
            <a:spAutoFit/>
          </a:bodyPr>
          <a:lstStyle/>
          <a:p>
            <a:pPr>
              <a:lnSpc>
                <a:spcPct val="90000"/>
              </a:lnSpc>
            </a:pPr>
            <a:r>
              <a:rPr lang="en-US" sz="2800" dirty="0"/>
              <a:t>mirror</a:t>
            </a:r>
          </a:p>
        </p:txBody>
      </p:sp>
      <p:sp>
        <p:nvSpPr>
          <p:cNvPr id="29" name="Speech Bubble: Rectangle with Corners Rounded 28"/>
          <p:cNvSpPr/>
          <p:nvPr/>
        </p:nvSpPr>
        <p:spPr>
          <a:xfrm>
            <a:off x="463105" y="929761"/>
            <a:ext cx="1748254" cy="2931287"/>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Outside Observer sees new distance that light travels</a:t>
            </a:r>
          </a:p>
        </p:txBody>
      </p:sp>
      <mc:AlternateContent xmlns:mc="http://schemas.openxmlformats.org/markup-compatibility/2006" xmlns:a14="http://schemas.microsoft.com/office/drawing/2010/main">
        <mc:Choice Requires="a14">
          <p:sp>
            <p:nvSpPr>
              <p:cNvPr id="30" name="TextBox 29"/>
              <p:cNvSpPr txBox="1"/>
              <p:nvPr/>
            </p:nvSpPr>
            <p:spPr>
              <a:xfrm flipH="1">
                <a:off x="4886935" y="4614156"/>
                <a:ext cx="2008812" cy="818301"/>
              </a:xfrm>
              <a:prstGeom prst="rect">
                <a:avLst/>
              </a:prstGeom>
              <a:noFill/>
            </p:spPr>
            <p:txBody>
              <a:bodyPr wrap="squar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800" b="0" i="1" smtClean="0">
                          <a:solidFill>
                            <a:srgbClr val="00B0F0"/>
                          </a:solidFill>
                          <a:latin typeface="Cambria Math" panose="02040503050406030204" pitchFamily="18" charset="0"/>
                        </a:rPr>
                        <m:t>𝑐</m:t>
                      </m:r>
                      <m:f>
                        <m:fPr>
                          <m:ctrlPr>
                            <a:rPr lang="en-US" sz="2800" i="1" dirty="0" smtClean="0">
                              <a:solidFill>
                                <a:srgbClr val="00B0F0"/>
                              </a:solidFill>
                              <a:latin typeface="Cambria Math" panose="02040503050406030204" pitchFamily="18" charset="0"/>
                            </a:rPr>
                          </m:ctrlPr>
                        </m:fPr>
                        <m:num>
                          <m:r>
                            <a:rPr lang="en-US" sz="2800" i="1" dirty="0" smtClean="0">
                              <a:solidFill>
                                <a:srgbClr val="00B0F0"/>
                              </a:solidFill>
                              <a:latin typeface="Cambria Math" panose="02040503050406030204" pitchFamily="18" charset="0"/>
                              <a:ea typeface="Cambria Math" panose="02040503050406030204" pitchFamily="18" charset="0"/>
                            </a:rPr>
                            <m:t>∆</m:t>
                          </m:r>
                          <m:r>
                            <a:rPr lang="en-US" sz="2800" b="0" i="1" dirty="0" smtClean="0">
                              <a:solidFill>
                                <a:srgbClr val="00B0F0"/>
                              </a:solidFill>
                              <a:latin typeface="Cambria Math" panose="02040503050406030204" pitchFamily="18" charset="0"/>
                              <a:ea typeface="Cambria Math" panose="02040503050406030204" pitchFamily="18" charset="0"/>
                            </a:rPr>
                            <m:t>𝑡</m:t>
                          </m:r>
                        </m:num>
                        <m:den>
                          <m:r>
                            <a:rPr lang="en-US" sz="2800" b="0" i="1" dirty="0" smtClean="0">
                              <a:solidFill>
                                <a:srgbClr val="00B0F0"/>
                              </a:solidFill>
                              <a:latin typeface="Cambria Math" panose="02040503050406030204" pitchFamily="18" charset="0"/>
                            </a:rPr>
                            <m:t>2</m:t>
                          </m:r>
                        </m:den>
                      </m:f>
                      <m:r>
                        <a:rPr lang="en-US" sz="2800" b="0" i="1" smtClean="0">
                          <a:solidFill>
                            <a:srgbClr val="00B0F0"/>
                          </a:solidFill>
                          <a:latin typeface="Cambria Math" panose="02040503050406030204" pitchFamily="18" charset="0"/>
                        </a:rPr>
                        <m:t> </m:t>
                      </m:r>
                    </m:oMath>
                  </m:oMathPara>
                </a14:m>
                <a:endParaRPr lang="en-US" sz="2800" dirty="0">
                  <a:solidFill>
                    <a:srgbClr val="00B0F0"/>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flipH="1">
                <a:off x="4886935" y="4614156"/>
                <a:ext cx="2008812" cy="818301"/>
              </a:xfrm>
              <a:prstGeom prst="rect">
                <a:avLst/>
              </a:prstGeom>
              <a:blipFill>
                <a:blip r:embed="rId5"/>
                <a:stretch>
                  <a:fillRect/>
                </a:stretch>
              </a:blipFill>
            </p:spPr>
            <p:txBody>
              <a:bodyPr/>
              <a:lstStyle/>
              <a:p>
                <a:r>
                  <a:rPr lang="en-US">
                    <a:noFill/>
                  </a:rPr>
                  <a:t> </a:t>
                </a:r>
              </a:p>
            </p:txBody>
          </p:sp>
        </mc:Fallback>
      </mc:AlternateContent>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377" y="3396136"/>
            <a:ext cx="2857500" cy="4286250"/>
          </a:xfrm>
          <a:prstGeom prst="rect">
            <a:avLst/>
          </a:prstGeom>
        </p:spPr>
      </p:pic>
      <p:cxnSp>
        <p:nvCxnSpPr>
          <p:cNvPr id="18" name="Straight Arrow Connector 17"/>
          <p:cNvCxnSpPr/>
          <p:nvPr/>
        </p:nvCxnSpPr>
        <p:spPr>
          <a:xfrm flipV="1">
            <a:off x="11278988" y="1340768"/>
            <a:ext cx="0" cy="4176464"/>
          </a:xfrm>
          <a:prstGeom prst="straightConnector1">
            <a:avLst/>
          </a:prstGeom>
          <a:ln w="984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134972" y="5653814"/>
            <a:ext cx="792088" cy="590931"/>
          </a:xfrm>
          <a:prstGeom prst="rect">
            <a:avLst/>
          </a:prstGeom>
          <a:noFill/>
        </p:spPr>
        <p:txBody>
          <a:bodyPr wrap="square" rtlCol="0">
            <a:spAutoFit/>
          </a:bodyPr>
          <a:lstStyle/>
          <a:p>
            <a:pPr>
              <a:lnSpc>
                <a:spcPct val="90000"/>
              </a:lnSpc>
            </a:pPr>
            <a:r>
              <a:rPr lang="en-US" sz="3600" b="1" i="1" dirty="0"/>
              <a:t>v</a:t>
            </a: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56</a:t>
            </a:fld>
            <a:endParaRPr lang="en-US"/>
          </a:p>
        </p:txBody>
      </p:sp>
    </p:spTree>
    <p:extLst>
      <p:ext uri="{BB962C8B-B14F-4D97-AF65-F5344CB8AC3E}">
        <p14:creationId xmlns:p14="http://schemas.microsoft.com/office/powerpoint/2010/main" val="364804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p:cNvSpPr txBox="1"/>
              <p:nvPr/>
            </p:nvSpPr>
            <p:spPr>
              <a:xfrm>
                <a:off x="4046009" y="2044960"/>
                <a:ext cx="1224136" cy="81830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rgbClr val="92D050"/>
                          </a:solidFill>
                          <a:latin typeface="Cambria Math" panose="02040503050406030204" pitchFamily="18" charset="0"/>
                        </a:rPr>
                        <m:t>𝒗</m:t>
                      </m:r>
                      <m:f>
                        <m:fPr>
                          <m:ctrlPr>
                            <a:rPr lang="en-US" sz="2800" b="1" i="1" smtClean="0">
                              <a:solidFill>
                                <a:srgbClr val="92D050"/>
                              </a:solidFill>
                              <a:latin typeface="Cambria Math" panose="02040503050406030204" pitchFamily="18" charset="0"/>
                            </a:rPr>
                          </m:ctrlPr>
                        </m:fPr>
                        <m:num>
                          <m:r>
                            <a:rPr lang="en-US" sz="2800" b="1" i="1" smtClean="0">
                              <a:solidFill>
                                <a:srgbClr val="92D050"/>
                              </a:solidFill>
                              <a:latin typeface="Cambria Math" panose="02040503050406030204" pitchFamily="18" charset="0"/>
                              <a:ea typeface="Cambria Math" panose="02040503050406030204" pitchFamily="18" charset="0"/>
                            </a:rPr>
                            <m:t>∆</m:t>
                          </m:r>
                          <m:r>
                            <a:rPr lang="en-US" sz="2800" b="1" i="1" smtClean="0">
                              <a:solidFill>
                                <a:srgbClr val="92D050"/>
                              </a:solidFill>
                              <a:latin typeface="Cambria Math" panose="02040503050406030204" pitchFamily="18" charset="0"/>
                              <a:ea typeface="Cambria Math" panose="02040503050406030204" pitchFamily="18" charset="0"/>
                            </a:rPr>
                            <m:t>𝒕</m:t>
                          </m:r>
                        </m:num>
                        <m:den>
                          <m:r>
                            <a:rPr lang="en-US" sz="2800" b="1" i="1" smtClean="0">
                              <a:solidFill>
                                <a:srgbClr val="92D050"/>
                              </a:solidFill>
                              <a:latin typeface="Cambria Math" panose="02040503050406030204" pitchFamily="18" charset="0"/>
                            </a:rPr>
                            <m:t>𝟐</m:t>
                          </m:r>
                        </m:den>
                      </m:f>
                    </m:oMath>
                  </m:oMathPara>
                </a14:m>
                <a:endParaRPr lang="en-US" sz="2800" b="1" dirty="0">
                  <a:solidFill>
                    <a:srgbClr val="92D05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046009" y="2044960"/>
                <a:ext cx="1224136" cy="818301"/>
              </a:xfrm>
              <a:prstGeom prst="rect">
                <a:avLst/>
              </a:prstGeom>
              <a:blipFill>
                <a:blip r:embed="rId2"/>
                <a:stretch>
                  <a:fillRect/>
                </a:stretch>
              </a:blipFill>
            </p:spPr>
            <p:txBody>
              <a:bodyPr/>
              <a:lstStyle/>
              <a:p>
                <a:r>
                  <a:rPr lang="en-US">
                    <a:noFill/>
                  </a:rPr>
                  <a:t> </a:t>
                </a:r>
              </a:p>
            </p:txBody>
          </p:sp>
        </mc:Fallback>
      </mc:AlternateContent>
      <p:grpSp>
        <p:nvGrpSpPr>
          <p:cNvPr id="40" name="Group 39"/>
          <p:cNvGrpSpPr/>
          <p:nvPr/>
        </p:nvGrpSpPr>
        <p:grpSpPr>
          <a:xfrm>
            <a:off x="5374332" y="741796"/>
            <a:ext cx="5766008" cy="2639065"/>
            <a:chOff x="3289116" y="1863758"/>
            <a:chExt cx="5766008" cy="2639065"/>
          </a:xfrm>
        </p:grpSpPr>
        <p:sp>
          <p:nvSpPr>
            <p:cNvPr id="5" name="TextBox 4"/>
            <p:cNvSpPr txBox="1"/>
            <p:nvPr/>
          </p:nvSpPr>
          <p:spPr>
            <a:xfrm>
              <a:off x="4544795" y="2581005"/>
              <a:ext cx="648072" cy="480131"/>
            </a:xfrm>
            <a:prstGeom prst="rect">
              <a:avLst/>
            </a:prstGeom>
            <a:noFill/>
          </p:spPr>
          <p:txBody>
            <a:bodyPr wrap="square" rtlCol="0">
              <a:spAutoFit/>
            </a:bodyPr>
            <a:lstStyle/>
            <a:p>
              <a:pPr algn="ctr">
                <a:lnSpc>
                  <a:spcPct val="90000"/>
                </a:lnSpc>
              </a:pPr>
              <a:r>
                <a:rPr lang="en-US" sz="2800" dirty="0">
                  <a:solidFill>
                    <a:schemeClr val="accent1">
                      <a:lumMod val="60000"/>
                      <a:lumOff val="40000"/>
                    </a:schemeClr>
                  </a:solidFill>
                </a:rPr>
                <a:t>d</a:t>
              </a:r>
            </a:p>
          </p:txBody>
        </p:sp>
        <p:cxnSp>
          <p:nvCxnSpPr>
            <p:cNvPr id="6" name="Straight Arrow Connector 5"/>
            <p:cNvCxnSpPr/>
            <p:nvPr/>
          </p:nvCxnSpPr>
          <p:spPr>
            <a:xfrm flipV="1">
              <a:off x="3373906" y="3079384"/>
              <a:ext cx="5674665" cy="987457"/>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flipV="1">
              <a:off x="3289116" y="1863758"/>
              <a:ext cx="5766008" cy="1213587"/>
              <a:chOff x="3136716" y="2924944"/>
              <a:chExt cx="5766008" cy="1329755"/>
            </a:xfrm>
          </p:grpSpPr>
          <p:cxnSp>
            <p:nvCxnSpPr>
              <p:cNvPr id="23" name="Straight Arrow Connector 22"/>
              <p:cNvCxnSpPr/>
              <p:nvPr/>
            </p:nvCxnSpPr>
            <p:spPr>
              <a:xfrm flipV="1">
                <a:off x="3222691" y="2924944"/>
                <a:ext cx="5680033" cy="1329755"/>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136716" y="2960465"/>
                <a:ext cx="5760640" cy="0"/>
              </a:xfrm>
              <a:prstGeom prst="straightConnector1">
                <a:avLst/>
              </a:prstGeom>
              <a:ln w="44450">
                <a:prstDash val="lgDash"/>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p:nvPr/>
          </p:nvCxnSpPr>
          <p:spPr>
            <a:xfrm flipV="1">
              <a:off x="3447691" y="3044926"/>
              <a:ext cx="17589" cy="857964"/>
            </a:xfrm>
            <a:prstGeom prst="straightConnector1">
              <a:avLst/>
            </a:prstGeom>
            <a:ln w="57150">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388690" y="2044844"/>
              <a:ext cx="59001" cy="887905"/>
            </a:xfrm>
            <a:prstGeom prst="straightConnector1">
              <a:avLst/>
            </a:prstGeom>
            <a:ln w="57150">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5885800" y="3684522"/>
                  <a:ext cx="2008812" cy="818301"/>
                </a:xfrm>
                <a:prstGeom prst="rect">
                  <a:avLst/>
                </a:prstGeom>
                <a:noFill/>
              </p:spPr>
              <p:txBody>
                <a:bodyPr wrap="square" rtlCol="0">
                  <a:spAutoFit/>
                </a:bodyPr>
                <a:lstStyle/>
                <a:p>
                  <a:pPr algn="ctr">
                    <a:lnSpc>
                      <a:spcPct val="90000"/>
                    </a:lnSpc>
                  </a:pPr>
                  <a14:m>
                    <m:oMathPara xmlns:m="http://schemas.openxmlformats.org/officeDocument/2006/math">
                      <m:oMathParaPr>
                        <m:jc m:val="centerGroup"/>
                      </m:oMathParaPr>
                      <m:oMath xmlns:m="http://schemas.openxmlformats.org/officeDocument/2006/math">
                        <m:sSup>
                          <m:sSupPr>
                            <m:ctrlPr>
                              <a:rPr lang="en-US" sz="2800" i="1" smtClean="0">
                                <a:solidFill>
                                  <a:srgbClr val="00B0F0"/>
                                </a:solidFill>
                                <a:latin typeface="Cambria Math" panose="02040503050406030204" pitchFamily="18" charset="0"/>
                              </a:rPr>
                            </m:ctrlPr>
                          </m:sSupPr>
                          <m:e>
                            <m:r>
                              <a:rPr lang="en-US" sz="2800" b="0" i="1" smtClean="0">
                                <a:solidFill>
                                  <a:srgbClr val="00B0F0"/>
                                </a:solidFill>
                                <a:latin typeface="Cambria Math" panose="02040503050406030204" pitchFamily="18" charset="0"/>
                              </a:rPr>
                              <m:t>𝑑</m:t>
                            </m:r>
                          </m:e>
                          <m:sup>
                            <m:r>
                              <a:rPr lang="en-US" sz="2800" b="0" i="1" smtClean="0">
                                <a:solidFill>
                                  <a:srgbClr val="00B0F0"/>
                                </a:solidFill>
                                <a:latin typeface="Cambria Math" panose="02040503050406030204" pitchFamily="18" charset="0"/>
                              </a:rPr>
                              <m:t>′</m:t>
                            </m:r>
                          </m:sup>
                        </m:sSup>
                        <m:r>
                          <a:rPr lang="en-US" sz="2800" b="0" i="1" smtClean="0">
                            <a:solidFill>
                              <a:srgbClr val="00B0F0"/>
                            </a:solidFill>
                            <a:latin typeface="Cambria Math" panose="02040503050406030204" pitchFamily="18" charset="0"/>
                          </a:rPr>
                          <m:t>=</m:t>
                        </m:r>
                        <m:r>
                          <a:rPr lang="en-US" sz="2800" b="0" i="1" smtClean="0">
                            <a:solidFill>
                              <a:srgbClr val="00B0F0"/>
                            </a:solidFill>
                            <a:latin typeface="Cambria Math" panose="02040503050406030204" pitchFamily="18" charset="0"/>
                          </a:rPr>
                          <m:t>𝑐</m:t>
                        </m:r>
                        <m:f>
                          <m:fPr>
                            <m:ctrlPr>
                              <a:rPr lang="en-US" sz="2800" i="1" dirty="0" smtClean="0">
                                <a:solidFill>
                                  <a:srgbClr val="00B0F0"/>
                                </a:solidFill>
                                <a:latin typeface="Cambria Math" panose="02040503050406030204" pitchFamily="18" charset="0"/>
                              </a:rPr>
                            </m:ctrlPr>
                          </m:fPr>
                          <m:num>
                            <m:r>
                              <a:rPr lang="en-US" sz="2800" i="1" dirty="0" smtClean="0">
                                <a:solidFill>
                                  <a:srgbClr val="00B0F0"/>
                                </a:solidFill>
                                <a:latin typeface="Cambria Math" panose="02040503050406030204" pitchFamily="18" charset="0"/>
                                <a:ea typeface="Cambria Math" panose="02040503050406030204" pitchFamily="18" charset="0"/>
                              </a:rPr>
                              <m:t>∆</m:t>
                            </m:r>
                            <m:r>
                              <a:rPr lang="en-US" sz="2800" b="0" i="1" dirty="0" smtClean="0">
                                <a:solidFill>
                                  <a:srgbClr val="00B0F0"/>
                                </a:solidFill>
                                <a:latin typeface="Cambria Math" panose="02040503050406030204" pitchFamily="18" charset="0"/>
                                <a:ea typeface="Cambria Math" panose="02040503050406030204" pitchFamily="18" charset="0"/>
                              </a:rPr>
                              <m:t>𝑡</m:t>
                            </m:r>
                          </m:num>
                          <m:den>
                            <m:r>
                              <a:rPr lang="en-US" sz="2800" b="0" i="1" dirty="0" smtClean="0">
                                <a:solidFill>
                                  <a:srgbClr val="00B0F0"/>
                                </a:solidFill>
                                <a:latin typeface="Cambria Math" panose="02040503050406030204" pitchFamily="18" charset="0"/>
                              </a:rPr>
                              <m:t>2</m:t>
                            </m:r>
                          </m:den>
                        </m:f>
                        <m:r>
                          <a:rPr lang="en-US" sz="2800" b="0" i="1" smtClean="0">
                            <a:solidFill>
                              <a:srgbClr val="00B0F0"/>
                            </a:solidFill>
                            <a:latin typeface="Cambria Math" panose="02040503050406030204" pitchFamily="18" charset="0"/>
                          </a:rPr>
                          <m:t> </m:t>
                        </m:r>
                      </m:oMath>
                    </m:oMathPara>
                  </a14:m>
                  <a:endParaRPr lang="en-US" sz="2800" dirty="0">
                    <a:solidFill>
                      <a:srgbClr val="00B0F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885800" y="3684522"/>
                  <a:ext cx="2008812" cy="818301"/>
                </a:xfrm>
                <a:prstGeom prst="rect">
                  <a:avLst/>
                </a:prstGeom>
                <a:blipFill>
                  <a:blip r:embed="rId3"/>
                  <a:stretch>
                    <a:fillRect/>
                  </a:stretch>
                </a:blipFill>
              </p:spPr>
              <p:txBody>
                <a:bodyPr/>
                <a:lstStyle/>
                <a:p>
                  <a:r>
                    <a:rPr lang="en-US">
                      <a:noFill/>
                    </a:rPr>
                    <a:t> </a:t>
                  </a:r>
                </a:p>
              </p:txBody>
            </p:sp>
          </mc:Fallback>
        </mc:AlternateContent>
      </p:grpSp>
      <p:sp>
        <p:nvSpPr>
          <p:cNvPr id="39" name="Speech Bubble: Rectangle with Corners Rounded 38"/>
          <p:cNvSpPr/>
          <p:nvPr/>
        </p:nvSpPr>
        <p:spPr>
          <a:xfrm>
            <a:off x="463105" y="1343106"/>
            <a:ext cx="2822996" cy="2517942"/>
          </a:xfrm>
          <a:prstGeom prst="wedgeRoundRect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We have to use the Pythagorean Triangle!</a:t>
            </a:r>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88" y="2061329"/>
            <a:ext cx="4172835" cy="4258345"/>
          </a:xfrm>
          <a:prstGeom prst="rect">
            <a:avLst/>
          </a:prstGeom>
        </p:spPr>
      </p:pic>
      <p:sp>
        <p:nvSpPr>
          <p:cNvPr id="42" name="Rectangle 41"/>
          <p:cNvSpPr/>
          <p:nvPr/>
        </p:nvSpPr>
        <p:spPr>
          <a:xfrm>
            <a:off x="5503406" y="1459043"/>
            <a:ext cx="518998" cy="463919"/>
          </a:xfrm>
          <a:prstGeom prst="rect">
            <a:avLst/>
          </a:prstGeom>
          <a:noFill/>
          <a:ln>
            <a:solidFill>
              <a:srgbClr val="7030A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TextBox 42"/>
              <p:cNvSpPr txBox="1"/>
              <p:nvPr/>
            </p:nvSpPr>
            <p:spPr>
              <a:xfrm>
                <a:off x="5473906" y="4149080"/>
                <a:ext cx="4940986" cy="2262864"/>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𝑎</m:t>
                          </m:r>
                        </m:e>
                        <m:sup>
                          <m:r>
                            <a:rPr lang="en-US" sz="2800" i="1" smtClean="0">
                              <a:latin typeface="Cambria Math" panose="02040503050406030204" pitchFamily="18" charset="0"/>
                            </a:rPr>
                            <m:t>2</m:t>
                          </m:r>
                        </m:sup>
                      </m:sSup>
                      <m:r>
                        <a:rPr lang="en-US" sz="280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𝑏</m:t>
                          </m:r>
                        </m:e>
                        <m:sup>
                          <m:r>
                            <a:rPr lang="en-US" sz="2800" i="1" smtClean="0">
                              <a:latin typeface="Cambria Math" panose="02040503050406030204" pitchFamily="18" charset="0"/>
                            </a:rPr>
                            <m:t>2</m:t>
                          </m:r>
                        </m:sup>
                      </m:sSup>
                      <m:r>
                        <a:rPr lang="en-US" sz="280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𝑐</m:t>
                          </m:r>
                        </m:e>
                        <m:sup>
                          <m:r>
                            <a:rPr lang="en-US" sz="2800" i="1" smtClean="0">
                              <a:latin typeface="Cambria Math" panose="02040503050406030204" pitchFamily="18" charset="0"/>
                            </a:rPr>
                            <m:t>2</m:t>
                          </m:r>
                        </m:sup>
                      </m:sSup>
                      <m:r>
                        <a:rPr lang="en-US" sz="2800" b="0" i="1" smtClean="0">
                          <a:latin typeface="Cambria Math" panose="02040503050406030204" pitchFamily="18" charset="0"/>
                        </a:rPr>
                        <m:t> </m:t>
                      </m:r>
                    </m:oMath>
                  </m:oMathPara>
                </a14:m>
                <a:endParaRPr lang="en-US" sz="2800" b="0" dirty="0"/>
              </a:p>
              <a:p>
                <a:pPr>
                  <a:lnSpc>
                    <a:spcPct val="90000"/>
                  </a:lnSpc>
                </a:pPr>
                <a14:m>
                  <m:oMathPara xmlns:m="http://schemas.openxmlformats.org/officeDocument/2006/math">
                    <m:oMathParaPr>
                      <m:jc m:val="centerGroup"/>
                    </m:oMathParaPr>
                    <m:oMath xmlns:m="http://schemas.openxmlformats.org/officeDocument/2006/math">
                      <m:sSup>
                        <m:sSupPr>
                          <m:ctrlPr>
                            <a:rPr lang="en-US" sz="2800" i="1" smtClean="0">
                              <a:solidFill>
                                <a:srgbClr val="FF0066"/>
                              </a:solidFill>
                              <a:latin typeface="Cambria Math" panose="02040503050406030204" pitchFamily="18" charset="0"/>
                            </a:rPr>
                          </m:ctrlPr>
                        </m:sSupPr>
                        <m:e>
                          <m:r>
                            <a:rPr lang="en-US" sz="2800" b="0" i="1" smtClean="0">
                              <a:solidFill>
                                <a:srgbClr val="FF0066"/>
                              </a:solidFill>
                              <a:latin typeface="Cambria Math" panose="02040503050406030204" pitchFamily="18" charset="0"/>
                            </a:rPr>
                            <m:t>𝑥</m:t>
                          </m:r>
                        </m:e>
                        <m:sup>
                          <m:r>
                            <a:rPr lang="en-US" sz="2800" i="1">
                              <a:solidFill>
                                <a:srgbClr val="FF0066"/>
                              </a:solidFill>
                              <a:latin typeface="Cambria Math" panose="02040503050406030204" pitchFamily="18" charset="0"/>
                            </a:rPr>
                            <m:t>2</m:t>
                          </m:r>
                        </m:sup>
                      </m:sSup>
                      <m:r>
                        <a:rPr lang="en-US" sz="2800" i="1">
                          <a:solidFill>
                            <a:srgbClr val="FF0066"/>
                          </a:solidFill>
                          <a:latin typeface="Cambria Math" panose="02040503050406030204" pitchFamily="18" charset="0"/>
                        </a:rPr>
                        <m:t>+</m:t>
                      </m:r>
                      <m:sSup>
                        <m:sSupPr>
                          <m:ctrlPr>
                            <a:rPr lang="en-US" sz="2800" i="1">
                              <a:solidFill>
                                <a:srgbClr val="FF0066"/>
                              </a:solidFill>
                              <a:latin typeface="Cambria Math" panose="02040503050406030204" pitchFamily="18" charset="0"/>
                            </a:rPr>
                          </m:ctrlPr>
                        </m:sSupPr>
                        <m:e>
                          <m:r>
                            <a:rPr lang="en-US" sz="2800" b="0" i="1" smtClean="0">
                              <a:solidFill>
                                <a:srgbClr val="FF0066"/>
                              </a:solidFill>
                              <a:latin typeface="Cambria Math" panose="02040503050406030204" pitchFamily="18" charset="0"/>
                            </a:rPr>
                            <m:t>𝑦</m:t>
                          </m:r>
                        </m:e>
                        <m:sup>
                          <m:r>
                            <a:rPr lang="en-US" sz="2800" i="1">
                              <a:solidFill>
                                <a:srgbClr val="FF0066"/>
                              </a:solidFill>
                              <a:latin typeface="Cambria Math" panose="02040503050406030204" pitchFamily="18" charset="0"/>
                            </a:rPr>
                            <m:t>2</m:t>
                          </m:r>
                        </m:sup>
                      </m:sSup>
                      <m:r>
                        <a:rPr lang="en-US" sz="2800" i="1">
                          <a:solidFill>
                            <a:srgbClr val="FF0066"/>
                          </a:solidFill>
                          <a:latin typeface="Cambria Math" panose="02040503050406030204" pitchFamily="18" charset="0"/>
                        </a:rPr>
                        <m:t>=</m:t>
                      </m:r>
                      <m:sSup>
                        <m:sSupPr>
                          <m:ctrlPr>
                            <a:rPr lang="en-US" sz="2800" i="1">
                              <a:solidFill>
                                <a:srgbClr val="FF0066"/>
                              </a:solidFill>
                              <a:latin typeface="Cambria Math" panose="02040503050406030204" pitchFamily="18" charset="0"/>
                            </a:rPr>
                          </m:ctrlPr>
                        </m:sSupPr>
                        <m:e>
                          <m:r>
                            <a:rPr lang="en-US" sz="2800" b="0" i="1" smtClean="0">
                              <a:solidFill>
                                <a:srgbClr val="FF0066"/>
                              </a:solidFill>
                              <a:latin typeface="Cambria Math" panose="02040503050406030204" pitchFamily="18" charset="0"/>
                            </a:rPr>
                            <m:t>𝑧</m:t>
                          </m:r>
                        </m:e>
                        <m:sup>
                          <m:r>
                            <a:rPr lang="en-US" sz="2800" i="1">
                              <a:solidFill>
                                <a:srgbClr val="FF0066"/>
                              </a:solidFill>
                              <a:latin typeface="Cambria Math" panose="02040503050406030204" pitchFamily="18" charset="0"/>
                            </a:rPr>
                            <m:t>2</m:t>
                          </m:r>
                        </m:sup>
                      </m:sSup>
                    </m:oMath>
                  </m:oMathPara>
                </a14:m>
                <a:endParaRPr lang="en-US" sz="2800" b="0" dirty="0"/>
              </a:p>
              <a:p>
                <a:pPr>
                  <a:lnSpc>
                    <a:spcPct val="90000"/>
                  </a:lnSpc>
                </a:pPr>
                <a:endParaRPr lang="en-US" sz="2800" b="0" dirty="0"/>
              </a:p>
              <a:p>
                <a:pPr>
                  <a:lnSpc>
                    <a:spcPct val="90000"/>
                  </a:lnSpc>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a:rPr lang="en-US" sz="2800" b="0" i="1" smtClean="0">
                              <a:latin typeface="Cambria Math" panose="02040503050406030204" pitchFamily="18" charset="0"/>
                            </a:rPr>
                            <m:t>𝑑</m:t>
                          </m:r>
                        </m:e>
                        <m:sup>
                          <m:r>
                            <a:rPr lang="en-US" sz="2800" i="1">
                              <a:latin typeface="Cambria Math" panose="02040503050406030204" pitchFamily="18" charset="0"/>
                            </a:rPr>
                            <m:t>2</m:t>
                          </m:r>
                        </m:sup>
                      </m:sSup>
                      <m:r>
                        <a:rPr lang="en-US" sz="2800" i="1">
                          <a:latin typeface="Cambria Math" panose="02040503050406030204" pitchFamily="18" charset="0"/>
                        </a:rPr>
                        <m:t>+ </m:t>
                      </m:r>
                      <m:sSup>
                        <m:sSupPr>
                          <m:ctrlPr>
                            <a:rPr lang="en-US" sz="2800" i="1">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𝑣</m:t>
                              </m:r>
                              <m:f>
                                <m:fPr>
                                  <m:ctrlPr>
                                    <a:rPr lang="en-US" sz="2800" i="1" smtClean="0">
                                      <a:latin typeface="Cambria Math" panose="02040503050406030204" pitchFamily="18" charset="0"/>
                                    </a:rPr>
                                  </m:ctrlPr>
                                </m:fPr>
                                <m:num>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num>
                                <m:den>
                                  <m:r>
                                    <a:rPr lang="en-US" sz="2800" b="0" i="1" smtClean="0">
                                      <a:latin typeface="Cambria Math" panose="02040503050406030204" pitchFamily="18" charset="0"/>
                                    </a:rPr>
                                    <m:t>2</m:t>
                                  </m:r>
                                </m:den>
                              </m:f>
                            </m:e>
                          </m:d>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b="0" i="1" smtClean="0">
                                  <a:latin typeface="Cambria Math" panose="02040503050406030204" pitchFamily="18" charset="0"/>
                                </a:rPr>
                                <m:t>𝑐</m:t>
                              </m:r>
                              <m:f>
                                <m:fPr>
                                  <m:ctrlPr>
                                    <a:rPr lang="en-US" sz="2800" i="1">
                                      <a:latin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𝑡</m:t>
                                  </m:r>
                                </m:num>
                                <m:den>
                                  <m:r>
                                    <a:rPr lang="en-US" sz="2800" i="1">
                                      <a:latin typeface="Cambria Math" panose="02040503050406030204" pitchFamily="18" charset="0"/>
                                    </a:rPr>
                                    <m:t>2</m:t>
                                  </m:r>
                                </m:den>
                              </m:f>
                            </m:e>
                          </m:d>
                        </m:e>
                        <m:sup>
                          <m:r>
                            <a:rPr lang="en-US" sz="2800" i="1">
                              <a:latin typeface="Cambria Math" panose="02040503050406030204" pitchFamily="18" charset="0"/>
                            </a:rPr>
                            <m:t>2</m:t>
                          </m:r>
                        </m:sup>
                      </m:sSup>
                    </m:oMath>
                  </m:oMathPara>
                </a14:m>
                <a:endParaRPr lang="en-US" sz="2800" dirty="0"/>
              </a:p>
            </p:txBody>
          </p:sp>
        </mc:Choice>
        <mc:Fallback xmlns="">
          <p:sp>
            <p:nvSpPr>
              <p:cNvPr id="43" name="TextBox 42"/>
              <p:cNvSpPr txBox="1">
                <a:spLocks noRot="1" noChangeAspect="1" noMove="1" noResize="1" noEditPoints="1" noAdjustHandles="1" noChangeArrowheads="1" noChangeShapeType="1" noTextEdit="1"/>
              </p:cNvSpPr>
              <p:nvPr/>
            </p:nvSpPr>
            <p:spPr>
              <a:xfrm>
                <a:off x="5473906" y="4149080"/>
                <a:ext cx="4940986" cy="2262864"/>
              </a:xfrm>
              <a:prstGeom prst="rect">
                <a:avLst/>
              </a:prstGeom>
              <a:blipFill>
                <a:blip r:embed="rId5"/>
                <a:stretch>
                  <a:fillRect/>
                </a:stretch>
              </a:blipFill>
            </p:spPr>
            <p:txBody>
              <a:bodyPr/>
              <a:lstStyle/>
              <a:p>
                <a:r>
                  <a:rPr lang="en-US">
                    <a:noFill/>
                  </a:rPr>
                  <a:t> </a:t>
                </a:r>
              </a:p>
            </p:txBody>
          </p:sp>
        </mc:Fallback>
      </mc:AlternateContent>
      <p:sp>
        <p:nvSpPr>
          <p:cNvPr id="46" name="Freeform: Shape 45"/>
          <p:cNvSpPr/>
          <p:nvPr/>
        </p:nvSpPr>
        <p:spPr>
          <a:xfrm>
            <a:off x="8385243" y="3326860"/>
            <a:ext cx="805513" cy="1902340"/>
          </a:xfrm>
          <a:custGeom>
            <a:avLst/>
            <a:gdLst>
              <a:gd name="connsiteX0" fmla="*/ 0 w 905457"/>
              <a:gd name="connsiteY0" fmla="*/ 0 h 1498059"/>
              <a:gd name="connsiteX1" fmla="*/ 836578 w 905457"/>
              <a:gd name="connsiteY1" fmla="*/ 389106 h 1498059"/>
              <a:gd name="connsiteX2" fmla="*/ 856034 w 905457"/>
              <a:gd name="connsiteY2" fmla="*/ 1498059 h 1498059"/>
              <a:gd name="connsiteX3" fmla="*/ 856034 w 905457"/>
              <a:gd name="connsiteY3" fmla="*/ 1498059 h 1498059"/>
            </a:gdLst>
            <a:ahLst/>
            <a:cxnLst>
              <a:cxn ang="0">
                <a:pos x="connsiteX0" y="connsiteY0"/>
              </a:cxn>
              <a:cxn ang="0">
                <a:pos x="connsiteX1" y="connsiteY1"/>
              </a:cxn>
              <a:cxn ang="0">
                <a:pos x="connsiteX2" y="connsiteY2"/>
              </a:cxn>
              <a:cxn ang="0">
                <a:pos x="connsiteX3" y="connsiteY3"/>
              </a:cxn>
            </a:cxnLst>
            <a:rect l="l" t="t" r="r" b="b"/>
            <a:pathLst>
              <a:path w="905457" h="1498059">
                <a:moveTo>
                  <a:pt x="0" y="0"/>
                </a:moveTo>
                <a:cubicBezTo>
                  <a:pt x="346953" y="69715"/>
                  <a:pt x="693906" y="139430"/>
                  <a:pt x="836578" y="389106"/>
                </a:cubicBezTo>
                <a:cubicBezTo>
                  <a:pt x="979250" y="638782"/>
                  <a:pt x="856034" y="1498059"/>
                  <a:pt x="856034" y="1498059"/>
                </a:cubicBezTo>
                <a:lnTo>
                  <a:pt x="856034" y="1498059"/>
                </a:lnTo>
              </a:path>
            </a:pathLst>
          </a:custGeom>
          <a:noFill/>
          <a:ln w="47625">
            <a:solidFill>
              <a:srgbClr val="0070C0"/>
            </a:solidFill>
            <a:miter lim="8000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8" name="Isosceles Triangle 47"/>
          <p:cNvSpPr/>
          <p:nvPr/>
        </p:nvSpPr>
        <p:spPr>
          <a:xfrm>
            <a:off x="1845940" y="3615213"/>
            <a:ext cx="3528392" cy="2160240"/>
          </a:xfrm>
          <a:prstGeom prst="triangle">
            <a:avLst/>
          </a:prstGeom>
          <a:noFill/>
          <a:ln>
            <a:solidFill>
              <a:schemeClr val="bg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stCxn id="48" idx="0"/>
            <a:endCxn id="48" idx="3"/>
          </p:cNvCxnSpPr>
          <p:nvPr/>
        </p:nvCxnSpPr>
        <p:spPr>
          <a:xfrm>
            <a:off x="3610136" y="3615213"/>
            <a:ext cx="0" cy="2160240"/>
          </a:xfrm>
          <a:prstGeom prst="line">
            <a:avLst/>
          </a:prstGeom>
          <a:ln w="19050">
            <a:prstDash val="dash"/>
            <a:miter lim="800000"/>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091137" y="5280512"/>
            <a:ext cx="954871" cy="463919"/>
          </a:xfrm>
          <a:prstGeom prst="rect">
            <a:avLst/>
          </a:prstGeom>
          <a:noFill/>
          <a:ln>
            <a:solidFill>
              <a:srgbClr val="7030A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p:cNvCxnSpPr/>
          <p:nvPr/>
        </p:nvCxnSpPr>
        <p:spPr>
          <a:xfrm>
            <a:off x="1845940" y="5877272"/>
            <a:ext cx="1728192" cy="0"/>
          </a:xfrm>
          <a:prstGeom prst="straightConnector1">
            <a:avLst/>
          </a:prstGeom>
          <a:ln w="19050">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701924" y="3615213"/>
            <a:ext cx="1728192" cy="2046035"/>
          </a:xfrm>
          <a:prstGeom prst="straightConnector1">
            <a:avLst/>
          </a:prstGeom>
          <a:ln w="19050">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3529690" y="3717032"/>
            <a:ext cx="28337" cy="2160240"/>
          </a:xfrm>
          <a:prstGeom prst="straightConnector1">
            <a:avLst/>
          </a:prstGeom>
          <a:ln w="19050">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492100" y="5890452"/>
            <a:ext cx="435871" cy="480131"/>
          </a:xfrm>
          <a:prstGeom prst="rect">
            <a:avLst/>
          </a:prstGeom>
          <a:noFill/>
        </p:spPr>
        <p:txBody>
          <a:bodyPr wrap="square" rtlCol="0">
            <a:spAutoFit/>
          </a:bodyPr>
          <a:lstStyle/>
          <a:p>
            <a:pPr>
              <a:lnSpc>
                <a:spcPct val="90000"/>
              </a:lnSpc>
            </a:pPr>
            <a:r>
              <a:rPr lang="en-US" sz="2800">
                <a:solidFill>
                  <a:srgbClr val="FF0066"/>
                </a:solidFill>
              </a:rPr>
              <a:t>x</a:t>
            </a:r>
            <a:endParaRPr lang="en-US" sz="2800" dirty="0">
              <a:solidFill>
                <a:srgbClr val="FF0066"/>
              </a:solidFill>
            </a:endParaRPr>
          </a:p>
        </p:txBody>
      </p:sp>
      <p:sp>
        <p:nvSpPr>
          <p:cNvPr id="60" name="TextBox 59"/>
          <p:cNvSpPr txBox="1"/>
          <p:nvPr/>
        </p:nvSpPr>
        <p:spPr>
          <a:xfrm>
            <a:off x="3199530" y="4424405"/>
            <a:ext cx="435871" cy="480131"/>
          </a:xfrm>
          <a:prstGeom prst="rect">
            <a:avLst/>
          </a:prstGeom>
          <a:noFill/>
        </p:spPr>
        <p:txBody>
          <a:bodyPr wrap="square" rtlCol="0">
            <a:spAutoFit/>
          </a:bodyPr>
          <a:lstStyle/>
          <a:p>
            <a:pPr>
              <a:lnSpc>
                <a:spcPct val="90000"/>
              </a:lnSpc>
            </a:pPr>
            <a:r>
              <a:rPr lang="en-US" sz="2800" dirty="0">
                <a:solidFill>
                  <a:srgbClr val="FF0066"/>
                </a:solidFill>
              </a:rPr>
              <a:t>y</a:t>
            </a:r>
          </a:p>
        </p:txBody>
      </p:sp>
      <p:sp>
        <p:nvSpPr>
          <p:cNvPr id="61" name="TextBox 60"/>
          <p:cNvSpPr txBox="1"/>
          <p:nvPr/>
        </p:nvSpPr>
        <p:spPr>
          <a:xfrm>
            <a:off x="1989956" y="4293096"/>
            <a:ext cx="435871" cy="480131"/>
          </a:xfrm>
          <a:prstGeom prst="rect">
            <a:avLst/>
          </a:prstGeom>
          <a:noFill/>
        </p:spPr>
        <p:txBody>
          <a:bodyPr wrap="square" rtlCol="0">
            <a:spAutoFit/>
          </a:bodyPr>
          <a:lstStyle/>
          <a:p>
            <a:pPr>
              <a:lnSpc>
                <a:spcPct val="90000"/>
              </a:lnSpc>
            </a:pPr>
            <a:r>
              <a:rPr lang="en-US" sz="2800" dirty="0">
                <a:solidFill>
                  <a:srgbClr val="FF0066"/>
                </a:solidFill>
              </a:rPr>
              <a:t>z</a:t>
            </a:r>
          </a:p>
        </p:txBody>
      </p:sp>
      <p:cxnSp>
        <p:nvCxnSpPr>
          <p:cNvPr id="62" name="Straight Arrow Connector 61"/>
          <p:cNvCxnSpPr/>
          <p:nvPr/>
        </p:nvCxnSpPr>
        <p:spPr>
          <a:xfrm>
            <a:off x="4903918" y="4809482"/>
            <a:ext cx="1728192" cy="0"/>
          </a:xfrm>
          <a:prstGeom prst="straightConnector1">
            <a:avLst/>
          </a:prstGeom>
          <a:ln w="19050">
            <a:solidFill>
              <a:srgbClr val="FF0066"/>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4903918" y="4358513"/>
            <a:ext cx="1728192" cy="0"/>
          </a:xfrm>
          <a:prstGeom prst="straightConnector1">
            <a:avLst/>
          </a:prstGeom>
          <a:ln w="190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57</a:t>
            </a:fld>
            <a:endParaRPr lang="en-US"/>
          </a:p>
        </p:txBody>
      </p:sp>
    </p:spTree>
    <p:extLst>
      <p:ext uri="{BB962C8B-B14F-4D97-AF65-F5344CB8AC3E}">
        <p14:creationId xmlns:p14="http://schemas.microsoft.com/office/powerpoint/2010/main" val="7862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xplosion: 8 Points 2"/>
          <p:cNvSpPr/>
          <p:nvPr/>
        </p:nvSpPr>
        <p:spPr>
          <a:xfrm>
            <a:off x="6418682" y="4436510"/>
            <a:ext cx="4685552" cy="2573548"/>
          </a:xfrm>
          <a:prstGeom prst="irregularSeal1">
            <a:avLst/>
          </a:prstGeom>
          <a:solidFill>
            <a:schemeClr val="tx1"/>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32" y="2113734"/>
            <a:ext cx="4172835" cy="4258345"/>
          </a:xfrm>
          <a:prstGeom prst="rect">
            <a:avLst/>
          </a:prstGeom>
        </p:spPr>
      </p:pic>
      <mc:AlternateContent xmlns:mc="http://schemas.openxmlformats.org/markup-compatibility/2006" xmlns:a14="http://schemas.microsoft.com/office/drawing/2010/main">
        <mc:Choice Requires="a14">
          <p:sp>
            <p:nvSpPr>
              <p:cNvPr id="39" name="Speech Bubble: Rectangle with Corners Rounded 38"/>
              <p:cNvSpPr/>
              <p:nvPr/>
            </p:nvSpPr>
            <p:spPr>
              <a:xfrm>
                <a:off x="792017" y="1192179"/>
                <a:ext cx="2822996" cy="2517942"/>
              </a:xfrm>
              <a:prstGeom prst="wedgeRoundRectCallout">
                <a:avLst>
                  <a:gd name="adj1" fmla="val -34616"/>
                  <a:gd name="adj2" fmla="val 83362"/>
                  <a:gd name="adj3" fmla="val 16667"/>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You guys can do Algebra, right? </a:t>
                </a:r>
              </a:p>
              <a:p>
                <a:pPr algn="ctr"/>
                <a:r>
                  <a:rPr lang="en-US" b="1" dirty="0">
                    <a:solidFill>
                      <a:schemeClr val="bg1"/>
                    </a:solidFill>
                  </a:rPr>
                  <a:t>Solve for </a:t>
                </a:r>
                <a14:m>
                  <m:oMath xmlns:m="http://schemas.openxmlformats.org/officeDocument/2006/math">
                    <m:r>
                      <a:rPr lang="en-US" sz="3600" b="1" i="1" smtClean="0">
                        <a:solidFill>
                          <a:schemeClr val="bg1"/>
                        </a:solidFill>
                        <a:latin typeface="Cambria Math" panose="02040503050406030204" pitchFamily="18" charset="0"/>
                        <a:ea typeface="Cambria Math" panose="02040503050406030204" pitchFamily="18" charset="0"/>
                      </a:rPr>
                      <m:t>∆</m:t>
                    </m:r>
                    <m:r>
                      <a:rPr lang="en-US" sz="3600" b="1" i="1" smtClean="0">
                        <a:solidFill>
                          <a:schemeClr val="bg1"/>
                        </a:solidFill>
                        <a:latin typeface="Cambria Math" panose="02040503050406030204" pitchFamily="18" charset="0"/>
                        <a:ea typeface="Cambria Math" panose="02040503050406030204" pitchFamily="18" charset="0"/>
                      </a:rPr>
                      <m:t>𝒕</m:t>
                    </m:r>
                  </m:oMath>
                </a14:m>
                <a:r>
                  <a:rPr lang="en-US" b="1" dirty="0">
                    <a:solidFill>
                      <a:schemeClr val="bg1"/>
                    </a:solidFill>
                  </a:rPr>
                  <a:t> </a:t>
                </a:r>
              </a:p>
            </p:txBody>
          </p:sp>
        </mc:Choice>
        <mc:Fallback xmlns="">
          <p:sp>
            <p:nvSpPr>
              <p:cNvPr id="39" name="Speech Bubble: Rectangle with Corners Rounded 38"/>
              <p:cNvSpPr>
                <a:spLocks noRot="1" noChangeAspect="1" noMove="1" noResize="1" noEditPoints="1" noAdjustHandles="1" noChangeArrowheads="1" noChangeShapeType="1" noTextEdit="1"/>
              </p:cNvSpPr>
              <p:nvPr/>
            </p:nvSpPr>
            <p:spPr>
              <a:xfrm>
                <a:off x="792017" y="1192179"/>
                <a:ext cx="2822996" cy="2517942"/>
              </a:xfrm>
              <a:prstGeom prst="wedgeRoundRectCallout">
                <a:avLst>
                  <a:gd name="adj1" fmla="val -34616"/>
                  <a:gd name="adj2" fmla="val 83362"/>
                  <a:gd name="adj3" fmla="val 16667"/>
                </a:avLst>
              </a:prstGeom>
              <a:blipFill>
                <a:blip r:embed="rId3"/>
                <a:stretch>
                  <a:fillRect/>
                </a:stretch>
              </a:blipFill>
              <a:ln>
                <a:miter lim="800000"/>
              </a:ln>
            </p:spPr>
            <p:txBody>
              <a:bodyPr/>
              <a:lstStyle/>
              <a:p>
                <a:r>
                  <a:rPr lang="en-US">
                    <a:noFill/>
                  </a:rPr>
                  <a:t> </a:t>
                </a:r>
              </a:p>
            </p:txBody>
          </p:sp>
        </mc:Fallback>
      </mc:AlternateContent>
      <p:grpSp>
        <p:nvGrpSpPr>
          <p:cNvPr id="2" name="Group 1"/>
          <p:cNvGrpSpPr/>
          <p:nvPr/>
        </p:nvGrpSpPr>
        <p:grpSpPr>
          <a:xfrm>
            <a:off x="4402167" y="0"/>
            <a:ext cx="7246222" cy="6478019"/>
            <a:chOff x="4104510" y="741796"/>
            <a:chExt cx="7035830" cy="6994449"/>
          </a:xfrm>
        </p:grpSpPr>
        <mc:AlternateContent xmlns:mc="http://schemas.openxmlformats.org/markup-compatibility/2006" xmlns:a14="http://schemas.microsoft.com/office/drawing/2010/main">
          <mc:Choice Requires="a14">
            <p:sp>
              <p:nvSpPr>
                <p:cNvPr id="13" name="TextBox 12"/>
                <p:cNvSpPr txBox="1"/>
                <p:nvPr/>
              </p:nvSpPr>
              <p:spPr>
                <a:xfrm>
                  <a:off x="4104510" y="1513812"/>
                  <a:ext cx="1224136" cy="81830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rgbClr val="92D050"/>
                            </a:solidFill>
                            <a:latin typeface="Cambria Math" panose="02040503050406030204" pitchFamily="18" charset="0"/>
                          </a:rPr>
                          <m:t>𝒗</m:t>
                        </m:r>
                        <m:f>
                          <m:fPr>
                            <m:ctrlPr>
                              <a:rPr lang="en-US" sz="2800" b="1" i="1" smtClean="0">
                                <a:solidFill>
                                  <a:srgbClr val="92D050"/>
                                </a:solidFill>
                                <a:latin typeface="Cambria Math" panose="02040503050406030204" pitchFamily="18" charset="0"/>
                              </a:rPr>
                            </m:ctrlPr>
                          </m:fPr>
                          <m:num>
                            <m:r>
                              <a:rPr lang="en-US" sz="2800" b="1" i="1" smtClean="0">
                                <a:solidFill>
                                  <a:srgbClr val="92D050"/>
                                </a:solidFill>
                                <a:latin typeface="Cambria Math" panose="02040503050406030204" pitchFamily="18" charset="0"/>
                                <a:ea typeface="Cambria Math" panose="02040503050406030204" pitchFamily="18" charset="0"/>
                              </a:rPr>
                              <m:t>∆</m:t>
                            </m:r>
                            <m:r>
                              <a:rPr lang="en-US" sz="2800" b="1" i="1" smtClean="0">
                                <a:solidFill>
                                  <a:srgbClr val="92D050"/>
                                </a:solidFill>
                                <a:latin typeface="Cambria Math" panose="02040503050406030204" pitchFamily="18" charset="0"/>
                                <a:ea typeface="Cambria Math" panose="02040503050406030204" pitchFamily="18" charset="0"/>
                              </a:rPr>
                              <m:t>𝒕</m:t>
                            </m:r>
                          </m:num>
                          <m:den>
                            <m:r>
                              <a:rPr lang="en-US" sz="2800" b="1" i="1" smtClean="0">
                                <a:solidFill>
                                  <a:srgbClr val="92D050"/>
                                </a:solidFill>
                                <a:latin typeface="Cambria Math" panose="02040503050406030204" pitchFamily="18" charset="0"/>
                              </a:rPr>
                              <m:t>𝟐</m:t>
                            </m:r>
                          </m:den>
                        </m:f>
                      </m:oMath>
                    </m:oMathPara>
                  </a14:m>
                  <a:endParaRPr lang="en-US" sz="2800" b="1" dirty="0">
                    <a:solidFill>
                      <a:srgbClr val="92D05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104510" y="1513812"/>
                  <a:ext cx="1224136" cy="818301"/>
                </a:xfrm>
                <a:prstGeom prst="rect">
                  <a:avLst/>
                </a:prstGeom>
                <a:blipFill>
                  <a:blip r:embed="rId4"/>
                  <a:stretch>
                    <a:fillRect b="-3200"/>
                  </a:stretch>
                </a:blipFill>
              </p:spPr>
              <p:txBody>
                <a:bodyPr/>
                <a:lstStyle/>
                <a:p>
                  <a:r>
                    <a:rPr lang="en-US">
                      <a:noFill/>
                    </a:rPr>
                    <a:t> </a:t>
                  </a:r>
                </a:p>
              </p:txBody>
            </p:sp>
          </mc:Fallback>
        </mc:AlternateContent>
        <p:grpSp>
          <p:nvGrpSpPr>
            <p:cNvPr id="40" name="Group 39"/>
            <p:cNvGrpSpPr/>
            <p:nvPr/>
          </p:nvGrpSpPr>
          <p:grpSpPr>
            <a:xfrm>
              <a:off x="5374332" y="741796"/>
              <a:ext cx="5766008" cy="2704300"/>
              <a:chOff x="3289116" y="1863758"/>
              <a:chExt cx="5766008" cy="2704300"/>
            </a:xfrm>
          </p:grpSpPr>
          <p:sp>
            <p:nvSpPr>
              <p:cNvPr id="5" name="TextBox 4"/>
              <p:cNvSpPr txBox="1"/>
              <p:nvPr/>
            </p:nvSpPr>
            <p:spPr>
              <a:xfrm>
                <a:off x="4544795" y="2581005"/>
                <a:ext cx="648072" cy="480131"/>
              </a:xfrm>
              <a:prstGeom prst="rect">
                <a:avLst/>
              </a:prstGeom>
              <a:noFill/>
            </p:spPr>
            <p:txBody>
              <a:bodyPr wrap="square" rtlCol="0">
                <a:spAutoFit/>
              </a:bodyPr>
              <a:lstStyle/>
              <a:p>
                <a:pPr algn="ctr">
                  <a:lnSpc>
                    <a:spcPct val="90000"/>
                  </a:lnSpc>
                </a:pPr>
                <a:r>
                  <a:rPr lang="en-US" sz="2800" dirty="0">
                    <a:solidFill>
                      <a:schemeClr val="accent1">
                        <a:lumMod val="60000"/>
                        <a:lumOff val="40000"/>
                      </a:schemeClr>
                    </a:solidFill>
                  </a:rPr>
                  <a:t>d</a:t>
                </a:r>
              </a:p>
            </p:txBody>
          </p:sp>
          <p:cxnSp>
            <p:nvCxnSpPr>
              <p:cNvPr id="6" name="Straight Arrow Connector 5"/>
              <p:cNvCxnSpPr/>
              <p:nvPr/>
            </p:nvCxnSpPr>
            <p:spPr>
              <a:xfrm flipV="1">
                <a:off x="3373906" y="3079384"/>
                <a:ext cx="5674665" cy="987457"/>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flipV="1">
                <a:off x="3289116" y="1863758"/>
                <a:ext cx="5766008" cy="1213587"/>
                <a:chOff x="3136716" y="2924944"/>
                <a:chExt cx="5766008" cy="1329755"/>
              </a:xfrm>
            </p:grpSpPr>
            <p:cxnSp>
              <p:nvCxnSpPr>
                <p:cNvPr id="23" name="Straight Arrow Connector 22"/>
                <p:cNvCxnSpPr/>
                <p:nvPr/>
              </p:nvCxnSpPr>
              <p:spPr>
                <a:xfrm flipV="1">
                  <a:off x="3222691" y="2924944"/>
                  <a:ext cx="5680033" cy="1329755"/>
                </a:xfrm>
                <a:prstGeom prst="straightConnector1">
                  <a:avLst/>
                </a:prstGeom>
                <a:ln w="60325">
                  <a:solidFill>
                    <a:srgbClr val="00B0F0"/>
                  </a:solidFill>
                  <a:prstDash val="sysDash"/>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136716" y="2960465"/>
                  <a:ext cx="5760640" cy="0"/>
                </a:xfrm>
                <a:prstGeom prst="straightConnector1">
                  <a:avLst/>
                </a:prstGeom>
                <a:ln w="44450">
                  <a:prstDash val="lgDash"/>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p:nvPr/>
            </p:nvCxnSpPr>
            <p:spPr>
              <a:xfrm flipH="1" flipV="1">
                <a:off x="3465279" y="3044925"/>
                <a:ext cx="59001" cy="887905"/>
              </a:xfrm>
              <a:prstGeom prst="straightConnector1">
                <a:avLst/>
              </a:prstGeom>
              <a:ln w="57150">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388690" y="2044844"/>
                <a:ext cx="59001" cy="887905"/>
              </a:xfrm>
              <a:prstGeom prst="straightConnector1">
                <a:avLst/>
              </a:prstGeom>
              <a:ln w="57150">
                <a:solidFill>
                  <a:srgbClr val="92D050"/>
                </a:solidFill>
                <a:prstDash val="sysDot"/>
                <a:miter lim="8000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5885800" y="3684522"/>
                    <a:ext cx="2008812" cy="883536"/>
                  </a:xfrm>
                  <a:prstGeom prst="rect">
                    <a:avLst/>
                  </a:prstGeom>
                  <a:noFill/>
                </p:spPr>
                <p:txBody>
                  <a:bodyPr wrap="squar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2800" b="0" i="1" smtClean="0">
                              <a:solidFill>
                                <a:srgbClr val="00B0F0"/>
                              </a:solidFill>
                              <a:latin typeface="Cambria Math" panose="02040503050406030204" pitchFamily="18" charset="0"/>
                            </a:rPr>
                            <m:t>𝑐</m:t>
                          </m:r>
                          <m:f>
                            <m:fPr>
                              <m:ctrlPr>
                                <a:rPr lang="en-US" sz="2800" i="1" dirty="0" smtClean="0">
                                  <a:solidFill>
                                    <a:srgbClr val="00B0F0"/>
                                  </a:solidFill>
                                  <a:latin typeface="Cambria Math" panose="02040503050406030204" pitchFamily="18" charset="0"/>
                                </a:rPr>
                              </m:ctrlPr>
                            </m:fPr>
                            <m:num>
                              <m:r>
                                <a:rPr lang="en-US" sz="2800" i="1" dirty="0" smtClean="0">
                                  <a:solidFill>
                                    <a:srgbClr val="00B0F0"/>
                                  </a:solidFill>
                                  <a:latin typeface="Cambria Math" panose="02040503050406030204" pitchFamily="18" charset="0"/>
                                  <a:ea typeface="Cambria Math" panose="02040503050406030204" pitchFamily="18" charset="0"/>
                                </a:rPr>
                                <m:t>∆</m:t>
                              </m:r>
                              <m:r>
                                <a:rPr lang="en-US" sz="2800" b="0" i="1" dirty="0" smtClean="0">
                                  <a:solidFill>
                                    <a:srgbClr val="00B0F0"/>
                                  </a:solidFill>
                                  <a:latin typeface="Cambria Math" panose="02040503050406030204" pitchFamily="18" charset="0"/>
                                  <a:ea typeface="Cambria Math" panose="02040503050406030204" pitchFamily="18" charset="0"/>
                                </a:rPr>
                                <m:t>𝑡</m:t>
                              </m:r>
                            </m:num>
                            <m:den>
                              <m:r>
                                <a:rPr lang="en-US" sz="2800" b="0" i="1" dirty="0" smtClean="0">
                                  <a:solidFill>
                                    <a:srgbClr val="00B0F0"/>
                                  </a:solidFill>
                                  <a:latin typeface="Cambria Math" panose="02040503050406030204" pitchFamily="18" charset="0"/>
                                </a:rPr>
                                <m:t>2</m:t>
                              </m:r>
                            </m:den>
                          </m:f>
                          <m:r>
                            <a:rPr lang="en-US" sz="2800" b="0" i="1" smtClean="0">
                              <a:solidFill>
                                <a:srgbClr val="00B0F0"/>
                              </a:solidFill>
                              <a:latin typeface="Cambria Math" panose="02040503050406030204" pitchFamily="18" charset="0"/>
                            </a:rPr>
                            <m:t> </m:t>
                          </m:r>
                        </m:oMath>
                      </m:oMathPara>
                    </a14:m>
                    <a:endParaRPr lang="en-US" sz="2800" dirty="0">
                      <a:solidFill>
                        <a:srgbClr val="00B0F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885800" y="3684522"/>
                    <a:ext cx="2008812" cy="883536"/>
                  </a:xfrm>
                  <a:prstGeom prst="rect">
                    <a:avLst/>
                  </a:prstGeom>
                  <a:blipFill>
                    <a:blip r:embed="rId5"/>
                    <a:stretch>
                      <a:fillRect/>
                    </a:stretch>
                  </a:blipFill>
                </p:spPr>
                <p:txBody>
                  <a:bodyPr/>
                  <a:lstStyle/>
                  <a:p>
                    <a:r>
                      <a:rPr lang="en-US">
                        <a:noFill/>
                      </a:rPr>
                      <a:t> </a:t>
                    </a:r>
                  </a:p>
                </p:txBody>
              </p:sp>
            </mc:Fallback>
          </mc:AlternateContent>
        </p:grpSp>
        <p:sp>
          <p:nvSpPr>
            <p:cNvPr id="42" name="Rectangle 41"/>
            <p:cNvSpPr/>
            <p:nvPr/>
          </p:nvSpPr>
          <p:spPr>
            <a:xfrm>
              <a:off x="5503406" y="1459043"/>
              <a:ext cx="518998" cy="463919"/>
            </a:xfrm>
            <a:prstGeom prst="rect">
              <a:avLst/>
            </a:prstGeom>
            <a:noFill/>
            <a:ln>
              <a:solidFill>
                <a:srgbClr val="7030A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TextBox 42"/>
                <p:cNvSpPr txBox="1"/>
                <p:nvPr/>
              </p:nvSpPr>
              <p:spPr>
                <a:xfrm>
                  <a:off x="5431141" y="4041274"/>
                  <a:ext cx="4940986" cy="3694971"/>
                </a:xfrm>
                <a:prstGeom prst="rect">
                  <a:avLst/>
                </a:prstGeom>
                <a:noFill/>
                <a:ln>
                  <a:noFill/>
                </a:ln>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𝑎</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 </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𝑏</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 </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𝑐</m:t>
                            </m:r>
                          </m:e>
                          <m:sup>
                            <m:r>
                              <a:rPr lang="en-US" sz="2800" b="0" i="1" smtClean="0">
                                <a:latin typeface="Cambria Math" panose="02040503050406030204" pitchFamily="18" charset="0"/>
                              </a:rPr>
                              <m:t>2</m:t>
                            </m:r>
                          </m:sup>
                        </m:sSup>
                      </m:oMath>
                    </m:oMathPara>
                  </a14:m>
                  <a:endParaRPr lang="en-US" sz="2800" b="0" dirty="0"/>
                </a:p>
                <a:p>
                  <a:pPr>
                    <a:lnSpc>
                      <a:spcPct val="90000"/>
                    </a:lnSpc>
                  </a:pPr>
                  <a:endParaRPr lang="en-US" sz="2800" b="0" dirty="0"/>
                </a:p>
                <a:p>
                  <a:pPr>
                    <a:lnSpc>
                      <a:spcPct val="90000"/>
                    </a:lnSpc>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a:rPr lang="en-US" sz="2800" b="0" i="1" smtClean="0">
                                <a:latin typeface="Cambria Math" panose="02040503050406030204" pitchFamily="18" charset="0"/>
                              </a:rPr>
                              <m:t>𝑑</m:t>
                            </m:r>
                          </m:e>
                          <m:sup>
                            <m:r>
                              <a:rPr lang="en-US" sz="2800" i="1">
                                <a:latin typeface="Cambria Math" panose="02040503050406030204" pitchFamily="18" charset="0"/>
                              </a:rPr>
                              <m:t>2</m:t>
                            </m:r>
                          </m:sup>
                        </m:sSup>
                        <m:r>
                          <a:rPr lang="en-US" sz="2800" i="1">
                            <a:latin typeface="Cambria Math" panose="02040503050406030204" pitchFamily="18" charset="0"/>
                          </a:rPr>
                          <m:t>+ </m:t>
                        </m:r>
                        <m:sSup>
                          <m:sSupPr>
                            <m:ctrlPr>
                              <a:rPr lang="en-US" sz="2800" i="1">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𝑣</m:t>
                                </m:r>
                                <m:f>
                                  <m:fPr>
                                    <m:ctrlPr>
                                      <a:rPr lang="en-US" sz="2800" i="1" smtClean="0">
                                        <a:latin typeface="Cambria Math" panose="02040503050406030204" pitchFamily="18" charset="0"/>
                                      </a:rPr>
                                    </m:ctrlPr>
                                  </m:fPr>
                                  <m:num>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num>
                                  <m:den>
                                    <m:r>
                                      <a:rPr lang="en-US" sz="2800" b="0" i="1" smtClean="0">
                                        <a:latin typeface="Cambria Math" panose="02040503050406030204" pitchFamily="18" charset="0"/>
                                      </a:rPr>
                                      <m:t>2</m:t>
                                    </m:r>
                                  </m:den>
                                </m:f>
                              </m:e>
                            </m:d>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b="0" i="1" smtClean="0">
                                    <a:latin typeface="Cambria Math" panose="02040503050406030204" pitchFamily="18" charset="0"/>
                                  </a:rPr>
                                  <m:t>𝑐</m:t>
                                </m:r>
                                <m:f>
                                  <m:fPr>
                                    <m:ctrlPr>
                                      <a:rPr lang="en-US" sz="2800" i="1">
                                        <a:latin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𝑡</m:t>
                                    </m:r>
                                  </m:num>
                                  <m:den>
                                    <m:r>
                                      <a:rPr lang="en-US" sz="2800" i="1">
                                        <a:latin typeface="Cambria Math" panose="02040503050406030204" pitchFamily="18" charset="0"/>
                                      </a:rPr>
                                      <m:t>2</m:t>
                                    </m:r>
                                  </m:den>
                                </m:f>
                              </m:e>
                            </m:d>
                          </m:e>
                          <m:sup>
                            <m:r>
                              <a:rPr lang="en-US" sz="2800" i="1">
                                <a:latin typeface="Cambria Math" panose="02040503050406030204" pitchFamily="18" charset="0"/>
                              </a:rPr>
                              <m:t>2</m:t>
                            </m:r>
                          </m:sup>
                        </m:sSup>
                      </m:oMath>
                    </m:oMathPara>
                  </a14:m>
                  <a:endParaRPr lang="en-US" sz="2800" dirty="0"/>
                </a:p>
                <a:p>
                  <a:pPr>
                    <a:lnSpc>
                      <a:spcPct val="90000"/>
                    </a:lnSpc>
                  </a:pPr>
                  <a:endParaRPr lang="en-US" sz="2800" i="1" dirty="0">
                    <a:latin typeface="Cambria Math" panose="02040503050406030204" pitchFamily="18" charset="0"/>
                    <a:ea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chemeClr val="bg1"/>
                            </a:solidFill>
                            <a:latin typeface="Cambria Math" panose="02040503050406030204" pitchFamily="18" charset="0"/>
                            <a:ea typeface="Cambria Math" panose="02040503050406030204" pitchFamily="18" charset="0"/>
                          </a:rPr>
                          <m:t>∆</m:t>
                        </m:r>
                        <m:r>
                          <a:rPr lang="en-US" sz="2800" b="1" i="1" smtClean="0">
                            <a:solidFill>
                              <a:schemeClr val="bg1"/>
                            </a:solidFill>
                            <a:latin typeface="Cambria Math" panose="02040503050406030204" pitchFamily="18" charset="0"/>
                            <a:ea typeface="Cambria Math" panose="02040503050406030204" pitchFamily="18" charset="0"/>
                          </a:rPr>
                          <m:t>𝒕</m:t>
                        </m:r>
                        <m:r>
                          <a:rPr lang="en-US" sz="2800" b="1" i="1" smtClean="0">
                            <a:solidFill>
                              <a:schemeClr val="bg1"/>
                            </a:solidFill>
                            <a:latin typeface="Cambria Math" panose="02040503050406030204" pitchFamily="18" charset="0"/>
                            <a:ea typeface="Cambria Math" panose="02040503050406030204" pitchFamily="18" charset="0"/>
                          </a:rPr>
                          <m:t>= </m:t>
                        </m:r>
                        <m:f>
                          <m:fPr>
                            <m:ctrlPr>
                              <a:rPr lang="en-US" sz="2800" b="1" i="1" smtClean="0">
                                <a:solidFill>
                                  <a:schemeClr val="bg1"/>
                                </a:solidFill>
                                <a:latin typeface="Cambria Math" panose="02040503050406030204" pitchFamily="18" charset="0"/>
                                <a:ea typeface="Cambria Math" panose="02040503050406030204" pitchFamily="18" charset="0"/>
                              </a:rPr>
                            </m:ctrlPr>
                          </m:fPr>
                          <m:num>
                            <m:r>
                              <a:rPr lang="en-US" sz="2800" b="1" i="1" smtClean="0">
                                <a:solidFill>
                                  <a:schemeClr val="bg1"/>
                                </a:solidFill>
                                <a:latin typeface="Cambria Math" panose="02040503050406030204" pitchFamily="18" charset="0"/>
                                <a:ea typeface="Cambria Math" panose="02040503050406030204" pitchFamily="18" charset="0"/>
                              </a:rPr>
                              <m:t>𝟐</m:t>
                            </m:r>
                            <m:r>
                              <a:rPr lang="en-US" sz="2800" b="1" i="1" smtClean="0">
                                <a:solidFill>
                                  <a:schemeClr val="bg1"/>
                                </a:solidFill>
                                <a:latin typeface="Cambria Math" panose="02040503050406030204" pitchFamily="18" charset="0"/>
                                <a:ea typeface="Cambria Math" panose="02040503050406030204" pitchFamily="18" charset="0"/>
                              </a:rPr>
                              <m:t>𝒅</m:t>
                            </m:r>
                          </m:num>
                          <m:den>
                            <m:r>
                              <a:rPr lang="en-US" sz="2800" b="1" i="1" smtClean="0">
                                <a:solidFill>
                                  <a:schemeClr val="bg1"/>
                                </a:solidFill>
                                <a:latin typeface="Cambria Math" panose="02040503050406030204" pitchFamily="18" charset="0"/>
                                <a:ea typeface="Cambria Math" panose="02040503050406030204" pitchFamily="18" charset="0"/>
                              </a:rPr>
                              <m:t>𝒄</m:t>
                            </m:r>
                            <m:rad>
                              <m:radPr>
                                <m:degHide m:val="on"/>
                                <m:ctrlPr>
                                  <a:rPr lang="en-US" sz="2800" b="1" i="1" smtClean="0">
                                    <a:solidFill>
                                      <a:schemeClr val="bg1"/>
                                    </a:solidFill>
                                    <a:latin typeface="Cambria Math" panose="02040503050406030204" pitchFamily="18" charset="0"/>
                                    <a:ea typeface="Cambria Math" panose="02040503050406030204" pitchFamily="18" charset="0"/>
                                  </a:rPr>
                                </m:ctrlPr>
                              </m:radPr>
                              <m:deg/>
                              <m:e>
                                <m:r>
                                  <a:rPr lang="en-US" sz="2800" b="1" i="1" smtClean="0">
                                    <a:solidFill>
                                      <a:schemeClr val="bg1"/>
                                    </a:solidFill>
                                    <a:latin typeface="Cambria Math" panose="02040503050406030204" pitchFamily="18" charset="0"/>
                                    <a:ea typeface="Cambria Math" panose="02040503050406030204" pitchFamily="18" charset="0"/>
                                  </a:rPr>
                                  <m:t>𝟏</m:t>
                                </m:r>
                                <m:r>
                                  <a:rPr lang="en-US" sz="2800" b="1" i="1" smtClean="0">
                                    <a:solidFill>
                                      <a:schemeClr val="bg1"/>
                                    </a:solidFill>
                                    <a:latin typeface="Cambria Math" panose="02040503050406030204" pitchFamily="18" charset="0"/>
                                    <a:ea typeface="Cambria Math" panose="02040503050406030204" pitchFamily="18" charset="0"/>
                                  </a:rPr>
                                  <m:t>−</m:t>
                                </m:r>
                                <m:f>
                                  <m:fPr>
                                    <m:ctrlPr>
                                      <a:rPr lang="en-US" sz="2800" b="1" i="1" smtClean="0">
                                        <a:solidFill>
                                          <a:schemeClr val="bg1"/>
                                        </a:solidFill>
                                        <a:latin typeface="Cambria Math" panose="02040503050406030204" pitchFamily="18" charset="0"/>
                                        <a:ea typeface="Cambria Math" panose="02040503050406030204" pitchFamily="18" charset="0"/>
                                      </a:rPr>
                                    </m:ctrlPr>
                                  </m:fPr>
                                  <m:num>
                                    <m:sSup>
                                      <m:sSupPr>
                                        <m:ctrlPr>
                                          <a:rPr lang="en-US" sz="2800" b="1" i="1" smtClean="0">
                                            <a:solidFill>
                                              <a:schemeClr val="bg1"/>
                                            </a:solidFill>
                                            <a:latin typeface="Cambria Math" panose="02040503050406030204" pitchFamily="18" charset="0"/>
                                            <a:ea typeface="Cambria Math" panose="02040503050406030204" pitchFamily="18" charset="0"/>
                                          </a:rPr>
                                        </m:ctrlPr>
                                      </m:sSupPr>
                                      <m:e>
                                        <m:r>
                                          <a:rPr lang="en-US" sz="2800" b="1" i="1" smtClean="0">
                                            <a:solidFill>
                                              <a:schemeClr val="bg1"/>
                                            </a:solidFill>
                                            <a:latin typeface="Cambria Math" panose="02040503050406030204" pitchFamily="18" charset="0"/>
                                            <a:ea typeface="Cambria Math" panose="02040503050406030204" pitchFamily="18" charset="0"/>
                                          </a:rPr>
                                          <m:t>𝒗</m:t>
                                        </m:r>
                                      </m:e>
                                      <m:sup>
                                        <m:r>
                                          <a:rPr lang="en-US" sz="2800" b="1" i="1" smtClean="0">
                                            <a:solidFill>
                                              <a:schemeClr val="bg1"/>
                                            </a:solidFill>
                                            <a:latin typeface="Cambria Math" panose="02040503050406030204" pitchFamily="18" charset="0"/>
                                            <a:ea typeface="Cambria Math" panose="02040503050406030204" pitchFamily="18" charset="0"/>
                                          </a:rPr>
                                          <m:t>𝟐</m:t>
                                        </m:r>
                                      </m:sup>
                                    </m:sSup>
                                  </m:num>
                                  <m:den>
                                    <m:sSup>
                                      <m:sSupPr>
                                        <m:ctrlPr>
                                          <a:rPr lang="en-US" sz="2800" b="1" i="1" smtClean="0">
                                            <a:solidFill>
                                              <a:schemeClr val="bg1"/>
                                            </a:solidFill>
                                            <a:latin typeface="Cambria Math" panose="02040503050406030204" pitchFamily="18" charset="0"/>
                                            <a:ea typeface="Cambria Math" panose="02040503050406030204" pitchFamily="18" charset="0"/>
                                          </a:rPr>
                                        </m:ctrlPr>
                                      </m:sSupPr>
                                      <m:e>
                                        <m:r>
                                          <a:rPr lang="en-US" sz="2800" b="1" i="1" smtClean="0">
                                            <a:solidFill>
                                              <a:schemeClr val="bg1"/>
                                            </a:solidFill>
                                            <a:latin typeface="Cambria Math" panose="02040503050406030204" pitchFamily="18" charset="0"/>
                                            <a:ea typeface="Cambria Math" panose="02040503050406030204" pitchFamily="18" charset="0"/>
                                          </a:rPr>
                                          <m:t>𝒄</m:t>
                                        </m:r>
                                      </m:e>
                                      <m:sup>
                                        <m:r>
                                          <a:rPr lang="en-US" sz="2800" b="1" i="1" smtClean="0">
                                            <a:solidFill>
                                              <a:schemeClr val="bg1"/>
                                            </a:solidFill>
                                            <a:latin typeface="Cambria Math" panose="02040503050406030204" pitchFamily="18" charset="0"/>
                                            <a:ea typeface="Cambria Math" panose="02040503050406030204" pitchFamily="18" charset="0"/>
                                          </a:rPr>
                                          <m:t>𝟐</m:t>
                                        </m:r>
                                      </m:sup>
                                    </m:sSup>
                                  </m:den>
                                </m:f>
                              </m:e>
                            </m:rad>
                          </m:den>
                        </m:f>
                      </m:oMath>
                    </m:oMathPara>
                  </a14:m>
                  <a:endParaRPr lang="en-US" sz="2800" b="1" dirty="0">
                    <a:solidFill>
                      <a:schemeClr val="bg1"/>
                    </a:solidFill>
                    <a:latin typeface="Arial Black" panose="020B0A040201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5431141" y="4041274"/>
                  <a:ext cx="4940986" cy="3694971"/>
                </a:xfrm>
                <a:prstGeom prst="rect">
                  <a:avLst/>
                </a:prstGeom>
                <a:blipFill>
                  <a:blip r:embed="rId6"/>
                  <a:stretch>
                    <a:fillRect/>
                  </a:stretch>
                </a:blipFill>
                <a:ln>
                  <a:noFill/>
                </a:ln>
              </p:spPr>
              <p:txBody>
                <a:bodyPr/>
                <a:lstStyle/>
                <a:p>
                  <a:r>
                    <a:rPr lang="en-US">
                      <a:noFill/>
                    </a:rPr>
                    <a:t> </a:t>
                  </a:r>
                </a:p>
              </p:txBody>
            </p:sp>
          </mc:Fallback>
        </mc:AlternateContent>
        <p:sp>
          <p:nvSpPr>
            <p:cNvPr id="46" name="Freeform: Shape 45"/>
            <p:cNvSpPr/>
            <p:nvPr/>
          </p:nvSpPr>
          <p:spPr>
            <a:xfrm>
              <a:off x="8385243" y="3326860"/>
              <a:ext cx="905457" cy="1498059"/>
            </a:xfrm>
            <a:custGeom>
              <a:avLst/>
              <a:gdLst>
                <a:gd name="connsiteX0" fmla="*/ 0 w 905457"/>
                <a:gd name="connsiteY0" fmla="*/ 0 h 1498059"/>
                <a:gd name="connsiteX1" fmla="*/ 836578 w 905457"/>
                <a:gd name="connsiteY1" fmla="*/ 389106 h 1498059"/>
                <a:gd name="connsiteX2" fmla="*/ 856034 w 905457"/>
                <a:gd name="connsiteY2" fmla="*/ 1498059 h 1498059"/>
                <a:gd name="connsiteX3" fmla="*/ 856034 w 905457"/>
                <a:gd name="connsiteY3" fmla="*/ 1498059 h 1498059"/>
              </a:gdLst>
              <a:ahLst/>
              <a:cxnLst>
                <a:cxn ang="0">
                  <a:pos x="connsiteX0" y="connsiteY0"/>
                </a:cxn>
                <a:cxn ang="0">
                  <a:pos x="connsiteX1" y="connsiteY1"/>
                </a:cxn>
                <a:cxn ang="0">
                  <a:pos x="connsiteX2" y="connsiteY2"/>
                </a:cxn>
                <a:cxn ang="0">
                  <a:pos x="connsiteX3" y="connsiteY3"/>
                </a:cxn>
              </a:cxnLst>
              <a:rect l="l" t="t" r="r" b="b"/>
              <a:pathLst>
                <a:path w="905457" h="1498059">
                  <a:moveTo>
                    <a:pt x="0" y="0"/>
                  </a:moveTo>
                  <a:cubicBezTo>
                    <a:pt x="346953" y="69715"/>
                    <a:pt x="693906" y="139430"/>
                    <a:pt x="836578" y="389106"/>
                  </a:cubicBezTo>
                  <a:cubicBezTo>
                    <a:pt x="979250" y="638782"/>
                    <a:pt x="856034" y="1498059"/>
                    <a:pt x="856034" y="1498059"/>
                  </a:cubicBezTo>
                  <a:lnTo>
                    <a:pt x="856034" y="1498059"/>
                  </a:lnTo>
                </a:path>
              </a:pathLst>
            </a:custGeom>
            <a:noFill/>
            <a:ln w="47625">
              <a:solidFill>
                <a:srgbClr val="0070C0"/>
              </a:solidFill>
              <a:miter lim="8000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sp>
        <p:nvSpPr>
          <p:cNvPr id="4" name="TextBox 3"/>
          <p:cNvSpPr txBox="1"/>
          <p:nvPr/>
        </p:nvSpPr>
        <p:spPr>
          <a:xfrm>
            <a:off x="2673095" y="5426003"/>
            <a:ext cx="3458144" cy="867930"/>
          </a:xfrm>
          <a:prstGeom prst="rect">
            <a:avLst/>
          </a:prstGeom>
          <a:noFill/>
        </p:spPr>
        <p:txBody>
          <a:bodyPr wrap="square" rtlCol="0">
            <a:spAutoFit/>
          </a:bodyPr>
          <a:lstStyle/>
          <a:p>
            <a:pPr>
              <a:lnSpc>
                <a:spcPct val="90000"/>
              </a:lnSpc>
            </a:pPr>
            <a:r>
              <a:rPr lang="en-US" sz="2800" dirty="0">
                <a:solidFill>
                  <a:srgbClr val="FFFF00"/>
                </a:solidFill>
              </a:rPr>
              <a:t>Can’t go Faster than speed of light!!!</a:t>
            </a:r>
          </a:p>
        </p:txBody>
      </p:sp>
      <p:sp>
        <p:nvSpPr>
          <p:cNvPr id="7" name="Footer Placeholder 6"/>
          <p:cNvSpPr>
            <a:spLocks noGrp="1"/>
          </p:cNvSpPr>
          <p:nvPr>
            <p:ph type="ftr" sz="quarter" idx="11"/>
          </p:nvPr>
        </p:nvSpPr>
        <p:spPr/>
        <p:txBody>
          <a:bodyPr/>
          <a:lstStyle/>
          <a:p>
            <a:r>
              <a:rPr lang="en-US"/>
              <a:t>Mehreen Sultana, Modern Physics - Saturday Morning Physics - March 11, 2017</a:t>
            </a:r>
          </a:p>
        </p:txBody>
      </p:sp>
      <p:sp>
        <p:nvSpPr>
          <p:cNvPr id="8" name="Slide Number Placeholder 7"/>
          <p:cNvSpPr>
            <a:spLocks noGrp="1"/>
          </p:cNvSpPr>
          <p:nvPr>
            <p:ph type="sldNum" sz="quarter" idx="12"/>
          </p:nvPr>
        </p:nvSpPr>
        <p:spPr/>
        <p:txBody>
          <a:bodyPr/>
          <a:lstStyle/>
          <a:p>
            <a:fld id="{E5FD5434-F838-4DD4-A17B-1CB1A1850DF4}" type="slidenum">
              <a:rPr lang="en-US" smtClean="0"/>
              <a:t>58</a:t>
            </a:fld>
            <a:endParaRPr lang="en-US"/>
          </a:p>
        </p:txBody>
      </p:sp>
    </p:spTree>
    <p:extLst>
      <p:ext uri="{BB962C8B-B14F-4D97-AF65-F5344CB8AC3E}">
        <p14:creationId xmlns:p14="http://schemas.microsoft.com/office/powerpoint/2010/main" val="195535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14" name="Star: 7 Points 13"/>
          <p:cNvSpPr/>
          <p:nvPr/>
        </p:nvSpPr>
        <p:spPr>
          <a:xfrm>
            <a:off x="6617938" y="3577624"/>
            <a:ext cx="4248343" cy="2913358"/>
          </a:xfrm>
          <a:prstGeom prst="star7">
            <a:avLst/>
          </a:prstGeom>
          <a:solidFill>
            <a:srgbClr val="FFC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8 Points 2"/>
          <p:cNvSpPr/>
          <p:nvPr/>
        </p:nvSpPr>
        <p:spPr>
          <a:xfrm>
            <a:off x="4369086" y="-1"/>
            <a:ext cx="6261830" cy="3710121"/>
          </a:xfrm>
          <a:prstGeom prst="irregularSeal1">
            <a:avLst/>
          </a:prstGeom>
          <a:solidFill>
            <a:schemeClr val="tx1"/>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Rectangle with Corners Rounded 38"/>
          <p:cNvSpPr/>
          <p:nvPr/>
        </p:nvSpPr>
        <p:spPr>
          <a:xfrm>
            <a:off x="792017" y="1192179"/>
            <a:ext cx="2822996" cy="2517942"/>
          </a:xfrm>
          <a:prstGeom prst="wedgeRoundRectCallout">
            <a:avLst>
              <a:gd name="adj1" fmla="val -34616"/>
              <a:gd name="adj2" fmla="val 83362"/>
              <a:gd name="adj3" fmla="val 16667"/>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LET’S SIMPLIFY!</a:t>
            </a:r>
          </a:p>
        </p:txBody>
      </p:sp>
      <mc:AlternateContent xmlns:mc="http://schemas.openxmlformats.org/markup-compatibility/2006" xmlns:a14="http://schemas.microsoft.com/office/drawing/2010/main">
        <mc:Choice Requires="a14">
          <p:sp>
            <p:nvSpPr>
              <p:cNvPr id="43" name="TextBox 42"/>
              <p:cNvSpPr txBox="1"/>
              <p:nvPr/>
            </p:nvSpPr>
            <p:spPr>
              <a:xfrm>
                <a:off x="4722739" y="410777"/>
                <a:ext cx="5088736" cy="2086853"/>
              </a:xfrm>
              <a:prstGeom prst="rect">
                <a:avLst/>
              </a:prstGeom>
              <a:noFill/>
              <a:ln>
                <a:noFill/>
              </a:ln>
            </p:spPr>
            <p:txBody>
              <a:bodyPr wrap="square" rtlCol="0">
                <a:spAutoFit/>
              </a:bodyPr>
              <a:lstStyle/>
              <a:p>
                <a:pPr>
                  <a:lnSpc>
                    <a:spcPct val="90000"/>
                  </a:lnSpc>
                </a:pPr>
                <a:endParaRPr lang="en-US" sz="2800" dirty="0"/>
              </a:p>
              <a:p>
                <a:pPr>
                  <a:lnSpc>
                    <a:spcPct val="90000"/>
                  </a:lnSpc>
                </a:pPr>
                <a:endParaRPr lang="en-US" sz="2800" i="1" dirty="0">
                  <a:latin typeface="Cambria Math" panose="02040503050406030204" pitchFamily="18" charset="0"/>
                  <a:ea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chemeClr val="bg1"/>
                          </a:solidFill>
                          <a:latin typeface="Cambria Math" panose="02040503050406030204" pitchFamily="18" charset="0"/>
                          <a:ea typeface="Cambria Math" panose="02040503050406030204" pitchFamily="18" charset="0"/>
                        </a:rPr>
                        <m:t>∆</m:t>
                      </m:r>
                      <m:r>
                        <a:rPr lang="en-US" sz="2800" b="1" i="1" smtClean="0">
                          <a:solidFill>
                            <a:schemeClr val="bg1"/>
                          </a:solidFill>
                          <a:latin typeface="Cambria Math" panose="02040503050406030204" pitchFamily="18" charset="0"/>
                          <a:ea typeface="Cambria Math" panose="02040503050406030204" pitchFamily="18" charset="0"/>
                        </a:rPr>
                        <m:t>𝒕</m:t>
                      </m:r>
                      <m:r>
                        <a:rPr lang="en-US" sz="2800" b="1" i="1" smtClean="0">
                          <a:solidFill>
                            <a:schemeClr val="bg1"/>
                          </a:solidFill>
                          <a:latin typeface="Cambria Math" panose="02040503050406030204" pitchFamily="18" charset="0"/>
                          <a:ea typeface="Cambria Math" panose="02040503050406030204" pitchFamily="18" charset="0"/>
                        </a:rPr>
                        <m:t>= </m:t>
                      </m:r>
                      <m:f>
                        <m:fPr>
                          <m:ctrlPr>
                            <a:rPr lang="en-US" sz="2800" b="1" i="1" smtClean="0">
                              <a:solidFill>
                                <a:schemeClr val="bg1"/>
                              </a:solidFill>
                              <a:latin typeface="Cambria Math" panose="02040503050406030204" pitchFamily="18" charset="0"/>
                              <a:ea typeface="Cambria Math" panose="02040503050406030204" pitchFamily="18" charset="0"/>
                            </a:rPr>
                          </m:ctrlPr>
                        </m:fPr>
                        <m:num>
                          <m:r>
                            <a:rPr lang="en-US" sz="2800" b="1" i="1" smtClean="0">
                              <a:solidFill>
                                <a:schemeClr val="bg1"/>
                              </a:solidFill>
                              <a:latin typeface="Cambria Math" panose="02040503050406030204" pitchFamily="18" charset="0"/>
                              <a:ea typeface="Cambria Math" panose="02040503050406030204" pitchFamily="18" charset="0"/>
                            </a:rPr>
                            <m:t>𝟐</m:t>
                          </m:r>
                          <m:r>
                            <a:rPr lang="en-US" sz="2800" b="1" i="1" smtClean="0">
                              <a:solidFill>
                                <a:schemeClr val="bg1"/>
                              </a:solidFill>
                              <a:latin typeface="Cambria Math" panose="02040503050406030204" pitchFamily="18" charset="0"/>
                              <a:ea typeface="Cambria Math" panose="02040503050406030204" pitchFamily="18" charset="0"/>
                            </a:rPr>
                            <m:t>𝒅</m:t>
                          </m:r>
                        </m:num>
                        <m:den>
                          <m:r>
                            <a:rPr lang="en-US" sz="2800" b="1" i="1" smtClean="0">
                              <a:solidFill>
                                <a:schemeClr val="bg1"/>
                              </a:solidFill>
                              <a:latin typeface="Cambria Math" panose="02040503050406030204" pitchFamily="18" charset="0"/>
                              <a:ea typeface="Cambria Math" panose="02040503050406030204" pitchFamily="18" charset="0"/>
                            </a:rPr>
                            <m:t>𝒄</m:t>
                          </m:r>
                          <m:rad>
                            <m:radPr>
                              <m:degHide m:val="on"/>
                              <m:ctrlPr>
                                <a:rPr lang="en-US" sz="2800" b="1" i="1" smtClean="0">
                                  <a:solidFill>
                                    <a:schemeClr val="bg1"/>
                                  </a:solidFill>
                                  <a:latin typeface="Cambria Math" panose="02040503050406030204" pitchFamily="18" charset="0"/>
                                  <a:ea typeface="Cambria Math" panose="02040503050406030204" pitchFamily="18" charset="0"/>
                                </a:rPr>
                              </m:ctrlPr>
                            </m:radPr>
                            <m:deg/>
                            <m:e>
                              <m:r>
                                <a:rPr lang="en-US" sz="2800" b="1" i="1" smtClean="0">
                                  <a:solidFill>
                                    <a:schemeClr val="bg1"/>
                                  </a:solidFill>
                                  <a:latin typeface="Cambria Math" panose="02040503050406030204" pitchFamily="18" charset="0"/>
                                  <a:ea typeface="Cambria Math" panose="02040503050406030204" pitchFamily="18" charset="0"/>
                                </a:rPr>
                                <m:t>𝟏</m:t>
                              </m:r>
                              <m:r>
                                <a:rPr lang="en-US" sz="2800" b="1" i="1" smtClean="0">
                                  <a:solidFill>
                                    <a:schemeClr val="bg1"/>
                                  </a:solidFill>
                                  <a:latin typeface="Cambria Math" panose="02040503050406030204" pitchFamily="18" charset="0"/>
                                  <a:ea typeface="Cambria Math" panose="02040503050406030204" pitchFamily="18" charset="0"/>
                                </a:rPr>
                                <m:t>−</m:t>
                              </m:r>
                              <m:f>
                                <m:fPr>
                                  <m:ctrlPr>
                                    <a:rPr lang="en-US" sz="2800" b="1" i="1" smtClean="0">
                                      <a:solidFill>
                                        <a:schemeClr val="bg1"/>
                                      </a:solidFill>
                                      <a:latin typeface="Cambria Math" panose="02040503050406030204" pitchFamily="18" charset="0"/>
                                      <a:ea typeface="Cambria Math" panose="02040503050406030204" pitchFamily="18" charset="0"/>
                                    </a:rPr>
                                  </m:ctrlPr>
                                </m:fPr>
                                <m:num>
                                  <m:sSup>
                                    <m:sSupPr>
                                      <m:ctrlPr>
                                        <a:rPr lang="en-US" sz="2800" b="1" i="1" smtClean="0">
                                          <a:solidFill>
                                            <a:schemeClr val="bg1"/>
                                          </a:solidFill>
                                          <a:latin typeface="Cambria Math" panose="02040503050406030204" pitchFamily="18" charset="0"/>
                                          <a:ea typeface="Cambria Math" panose="02040503050406030204" pitchFamily="18" charset="0"/>
                                        </a:rPr>
                                      </m:ctrlPr>
                                    </m:sSupPr>
                                    <m:e>
                                      <m:r>
                                        <a:rPr lang="en-US" sz="2800" b="1" i="1" smtClean="0">
                                          <a:solidFill>
                                            <a:schemeClr val="bg1"/>
                                          </a:solidFill>
                                          <a:latin typeface="Cambria Math" panose="02040503050406030204" pitchFamily="18" charset="0"/>
                                          <a:ea typeface="Cambria Math" panose="02040503050406030204" pitchFamily="18" charset="0"/>
                                        </a:rPr>
                                        <m:t>𝒗</m:t>
                                      </m:r>
                                    </m:e>
                                    <m:sup>
                                      <m:r>
                                        <a:rPr lang="en-US" sz="2800" b="1" i="1" smtClean="0">
                                          <a:solidFill>
                                            <a:schemeClr val="bg1"/>
                                          </a:solidFill>
                                          <a:latin typeface="Cambria Math" panose="02040503050406030204" pitchFamily="18" charset="0"/>
                                          <a:ea typeface="Cambria Math" panose="02040503050406030204" pitchFamily="18" charset="0"/>
                                        </a:rPr>
                                        <m:t>𝟐</m:t>
                                      </m:r>
                                    </m:sup>
                                  </m:sSup>
                                </m:num>
                                <m:den>
                                  <m:sSup>
                                    <m:sSupPr>
                                      <m:ctrlPr>
                                        <a:rPr lang="en-US" sz="2800" b="1" i="1" smtClean="0">
                                          <a:solidFill>
                                            <a:schemeClr val="bg1"/>
                                          </a:solidFill>
                                          <a:latin typeface="Cambria Math" panose="02040503050406030204" pitchFamily="18" charset="0"/>
                                          <a:ea typeface="Cambria Math" panose="02040503050406030204" pitchFamily="18" charset="0"/>
                                        </a:rPr>
                                      </m:ctrlPr>
                                    </m:sSupPr>
                                    <m:e>
                                      <m:r>
                                        <a:rPr lang="en-US" sz="2800" b="1" i="1" smtClean="0">
                                          <a:solidFill>
                                            <a:schemeClr val="bg1"/>
                                          </a:solidFill>
                                          <a:latin typeface="Cambria Math" panose="02040503050406030204" pitchFamily="18" charset="0"/>
                                          <a:ea typeface="Cambria Math" panose="02040503050406030204" pitchFamily="18" charset="0"/>
                                        </a:rPr>
                                        <m:t>𝒄</m:t>
                                      </m:r>
                                    </m:e>
                                    <m:sup>
                                      <m:r>
                                        <a:rPr lang="en-US" sz="2800" b="1" i="1" smtClean="0">
                                          <a:solidFill>
                                            <a:schemeClr val="bg1"/>
                                          </a:solidFill>
                                          <a:latin typeface="Cambria Math" panose="02040503050406030204" pitchFamily="18" charset="0"/>
                                          <a:ea typeface="Cambria Math" panose="02040503050406030204" pitchFamily="18" charset="0"/>
                                        </a:rPr>
                                        <m:t>𝟐</m:t>
                                      </m:r>
                                    </m:sup>
                                  </m:sSup>
                                </m:den>
                              </m:f>
                            </m:e>
                          </m:rad>
                        </m:den>
                      </m:f>
                    </m:oMath>
                  </m:oMathPara>
                </a14:m>
                <a:endParaRPr lang="en-US" sz="2800" b="1" dirty="0">
                  <a:solidFill>
                    <a:schemeClr val="bg1"/>
                  </a:solidFill>
                  <a:latin typeface="Arial Black" panose="020B0A040201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722739" y="410777"/>
                <a:ext cx="5088736" cy="2086853"/>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093521" y="4029604"/>
                <a:ext cx="2586315" cy="1303177"/>
              </a:xfrm>
              <a:prstGeom prst="rect">
                <a:avLst/>
              </a:prstGeom>
              <a:solidFill>
                <a:schemeClr val="tx1">
                  <a:lumMod val="65000"/>
                </a:schemeClr>
              </a:solidFill>
              <a:ln>
                <a:noFill/>
              </a:ln>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chemeClr val="bg1"/>
                          </a:solidFill>
                          <a:latin typeface="Cambria Math" panose="02040503050406030204" pitchFamily="18" charset="0"/>
                          <a:ea typeface="Cambria Math" panose="02040503050406030204" pitchFamily="18" charset="0"/>
                        </a:rPr>
                        <m:t>𝜸</m:t>
                      </m:r>
                      <m:r>
                        <a:rPr lang="en-US" sz="2800" b="1" i="1" smtClean="0">
                          <a:solidFill>
                            <a:schemeClr val="bg1"/>
                          </a:solidFill>
                          <a:latin typeface="Cambria Math" panose="02040503050406030204" pitchFamily="18" charset="0"/>
                          <a:ea typeface="Cambria Math" panose="02040503050406030204" pitchFamily="18" charset="0"/>
                        </a:rPr>
                        <m:t>= </m:t>
                      </m:r>
                      <m:f>
                        <m:fPr>
                          <m:ctrlPr>
                            <a:rPr lang="en-US" sz="2800" b="1" i="1" smtClean="0">
                              <a:solidFill>
                                <a:schemeClr val="bg1"/>
                              </a:solidFill>
                              <a:latin typeface="Cambria Math" panose="02040503050406030204" pitchFamily="18" charset="0"/>
                              <a:ea typeface="Cambria Math" panose="02040503050406030204" pitchFamily="18" charset="0"/>
                            </a:rPr>
                          </m:ctrlPr>
                        </m:fPr>
                        <m:num>
                          <m:r>
                            <a:rPr lang="en-US" sz="2800" b="1" i="1" smtClean="0">
                              <a:solidFill>
                                <a:schemeClr val="bg1"/>
                              </a:solidFill>
                              <a:latin typeface="Cambria Math" panose="02040503050406030204" pitchFamily="18" charset="0"/>
                              <a:ea typeface="Cambria Math" panose="02040503050406030204" pitchFamily="18" charset="0"/>
                            </a:rPr>
                            <m:t>𝟏</m:t>
                          </m:r>
                        </m:num>
                        <m:den>
                          <m:rad>
                            <m:radPr>
                              <m:degHide m:val="on"/>
                              <m:ctrlPr>
                                <a:rPr lang="en-US" sz="2800" b="1" i="1">
                                  <a:solidFill>
                                    <a:schemeClr val="bg1"/>
                                  </a:solidFill>
                                  <a:latin typeface="Cambria Math" panose="02040503050406030204" pitchFamily="18" charset="0"/>
                                  <a:ea typeface="Cambria Math" panose="02040503050406030204" pitchFamily="18" charset="0"/>
                                </a:rPr>
                              </m:ctrlPr>
                            </m:radPr>
                            <m:deg/>
                            <m:e>
                              <m:r>
                                <a:rPr lang="en-US" sz="2800" b="1" i="1">
                                  <a:solidFill>
                                    <a:schemeClr val="bg1"/>
                                  </a:solidFill>
                                  <a:latin typeface="Cambria Math" panose="02040503050406030204" pitchFamily="18" charset="0"/>
                                  <a:ea typeface="Cambria Math" panose="02040503050406030204" pitchFamily="18" charset="0"/>
                                </a:rPr>
                                <m:t>𝟏</m:t>
                              </m:r>
                              <m:r>
                                <a:rPr lang="en-US" sz="2800" b="1" i="1">
                                  <a:solidFill>
                                    <a:schemeClr val="bg1"/>
                                  </a:solidFill>
                                  <a:latin typeface="Cambria Math" panose="02040503050406030204" pitchFamily="18" charset="0"/>
                                  <a:ea typeface="Cambria Math" panose="02040503050406030204" pitchFamily="18" charset="0"/>
                                </a:rPr>
                                <m:t>−</m:t>
                              </m:r>
                              <m:f>
                                <m:fPr>
                                  <m:ctrlPr>
                                    <a:rPr lang="en-US" sz="2800" b="1" i="1">
                                      <a:solidFill>
                                        <a:schemeClr val="bg1"/>
                                      </a:solidFill>
                                      <a:latin typeface="Cambria Math" panose="02040503050406030204" pitchFamily="18" charset="0"/>
                                      <a:ea typeface="Cambria Math" panose="02040503050406030204" pitchFamily="18" charset="0"/>
                                    </a:rPr>
                                  </m:ctrlPr>
                                </m:fPr>
                                <m:num>
                                  <m:sSup>
                                    <m:sSupPr>
                                      <m:ctrlPr>
                                        <a:rPr lang="en-US" sz="2800" b="1" i="1">
                                          <a:solidFill>
                                            <a:schemeClr val="bg1"/>
                                          </a:solidFill>
                                          <a:latin typeface="Cambria Math" panose="02040503050406030204" pitchFamily="18" charset="0"/>
                                          <a:ea typeface="Cambria Math" panose="02040503050406030204" pitchFamily="18" charset="0"/>
                                        </a:rPr>
                                      </m:ctrlPr>
                                    </m:sSupPr>
                                    <m:e>
                                      <m:r>
                                        <a:rPr lang="en-US" sz="2800" b="1" i="1">
                                          <a:solidFill>
                                            <a:schemeClr val="bg1"/>
                                          </a:solidFill>
                                          <a:latin typeface="Cambria Math" panose="02040503050406030204" pitchFamily="18" charset="0"/>
                                          <a:ea typeface="Cambria Math" panose="02040503050406030204" pitchFamily="18" charset="0"/>
                                        </a:rPr>
                                        <m:t>𝒗</m:t>
                                      </m:r>
                                    </m:e>
                                    <m:sup>
                                      <m:r>
                                        <a:rPr lang="en-US" sz="2800" b="1" i="1">
                                          <a:solidFill>
                                            <a:schemeClr val="bg1"/>
                                          </a:solidFill>
                                          <a:latin typeface="Cambria Math" panose="02040503050406030204" pitchFamily="18" charset="0"/>
                                          <a:ea typeface="Cambria Math" panose="02040503050406030204" pitchFamily="18" charset="0"/>
                                        </a:rPr>
                                        <m:t>𝟐</m:t>
                                      </m:r>
                                    </m:sup>
                                  </m:sSup>
                                </m:num>
                                <m:den>
                                  <m:sSup>
                                    <m:sSupPr>
                                      <m:ctrlPr>
                                        <a:rPr lang="en-US" sz="2800" b="1" i="1">
                                          <a:solidFill>
                                            <a:schemeClr val="bg1"/>
                                          </a:solidFill>
                                          <a:latin typeface="Cambria Math" panose="02040503050406030204" pitchFamily="18" charset="0"/>
                                          <a:ea typeface="Cambria Math" panose="02040503050406030204" pitchFamily="18" charset="0"/>
                                        </a:rPr>
                                      </m:ctrlPr>
                                    </m:sSupPr>
                                    <m:e>
                                      <m:r>
                                        <a:rPr lang="en-US" sz="2800" b="1" i="1">
                                          <a:solidFill>
                                            <a:schemeClr val="bg1"/>
                                          </a:solidFill>
                                          <a:latin typeface="Cambria Math" panose="02040503050406030204" pitchFamily="18" charset="0"/>
                                          <a:ea typeface="Cambria Math" panose="02040503050406030204" pitchFamily="18" charset="0"/>
                                        </a:rPr>
                                        <m:t>𝒄</m:t>
                                      </m:r>
                                    </m:e>
                                    <m:sup>
                                      <m:r>
                                        <a:rPr lang="en-US" sz="2800" b="1" i="1">
                                          <a:solidFill>
                                            <a:schemeClr val="bg1"/>
                                          </a:solidFill>
                                          <a:latin typeface="Cambria Math" panose="02040503050406030204" pitchFamily="18" charset="0"/>
                                          <a:ea typeface="Cambria Math" panose="02040503050406030204" pitchFamily="18" charset="0"/>
                                        </a:rPr>
                                        <m:t>𝟐</m:t>
                                      </m:r>
                                    </m:sup>
                                  </m:sSup>
                                </m:den>
                              </m:f>
                            </m:e>
                          </m:rad>
                        </m:den>
                      </m:f>
                    </m:oMath>
                  </m:oMathPara>
                </a14:m>
                <a:endParaRPr lang="en-US" sz="2800" b="1" dirty="0">
                  <a:ea typeface="Cambria Math" panose="020405030504060302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093521" y="4029604"/>
                <a:ext cx="2586315" cy="1303177"/>
              </a:xfrm>
              <a:prstGeom prst="rect">
                <a:avLst/>
              </a:prstGeom>
              <a:blipFill>
                <a:blip r:embed="rId3"/>
                <a:stretch>
                  <a:fillRect/>
                </a:stretch>
              </a:blipFill>
              <a:ln>
                <a:noFill/>
              </a:ln>
            </p:spPr>
            <p:txBody>
              <a:bodyPr/>
              <a:lstStyle/>
              <a:p>
                <a:r>
                  <a:rPr lang="en-US">
                    <a:noFill/>
                  </a:rPr>
                  <a:t> </a:t>
                </a:r>
              </a:p>
            </p:txBody>
          </p:sp>
        </mc:Fallback>
      </mc:AlternateContent>
      <p:cxnSp>
        <p:nvCxnSpPr>
          <p:cNvPr id="8" name="Straight Arrow Connector 7"/>
          <p:cNvCxnSpPr/>
          <p:nvPr/>
        </p:nvCxnSpPr>
        <p:spPr>
          <a:xfrm flipH="1">
            <a:off x="5138586" y="2817114"/>
            <a:ext cx="523778" cy="893006"/>
          </a:xfrm>
          <a:prstGeom prst="straightConnector1">
            <a:avLst/>
          </a:prstGeom>
          <a:ln w="50800">
            <a:solidFill>
              <a:srgbClr val="00B0F0"/>
            </a:solidFill>
            <a:miter lim="8000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6197741" y="3896106"/>
                <a:ext cx="5088736" cy="1604542"/>
              </a:xfrm>
              <a:prstGeom prst="rect">
                <a:avLst/>
              </a:prstGeom>
              <a:noFill/>
              <a:ln>
                <a:noFill/>
              </a:ln>
            </p:spPr>
            <p:txBody>
              <a:bodyPr wrap="square" rtlCol="0">
                <a:spAutoFit/>
              </a:bodyPr>
              <a:lstStyle/>
              <a:p>
                <a:pPr>
                  <a:lnSpc>
                    <a:spcPct val="90000"/>
                  </a:lnSpc>
                </a:pPr>
                <a:endParaRPr lang="en-US" sz="2800" dirty="0"/>
              </a:p>
              <a:p>
                <a:pPr>
                  <a:lnSpc>
                    <a:spcPct val="90000"/>
                  </a:lnSpc>
                </a:pPr>
                <a:endParaRPr lang="en-US" sz="2800" i="1" dirty="0">
                  <a:latin typeface="Cambria Math" panose="02040503050406030204" pitchFamily="18" charset="0"/>
                  <a:ea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chemeClr val="bg1"/>
                          </a:solidFill>
                          <a:latin typeface="Cambria Math" panose="02040503050406030204" pitchFamily="18" charset="0"/>
                          <a:ea typeface="Cambria Math" panose="02040503050406030204" pitchFamily="18" charset="0"/>
                        </a:rPr>
                        <m:t>∆</m:t>
                      </m:r>
                      <m:r>
                        <a:rPr lang="en-US" sz="2800" b="1" i="1" smtClean="0">
                          <a:solidFill>
                            <a:schemeClr val="bg1"/>
                          </a:solidFill>
                          <a:latin typeface="Cambria Math" panose="02040503050406030204" pitchFamily="18" charset="0"/>
                          <a:ea typeface="Cambria Math" panose="02040503050406030204" pitchFamily="18" charset="0"/>
                        </a:rPr>
                        <m:t>𝒕</m:t>
                      </m:r>
                      <m:r>
                        <a:rPr lang="en-US" sz="2800" b="1" i="1" smtClean="0">
                          <a:solidFill>
                            <a:schemeClr val="bg1"/>
                          </a:solidFill>
                          <a:latin typeface="Cambria Math" panose="02040503050406030204" pitchFamily="18" charset="0"/>
                          <a:ea typeface="Cambria Math" panose="02040503050406030204" pitchFamily="18" charset="0"/>
                        </a:rPr>
                        <m:t>= </m:t>
                      </m:r>
                      <m:f>
                        <m:fPr>
                          <m:ctrlPr>
                            <a:rPr lang="en-US" sz="2800" b="1" i="1" smtClean="0">
                              <a:solidFill>
                                <a:schemeClr val="bg1"/>
                              </a:solidFill>
                              <a:latin typeface="Cambria Math" panose="02040503050406030204" pitchFamily="18" charset="0"/>
                              <a:ea typeface="Cambria Math" panose="02040503050406030204" pitchFamily="18" charset="0"/>
                            </a:rPr>
                          </m:ctrlPr>
                        </m:fPr>
                        <m:num>
                          <m:r>
                            <a:rPr lang="en-US" sz="2800" b="1" i="1" smtClean="0">
                              <a:solidFill>
                                <a:schemeClr val="bg1"/>
                              </a:solidFill>
                              <a:latin typeface="Cambria Math" panose="02040503050406030204" pitchFamily="18" charset="0"/>
                              <a:ea typeface="Cambria Math" panose="02040503050406030204" pitchFamily="18" charset="0"/>
                            </a:rPr>
                            <m:t>𝟐</m:t>
                          </m:r>
                          <m:r>
                            <a:rPr lang="en-US" sz="2800" b="1" i="1" smtClean="0">
                              <a:solidFill>
                                <a:schemeClr val="bg1"/>
                              </a:solidFill>
                              <a:latin typeface="Cambria Math" panose="02040503050406030204" pitchFamily="18" charset="0"/>
                              <a:ea typeface="Cambria Math" panose="02040503050406030204" pitchFamily="18" charset="0"/>
                            </a:rPr>
                            <m:t>𝒅</m:t>
                          </m:r>
                        </m:num>
                        <m:den>
                          <m:r>
                            <a:rPr lang="en-US" sz="2800" b="1" i="1" smtClean="0">
                              <a:solidFill>
                                <a:schemeClr val="bg1"/>
                              </a:solidFill>
                              <a:latin typeface="Cambria Math" panose="02040503050406030204" pitchFamily="18" charset="0"/>
                              <a:ea typeface="Cambria Math" panose="02040503050406030204" pitchFamily="18" charset="0"/>
                            </a:rPr>
                            <m:t>𝒄</m:t>
                          </m:r>
                        </m:den>
                      </m:f>
                      <m:r>
                        <a:rPr lang="en-US" sz="2800" b="1" i="1" smtClean="0">
                          <a:solidFill>
                            <a:schemeClr val="bg1"/>
                          </a:solidFill>
                          <a:latin typeface="Cambria Math" panose="02040503050406030204" pitchFamily="18" charset="0"/>
                          <a:ea typeface="Cambria Math" panose="02040503050406030204" pitchFamily="18" charset="0"/>
                        </a:rPr>
                        <m:t>𝜸</m:t>
                      </m:r>
                    </m:oMath>
                  </m:oMathPara>
                </a14:m>
                <a:endParaRPr lang="en-US" sz="2800" b="1" dirty="0">
                  <a:solidFill>
                    <a:schemeClr val="bg1"/>
                  </a:solidFill>
                  <a:latin typeface="Arial Black" panose="020B0A040201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197741" y="3896106"/>
                <a:ext cx="5088736" cy="1604542"/>
              </a:xfrm>
              <a:prstGeom prst="rect">
                <a:avLst/>
              </a:prstGeom>
              <a:blipFill>
                <a:blip r:embed="rId4"/>
                <a:stretch>
                  <a:fillRect/>
                </a:stretch>
              </a:blipFill>
              <a:ln>
                <a:noFill/>
              </a:ln>
            </p:spPr>
            <p:txBody>
              <a:bodyPr/>
              <a:lstStyle/>
              <a:p>
                <a:r>
                  <a:rPr lang="en-US">
                    <a:noFill/>
                  </a:rPr>
                  <a:t> </a:t>
                </a:r>
              </a:p>
            </p:txBody>
          </p:sp>
        </mc:Fallback>
      </mc:AlternateContent>
      <p:cxnSp>
        <p:nvCxnSpPr>
          <p:cNvPr id="29" name="Straight Arrow Connector 28"/>
          <p:cNvCxnSpPr/>
          <p:nvPr/>
        </p:nvCxnSpPr>
        <p:spPr>
          <a:xfrm>
            <a:off x="6038537" y="4303433"/>
            <a:ext cx="978328" cy="486681"/>
          </a:xfrm>
          <a:prstGeom prst="straightConnector1">
            <a:avLst/>
          </a:prstGeom>
          <a:ln w="50800">
            <a:solidFill>
              <a:srgbClr val="00B0F0"/>
            </a:solidFill>
            <a:miter lim="8000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3093521" y="5500648"/>
                <a:ext cx="2568843" cy="867930"/>
              </a:xfrm>
              <a:prstGeom prst="rect">
                <a:avLst/>
              </a:prstGeom>
              <a:noFill/>
            </p:spPr>
            <p:txBody>
              <a:bodyPr wrap="square" rtlCol="0">
                <a:spAutoFit/>
              </a:bodyPr>
              <a:lstStyle/>
              <a:p>
                <a:pPr>
                  <a:lnSpc>
                    <a:spcPct val="90000"/>
                  </a:lnSpc>
                </a:pPr>
                <a:r>
                  <a:rPr lang="en-US" sz="2800" dirty="0"/>
                  <a:t>Lorentz Factor</a:t>
                </a:r>
              </a:p>
              <a:p>
                <a:pPr algn="ctr">
                  <a:lnSpc>
                    <a:spcPct val="90000"/>
                  </a:lnSpc>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m:t>
                      </m:r>
                      <m:r>
                        <a:rPr lang="en-US" sz="2800" b="0" i="1" smtClean="0">
                          <a:latin typeface="Cambria Math" panose="02040503050406030204" pitchFamily="18" charset="0"/>
                          <a:ea typeface="Cambria Math" panose="02040503050406030204" pitchFamily="18" charset="0"/>
                        </a:rPr>
                        <m:t>&lt;</m:t>
                      </m:r>
                      <m:r>
                        <a:rPr lang="en-US" sz="2800" b="0" i="1" smtClean="0">
                          <a:latin typeface="Cambria Math" panose="02040503050406030204" pitchFamily="18" charset="0"/>
                          <a:ea typeface="Cambria Math" panose="02040503050406030204" pitchFamily="18" charset="0"/>
                        </a:rPr>
                        <m:t>𝛾</m:t>
                      </m:r>
                      <m:r>
                        <a:rPr lang="en-US" sz="2800" b="0" i="1" smtClean="0">
                          <a:latin typeface="Cambria Math" panose="02040503050406030204" pitchFamily="18" charset="0"/>
                          <a:ea typeface="Cambria Math" panose="02040503050406030204" pitchFamily="18" charset="0"/>
                        </a:rPr>
                        <m:t>&lt;∞</m:t>
                      </m:r>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3093521" y="5500648"/>
                <a:ext cx="2568843" cy="867930"/>
              </a:xfrm>
              <a:prstGeom prst="rect">
                <a:avLst/>
              </a:prstGeom>
              <a:blipFill>
                <a:blip r:embed="rId5"/>
                <a:stretch>
                  <a:fillRect l="-4739" t="-11888"/>
                </a:stretch>
              </a:blipFill>
            </p:spPr>
            <p:txBody>
              <a:bodyPr/>
              <a:lstStyle/>
              <a:p>
                <a:r>
                  <a:rPr lang="en-US">
                    <a:noFill/>
                  </a:rPr>
                  <a:t> </a:t>
                </a:r>
              </a:p>
            </p:txBody>
          </p:sp>
        </mc:Fallback>
      </mc:AlternateContent>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62" y="3357523"/>
            <a:ext cx="2857500" cy="4286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59</a:t>
            </a:fld>
            <a:endParaRPr lang="en-US"/>
          </a:p>
        </p:txBody>
      </p:sp>
    </p:spTree>
    <p:extLst>
      <p:ext uri="{BB962C8B-B14F-4D97-AF65-F5344CB8AC3E}">
        <p14:creationId xmlns:p14="http://schemas.microsoft.com/office/powerpoint/2010/main" val="47906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490000"/>
            </a:gs>
            <a:gs pos="0">
              <a:schemeClr val="bg2"/>
            </a:gs>
            <a:gs pos="71000">
              <a:schemeClr val="bg2">
                <a:tint val="100000"/>
                <a:shade val="40000"/>
                <a:sat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186" y="83842"/>
            <a:ext cx="10695778" cy="1219200"/>
          </a:xfrm>
        </p:spPr>
        <p:txBody>
          <a:bodyPr/>
          <a:lstStyle/>
          <a:p>
            <a:r>
              <a:rPr lang="en-US" dirty="0">
                <a:solidFill>
                  <a:srgbClr val="FFC000"/>
                </a:solidFill>
              </a:rPr>
              <a:t>BUT FIRST, Let’s define some  TERMS (PART 2)</a:t>
            </a:r>
          </a:p>
        </p:txBody>
      </p:sp>
      <p:sp>
        <p:nvSpPr>
          <p:cNvPr id="3" name="Content Placeholder 2"/>
          <p:cNvSpPr>
            <a:spLocks noGrp="1"/>
          </p:cNvSpPr>
          <p:nvPr>
            <p:ph idx="1"/>
          </p:nvPr>
        </p:nvSpPr>
        <p:spPr>
          <a:xfrm>
            <a:off x="549796" y="1615591"/>
            <a:ext cx="4464246" cy="4032448"/>
          </a:xfrm>
        </p:spPr>
        <p:txBody>
          <a:bodyPr>
            <a:normAutofit/>
          </a:bodyPr>
          <a:lstStyle/>
          <a:p>
            <a:r>
              <a:rPr lang="en-US" dirty="0"/>
              <a:t>Event</a:t>
            </a:r>
          </a:p>
          <a:p>
            <a:r>
              <a:rPr lang="en-US" dirty="0"/>
              <a:t>Observer</a:t>
            </a:r>
          </a:p>
          <a:p>
            <a:r>
              <a:rPr lang="en-US" dirty="0"/>
              <a:t>Frame of Reference</a:t>
            </a:r>
          </a:p>
          <a:p>
            <a:r>
              <a:rPr lang="en-US" dirty="0"/>
              <a:t>Inertial Frame of Reference</a:t>
            </a:r>
          </a:p>
          <a:p>
            <a:r>
              <a:rPr lang="en-US" dirty="0"/>
              <a:t>Relative (relativity)</a:t>
            </a:r>
          </a:p>
          <a:p>
            <a:r>
              <a:rPr lang="en-US" dirty="0"/>
              <a:t>Invariance (?)</a:t>
            </a:r>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212" y="1598996"/>
            <a:ext cx="7552839" cy="4248472"/>
          </a:xfrm>
          <a:prstGeom prst="rect">
            <a:avLst/>
          </a:prstGeom>
        </p:spPr>
      </p:pic>
      <p:sp>
        <p:nvSpPr>
          <p:cNvPr id="5" name="Footer Placeholder 4"/>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6</a:t>
            </a:fld>
            <a:endParaRPr lang="en-US"/>
          </a:p>
        </p:txBody>
      </p:sp>
    </p:spTree>
    <p:extLst>
      <p:ext uri="{BB962C8B-B14F-4D97-AF65-F5344CB8AC3E}">
        <p14:creationId xmlns:p14="http://schemas.microsoft.com/office/powerpoint/2010/main" val="293196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xplosion: 8 Points 2"/>
          <p:cNvSpPr/>
          <p:nvPr/>
        </p:nvSpPr>
        <p:spPr>
          <a:xfrm>
            <a:off x="4369086" y="-1"/>
            <a:ext cx="6261830" cy="3710121"/>
          </a:xfrm>
          <a:prstGeom prst="irregularSeal1">
            <a:avLst/>
          </a:prstGeom>
          <a:solidFill>
            <a:schemeClr val="tx1"/>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Speech Bubble: Rectangle with Corners Rounded 38"/>
              <p:cNvSpPr/>
              <p:nvPr/>
            </p:nvSpPr>
            <p:spPr>
              <a:xfrm>
                <a:off x="792017" y="1192179"/>
                <a:ext cx="2822996" cy="2517942"/>
              </a:xfrm>
              <a:prstGeom prst="wedgeRoundRectCallout">
                <a:avLst>
                  <a:gd name="adj1" fmla="val -34616"/>
                  <a:gd name="adj2" fmla="val 83362"/>
                  <a:gd name="adj3" fmla="val 16667"/>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Remember ?</a:t>
                </a:r>
              </a:p>
              <a:p>
                <a:pPr algn="ctr"/>
                <a14:m>
                  <m:oMathPara xmlns:m="http://schemas.openxmlformats.org/officeDocument/2006/math">
                    <m:oMathParaPr>
                      <m:jc m:val="centerGroup"/>
                    </m:oMathParaPr>
                    <m:oMath xmlns:m="http://schemas.openxmlformats.org/officeDocument/2006/math">
                      <m:r>
                        <a:rPr lang="en-US" sz="3600" b="1" i="1" smtClean="0">
                          <a:solidFill>
                            <a:srgbClr val="C00000"/>
                          </a:solidFill>
                          <a:latin typeface="Cambria Math" panose="02040503050406030204" pitchFamily="18" charset="0"/>
                          <a:ea typeface="Cambria Math" panose="02040503050406030204" pitchFamily="18" charset="0"/>
                        </a:rPr>
                        <m:t>∆</m:t>
                      </m:r>
                      <m:sSub>
                        <m:sSubPr>
                          <m:ctrlPr>
                            <a:rPr lang="en-US" sz="3600" b="1" i="1">
                              <a:solidFill>
                                <a:srgbClr val="C00000"/>
                              </a:solidFill>
                              <a:latin typeface="Cambria Math" panose="02040503050406030204" pitchFamily="18" charset="0"/>
                              <a:ea typeface="Cambria Math" panose="02040503050406030204" pitchFamily="18" charset="0"/>
                            </a:rPr>
                          </m:ctrlPr>
                        </m:sSubPr>
                        <m:e>
                          <m:r>
                            <a:rPr lang="en-US" sz="3600" b="1" i="1">
                              <a:solidFill>
                                <a:srgbClr val="C00000"/>
                              </a:solidFill>
                              <a:latin typeface="Cambria Math" panose="02040503050406030204" pitchFamily="18" charset="0"/>
                              <a:ea typeface="Cambria Math" panose="02040503050406030204" pitchFamily="18" charset="0"/>
                            </a:rPr>
                            <m:t>𝒕</m:t>
                          </m:r>
                        </m:e>
                        <m:sub>
                          <m:r>
                            <a:rPr lang="en-US" sz="3600" b="1" i="1">
                              <a:solidFill>
                                <a:srgbClr val="C00000"/>
                              </a:solidFill>
                              <a:latin typeface="Cambria Math" panose="02040503050406030204" pitchFamily="18" charset="0"/>
                              <a:ea typeface="Cambria Math" panose="02040503050406030204" pitchFamily="18" charset="0"/>
                            </a:rPr>
                            <m:t>𝟎</m:t>
                          </m:r>
                        </m:sub>
                      </m:sSub>
                      <m:r>
                        <a:rPr lang="en-US" sz="3600" b="1" i="1">
                          <a:solidFill>
                            <a:srgbClr val="C00000"/>
                          </a:solidFill>
                          <a:latin typeface="Cambria Math" panose="02040503050406030204" pitchFamily="18" charset="0"/>
                          <a:ea typeface="Cambria Math" panose="02040503050406030204" pitchFamily="18" charset="0"/>
                        </a:rPr>
                        <m:t>=</m:t>
                      </m:r>
                      <m:f>
                        <m:fPr>
                          <m:ctrlPr>
                            <a:rPr lang="en-US" sz="3600" b="1" i="1">
                              <a:solidFill>
                                <a:srgbClr val="C00000"/>
                              </a:solidFill>
                              <a:latin typeface="Cambria Math" panose="02040503050406030204" pitchFamily="18" charset="0"/>
                            </a:rPr>
                          </m:ctrlPr>
                        </m:fPr>
                        <m:num>
                          <m:r>
                            <a:rPr lang="en-US" sz="3600" b="1" i="1">
                              <a:solidFill>
                                <a:srgbClr val="C00000"/>
                              </a:solidFill>
                              <a:latin typeface="Cambria Math" panose="02040503050406030204" pitchFamily="18" charset="0"/>
                            </a:rPr>
                            <m:t>𝟐</m:t>
                          </m:r>
                          <m:r>
                            <a:rPr lang="en-US" sz="3600" b="1" i="1">
                              <a:solidFill>
                                <a:srgbClr val="C00000"/>
                              </a:solidFill>
                              <a:latin typeface="Cambria Math" panose="02040503050406030204" pitchFamily="18" charset="0"/>
                            </a:rPr>
                            <m:t>𝒅</m:t>
                          </m:r>
                        </m:num>
                        <m:den>
                          <m:r>
                            <a:rPr lang="en-US" sz="3600" b="1" i="1">
                              <a:solidFill>
                                <a:srgbClr val="C00000"/>
                              </a:solidFill>
                              <a:latin typeface="Cambria Math" panose="02040503050406030204" pitchFamily="18" charset="0"/>
                            </a:rPr>
                            <m:t>𝒄</m:t>
                          </m:r>
                        </m:den>
                      </m:f>
                    </m:oMath>
                  </m:oMathPara>
                </a14:m>
                <a:endParaRPr lang="en-US" b="1" dirty="0">
                  <a:solidFill>
                    <a:schemeClr val="bg1"/>
                  </a:solidFill>
                </a:endParaRPr>
              </a:p>
            </p:txBody>
          </p:sp>
        </mc:Choice>
        <mc:Fallback xmlns="">
          <p:sp>
            <p:nvSpPr>
              <p:cNvPr id="39" name="Speech Bubble: Rectangle with Corners Rounded 38"/>
              <p:cNvSpPr>
                <a:spLocks noRot="1" noChangeAspect="1" noMove="1" noResize="1" noEditPoints="1" noAdjustHandles="1" noChangeArrowheads="1" noChangeShapeType="1" noTextEdit="1"/>
              </p:cNvSpPr>
              <p:nvPr/>
            </p:nvSpPr>
            <p:spPr>
              <a:xfrm>
                <a:off x="792017" y="1192179"/>
                <a:ext cx="2822996" cy="2517942"/>
              </a:xfrm>
              <a:prstGeom prst="wedgeRoundRectCallout">
                <a:avLst>
                  <a:gd name="adj1" fmla="val -34616"/>
                  <a:gd name="adj2" fmla="val 83362"/>
                  <a:gd name="adj3" fmla="val 16667"/>
                </a:avLst>
              </a:prstGeom>
              <a:blipFill>
                <a:blip r:embed="rId2"/>
                <a:stretch>
                  <a:fillRect/>
                </a:stretch>
              </a:blipFill>
              <a:ln>
                <a:miter lim="8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834794" y="4002910"/>
                <a:ext cx="2187388" cy="1216743"/>
              </a:xfrm>
              <a:prstGeom prst="rect">
                <a:avLst/>
              </a:prstGeom>
              <a:noFill/>
              <a:ln>
                <a:noFill/>
              </a:ln>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ea typeface="Cambria Math" panose="02040503050406030204" pitchFamily="18" charset="0"/>
                        </a:rPr>
                        <m:t>∆</m:t>
                      </m:r>
                      <m:sSub>
                        <m:sSubPr>
                          <m:ctrlPr>
                            <a:rPr lang="en-US" sz="2800" b="1" i="1">
                              <a:solidFill>
                                <a:schemeClr val="tx1"/>
                              </a:solidFill>
                              <a:latin typeface="Cambria Math" panose="02040503050406030204" pitchFamily="18" charset="0"/>
                              <a:ea typeface="Cambria Math" panose="02040503050406030204" pitchFamily="18" charset="0"/>
                            </a:rPr>
                          </m:ctrlPr>
                        </m:sSubPr>
                        <m:e>
                          <m:r>
                            <a:rPr lang="en-US" sz="2800" b="1" i="1">
                              <a:solidFill>
                                <a:schemeClr val="tx1"/>
                              </a:solidFill>
                              <a:latin typeface="Cambria Math" panose="02040503050406030204" pitchFamily="18" charset="0"/>
                              <a:ea typeface="Cambria Math" panose="02040503050406030204" pitchFamily="18" charset="0"/>
                            </a:rPr>
                            <m:t>𝒕</m:t>
                          </m:r>
                        </m:e>
                        <m:sub>
                          <m:r>
                            <a:rPr lang="en-US" sz="2800" b="1" i="1">
                              <a:solidFill>
                                <a:schemeClr val="tx1"/>
                              </a:solidFill>
                              <a:latin typeface="Cambria Math" panose="02040503050406030204" pitchFamily="18" charset="0"/>
                              <a:ea typeface="Cambria Math" panose="02040503050406030204" pitchFamily="18" charset="0"/>
                            </a:rPr>
                            <m:t>𝟎</m:t>
                          </m:r>
                        </m:sub>
                      </m:sSub>
                      <m:r>
                        <a:rPr lang="en-US" sz="2800" b="1" i="1">
                          <a:solidFill>
                            <a:schemeClr val="tx1"/>
                          </a:solidFill>
                          <a:latin typeface="Cambria Math" panose="02040503050406030204" pitchFamily="18" charset="0"/>
                          <a:ea typeface="Cambria Math" panose="02040503050406030204" pitchFamily="18" charset="0"/>
                        </a:rPr>
                        <m:t>=</m:t>
                      </m:r>
                      <m:f>
                        <m:fPr>
                          <m:ctrlPr>
                            <a:rPr lang="en-US" sz="2800" b="1" i="1">
                              <a:solidFill>
                                <a:schemeClr val="tx1"/>
                              </a:solidFill>
                              <a:latin typeface="Cambria Math" panose="02040503050406030204" pitchFamily="18" charset="0"/>
                            </a:rPr>
                          </m:ctrlPr>
                        </m:fPr>
                        <m:num>
                          <m:r>
                            <a:rPr lang="en-US" sz="2800" b="1" i="1">
                              <a:solidFill>
                                <a:schemeClr val="tx1"/>
                              </a:solidFill>
                              <a:latin typeface="Cambria Math" panose="02040503050406030204" pitchFamily="18" charset="0"/>
                            </a:rPr>
                            <m:t>𝟐</m:t>
                          </m:r>
                          <m:r>
                            <a:rPr lang="en-US" sz="2800" b="1" i="1">
                              <a:solidFill>
                                <a:schemeClr val="tx1"/>
                              </a:solidFill>
                              <a:latin typeface="Cambria Math" panose="02040503050406030204" pitchFamily="18" charset="0"/>
                            </a:rPr>
                            <m:t>𝒅</m:t>
                          </m:r>
                        </m:num>
                        <m:den>
                          <m:r>
                            <a:rPr lang="en-US" sz="2800" b="1" i="1">
                              <a:solidFill>
                                <a:schemeClr val="tx1"/>
                              </a:solidFill>
                              <a:latin typeface="Cambria Math" panose="02040503050406030204" pitchFamily="18" charset="0"/>
                            </a:rPr>
                            <m:t>𝒄</m:t>
                          </m:r>
                        </m:den>
                      </m:f>
                    </m:oMath>
                  </m:oMathPara>
                </a14:m>
                <a:endParaRPr lang="en-US" sz="2800" b="0" dirty="0">
                  <a:solidFill>
                    <a:schemeClr val="tx1"/>
                  </a:solidFill>
                  <a:ea typeface="Cambria Math" panose="02040503050406030204" pitchFamily="18" charset="0"/>
                </a:endParaRPr>
              </a:p>
              <a:p>
                <a:pPr>
                  <a:lnSpc>
                    <a:spcPct val="90000"/>
                  </a:lnSpc>
                </a:pPr>
                <a:endParaRPr lang="en-US" sz="2800" dirty="0">
                  <a:solidFill>
                    <a:schemeClr val="tx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34794" y="4002910"/>
                <a:ext cx="2187388" cy="1216743"/>
              </a:xfrm>
              <a:prstGeom prst="rect">
                <a:avLst/>
              </a:prstGeom>
              <a:blipFill>
                <a:blip r:embed="rId3"/>
                <a:stretch>
                  <a:fillRect/>
                </a:stretch>
              </a:blipFill>
              <a:ln>
                <a:noFill/>
              </a:ln>
            </p:spPr>
            <p:txBody>
              <a:bodyPr/>
              <a:lstStyle/>
              <a:p>
                <a:r>
                  <a:rPr lang="en-US">
                    <a:noFill/>
                  </a:rPr>
                  <a:t> </a:t>
                </a:r>
              </a:p>
            </p:txBody>
          </p:sp>
        </mc:Fallback>
      </mc:AlternateContent>
      <p:cxnSp>
        <p:nvCxnSpPr>
          <p:cNvPr id="8" name="Straight Arrow Connector 7"/>
          <p:cNvCxnSpPr/>
          <p:nvPr/>
        </p:nvCxnSpPr>
        <p:spPr>
          <a:xfrm flipH="1">
            <a:off x="5138586" y="2817114"/>
            <a:ext cx="523778" cy="893006"/>
          </a:xfrm>
          <a:prstGeom prst="straightConnector1">
            <a:avLst/>
          </a:prstGeom>
          <a:ln w="50800">
            <a:solidFill>
              <a:srgbClr val="00B0F0"/>
            </a:solidFill>
            <a:miter lim="8000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4728786" y="466795"/>
                <a:ext cx="5088736" cy="1992340"/>
              </a:xfrm>
              <a:prstGeom prst="rect">
                <a:avLst/>
              </a:prstGeom>
              <a:noFill/>
              <a:ln>
                <a:noFill/>
              </a:ln>
            </p:spPr>
            <p:txBody>
              <a:bodyPr wrap="square" rtlCol="0">
                <a:spAutoFit/>
              </a:bodyPr>
              <a:lstStyle/>
              <a:p>
                <a:pPr>
                  <a:lnSpc>
                    <a:spcPct val="90000"/>
                  </a:lnSpc>
                </a:pPr>
                <a:endParaRPr lang="en-US" sz="2800" dirty="0"/>
              </a:p>
              <a:p>
                <a:pPr>
                  <a:lnSpc>
                    <a:spcPct val="90000"/>
                  </a:lnSpc>
                </a:pPr>
                <a:endParaRPr lang="en-US" sz="2800" i="1" dirty="0">
                  <a:latin typeface="Cambria Math" panose="02040503050406030204" pitchFamily="18" charset="0"/>
                  <a:ea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r>
                        <a:rPr lang="en-US" sz="2800" b="1" i="1">
                          <a:solidFill>
                            <a:schemeClr val="bg1"/>
                          </a:solidFill>
                          <a:latin typeface="Cambria Math" panose="02040503050406030204" pitchFamily="18" charset="0"/>
                          <a:ea typeface="Cambria Math" panose="02040503050406030204" pitchFamily="18" charset="0"/>
                        </a:rPr>
                        <m:t>∆</m:t>
                      </m:r>
                      <m:r>
                        <a:rPr lang="en-US" sz="2800" b="1" i="1">
                          <a:solidFill>
                            <a:schemeClr val="bg1"/>
                          </a:solidFill>
                          <a:latin typeface="Cambria Math" panose="02040503050406030204" pitchFamily="18" charset="0"/>
                          <a:ea typeface="Cambria Math" panose="02040503050406030204" pitchFamily="18" charset="0"/>
                        </a:rPr>
                        <m:t>𝒕</m:t>
                      </m:r>
                      <m:r>
                        <a:rPr lang="en-US" sz="2800" b="1" i="1">
                          <a:solidFill>
                            <a:schemeClr val="bg1"/>
                          </a:solidFill>
                          <a:latin typeface="Cambria Math" panose="02040503050406030204" pitchFamily="18" charset="0"/>
                          <a:ea typeface="Cambria Math" panose="02040503050406030204" pitchFamily="18" charset="0"/>
                        </a:rPr>
                        <m:t>= </m:t>
                      </m:r>
                      <m:f>
                        <m:fPr>
                          <m:ctrlPr>
                            <a:rPr lang="en-US" sz="2800" b="1" i="1">
                              <a:solidFill>
                                <a:schemeClr val="bg1"/>
                              </a:solidFill>
                              <a:latin typeface="Cambria Math" panose="02040503050406030204" pitchFamily="18" charset="0"/>
                              <a:ea typeface="Cambria Math" panose="02040503050406030204" pitchFamily="18" charset="0"/>
                            </a:rPr>
                          </m:ctrlPr>
                        </m:fPr>
                        <m:num>
                          <m:r>
                            <a:rPr lang="en-US" sz="2800" b="1" i="1">
                              <a:solidFill>
                                <a:schemeClr val="bg1"/>
                              </a:solidFill>
                              <a:latin typeface="Cambria Math" panose="02040503050406030204" pitchFamily="18" charset="0"/>
                              <a:ea typeface="Cambria Math" panose="02040503050406030204" pitchFamily="18" charset="0"/>
                            </a:rPr>
                            <m:t>𝟐</m:t>
                          </m:r>
                          <m:r>
                            <a:rPr lang="en-US" sz="2800" b="1" i="1">
                              <a:solidFill>
                                <a:schemeClr val="bg1"/>
                              </a:solidFill>
                              <a:latin typeface="Cambria Math" panose="02040503050406030204" pitchFamily="18" charset="0"/>
                              <a:ea typeface="Cambria Math" panose="02040503050406030204" pitchFamily="18" charset="0"/>
                            </a:rPr>
                            <m:t>𝒅</m:t>
                          </m:r>
                        </m:num>
                        <m:den>
                          <m:r>
                            <a:rPr lang="en-US" sz="2800" b="1" i="1">
                              <a:solidFill>
                                <a:schemeClr val="bg1"/>
                              </a:solidFill>
                              <a:latin typeface="Cambria Math" panose="02040503050406030204" pitchFamily="18" charset="0"/>
                              <a:ea typeface="Cambria Math" panose="02040503050406030204" pitchFamily="18" charset="0"/>
                            </a:rPr>
                            <m:t>𝒄</m:t>
                          </m:r>
                        </m:den>
                      </m:f>
                      <m:r>
                        <a:rPr lang="en-US" sz="2800" b="1" i="1">
                          <a:solidFill>
                            <a:schemeClr val="bg1"/>
                          </a:solidFill>
                          <a:latin typeface="Cambria Math" panose="02040503050406030204" pitchFamily="18" charset="0"/>
                          <a:ea typeface="Cambria Math" panose="02040503050406030204" pitchFamily="18" charset="0"/>
                        </a:rPr>
                        <m:t>𝜸</m:t>
                      </m:r>
                    </m:oMath>
                  </m:oMathPara>
                </a14:m>
                <a:endParaRPr lang="en-US" sz="2800" b="1" dirty="0">
                  <a:solidFill>
                    <a:schemeClr val="bg1"/>
                  </a:solidFill>
                  <a:latin typeface="Arial Black" panose="020B0A04020102020204" pitchFamily="34" charset="0"/>
                </a:endParaRPr>
              </a:p>
              <a:p>
                <a:pPr>
                  <a:lnSpc>
                    <a:spcPct val="90000"/>
                  </a:lnSpc>
                </a:pPr>
                <a:endParaRPr lang="en-US" sz="2800" b="1" dirty="0">
                  <a:solidFill>
                    <a:schemeClr val="bg1"/>
                  </a:solidFill>
                  <a:latin typeface="Arial Black" panose="020B0A040201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728786" y="466795"/>
                <a:ext cx="5088736" cy="1992340"/>
              </a:xfrm>
              <a:prstGeom prst="rect">
                <a:avLst/>
              </a:prstGeom>
              <a:blipFill>
                <a:blip r:embed="rId4"/>
                <a:stretch>
                  <a:fillRect/>
                </a:stretch>
              </a:blipFill>
              <a:ln>
                <a:noFill/>
              </a:ln>
            </p:spPr>
            <p:txBody>
              <a:bodyPr/>
              <a:lstStyle/>
              <a:p>
                <a:r>
                  <a:rPr lang="en-US">
                    <a:noFill/>
                  </a:rPr>
                  <a:t> </a:t>
                </a:r>
              </a:p>
            </p:txBody>
          </p:sp>
        </mc:Fallback>
      </mc:AlternateContent>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75" y="3577624"/>
            <a:ext cx="2520990" cy="3151237"/>
          </a:xfrm>
          <a:prstGeom prst="rect">
            <a:avLst/>
          </a:prstGeom>
        </p:spPr>
      </p:pic>
      <p:cxnSp>
        <p:nvCxnSpPr>
          <p:cNvPr id="29" name="Straight Arrow Connector 28"/>
          <p:cNvCxnSpPr/>
          <p:nvPr/>
        </p:nvCxnSpPr>
        <p:spPr>
          <a:xfrm>
            <a:off x="5846623" y="4293096"/>
            <a:ext cx="978328" cy="486681"/>
          </a:xfrm>
          <a:prstGeom prst="straightConnector1">
            <a:avLst/>
          </a:prstGeom>
          <a:ln w="50800">
            <a:solidFill>
              <a:srgbClr val="00B0F0"/>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197741" y="3577624"/>
            <a:ext cx="5088736" cy="2913358"/>
            <a:chOff x="6197741" y="3577624"/>
            <a:chExt cx="5088736" cy="2913358"/>
          </a:xfrm>
        </p:grpSpPr>
        <p:sp>
          <p:nvSpPr>
            <p:cNvPr id="14" name="Star: 7 Points 13"/>
            <p:cNvSpPr/>
            <p:nvPr/>
          </p:nvSpPr>
          <p:spPr>
            <a:xfrm>
              <a:off x="6617938" y="3577624"/>
              <a:ext cx="4248343" cy="2913358"/>
            </a:xfrm>
            <a:prstGeom prst="star7">
              <a:avLst/>
            </a:prstGeom>
            <a:solidFill>
              <a:srgbClr val="FFC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6197741" y="4013471"/>
                  <a:ext cx="5088736" cy="1643527"/>
                </a:xfrm>
                <a:prstGeom prst="rect">
                  <a:avLst/>
                </a:prstGeom>
                <a:noFill/>
                <a:ln>
                  <a:noFill/>
                </a:ln>
              </p:spPr>
              <p:txBody>
                <a:bodyPr wrap="square" rtlCol="0">
                  <a:spAutoFit/>
                </a:bodyPr>
                <a:lstStyle/>
                <a:p>
                  <a:pPr>
                    <a:lnSpc>
                      <a:spcPct val="90000"/>
                    </a:lnSpc>
                  </a:pPr>
                  <a:endParaRPr lang="en-US" sz="2800" dirty="0"/>
                </a:p>
                <a:p>
                  <a:pPr>
                    <a:lnSpc>
                      <a:spcPct val="90000"/>
                    </a:lnSpc>
                  </a:pPr>
                  <a:endParaRPr lang="en-US" sz="2800" i="1" dirty="0">
                    <a:latin typeface="Cambria Math" panose="02040503050406030204" pitchFamily="18" charset="0"/>
                    <a:ea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r>
                          <a:rPr lang="en-US" sz="2800" b="1" i="1">
                            <a:solidFill>
                              <a:schemeClr val="bg1"/>
                            </a:solidFill>
                            <a:latin typeface="Cambria Math" panose="02040503050406030204" pitchFamily="18" charset="0"/>
                            <a:ea typeface="Cambria Math" panose="02040503050406030204" pitchFamily="18" charset="0"/>
                          </a:rPr>
                          <m:t>∆</m:t>
                        </m:r>
                        <m:r>
                          <a:rPr lang="en-US" sz="2800" b="1" i="1">
                            <a:solidFill>
                              <a:schemeClr val="bg1"/>
                            </a:solidFill>
                            <a:latin typeface="Cambria Math" panose="02040503050406030204" pitchFamily="18" charset="0"/>
                            <a:ea typeface="Cambria Math" panose="02040503050406030204" pitchFamily="18" charset="0"/>
                          </a:rPr>
                          <m:t>𝒕</m:t>
                        </m:r>
                        <m:r>
                          <a:rPr lang="en-US" sz="2800" b="1" i="1">
                            <a:solidFill>
                              <a:schemeClr val="bg1"/>
                            </a:solidFill>
                            <a:latin typeface="Cambria Math" panose="02040503050406030204" pitchFamily="18" charset="0"/>
                            <a:ea typeface="Cambria Math" panose="02040503050406030204" pitchFamily="18" charset="0"/>
                          </a:rPr>
                          <m:t>=∆</m:t>
                        </m:r>
                        <m:sSub>
                          <m:sSubPr>
                            <m:ctrlPr>
                              <a:rPr lang="en-US" sz="2800" b="1" i="1" smtClean="0">
                                <a:solidFill>
                                  <a:schemeClr val="bg1"/>
                                </a:solidFill>
                                <a:latin typeface="Cambria Math" panose="02040503050406030204" pitchFamily="18" charset="0"/>
                                <a:ea typeface="Cambria Math" panose="02040503050406030204" pitchFamily="18" charset="0"/>
                              </a:rPr>
                            </m:ctrlPr>
                          </m:sSubPr>
                          <m:e>
                            <m:r>
                              <a:rPr lang="en-US" sz="2800" b="1" i="1" smtClean="0">
                                <a:solidFill>
                                  <a:schemeClr val="bg1"/>
                                </a:solidFill>
                                <a:latin typeface="Cambria Math" panose="02040503050406030204" pitchFamily="18" charset="0"/>
                                <a:ea typeface="Cambria Math" panose="02040503050406030204" pitchFamily="18" charset="0"/>
                              </a:rPr>
                              <m:t>𝒕</m:t>
                            </m:r>
                          </m:e>
                          <m:sub>
                            <m:r>
                              <a:rPr lang="en-US" sz="2800" b="1" i="1" smtClean="0">
                                <a:solidFill>
                                  <a:schemeClr val="bg1"/>
                                </a:solidFill>
                                <a:latin typeface="Cambria Math" panose="02040503050406030204" pitchFamily="18" charset="0"/>
                                <a:ea typeface="Cambria Math" panose="02040503050406030204" pitchFamily="18" charset="0"/>
                              </a:rPr>
                              <m:t>𝟎</m:t>
                            </m:r>
                          </m:sub>
                        </m:sSub>
                        <m:r>
                          <a:rPr lang="en-US" sz="2800" b="1" i="1">
                            <a:solidFill>
                              <a:schemeClr val="bg1"/>
                            </a:solidFill>
                            <a:latin typeface="Cambria Math" panose="02040503050406030204" pitchFamily="18" charset="0"/>
                            <a:ea typeface="Cambria Math" panose="02040503050406030204" pitchFamily="18" charset="0"/>
                          </a:rPr>
                          <m:t>𝜸</m:t>
                        </m:r>
                      </m:oMath>
                    </m:oMathPara>
                  </a14:m>
                  <a:endParaRPr lang="en-US" sz="2800" b="1" dirty="0">
                    <a:solidFill>
                      <a:schemeClr val="bg1"/>
                    </a:solidFill>
                    <a:latin typeface="Arial Black" panose="020B0A04020102020204" pitchFamily="34" charset="0"/>
                  </a:endParaRPr>
                </a:p>
                <a:p>
                  <a:pPr>
                    <a:lnSpc>
                      <a:spcPct val="90000"/>
                    </a:lnSpc>
                  </a:pPr>
                  <a:endParaRPr lang="en-US" sz="2800" b="1" dirty="0">
                    <a:solidFill>
                      <a:schemeClr val="bg1"/>
                    </a:solidFill>
                    <a:latin typeface="Arial Black" panose="020B0A040201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197741" y="4013471"/>
                  <a:ext cx="5088736" cy="1643527"/>
                </a:xfrm>
                <a:prstGeom prst="rect">
                  <a:avLst/>
                </a:prstGeom>
                <a:blipFill>
                  <a:blip r:embed="rId6"/>
                  <a:stretch>
                    <a:fillRect/>
                  </a:stretch>
                </a:blipFill>
                <a:ln>
                  <a:noFill/>
                </a:ln>
              </p:spPr>
              <p:txBody>
                <a:bodyPr/>
                <a:lstStyle/>
                <a:p>
                  <a:r>
                    <a:rPr lang="en-US">
                      <a:noFill/>
                    </a:rPr>
                    <a:t> </a:t>
                  </a:r>
                </a:p>
              </p:txBody>
            </p:sp>
          </mc:Fallback>
        </mc:AlternateContent>
      </p:grpSp>
      <p:sp>
        <p:nvSpPr>
          <p:cNvPr id="5" name="Footer Placeholder 4"/>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60</a:t>
            </a:fld>
            <a:endParaRPr lang="en-US"/>
          </a:p>
        </p:txBody>
      </p:sp>
    </p:spTree>
    <p:extLst>
      <p:ext uri="{BB962C8B-B14F-4D97-AF65-F5344CB8AC3E}">
        <p14:creationId xmlns:p14="http://schemas.microsoft.com/office/powerpoint/2010/main" val="228502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p:cNvSpPr txBox="1"/>
              <p:nvPr/>
            </p:nvSpPr>
            <p:spPr>
              <a:xfrm>
                <a:off x="2078839" y="5678884"/>
                <a:ext cx="4367882" cy="867930"/>
              </a:xfrm>
              <a:prstGeom prst="rect">
                <a:avLst/>
              </a:prstGeom>
              <a:noFill/>
            </p:spPr>
            <p:txBody>
              <a:bodyPr wrap="square" rtlCol="0">
                <a:spAutoFit/>
              </a:bodyPr>
              <a:lstStyle/>
              <a:p>
                <a:pPr>
                  <a:lnSpc>
                    <a:spcPct val="90000"/>
                  </a:lnSpc>
                </a:pPr>
                <a14:m>
                  <m:oMath xmlns:m="http://schemas.openxmlformats.org/officeDocument/2006/math">
                    <m:r>
                      <a:rPr lang="en-US" sz="2800" i="1" smtClean="0">
                        <a:solidFill>
                          <a:srgbClr val="FFC000"/>
                        </a:solidFill>
                        <a:latin typeface="Cambria Math" panose="02040503050406030204" pitchFamily="18" charset="0"/>
                        <a:ea typeface="Cambria Math" panose="02040503050406030204" pitchFamily="18" charset="0"/>
                      </a:rPr>
                      <m:t>∆</m:t>
                    </m:r>
                    <m:sSub>
                      <m:sSubPr>
                        <m:ctrlPr>
                          <a:rPr lang="en-US" sz="2800" i="1" smtClean="0">
                            <a:solidFill>
                              <a:srgbClr val="FFC000"/>
                            </a:solidFill>
                            <a:latin typeface="Cambria Math" panose="02040503050406030204" pitchFamily="18" charset="0"/>
                            <a:ea typeface="Cambria Math" panose="02040503050406030204" pitchFamily="18" charset="0"/>
                          </a:rPr>
                        </m:ctrlPr>
                      </m:sSubPr>
                      <m:e>
                        <m:r>
                          <a:rPr lang="en-US" sz="2800" b="0" i="1" smtClean="0">
                            <a:solidFill>
                              <a:srgbClr val="FFC000"/>
                            </a:solidFill>
                            <a:latin typeface="Cambria Math" panose="02040503050406030204" pitchFamily="18" charset="0"/>
                            <a:ea typeface="Cambria Math" panose="02040503050406030204" pitchFamily="18" charset="0"/>
                          </a:rPr>
                          <m:t>𝑡</m:t>
                        </m:r>
                      </m:e>
                      <m:sub>
                        <m:r>
                          <a:rPr lang="en-US" sz="2800" b="0" i="1" smtClean="0">
                            <a:solidFill>
                              <a:srgbClr val="FFC000"/>
                            </a:solidFill>
                            <a:latin typeface="Cambria Math" panose="02040503050406030204" pitchFamily="18" charset="0"/>
                            <a:ea typeface="Cambria Math" panose="02040503050406030204" pitchFamily="18" charset="0"/>
                          </a:rPr>
                          <m:t>0</m:t>
                        </m:r>
                      </m:sub>
                    </m:sSub>
                    <m:r>
                      <a:rPr lang="en-US" sz="2800" b="0" i="1" smtClean="0">
                        <a:solidFill>
                          <a:srgbClr val="FFC000"/>
                        </a:solidFill>
                        <a:latin typeface="Cambria Math" panose="02040503050406030204" pitchFamily="18" charset="0"/>
                        <a:ea typeface="Cambria Math" panose="02040503050406030204" pitchFamily="18" charset="0"/>
                      </a:rPr>
                      <m:t> </m:t>
                    </m:r>
                  </m:oMath>
                </a14:m>
                <a:r>
                  <a:rPr lang="en-US" sz="2800" dirty="0">
                    <a:solidFill>
                      <a:srgbClr val="FFC000"/>
                    </a:solidFill>
                  </a:rPr>
                  <a:t>= Time on the ground for static observer</a:t>
                </a:r>
              </a:p>
            </p:txBody>
          </p:sp>
        </mc:Choice>
        <mc:Fallback xmlns="">
          <p:sp>
            <p:nvSpPr>
              <p:cNvPr id="8" name="TextBox 7"/>
              <p:cNvSpPr txBox="1">
                <a:spLocks noRot="1" noChangeAspect="1" noMove="1" noResize="1" noEditPoints="1" noAdjustHandles="1" noChangeArrowheads="1" noChangeShapeType="1" noTextEdit="1"/>
              </p:cNvSpPr>
              <p:nvPr/>
            </p:nvSpPr>
            <p:spPr>
              <a:xfrm>
                <a:off x="2078839" y="5678884"/>
                <a:ext cx="4367882" cy="867930"/>
              </a:xfrm>
              <a:prstGeom prst="rect">
                <a:avLst/>
              </a:prstGeom>
              <a:blipFill>
                <a:blip r:embed="rId2"/>
                <a:stretch>
                  <a:fillRect l="-2789" t="-12676" b="-19014"/>
                </a:stretch>
              </a:blipFill>
            </p:spPr>
            <p:txBody>
              <a:bodyPr/>
              <a:lstStyle/>
              <a:p>
                <a:r>
                  <a:rPr lang="en-US">
                    <a:noFill/>
                  </a:rPr>
                  <a:t> </a:t>
                </a:r>
              </a:p>
            </p:txBody>
          </p:sp>
        </mc:Fallback>
      </mc:AlternateContent>
      <p:cxnSp>
        <p:nvCxnSpPr>
          <p:cNvPr id="9" name="Straight Arrow Connector 8"/>
          <p:cNvCxnSpPr/>
          <p:nvPr/>
        </p:nvCxnSpPr>
        <p:spPr>
          <a:xfrm>
            <a:off x="4733026" y="559695"/>
            <a:ext cx="1152128" cy="0"/>
          </a:xfrm>
          <a:prstGeom prst="straightConnector1">
            <a:avLst/>
          </a:prstGeom>
          <a:ln w="47625">
            <a:tailEnd type="triangle" w="lg" len="lg"/>
          </a:ln>
        </p:spPr>
        <p:style>
          <a:lnRef idx="1">
            <a:schemeClr val="accent3"/>
          </a:lnRef>
          <a:fillRef idx="0">
            <a:schemeClr val="accent3"/>
          </a:fillRef>
          <a:effectRef idx="0">
            <a:schemeClr val="accent3"/>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946702" y="559695"/>
                <a:ext cx="2852843" cy="510011"/>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chemeClr val="bg2">
                                  <a:lumMod val="40000"/>
                                  <a:lumOff val="60000"/>
                                </a:schemeClr>
                              </a:solidFill>
                              <a:latin typeface="Cambria Math" panose="02040503050406030204" pitchFamily="18" charset="0"/>
                            </a:rPr>
                          </m:ctrlPr>
                        </m:sSubPr>
                        <m:e>
                          <m:r>
                            <a:rPr lang="en-US" sz="2800" b="0" i="1" smtClean="0">
                              <a:solidFill>
                                <a:schemeClr val="bg2">
                                  <a:lumMod val="40000"/>
                                  <a:lumOff val="60000"/>
                                </a:schemeClr>
                              </a:solidFill>
                              <a:latin typeface="Cambria Math" panose="02040503050406030204" pitchFamily="18" charset="0"/>
                            </a:rPr>
                            <m:t>𝑣</m:t>
                          </m:r>
                        </m:e>
                        <m:sub>
                          <m:r>
                            <a:rPr lang="en-US" sz="2800" b="0" i="1" smtClean="0">
                              <a:solidFill>
                                <a:schemeClr val="bg2">
                                  <a:lumMod val="40000"/>
                                  <a:lumOff val="60000"/>
                                </a:schemeClr>
                              </a:solidFill>
                              <a:latin typeface="Cambria Math" panose="02040503050406030204" pitchFamily="18" charset="0"/>
                            </a:rPr>
                            <m:t>𝑠𝑝𝑎𝑐𝑒𝑠h𝑖𝑝</m:t>
                          </m:r>
                        </m:sub>
                      </m:sSub>
                      <m:r>
                        <a:rPr lang="en-US" sz="2800" b="0" i="1" smtClean="0">
                          <a:solidFill>
                            <a:schemeClr val="bg2">
                              <a:lumMod val="40000"/>
                              <a:lumOff val="60000"/>
                            </a:schemeClr>
                          </a:solidFill>
                          <a:latin typeface="Cambria Math" panose="02040503050406030204" pitchFamily="18" charset="0"/>
                        </a:rPr>
                        <m:t>=</m:t>
                      </m:r>
                      <m:r>
                        <a:rPr lang="en-US" sz="2800" b="0" i="1" smtClean="0">
                          <a:solidFill>
                            <a:schemeClr val="bg2">
                              <a:lumMod val="40000"/>
                              <a:lumOff val="60000"/>
                            </a:schemeClr>
                          </a:solidFill>
                          <a:latin typeface="Cambria Math" panose="02040503050406030204" pitchFamily="18" charset="0"/>
                        </a:rPr>
                        <m:t>𝑣</m:t>
                      </m:r>
                    </m:oMath>
                  </m:oMathPara>
                </a14:m>
                <a:endParaRPr lang="en-US" sz="2800" dirty="0">
                  <a:solidFill>
                    <a:schemeClr val="bg2">
                      <a:lumMod val="40000"/>
                      <a:lumOff val="60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946702" y="559695"/>
                <a:ext cx="2852843" cy="510011"/>
              </a:xfrm>
              <a:prstGeom prst="rect">
                <a:avLst/>
              </a:prstGeom>
              <a:blipFill>
                <a:blip r:embed="rId3"/>
                <a:stretch>
                  <a:fillRect b="-15663"/>
                </a:stretch>
              </a:blipFill>
            </p:spPr>
            <p:txBody>
              <a:bodyPr/>
              <a:lstStyle/>
              <a:p>
                <a:r>
                  <a:rPr lang="en-US">
                    <a:noFill/>
                  </a:rPr>
                  <a:t> </a:t>
                </a:r>
              </a:p>
            </p:txBody>
          </p:sp>
        </mc:Fallback>
      </mc:AlternateContent>
      <p:sp>
        <p:nvSpPr>
          <p:cNvPr id="3" name="Speech Bubble: Rectangle with Corners Rounded 2"/>
          <p:cNvSpPr/>
          <p:nvPr/>
        </p:nvSpPr>
        <p:spPr>
          <a:xfrm>
            <a:off x="2028245" y="3312873"/>
            <a:ext cx="1008112" cy="793328"/>
          </a:xfrm>
          <a:prstGeom prst="wedgeRoundRectCallout">
            <a:avLst>
              <a:gd name="adj1" fmla="val -49781"/>
              <a:gd name="adj2" fmla="val 82119"/>
              <a:gd name="adj3" fmla="val 16667"/>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Black" panose="020B0A04020102020204" pitchFamily="34" charset="0"/>
              </a:rPr>
              <a:t>Wow!</a:t>
            </a:r>
          </a:p>
        </p:txBody>
      </p:sp>
      <mc:AlternateContent xmlns:mc="http://schemas.openxmlformats.org/markup-compatibility/2006" xmlns:a14="http://schemas.microsoft.com/office/drawing/2010/main">
        <mc:Choice Requires="a14">
          <p:sp>
            <p:nvSpPr>
              <p:cNvPr id="16" name="TextBox 15"/>
              <p:cNvSpPr txBox="1"/>
              <p:nvPr/>
            </p:nvSpPr>
            <p:spPr>
              <a:xfrm>
                <a:off x="6960140" y="1336547"/>
                <a:ext cx="4620202" cy="1255728"/>
              </a:xfrm>
              <a:prstGeom prst="rect">
                <a:avLst/>
              </a:prstGeom>
              <a:noFill/>
            </p:spPr>
            <p:txBody>
              <a:bodyPr wrap="square" rtlCol="0">
                <a:spAutoFit/>
              </a:bodyPr>
              <a:lstStyle/>
              <a:p>
                <a:pPr>
                  <a:lnSpc>
                    <a:spcPct val="90000"/>
                  </a:lnSpc>
                </a:pP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r>
                      <a:rPr lang="en-US" sz="2800" b="0" i="1" smtClean="0">
                        <a:solidFill>
                          <a:srgbClr val="0070C0"/>
                        </a:solidFill>
                        <a:latin typeface="Cambria Math" panose="02040503050406030204" pitchFamily="18" charset="0"/>
                        <a:ea typeface="Cambria Math" panose="02040503050406030204" pitchFamily="18" charset="0"/>
                      </a:rPr>
                      <m:t>𝑡</m:t>
                    </m:r>
                    <m:r>
                      <a:rPr lang="en-US" sz="2800" b="0" i="1" smtClean="0">
                        <a:solidFill>
                          <a:srgbClr val="0070C0"/>
                        </a:solidFill>
                        <a:latin typeface="Cambria Math" panose="02040503050406030204" pitchFamily="18" charset="0"/>
                        <a:ea typeface="Cambria Math" panose="02040503050406030204" pitchFamily="18" charset="0"/>
                      </a:rPr>
                      <m:t>=</m:t>
                    </m:r>
                  </m:oMath>
                </a14:m>
                <a:r>
                  <a:rPr lang="en-US" sz="2800" dirty="0">
                    <a:solidFill>
                      <a:srgbClr val="0070C0"/>
                    </a:solidFill>
                  </a:rPr>
                  <a:t>Time in the spaceship</a:t>
                </a:r>
              </a:p>
              <a:p>
                <a:pPr>
                  <a:lnSpc>
                    <a:spcPct val="90000"/>
                  </a:lnSpc>
                </a:pPr>
                <a:r>
                  <a:rPr lang="en-US" sz="2800" dirty="0">
                    <a:solidFill>
                      <a:srgbClr val="0070C0"/>
                    </a:solidFill>
                  </a:rPr>
                  <a:t>NOT SAME AS TIME ON GROUND!!</a:t>
                </a:r>
              </a:p>
            </p:txBody>
          </p:sp>
        </mc:Choice>
        <mc:Fallback xmlns="">
          <p:sp>
            <p:nvSpPr>
              <p:cNvPr id="16" name="TextBox 15"/>
              <p:cNvSpPr txBox="1">
                <a:spLocks noRot="1" noChangeAspect="1" noMove="1" noResize="1" noEditPoints="1" noAdjustHandles="1" noChangeArrowheads="1" noChangeShapeType="1" noTextEdit="1"/>
              </p:cNvSpPr>
              <p:nvPr/>
            </p:nvSpPr>
            <p:spPr>
              <a:xfrm>
                <a:off x="6960140" y="1336547"/>
                <a:ext cx="4620202" cy="1255728"/>
              </a:xfrm>
              <a:prstGeom prst="rect">
                <a:avLst/>
              </a:prstGeom>
              <a:blipFill>
                <a:blip r:embed="rId4"/>
                <a:stretch>
                  <a:fillRect l="-2770" t="-8252" b="-12621"/>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83820" y="1029133"/>
            <a:ext cx="1625397" cy="1726984"/>
          </a:xfrm>
          <a:prstGeom prst="rect">
            <a:avLst/>
          </a:prstGeom>
        </p:spPr>
      </p:pic>
      <p:grpSp>
        <p:nvGrpSpPr>
          <p:cNvPr id="17" name="Group 16"/>
          <p:cNvGrpSpPr/>
          <p:nvPr/>
        </p:nvGrpSpPr>
        <p:grpSpPr>
          <a:xfrm>
            <a:off x="6725873" y="3275158"/>
            <a:ext cx="5088736" cy="2913358"/>
            <a:chOff x="6197741" y="3577624"/>
            <a:chExt cx="5088736" cy="2913358"/>
          </a:xfrm>
        </p:grpSpPr>
        <p:sp>
          <p:nvSpPr>
            <p:cNvPr id="18" name="Star: 7 Points 17"/>
            <p:cNvSpPr/>
            <p:nvPr/>
          </p:nvSpPr>
          <p:spPr>
            <a:xfrm>
              <a:off x="6617938" y="3577624"/>
              <a:ext cx="4248343" cy="2913358"/>
            </a:xfrm>
            <a:prstGeom prst="star7">
              <a:avLst/>
            </a:prstGeom>
            <a:solidFill>
              <a:srgbClr val="FFC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p:cNvSpPr txBox="1"/>
                <p:nvPr/>
              </p:nvSpPr>
              <p:spPr>
                <a:xfrm>
                  <a:off x="6197741" y="4013471"/>
                  <a:ext cx="5088736" cy="1865126"/>
                </a:xfrm>
                <a:prstGeom prst="rect">
                  <a:avLst/>
                </a:prstGeom>
                <a:noFill/>
                <a:ln>
                  <a:noFill/>
                </a:ln>
              </p:spPr>
              <p:txBody>
                <a:bodyPr wrap="square" rtlCol="0">
                  <a:spAutoFit/>
                </a:bodyPr>
                <a:lstStyle/>
                <a:p>
                  <a:pPr>
                    <a:lnSpc>
                      <a:spcPct val="90000"/>
                    </a:lnSpc>
                  </a:pPr>
                  <a:endParaRPr lang="en-US" sz="2800" dirty="0"/>
                </a:p>
                <a:p>
                  <a:pPr>
                    <a:lnSpc>
                      <a:spcPct val="90000"/>
                    </a:lnSpc>
                  </a:pPr>
                  <a:endParaRPr lang="en-US" sz="2800" i="1" dirty="0">
                    <a:latin typeface="Cambria Math" panose="02040503050406030204" pitchFamily="18" charset="0"/>
                    <a:ea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r>
                          <a:rPr lang="en-US" sz="4400" b="1" i="1">
                            <a:solidFill>
                              <a:schemeClr val="bg1"/>
                            </a:solidFill>
                            <a:latin typeface="Cambria Math" panose="02040503050406030204" pitchFamily="18" charset="0"/>
                            <a:ea typeface="Cambria Math" panose="02040503050406030204" pitchFamily="18" charset="0"/>
                          </a:rPr>
                          <m:t>∆</m:t>
                        </m:r>
                        <m:r>
                          <a:rPr lang="en-US" sz="4400" b="1" i="1">
                            <a:solidFill>
                              <a:schemeClr val="bg1"/>
                            </a:solidFill>
                            <a:latin typeface="Cambria Math" panose="02040503050406030204" pitchFamily="18" charset="0"/>
                            <a:ea typeface="Cambria Math" panose="02040503050406030204" pitchFamily="18" charset="0"/>
                          </a:rPr>
                          <m:t>𝒕</m:t>
                        </m:r>
                        <m:r>
                          <a:rPr lang="en-US" sz="4400" b="1" i="1">
                            <a:solidFill>
                              <a:schemeClr val="bg1"/>
                            </a:solidFill>
                            <a:latin typeface="Cambria Math" panose="02040503050406030204" pitchFamily="18" charset="0"/>
                            <a:ea typeface="Cambria Math" panose="02040503050406030204" pitchFamily="18" charset="0"/>
                          </a:rPr>
                          <m:t>=∆</m:t>
                        </m:r>
                        <m:sSub>
                          <m:sSubPr>
                            <m:ctrlPr>
                              <a:rPr lang="en-US" sz="4400" b="1" i="1" smtClean="0">
                                <a:solidFill>
                                  <a:schemeClr val="bg1"/>
                                </a:solidFill>
                                <a:latin typeface="Cambria Math" panose="02040503050406030204" pitchFamily="18" charset="0"/>
                                <a:ea typeface="Cambria Math" panose="02040503050406030204" pitchFamily="18" charset="0"/>
                              </a:rPr>
                            </m:ctrlPr>
                          </m:sSubPr>
                          <m:e>
                            <m:r>
                              <a:rPr lang="en-US" sz="4400" b="1" i="1" smtClean="0">
                                <a:solidFill>
                                  <a:schemeClr val="bg1"/>
                                </a:solidFill>
                                <a:latin typeface="Cambria Math" panose="02040503050406030204" pitchFamily="18" charset="0"/>
                                <a:ea typeface="Cambria Math" panose="02040503050406030204" pitchFamily="18" charset="0"/>
                              </a:rPr>
                              <m:t>𝒕</m:t>
                            </m:r>
                          </m:e>
                          <m:sub>
                            <m:r>
                              <a:rPr lang="en-US" sz="4400" b="1" i="1" smtClean="0">
                                <a:solidFill>
                                  <a:schemeClr val="bg1"/>
                                </a:solidFill>
                                <a:latin typeface="Cambria Math" panose="02040503050406030204" pitchFamily="18" charset="0"/>
                                <a:ea typeface="Cambria Math" panose="02040503050406030204" pitchFamily="18" charset="0"/>
                              </a:rPr>
                              <m:t>𝟎</m:t>
                            </m:r>
                          </m:sub>
                        </m:sSub>
                        <m:r>
                          <a:rPr lang="en-US" sz="4400" b="1" i="1" smtClean="0">
                            <a:solidFill>
                              <a:srgbClr val="C00000"/>
                            </a:solidFill>
                            <a:latin typeface="Cambria Math" panose="02040503050406030204" pitchFamily="18" charset="0"/>
                            <a:ea typeface="Cambria Math" panose="02040503050406030204" pitchFamily="18" charset="0"/>
                          </a:rPr>
                          <m:t>𝜸</m:t>
                        </m:r>
                      </m:oMath>
                    </m:oMathPara>
                  </a14:m>
                  <a:endParaRPr lang="en-US" sz="2800" b="1" dirty="0">
                    <a:solidFill>
                      <a:schemeClr val="bg1"/>
                    </a:solidFill>
                    <a:latin typeface="Arial Black" panose="020B0A04020102020204" pitchFamily="34" charset="0"/>
                  </a:endParaRPr>
                </a:p>
                <a:p>
                  <a:pPr>
                    <a:lnSpc>
                      <a:spcPct val="90000"/>
                    </a:lnSpc>
                  </a:pPr>
                  <a:endParaRPr lang="en-US" sz="2800" b="1" dirty="0">
                    <a:solidFill>
                      <a:schemeClr val="bg1"/>
                    </a:solidFill>
                    <a:latin typeface="Arial Black" panose="020B0A040201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197741" y="4013471"/>
                  <a:ext cx="5088736" cy="1865126"/>
                </a:xfrm>
                <a:prstGeom prst="rect">
                  <a:avLst/>
                </a:prstGeom>
                <a:blipFill>
                  <a:blip r:embed="rId6"/>
                  <a:stretch>
                    <a:fillRect/>
                  </a:stretch>
                </a:blipFill>
                <a:ln>
                  <a:noFill/>
                </a:ln>
              </p:spPr>
              <p:txBody>
                <a:bodyPr/>
                <a:lstStyle/>
                <a:p>
                  <a:r>
                    <a:rPr lang="en-US">
                      <a:noFill/>
                    </a:rPr>
                    <a:t> </a:t>
                  </a:r>
                </a:p>
              </p:txBody>
            </p:sp>
          </mc:Fallback>
        </mc:AlternateContent>
      </p:gr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686" y="3365154"/>
            <a:ext cx="2586188" cy="2896531"/>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61</a:t>
            </a:fld>
            <a:endParaRPr lang="en-US"/>
          </a:p>
        </p:txBody>
      </p:sp>
    </p:spTree>
    <p:extLst>
      <p:ext uri="{BB962C8B-B14F-4D97-AF65-F5344CB8AC3E}">
        <p14:creationId xmlns:p14="http://schemas.microsoft.com/office/powerpoint/2010/main" val="384286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9" name="Speech Bubble: Rectangle with Corners Rounded 38"/>
          <p:cNvSpPr/>
          <p:nvPr/>
        </p:nvSpPr>
        <p:spPr>
          <a:xfrm>
            <a:off x="8038628" y="466972"/>
            <a:ext cx="2822996" cy="2517942"/>
          </a:xfrm>
          <a:prstGeom prst="wedgeRoundRectCallout">
            <a:avLst>
              <a:gd name="adj1" fmla="val 22585"/>
              <a:gd name="adj2" fmla="val 91089"/>
              <a:gd name="adj3" fmla="val 16667"/>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THIS IS TIME DILATION!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791" y="3299846"/>
            <a:ext cx="4396373" cy="3558154"/>
          </a:xfrm>
          <a:prstGeom prst="rect">
            <a:avLst/>
          </a:prstGeom>
        </p:spPr>
      </p:pic>
      <p:sp>
        <p:nvSpPr>
          <p:cNvPr id="7" name="TextBox 6"/>
          <p:cNvSpPr txBox="1"/>
          <p:nvPr/>
        </p:nvSpPr>
        <p:spPr>
          <a:xfrm>
            <a:off x="1629916" y="3789040"/>
            <a:ext cx="6768752" cy="1920526"/>
          </a:xfrm>
          <a:prstGeom prst="rect">
            <a:avLst/>
          </a:prstGeom>
          <a:noFill/>
        </p:spPr>
        <p:txBody>
          <a:bodyPr wrap="square" rtlCol="0">
            <a:spAutoFit/>
          </a:bodyPr>
          <a:lstStyle/>
          <a:p>
            <a:pPr>
              <a:lnSpc>
                <a:spcPct val="90000"/>
              </a:lnSpc>
            </a:pPr>
            <a:endParaRPr lang="en-US" sz="4400" dirty="0"/>
          </a:p>
          <a:p>
            <a:pPr>
              <a:lnSpc>
                <a:spcPct val="90000"/>
              </a:lnSpc>
            </a:pPr>
            <a:r>
              <a:rPr lang="en-US" sz="4400" dirty="0"/>
              <a:t>Time slows down inside the spaceship!</a:t>
            </a:r>
          </a:p>
        </p:txBody>
      </p:sp>
      <p:grpSp>
        <p:nvGrpSpPr>
          <p:cNvPr id="15" name="Group 14"/>
          <p:cNvGrpSpPr/>
          <p:nvPr/>
        </p:nvGrpSpPr>
        <p:grpSpPr>
          <a:xfrm>
            <a:off x="1053852" y="225846"/>
            <a:ext cx="5088736" cy="2913358"/>
            <a:chOff x="6197741" y="3577624"/>
            <a:chExt cx="5088736" cy="2913358"/>
          </a:xfrm>
        </p:grpSpPr>
        <p:sp>
          <p:nvSpPr>
            <p:cNvPr id="16" name="Star: 7 Points 15"/>
            <p:cNvSpPr/>
            <p:nvPr/>
          </p:nvSpPr>
          <p:spPr>
            <a:xfrm>
              <a:off x="6617938" y="3577624"/>
              <a:ext cx="4248343" cy="2913358"/>
            </a:xfrm>
            <a:prstGeom prst="star7">
              <a:avLst/>
            </a:prstGeom>
            <a:solidFill>
              <a:srgbClr val="FFC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6197741" y="4013471"/>
                  <a:ext cx="5088736" cy="1865126"/>
                </a:xfrm>
                <a:prstGeom prst="rect">
                  <a:avLst/>
                </a:prstGeom>
                <a:noFill/>
                <a:ln>
                  <a:noFill/>
                </a:ln>
              </p:spPr>
              <p:txBody>
                <a:bodyPr wrap="square" rtlCol="0">
                  <a:spAutoFit/>
                </a:bodyPr>
                <a:lstStyle/>
                <a:p>
                  <a:pPr>
                    <a:lnSpc>
                      <a:spcPct val="90000"/>
                    </a:lnSpc>
                  </a:pPr>
                  <a:endParaRPr lang="en-US" sz="2800" dirty="0"/>
                </a:p>
                <a:p>
                  <a:pPr>
                    <a:lnSpc>
                      <a:spcPct val="90000"/>
                    </a:lnSpc>
                  </a:pPr>
                  <a:endParaRPr lang="en-US" sz="2800" i="1" dirty="0">
                    <a:latin typeface="Cambria Math" panose="02040503050406030204" pitchFamily="18" charset="0"/>
                    <a:ea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r>
                          <a:rPr lang="en-US" sz="4400" b="1" i="1">
                            <a:solidFill>
                              <a:schemeClr val="bg1"/>
                            </a:solidFill>
                            <a:latin typeface="Cambria Math" panose="02040503050406030204" pitchFamily="18" charset="0"/>
                            <a:ea typeface="Cambria Math" panose="02040503050406030204" pitchFamily="18" charset="0"/>
                          </a:rPr>
                          <m:t>∆</m:t>
                        </m:r>
                        <m:r>
                          <a:rPr lang="en-US" sz="4400" b="1" i="1">
                            <a:solidFill>
                              <a:schemeClr val="bg1"/>
                            </a:solidFill>
                            <a:latin typeface="Cambria Math" panose="02040503050406030204" pitchFamily="18" charset="0"/>
                            <a:ea typeface="Cambria Math" panose="02040503050406030204" pitchFamily="18" charset="0"/>
                          </a:rPr>
                          <m:t>𝒕</m:t>
                        </m:r>
                        <m:r>
                          <a:rPr lang="en-US" sz="4400" b="1" i="1">
                            <a:solidFill>
                              <a:schemeClr val="bg1"/>
                            </a:solidFill>
                            <a:latin typeface="Cambria Math" panose="02040503050406030204" pitchFamily="18" charset="0"/>
                            <a:ea typeface="Cambria Math" panose="02040503050406030204" pitchFamily="18" charset="0"/>
                          </a:rPr>
                          <m:t>=∆</m:t>
                        </m:r>
                        <m:sSub>
                          <m:sSubPr>
                            <m:ctrlPr>
                              <a:rPr lang="en-US" sz="4400" b="1" i="1" smtClean="0">
                                <a:solidFill>
                                  <a:schemeClr val="bg1"/>
                                </a:solidFill>
                                <a:latin typeface="Cambria Math" panose="02040503050406030204" pitchFamily="18" charset="0"/>
                                <a:ea typeface="Cambria Math" panose="02040503050406030204" pitchFamily="18" charset="0"/>
                              </a:rPr>
                            </m:ctrlPr>
                          </m:sSubPr>
                          <m:e>
                            <m:r>
                              <a:rPr lang="en-US" sz="4400" b="1" i="1" smtClean="0">
                                <a:solidFill>
                                  <a:schemeClr val="bg1"/>
                                </a:solidFill>
                                <a:latin typeface="Cambria Math" panose="02040503050406030204" pitchFamily="18" charset="0"/>
                                <a:ea typeface="Cambria Math" panose="02040503050406030204" pitchFamily="18" charset="0"/>
                              </a:rPr>
                              <m:t>𝒕</m:t>
                            </m:r>
                          </m:e>
                          <m:sub>
                            <m:r>
                              <a:rPr lang="en-US" sz="4400" b="1" i="1" smtClean="0">
                                <a:solidFill>
                                  <a:schemeClr val="bg1"/>
                                </a:solidFill>
                                <a:latin typeface="Cambria Math" panose="02040503050406030204" pitchFamily="18" charset="0"/>
                                <a:ea typeface="Cambria Math" panose="02040503050406030204" pitchFamily="18" charset="0"/>
                              </a:rPr>
                              <m:t>𝟎</m:t>
                            </m:r>
                          </m:sub>
                        </m:sSub>
                        <m:r>
                          <a:rPr lang="en-US" sz="4400" b="1" i="1" smtClean="0">
                            <a:solidFill>
                              <a:srgbClr val="C00000"/>
                            </a:solidFill>
                            <a:latin typeface="Cambria Math" panose="02040503050406030204" pitchFamily="18" charset="0"/>
                            <a:ea typeface="Cambria Math" panose="02040503050406030204" pitchFamily="18" charset="0"/>
                          </a:rPr>
                          <m:t>𝜸</m:t>
                        </m:r>
                      </m:oMath>
                    </m:oMathPara>
                  </a14:m>
                  <a:endParaRPr lang="en-US" sz="2800" b="1" dirty="0">
                    <a:solidFill>
                      <a:schemeClr val="bg1"/>
                    </a:solidFill>
                    <a:latin typeface="Arial Black" panose="020B0A04020102020204" pitchFamily="34" charset="0"/>
                  </a:endParaRPr>
                </a:p>
                <a:p>
                  <a:pPr>
                    <a:lnSpc>
                      <a:spcPct val="90000"/>
                    </a:lnSpc>
                  </a:pPr>
                  <a:endParaRPr lang="en-US" sz="2800" b="1" dirty="0">
                    <a:solidFill>
                      <a:schemeClr val="bg1"/>
                    </a:solidFill>
                    <a:latin typeface="Arial Black" panose="020B0A040201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197741" y="4013471"/>
                  <a:ext cx="5088736" cy="1865126"/>
                </a:xfrm>
                <a:prstGeom prst="rect">
                  <a:avLst/>
                </a:prstGeom>
                <a:blipFill>
                  <a:blip r:embed="rId3"/>
                  <a:stretch>
                    <a:fillRect/>
                  </a:stretch>
                </a:blipFill>
                <a:ln>
                  <a:noFill/>
                </a:ln>
              </p:spPr>
              <p:txBody>
                <a:bodyPr/>
                <a:lstStyle/>
                <a:p>
                  <a:r>
                    <a:rPr lang="en-US">
                      <a:noFill/>
                    </a:rPr>
                    <a:t> </a:t>
                  </a:r>
                </a:p>
              </p:txBody>
            </p:sp>
          </mc:Fallback>
        </mc:AlternateContent>
      </p:gr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62</a:t>
            </a:fld>
            <a:endParaRPr lang="en-US"/>
          </a:p>
        </p:txBody>
      </p:sp>
    </p:spTree>
    <p:extLst>
      <p:ext uri="{BB962C8B-B14F-4D97-AF65-F5344CB8AC3E}">
        <p14:creationId xmlns:p14="http://schemas.microsoft.com/office/powerpoint/2010/main" val="19485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0116" y="836712"/>
            <a:ext cx="5400600" cy="5400600"/>
          </a:xfrm>
          <a:prstGeom prst="rect">
            <a:avLst/>
          </a:prstGeom>
        </p:spPr>
      </p:pic>
      <p:sp>
        <p:nvSpPr>
          <p:cNvPr id="7" name="TextBox 6"/>
          <p:cNvSpPr txBox="1"/>
          <p:nvPr/>
        </p:nvSpPr>
        <p:spPr>
          <a:xfrm>
            <a:off x="1845940" y="188640"/>
            <a:ext cx="9001000" cy="480131"/>
          </a:xfrm>
          <a:prstGeom prst="rect">
            <a:avLst/>
          </a:prstGeom>
          <a:noFill/>
        </p:spPr>
        <p:txBody>
          <a:bodyPr wrap="square" rtlCol="0">
            <a:spAutoFit/>
          </a:bodyPr>
          <a:lstStyle/>
          <a:p>
            <a:pPr>
              <a:lnSpc>
                <a:spcPct val="90000"/>
              </a:lnSpc>
            </a:pPr>
            <a:r>
              <a:rPr lang="en-US" sz="2800" dirty="0">
                <a:solidFill>
                  <a:srgbClr val="FFFF00"/>
                </a:solidFill>
              </a:rPr>
              <a:t>TIME ISN’T THE SAME IN ALL REFERENCE FRAMES!!</a:t>
            </a: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63</a:t>
            </a:fld>
            <a:endParaRPr lang="en-US"/>
          </a:p>
        </p:txBody>
      </p:sp>
    </p:spTree>
    <p:extLst>
      <p:ext uri="{BB962C8B-B14F-4D97-AF65-F5344CB8AC3E}">
        <p14:creationId xmlns:p14="http://schemas.microsoft.com/office/powerpoint/2010/main" val="22280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1521903" y="1628800"/>
            <a:ext cx="8244917" cy="3096344"/>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194">
            <a:off x="589645" y="3542344"/>
            <a:ext cx="2114550" cy="1514475"/>
          </a:xfrm>
          <a:prstGeom prst="rect">
            <a:avLst/>
          </a:prstGeom>
        </p:spPr>
      </p:pic>
      <p:sp>
        <p:nvSpPr>
          <p:cNvPr id="9" name="TextBox 8"/>
          <p:cNvSpPr txBox="1"/>
          <p:nvPr/>
        </p:nvSpPr>
        <p:spPr>
          <a:xfrm>
            <a:off x="1796752" y="1373948"/>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grpSp>
        <p:nvGrpSpPr>
          <p:cNvPr id="12" name="Group 11"/>
          <p:cNvGrpSpPr/>
          <p:nvPr/>
        </p:nvGrpSpPr>
        <p:grpSpPr>
          <a:xfrm>
            <a:off x="6743496" y="3523317"/>
            <a:ext cx="5088736" cy="2913358"/>
            <a:chOff x="6197741" y="3577624"/>
            <a:chExt cx="5088736" cy="2913358"/>
          </a:xfrm>
        </p:grpSpPr>
        <p:sp>
          <p:nvSpPr>
            <p:cNvPr id="13" name="Star: 7 Points 12"/>
            <p:cNvSpPr/>
            <p:nvPr/>
          </p:nvSpPr>
          <p:spPr>
            <a:xfrm>
              <a:off x="6617938" y="3577624"/>
              <a:ext cx="4248343" cy="2913358"/>
            </a:xfrm>
            <a:prstGeom prst="star7">
              <a:avLst/>
            </a:prstGeom>
            <a:solidFill>
              <a:srgbClr val="FFC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6197741" y="4013471"/>
                  <a:ext cx="5088736" cy="1865126"/>
                </a:xfrm>
                <a:prstGeom prst="rect">
                  <a:avLst/>
                </a:prstGeom>
                <a:noFill/>
                <a:ln>
                  <a:noFill/>
                </a:ln>
              </p:spPr>
              <p:txBody>
                <a:bodyPr wrap="square" rtlCol="0">
                  <a:spAutoFit/>
                </a:bodyPr>
                <a:lstStyle/>
                <a:p>
                  <a:pPr>
                    <a:lnSpc>
                      <a:spcPct val="90000"/>
                    </a:lnSpc>
                  </a:pPr>
                  <a:endParaRPr lang="en-US" sz="2800" dirty="0"/>
                </a:p>
                <a:p>
                  <a:pPr>
                    <a:lnSpc>
                      <a:spcPct val="90000"/>
                    </a:lnSpc>
                  </a:pPr>
                  <a:endParaRPr lang="en-US" sz="2800" i="1" dirty="0">
                    <a:latin typeface="Cambria Math" panose="02040503050406030204" pitchFamily="18" charset="0"/>
                    <a:ea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r>
                          <a:rPr lang="en-US" sz="4400" b="1" i="1">
                            <a:solidFill>
                              <a:schemeClr val="bg1"/>
                            </a:solidFill>
                            <a:latin typeface="Cambria Math" panose="02040503050406030204" pitchFamily="18" charset="0"/>
                            <a:ea typeface="Cambria Math" panose="02040503050406030204" pitchFamily="18" charset="0"/>
                          </a:rPr>
                          <m:t>∆</m:t>
                        </m:r>
                        <m:r>
                          <a:rPr lang="en-US" sz="4400" b="1" i="1">
                            <a:solidFill>
                              <a:schemeClr val="bg1"/>
                            </a:solidFill>
                            <a:latin typeface="Cambria Math" panose="02040503050406030204" pitchFamily="18" charset="0"/>
                            <a:ea typeface="Cambria Math" panose="02040503050406030204" pitchFamily="18" charset="0"/>
                          </a:rPr>
                          <m:t>𝒕</m:t>
                        </m:r>
                        <m:r>
                          <a:rPr lang="en-US" sz="4400" b="1" i="1">
                            <a:solidFill>
                              <a:schemeClr val="bg1"/>
                            </a:solidFill>
                            <a:latin typeface="Cambria Math" panose="02040503050406030204" pitchFamily="18" charset="0"/>
                            <a:ea typeface="Cambria Math" panose="02040503050406030204" pitchFamily="18" charset="0"/>
                          </a:rPr>
                          <m:t>=∆</m:t>
                        </m:r>
                        <m:sSub>
                          <m:sSubPr>
                            <m:ctrlPr>
                              <a:rPr lang="en-US" sz="4400" b="1" i="1" smtClean="0">
                                <a:solidFill>
                                  <a:schemeClr val="bg1"/>
                                </a:solidFill>
                                <a:latin typeface="Cambria Math" panose="02040503050406030204" pitchFamily="18" charset="0"/>
                                <a:ea typeface="Cambria Math" panose="02040503050406030204" pitchFamily="18" charset="0"/>
                              </a:rPr>
                            </m:ctrlPr>
                          </m:sSubPr>
                          <m:e>
                            <m:r>
                              <a:rPr lang="en-US" sz="4400" b="1" i="1" smtClean="0">
                                <a:solidFill>
                                  <a:schemeClr val="bg1"/>
                                </a:solidFill>
                                <a:latin typeface="Cambria Math" panose="02040503050406030204" pitchFamily="18" charset="0"/>
                                <a:ea typeface="Cambria Math" panose="02040503050406030204" pitchFamily="18" charset="0"/>
                              </a:rPr>
                              <m:t>𝒕</m:t>
                            </m:r>
                          </m:e>
                          <m:sub>
                            <m:r>
                              <a:rPr lang="en-US" sz="4400" b="1" i="1" smtClean="0">
                                <a:solidFill>
                                  <a:schemeClr val="bg1"/>
                                </a:solidFill>
                                <a:latin typeface="Cambria Math" panose="02040503050406030204" pitchFamily="18" charset="0"/>
                                <a:ea typeface="Cambria Math" panose="02040503050406030204" pitchFamily="18" charset="0"/>
                              </a:rPr>
                              <m:t>𝟎</m:t>
                            </m:r>
                          </m:sub>
                        </m:sSub>
                        <m:r>
                          <a:rPr lang="en-US" sz="4400" b="1" i="1" smtClean="0">
                            <a:solidFill>
                              <a:srgbClr val="C00000"/>
                            </a:solidFill>
                            <a:latin typeface="Cambria Math" panose="02040503050406030204" pitchFamily="18" charset="0"/>
                            <a:ea typeface="Cambria Math" panose="02040503050406030204" pitchFamily="18" charset="0"/>
                          </a:rPr>
                          <m:t>𝜸</m:t>
                        </m:r>
                      </m:oMath>
                    </m:oMathPara>
                  </a14:m>
                  <a:endParaRPr lang="en-US" sz="2800" b="1" dirty="0">
                    <a:solidFill>
                      <a:schemeClr val="bg1"/>
                    </a:solidFill>
                    <a:latin typeface="Arial Black" panose="020B0A04020102020204" pitchFamily="34" charset="0"/>
                  </a:endParaRPr>
                </a:p>
                <a:p>
                  <a:pPr>
                    <a:lnSpc>
                      <a:spcPct val="90000"/>
                    </a:lnSpc>
                  </a:pPr>
                  <a:endParaRPr lang="en-US" sz="2800" b="1" dirty="0">
                    <a:solidFill>
                      <a:schemeClr val="bg1"/>
                    </a:solidFill>
                    <a:latin typeface="Arial Black" panose="020B0A040201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97741" y="4013471"/>
                  <a:ext cx="5088736" cy="1865126"/>
                </a:xfrm>
                <a:prstGeom prst="rect">
                  <a:avLst/>
                </a:prstGeom>
                <a:blipFill>
                  <a:blip r:embed="rId5"/>
                  <a:stretch>
                    <a:fillRect/>
                  </a:stretch>
                </a:blipFill>
                <a:ln>
                  <a:noFill/>
                </a:ln>
              </p:spPr>
              <p:txBody>
                <a:bodyPr/>
                <a:lstStyle/>
                <a:p>
                  <a:r>
                    <a:rPr lang="en-US">
                      <a:noFill/>
                    </a:rPr>
                    <a:t> </a:t>
                  </a:r>
                </a:p>
              </p:txBody>
            </p:sp>
          </mc:Fallback>
        </mc:AlternateContent>
      </p:gr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64</a:t>
            </a:fld>
            <a:endParaRPr lang="en-US"/>
          </a:p>
        </p:txBody>
      </p:sp>
    </p:spTree>
    <p:extLst>
      <p:ext uri="{BB962C8B-B14F-4D97-AF65-F5344CB8AC3E}">
        <p14:creationId xmlns:p14="http://schemas.microsoft.com/office/powerpoint/2010/main" val="50560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3070076" y="1628800"/>
            <a:ext cx="6696744" cy="2520280"/>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65186">
            <a:off x="1615626" y="3433150"/>
            <a:ext cx="2114550" cy="1514475"/>
          </a:xfrm>
          <a:prstGeom prst="rect">
            <a:avLst/>
          </a:prstGeom>
        </p:spPr>
      </p:pic>
      <p:sp>
        <p:nvSpPr>
          <p:cNvPr id="9" name="TextBox 8"/>
          <p:cNvSpPr txBox="1"/>
          <p:nvPr/>
        </p:nvSpPr>
        <p:spPr>
          <a:xfrm>
            <a:off x="1796752" y="1373948"/>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mc:AlternateContent xmlns:mc="http://schemas.openxmlformats.org/markup-compatibility/2006">
        <mc:Choice xmlns:a14="http://schemas.microsoft.com/office/drawing/2010/main" Requires="a14">
          <p:sp>
            <p:nvSpPr>
              <p:cNvPr id="2" name="Rectangle 1"/>
              <p:cNvSpPr/>
              <p:nvPr/>
            </p:nvSpPr>
            <p:spPr>
              <a:xfrm>
                <a:off x="5272382" y="3610266"/>
                <a:ext cx="6739500" cy="2031325"/>
              </a:xfrm>
              <a:prstGeom prst="rect">
                <a:avLst/>
              </a:prstGeom>
            </p:spPr>
            <p:txBody>
              <a:bodyPr wrap="square">
                <a:spAutoFit/>
              </a:bodyPr>
              <a:lstStyle/>
              <a:p>
                <a:pPr>
                  <a:lnSpc>
                    <a:spcPct val="90000"/>
                  </a:lnSpc>
                </a:pPr>
                <a:endParaRPr lang="en-US" sz="1800" b="1" dirty="0">
                  <a:solidFill>
                    <a:schemeClr val="tx1"/>
                  </a:solidFill>
                  <a:latin typeface="Arial Black" panose="020B0A04020102020204" pitchFamily="34" charset="0"/>
                </a:endParaRPr>
              </a:p>
              <a:p>
                <a:pPr algn="ctr">
                  <a:lnSpc>
                    <a:spcPct val="90000"/>
                  </a:lnSpc>
                </a:pPr>
                <a:r>
                  <a:rPr lang="en-US" b="1" dirty="0">
                    <a:solidFill>
                      <a:srgbClr val="FFFF00"/>
                    </a:solidFill>
                    <a:latin typeface="Arial Black" panose="020B0A04020102020204" pitchFamily="34" charset="0"/>
                  </a:rPr>
                  <a:t>To reach the nearest star system from point of view of Earth</a:t>
                </a:r>
              </a:p>
              <a:p>
                <a:pPr algn="ctr">
                  <a:lnSpc>
                    <a:spcPct val="90000"/>
                  </a:lnSpc>
                </a:pPr>
                <a:r>
                  <a:rPr lang="en-US" sz="3600" b="1" dirty="0">
                    <a:solidFill>
                      <a:srgbClr val="FFC000"/>
                    </a:solidFill>
                    <a:ea typeface="Cambria Math" panose="02040503050406030204" pitchFamily="18" charset="0"/>
                  </a:rPr>
                  <a:t>8.8 </a:t>
                </a:r>
                <a14:m>
                  <m:oMath xmlns:m="http://schemas.openxmlformats.org/officeDocument/2006/math">
                    <m:r>
                      <a:rPr lang="en-US" sz="3600" b="1" i="1" smtClean="0">
                        <a:solidFill>
                          <a:srgbClr val="FFC000"/>
                        </a:solidFill>
                        <a:latin typeface="Cambria Math" panose="02040503050406030204" pitchFamily="18" charset="0"/>
                        <a:ea typeface="Cambria Math" panose="02040503050406030204" pitchFamily="18" charset="0"/>
                      </a:rPr>
                      <m:t> </m:t>
                    </m:r>
                    <m:r>
                      <a:rPr lang="en-US" sz="3600" b="1" i="1" smtClean="0">
                        <a:solidFill>
                          <a:srgbClr val="FFC000"/>
                        </a:solidFill>
                        <a:latin typeface="Cambria Math" panose="02040503050406030204" pitchFamily="18" charset="0"/>
                        <a:ea typeface="Cambria Math" panose="02040503050406030204" pitchFamily="18" charset="0"/>
                      </a:rPr>
                      <m:t>𝒀𝒆𝒂𝒓𝒔</m:t>
                    </m:r>
                  </m:oMath>
                </a14:m>
                <a:endParaRPr lang="en-US" sz="3600" b="1" dirty="0">
                  <a:solidFill>
                    <a:srgbClr val="FFC000"/>
                  </a:solidFill>
                  <a:latin typeface="Arial Black" panose="020B0A04020102020204" pitchFamily="34" charset="0"/>
                </a:endParaRPr>
              </a:p>
              <a:p>
                <a:pPr algn="ctr">
                  <a:lnSpc>
                    <a:spcPct val="90000"/>
                  </a:lnSpc>
                </a:pPr>
                <a:endParaRPr lang="en-US" sz="1400" b="1" dirty="0">
                  <a:solidFill>
                    <a:srgbClr val="FFFF00"/>
                  </a:solidFill>
                  <a:latin typeface="Arial Black" panose="020B0A04020102020204" pitchFamily="34" charset="0"/>
                </a:endParaRPr>
              </a:p>
              <a:p>
                <a:pPr>
                  <a:lnSpc>
                    <a:spcPct val="90000"/>
                  </a:lnSpc>
                </a:pPr>
                <a14:m>
                  <m:oMath xmlns:m="http://schemas.openxmlformats.org/officeDocument/2006/math">
                    <m:r>
                      <a:rPr lang="en-US" b="1" i="1" smtClean="0">
                        <a:solidFill>
                          <a:schemeClr val="tx1"/>
                        </a:solidFill>
                        <a:latin typeface="Cambria Math" panose="02040503050406030204" pitchFamily="18" charset="0"/>
                        <a:ea typeface="Cambria Math" panose="02040503050406030204" pitchFamily="18" charset="0"/>
                      </a:rPr>
                      <m:t> </m:t>
                    </m:r>
                  </m:oMath>
                </a14:m>
                <a:r>
                  <a:rPr lang="en-US" b="1" dirty="0">
                    <a:solidFill>
                      <a:schemeClr val="tx1"/>
                    </a:solidFill>
                    <a:ea typeface="Cambria Math" panose="02040503050406030204" pitchFamily="18" charset="0"/>
                  </a:rPr>
                  <a:t>  </a:t>
                </a:r>
              </a:p>
            </p:txBody>
          </p:sp>
        </mc:Choice>
        <mc:Fallback>
          <p:sp>
            <p:nvSpPr>
              <p:cNvPr id="2" name="Rectangle 1"/>
              <p:cNvSpPr>
                <a:spLocks noRot="1" noChangeAspect="1" noMove="1" noResize="1" noEditPoints="1" noAdjustHandles="1" noChangeArrowheads="1" noChangeShapeType="1" noTextEdit="1"/>
              </p:cNvSpPr>
              <p:nvPr/>
            </p:nvSpPr>
            <p:spPr>
              <a:xfrm>
                <a:off x="5272382" y="3610266"/>
                <a:ext cx="6739500" cy="2031325"/>
              </a:xfrm>
              <a:prstGeom prst="rect">
                <a:avLst/>
              </a:prstGeom>
              <a:blipFill>
                <a:blip r:embed="rId5"/>
                <a:stretch>
                  <a:fillRect l="-271" r="-1810"/>
                </a:stretch>
              </a:blipFill>
            </p:spPr>
            <p:txBody>
              <a:bodyPr/>
              <a:lstStyle/>
              <a:p>
                <a:r>
                  <a:rPr lang="en-US">
                    <a:noFill/>
                  </a:rPr>
                  <a:t> </a:t>
                </a:r>
              </a:p>
            </p:txBody>
          </p:sp>
        </mc:Fallback>
      </mc:AlternateContent>
      <p:sp>
        <p:nvSpPr>
          <p:cNvPr id="3" name="TextBox 2"/>
          <p:cNvSpPr txBox="1"/>
          <p:nvPr/>
        </p:nvSpPr>
        <p:spPr>
          <a:xfrm>
            <a:off x="6218739" y="3176972"/>
            <a:ext cx="6544464" cy="424732"/>
          </a:xfrm>
          <a:prstGeom prst="rect">
            <a:avLst/>
          </a:prstGeom>
          <a:noFill/>
        </p:spPr>
        <p:txBody>
          <a:bodyPr wrap="square" rtlCol="0">
            <a:spAutoFit/>
          </a:bodyPr>
          <a:lstStyle/>
          <a:p>
            <a:pPr>
              <a:lnSpc>
                <a:spcPct val="90000"/>
              </a:lnSpc>
            </a:pPr>
            <a:r>
              <a:rPr lang="en-US" dirty="0"/>
              <a:t>If we had a spaceship that flew at v = 0.5c </a:t>
            </a:r>
          </a:p>
        </p:txBody>
      </p:sp>
      <p:sp>
        <p:nvSpPr>
          <p:cNvPr id="7" name="Footer Placeholder 6"/>
          <p:cNvSpPr>
            <a:spLocks noGrp="1"/>
          </p:cNvSpPr>
          <p:nvPr>
            <p:ph type="ftr" sz="quarter" idx="11"/>
          </p:nvPr>
        </p:nvSpPr>
        <p:spPr/>
        <p:txBody>
          <a:bodyPr/>
          <a:lstStyle/>
          <a:p>
            <a:r>
              <a:rPr lang="en-US" dirty="0" err="1"/>
              <a:t>Mehreen</a:t>
            </a:r>
            <a:r>
              <a:rPr lang="en-US" dirty="0"/>
              <a:t> Sultana, Modern Physics - Saturday Morning Physics - March 11, 2017</a:t>
            </a:r>
          </a:p>
        </p:txBody>
      </p:sp>
      <p:sp>
        <p:nvSpPr>
          <p:cNvPr id="10" name="Slide Number Placeholder 9"/>
          <p:cNvSpPr>
            <a:spLocks noGrp="1"/>
          </p:cNvSpPr>
          <p:nvPr>
            <p:ph type="sldNum" sz="quarter" idx="12"/>
          </p:nvPr>
        </p:nvSpPr>
        <p:spPr/>
        <p:txBody>
          <a:bodyPr/>
          <a:lstStyle/>
          <a:p>
            <a:fld id="{E5FD5434-F838-4DD4-A17B-1CB1A1850DF4}" type="slidenum">
              <a:rPr lang="en-US" smtClean="0"/>
              <a:t>65</a:t>
            </a:fld>
            <a:endParaRPr lang="en-US"/>
          </a:p>
        </p:txBody>
      </p:sp>
    </p:spTree>
    <p:extLst>
      <p:ext uri="{BB962C8B-B14F-4D97-AF65-F5344CB8AC3E}">
        <p14:creationId xmlns:p14="http://schemas.microsoft.com/office/powerpoint/2010/main" val="402764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3070076" y="1628800"/>
            <a:ext cx="6696744" cy="2520280"/>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65186">
            <a:off x="1615626" y="3433150"/>
            <a:ext cx="2114550" cy="1514475"/>
          </a:xfrm>
          <a:prstGeom prst="rect">
            <a:avLst/>
          </a:prstGeom>
        </p:spPr>
      </p:pic>
      <p:sp>
        <p:nvSpPr>
          <p:cNvPr id="9" name="TextBox 8"/>
          <p:cNvSpPr txBox="1"/>
          <p:nvPr/>
        </p:nvSpPr>
        <p:spPr>
          <a:xfrm>
            <a:off x="1796752" y="1373948"/>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mc:AlternateContent xmlns:mc="http://schemas.openxmlformats.org/markup-compatibility/2006">
        <mc:Choice xmlns:a14="http://schemas.microsoft.com/office/drawing/2010/main" Requires="a14">
          <p:sp>
            <p:nvSpPr>
              <p:cNvPr id="2" name="Rectangle 1"/>
              <p:cNvSpPr/>
              <p:nvPr/>
            </p:nvSpPr>
            <p:spPr>
              <a:xfrm>
                <a:off x="5272382" y="3610266"/>
                <a:ext cx="6739500" cy="3734036"/>
              </a:xfrm>
              <a:prstGeom prst="rect">
                <a:avLst/>
              </a:prstGeom>
            </p:spPr>
            <p:txBody>
              <a:bodyPr wrap="square">
                <a:spAutoFit/>
              </a:bodyPr>
              <a:lstStyle/>
              <a:p>
                <a:pPr>
                  <a:lnSpc>
                    <a:spcPct val="90000"/>
                  </a:lnSpc>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ea typeface="Cambria Math" panose="02040503050406030204" pitchFamily="18" charset="0"/>
                        </a:rPr>
                        <m:t>𝜸</m:t>
                      </m:r>
                      <m:r>
                        <a:rPr lang="en-US" b="1" i="1" smtClean="0">
                          <a:solidFill>
                            <a:schemeClr val="tx1"/>
                          </a:solidFill>
                          <a:latin typeface="Cambria Math" panose="02040503050406030204" pitchFamily="18" charset="0"/>
                          <a:ea typeface="Cambria Math" panose="02040503050406030204" pitchFamily="18" charset="0"/>
                        </a:rPr>
                        <m:t>= </m:t>
                      </m:r>
                      <m:f>
                        <m:fPr>
                          <m:ctrlPr>
                            <a:rPr lang="en-US" b="1" i="1">
                              <a:solidFill>
                                <a:schemeClr val="tx1"/>
                              </a:solidFill>
                              <a:latin typeface="Cambria Math" panose="02040503050406030204" pitchFamily="18" charset="0"/>
                              <a:ea typeface="Cambria Math" panose="02040503050406030204" pitchFamily="18" charset="0"/>
                            </a:rPr>
                          </m:ctrlPr>
                        </m:fPr>
                        <m:num>
                          <m:r>
                            <a:rPr lang="en-US" b="1" i="1">
                              <a:solidFill>
                                <a:schemeClr val="tx1"/>
                              </a:solidFill>
                              <a:latin typeface="Cambria Math" panose="02040503050406030204" pitchFamily="18" charset="0"/>
                              <a:ea typeface="Cambria Math" panose="02040503050406030204" pitchFamily="18" charset="0"/>
                            </a:rPr>
                            <m:t>𝟏</m:t>
                          </m:r>
                        </m:num>
                        <m:den>
                          <m:rad>
                            <m:radPr>
                              <m:degHide m:val="on"/>
                              <m:ctrlPr>
                                <a:rPr lang="en-US" b="1" i="1">
                                  <a:solidFill>
                                    <a:schemeClr val="tx1"/>
                                  </a:solidFill>
                                  <a:latin typeface="Cambria Math" panose="02040503050406030204" pitchFamily="18" charset="0"/>
                                  <a:ea typeface="Cambria Math" panose="02040503050406030204" pitchFamily="18" charset="0"/>
                                </a:rPr>
                              </m:ctrlPr>
                            </m:radPr>
                            <m:deg/>
                            <m:e>
                              <m:r>
                                <a:rPr lang="en-US" b="1" i="1">
                                  <a:solidFill>
                                    <a:schemeClr val="tx1"/>
                                  </a:solidFill>
                                  <a:latin typeface="Cambria Math" panose="02040503050406030204" pitchFamily="18" charset="0"/>
                                  <a:ea typeface="Cambria Math" panose="02040503050406030204" pitchFamily="18" charset="0"/>
                                </a:rPr>
                                <m:t>𝟏</m:t>
                              </m:r>
                              <m:r>
                                <a:rPr lang="en-US" b="1" i="1">
                                  <a:solidFill>
                                    <a:schemeClr val="tx1"/>
                                  </a:solidFill>
                                  <a:latin typeface="Cambria Math" panose="02040503050406030204" pitchFamily="18" charset="0"/>
                                  <a:ea typeface="Cambria Math" panose="02040503050406030204" pitchFamily="18" charset="0"/>
                                </a:rPr>
                                <m:t>−</m:t>
                              </m:r>
                              <m:f>
                                <m:fPr>
                                  <m:ctrlPr>
                                    <a:rPr lang="en-US" b="1" i="1">
                                      <a:solidFill>
                                        <a:schemeClr val="tx1"/>
                                      </a:solidFill>
                                      <a:latin typeface="Cambria Math" panose="02040503050406030204" pitchFamily="18" charset="0"/>
                                      <a:ea typeface="Cambria Math" panose="02040503050406030204" pitchFamily="18" charset="0"/>
                                    </a:rPr>
                                  </m:ctrlPr>
                                </m:fPr>
                                <m:num>
                                  <m:sSup>
                                    <m:sSupPr>
                                      <m:ctrlPr>
                                        <a:rPr lang="en-US" b="1" i="1">
                                          <a:solidFill>
                                            <a:schemeClr val="tx1"/>
                                          </a:solidFill>
                                          <a:latin typeface="Cambria Math" panose="02040503050406030204" pitchFamily="18" charset="0"/>
                                          <a:ea typeface="Cambria Math" panose="02040503050406030204" pitchFamily="18" charset="0"/>
                                        </a:rPr>
                                      </m:ctrlPr>
                                    </m:sSupPr>
                                    <m:e>
                                      <m:r>
                                        <a:rPr lang="en-US" b="1" i="1">
                                          <a:solidFill>
                                            <a:schemeClr val="tx1"/>
                                          </a:solidFill>
                                          <a:latin typeface="Cambria Math" panose="02040503050406030204" pitchFamily="18" charset="0"/>
                                          <a:ea typeface="Cambria Math" panose="02040503050406030204" pitchFamily="18" charset="0"/>
                                        </a:rPr>
                                        <m:t>𝒗</m:t>
                                      </m:r>
                                    </m:e>
                                    <m:sup>
                                      <m:r>
                                        <a:rPr lang="en-US" b="1" i="1">
                                          <a:solidFill>
                                            <a:schemeClr val="tx1"/>
                                          </a:solidFill>
                                          <a:latin typeface="Cambria Math" panose="02040503050406030204" pitchFamily="18" charset="0"/>
                                          <a:ea typeface="Cambria Math" panose="02040503050406030204" pitchFamily="18" charset="0"/>
                                        </a:rPr>
                                        <m:t>𝟐</m:t>
                                      </m:r>
                                    </m:sup>
                                  </m:sSup>
                                </m:num>
                                <m:den>
                                  <m:sSup>
                                    <m:sSupPr>
                                      <m:ctrlPr>
                                        <a:rPr lang="en-US" b="1" i="1">
                                          <a:solidFill>
                                            <a:schemeClr val="tx1"/>
                                          </a:solidFill>
                                          <a:latin typeface="Cambria Math" panose="02040503050406030204" pitchFamily="18" charset="0"/>
                                          <a:ea typeface="Cambria Math" panose="02040503050406030204" pitchFamily="18" charset="0"/>
                                        </a:rPr>
                                      </m:ctrlPr>
                                    </m:sSupPr>
                                    <m:e>
                                      <m:r>
                                        <a:rPr lang="en-US" b="1" i="1">
                                          <a:solidFill>
                                            <a:schemeClr val="tx1"/>
                                          </a:solidFill>
                                          <a:latin typeface="Cambria Math" panose="02040503050406030204" pitchFamily="18" charset="0"/>
                                          <a:ea typeface="Cambria Math" panose="02040503050406030204" pitchFamily="18" charset="0"/>
                                        </a:rPr>
                                        <m:t>𝒄</m:t>
                                      </m:r>
                                    </m:e>
                                    <m:sup>
                                      <m:r>
                                        <a:rPr lang="en-US" b="1" i="1">
                                          <a:solidFill>
                                            <a:schemeClr val="tx1"/>
                                          </a:solidFill>
                                          <a:latin typeface="Cambria Math" panose="02040503050406030204" pitchFamily="18" charset="0"/>
                                          <a:ea typeface="Cambria Math" panose="02040503050406030204" pitchFamily="18" charset="0"/>
                                        </a:rPr>
                                        <m:t>𝟐</m:t>
                                      </m:r>
                                    </m:sup>
                                  </m:sSup>
                                </m:den>
                              </m:f>
                            </m:e>
                          </m:rad>
                        </m:den>
                      </m:f>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𝟏</m:t>
                      </m:r>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𝟏𝟔</m:t>
                      </m:r>
                    </m:oMath>
                  </m:oMathPara>
                </a14:m>
                <a:endParaRPr lang="en-US" b="1" i="1" dirty="0">
                  <a:solidFill>
                    <a:schemeClr val="tx1"/>
                  </a:solidFill>
                  <a:latin typeface="Cambria Math" panose="02040503050406030204" pitchFamily="18" charset="0"/>
                  <a:ea typeface="Cambria Math" panose="02040503050406030204" pitchFamily="18" charset="0"/>
                </a:endParaRPr>
              </a:p>
              <a:p>
                <a:pPr>
                  <a:lnSpc>
                    <a:spcPct val="90000"/>
                  </a:lnSpc>
                </a:pPr>
                <a:endParaRPr lang="en-US" b="1" i="1" dirty="0">
                  <a:solidFill>
                    <a:schemeClr val="tx1"/>
                  </a:solidFill>
                  <a:latin typeface="Cambria Math" panose="02040503050406030204" pitchFamily="18" charset="0"/>
                  <a:ea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𝒕</m:t>
                      </m:r>
                      <m:r>
                        <a:rPr lang="en-US" b="1" i="1" smtClean="0">
                          <a:solidFill>
                            <a:schemeClr val="tx1"/>
                          </a:solidFill>
                          <a:latin typeface="Cambria Math" panose="02040503050406030204" pitchFamily="18" charset="0"/>
                          <a:ea typeface="Cambria Math" panose="02040503050406030204" pitchFamily="18" charset="0"/>
                        </a:rPr>
                        <m:t>=∆</m:t>
                      </m:r>
                      <m:sSub>
                        <m:sSubPr>
                          <m:ctrlPr>
                            <a:rPr lang="en-US" b="1" i="1">
                              <a:solidFill>
                                <a:schemeClr val="tx1"/>
                              </a:solidFill>
                              <a:latin typeface="Cambria Math" panose="02040503050406030204" pitchFamily="18" charset="0"/>
                              <a:ea typeface="Cambria Math" panose="02040503050406030204" pitchFamily="18" charset="0"/>
                            </a:rPr>
                          </m:ctrlPr>
                        </m:sSubPr>
                        <m:e>
                          <m:r>
                            <a:rPr lang="en-US" b="1" i="1">
                              <a:solidFill>
                                <a:schemeClr val="tx1"/>
                              </a:solidFill>
                              <a:latin typeface="Cambria Math" panose="02040503050406030204" pitchFamily="18" charset="0"/>
                              <a:ea typeface="Cambria Math" panose="02040503050406030204" pitchFamily="18" charset="0"/>
                            </a:rPr>
                            <m:t>𝒕</m:t>
                          </m:r>
                        </m:e>
                        <m:sub>
                          <m:r>
                            <a:rPr lang="en-US" b="1" i="1">
                              <a:solidFill>
                                <a:schemeClr val="tx1"/>
                              </a:solidFill>
                              <a:latin typeface="Cambria Math" panose="02040503050406030204" pitchFamily="18" charset="0"/>
                              <a:ea typeface="Cambria Math" panose="02040503050406030204" pitchFamily="18" charset="0"/>
                            </a:rPr>
                            <m:t>𝟎</m:t>
                          </m:r>
                        </m:sub>
                      </m:sSub>
                      <m:r>
                        <a:rPr lang="en-US" b="1" i="1">
                          <a:solidFill>
                            <a:schemeClr val="tx1"/>
                          </a:solidFill>
                          <a:latin typeface="Cambria Math" panose="02040503050406030204" pitchFamily="18" charset="0"/>
                          <a:ea typeface="Cambria Math" panose="02040503050406030204" pitchFamily="18" charset="0"/>
                        </a:rPr>
                        <m:t>𝜸</m:t>
                      </m:r>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𝟖</m:t>
                      </m:r>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𝟖</m:t>
                      </m:r>
                      <m:r>
                        <a:rPr lang="en-US" b="1" i="1" smtClean="0">
                          <a:solidFill>
                            <a:schemeClr val="tx1"/>
                          </a:solidFill>
                          <a:latin typeface="Cambria Math" panose="02040503050406030204" pitchFamily="18" charset="0"/>
                          <a:ea typeface="Cambria Math" panose="02040503050406030204" pitchFamily="18" charset="0"/>
                        </a:rPr>
                        <m:t> </m:t>
                      </m:r>
                      <m:r>
                        <a:rPr lang="en-US" b="1" i="1" smtClean="0">
                          <a:solidFill>
                            <a:schemeClr val="tx1"/>
                          </a:solidFill>
                          <a:latin typeface="Cambria Math" panose="02040503050406030204" pitchFamily="18" charset="0"/>
                          <a:ea typeface="Cambria Math" panose="02040503050406030204" pitchFamily="18" charset="0"/>
                        </a:rPr>
                        <m:t>𝒚𝒆𝒂𝒓𝒔</m:t>
                      </m:r>
                      <m:r>
                        <a:rPr lang="en-US" b="1" i="1" smtClean="0">
                          <a:solidFill>
                            <a:schemeClr val="tx1"/>
                          </a:solidFill>
                          <a:latin typeface="Cambria Math" panose="02040503050406030204" pitchFamily="18" charset="0"/>
                          <a:ea typeface="Cambria Math" panose="02040503050406030204" pitchFamily="18" charset="0"/>
                        </a:rPr>
                        <m:t> ∗</m:t>
                      </m:r>
                      <m:r>
                        <a:rPr lang="en-US" b="1" i="1" smtClean="0">
                          <a:solidFill>
                            <a:schemeClr val="tx1"/>
                          </a:solidFill>
                          <a:latin typeface="Cambria Math" panose="02040503050406030204" pitchFamily="18" charset="0"/>
                          <a:ea typeface="Cambria Math" panose="02040503050406030204" pitchFamily="18" charset="0"/>
                        </a:rPr>
                        <m:t>𝟏</m:t>
                      </m:r>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𝟏𝟔</m:t>
                      </m:r>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𝟏𝟎</m:t>
                      </m:r>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𝟏𝟔</m:t>
                      </m:r>
                      <m:r>
                        <a:rPr lang="en-US" b="1" i="1" smtClean="0">
                          <a:solidFill>
                            <a:schemeClr val="tx1"/>
                          </a:solidFill>
                          <a:latin typeface="Cambria Math" panose="02040503050406030204" pitchFamily="18" charset="0"/>
                          <a:ea typeface="Cambria Math" panose="02040503050406030204" pitchFamily="18" charset="0"/>
                        </a:rPr>
                        <m:t> </m:t>
                      </m:r>
                      <m:r>
                        <a:rPr lang="en-US" b="1" i="1" smtClean="0">
                          <a:solidFill>
                            <a:schemeClr val="tx1"/>
                          </a:solidFill>
                          <a:latin typeface="Cambria Math" panose="02040503050406030204" pitchFamily="18" charset="0"/>
                          <a:ea typeface="Cambria Math" panose="02040503050406030204" pitchFamily="18" charset="0"/>
                        </a:rPr>
                        <m:t>𝒀𝒆𝒂𝒓𝒔</m:t>
                      </m:r>
                    </m:oMath>
                  </m:oMathPara>
                </a14:m>
                <a:endParaRPr lang="en-US" b="1" dirty="0">
                  <a:solidFill>
                    <a:schemeClr val="tx1"/>
                  </a:solidFill>
                  <a:latin typeface="Arial Black" panose="020B0A04020102020204" pitchFamily="34" charset="0"/>
                  <a:ea typeface="Cambria Math" panose="02040503050406030204" pitchFamily="18" charset="0"/>
                </a:endParaRPr>
              </a:p>
              <a:p>
                <a:pPr>
                  <a:lnSpc>
                    <a:spcPct val="90000"/>
                  </a:lnSpc>
                </a:pPr>
                <a:endParaRPr lang="en-US" sz="1800" b="1" dirty="0">
                  <a:solidFill>
                    <a:schemeClr val="tx1"/>
                  </a:solidFill>
                  <a:latin typeface="Arial Black" panose="020B0A04020102020204" pitchFamily="34" charset="0"/>
                </a:endParaRPr>
              </a:p>
              <a:p>
                <a:pPr algn="ctr">
                  <a:lnSpc>
                    <a:spcPct val="90000"/>
                  </a:lnSpc>
                </a:pPr>
                <a:r>
                  <a:rPr lang="en-US" b="1" dirty="0">
                    <a:solidFill>
                      <a:srgbClr val="FFFF00"/>
                    </a:solidFill>
                    <a:latin typeface="Arial Black" panose="020B0A04020102020204" pitchFamily="34" charset="0"/>
                  </a:rPr>
                  <a:t>To reach the nearest star system from point of view of Earth</a:t>
                </a:r>
              </a:p>
              <a:p>
                <a:pPr algn="ctr">
                  <a:lnSpc>
                    <a:spcPct val="90000"/>
                  </a:lnSpc>
                </a:pPr>
                <a14:m>
                  <m:oMathPara xmlns:m="http://schemas.openxmlformats.org/officeDocument/2006/math">
                    <m:oMathParaPr>
                      <m:jc m:val="centerGroup"/>
                    </m:oMathParaPr>
                    <m:oMath xmlns:m="http://schemas.openxmlformats.org/officeDocument/2006/math">
                      <m:r>
                        <a:rPr lang="en-US" sz="3600" b="1" i="1" smtClean="0">
                          <a:solidFill>
                            <a:srgbClr val="FFC000"/>
                          </a:solidFill>
                          <a:latin typeface="Cambria Math" panose="02040503050406030204" pitchFamily="18" charset="0"/>
                          <a:ea typeface="Cambria Math" panose="02040503050406030204" pitchFamily="18" charset="0"/>
                        </a:rPr>
                        <m:t>𝟏𝟎</m:t>
                      </m:r>
                      <m:r>
                        <a:rPr lang="en-US" sz="3600" b="1" i="1" smtClean="0">
                          <a:solidFill>
                            <a:srgbClr val="FFC000"/>
                          </a:solidFill>
                          <a:latin typeface="Cambria Math" panose="02040503050406030204" pitchFamily="18" charset="0"/>
                          <a:ea typeface="Cambria Math" panose="02040503050406030204" pitchFamily="18" charset="0"/>
                        </a:rPr>
                        <m:t>.</m:t>
                      </m:r>
                      <m:r>
                        <a:rPr lang="en-US" sz="3600" b="1" i="1" smtClean="0">
                          <a:solidFill>
                            <a:srgbClr val="FFC000"/>
                          </a:solidFill>
                          <a:latin typeface="Cambria Math" panose="02040503050406030204" pitchFamily="18" charset="0"/>
                          <a:ea typeface="Cambria Math" panose="02040503050406030204" pitchFamily="18" charset="0"/>
                        </a:rPr>
                        <m:t>𝟏𝟔</m:t>
                      </m:r>
                      <m:r>
                        <a:rPr lang="en-US" sz="3600" b="1" i="1" smtClean="0">
                          <a:solidFill>
                            <a:srgbClr val="FFC000"/>
                          </a:solidFill>
                          <a:latin typeface="Cambria Math" panose="02040503050406030204" pitchFamily="18" charset="0"/>
                          <a:ea typeface="Cambria Math" panose="02040503050406030204" pitchFamily="18" charset="0"/>
                        </a:rPr>
                        <m:t> </m:t>
                      </m:r>
                      <m:r>
                        <a:rPr lang="en-US" sz="3600" b="1" i="1" smtClean="0">
                          <a:solidFill>
                            <a:srgbClr val="FFC000"/>
                          </a:solidFill>
                          <a:latin typeface="Cambria Math" panose="02040503050406030204" pitchFamily="18" charset="0"/>
                          <a:ea typeface="Cambria Math" panose="02040503050406030204" pitchFamily="18" charset="0"/>
                        </a:rPr>
                        <m:t>𝒀𝒆𝒂𝒓𝒔</m:t>
                      </m:r>
                    </m:oMath>
                  </m:oMathPara>
                </a14:m>
                <a:endParaRPr lang="en-US" sz="3600" b="1" dirty="0">
                  <a:solidFill>
                    <a:srgbClr val="FFC000"/>
                  </a:solidFill>
                  <a:latin typeface="Arial Black" panose="020B0A04020102020204" pitchFamily="34" charset="0"/>
                </a:endParaRPr>
              </a:p>
              <a:p>
                <a:pPr algn="ctr">
                  <a:lnSpc>
                    <a:spcPct val="90000"/>
                  </a:lnSpc>
                </a:pPr>
                <a:endParaRPr lang="en-US" sz="1400" b="1" dirty="0">
                  <a:solidFill>
                    <a:srgbClr val="FFFF00"/>
                  </a:solidFill>
                  <a:latin typeface="Arial Black" panose="020B0A04020102020204" pitchFamily="34" charset="0"/>
                </a:endParaRPr>
              </a:p>
              <a:p>
                <a:pPr>
                  <a:lnSpc>
                    <a:spcPct val="90000"/>
                  </a:lnSpc>
                </a:pPr>
                <a14:m>
                  <m:oMath xmlns:m="http://schemas.openxmlformats.org/officeDocument/2006/math">
                    <m:r>
                      <a:rPr lang="en-US" b="1" i="1" smtClean="0">
                        <a:solidFill>
                          <a:schemeClr val="tx1"/>
                        </a:solidFill>
                        <a:latin typeface="Cambria Math" panose="02040503050406030204" pitchFamily="18" charset="0"/>
                        <a:ea typeface="Cambria Math" panose="02040503050406030204" pitchFamily="18" charset="0"/>
                      </a:rPr>
                      <m:t> </m:t>
                    </m:r>
                  </m:oMath>
                </a14:m>
                <a:r>
                  <a:rPr lang="en-US" b="1" dirty="0">
                    <a:solidFill>
                      <a:schemeClr val="tx1"/>
                    </a:solidFill>
                    <a:ea typeface="Cambria Math" panose="02040503050406030204" pitchFamily="18" charset="0"/>
                  </a:rPr>
                  <a:t>  </a:t>
                </a:r>
              </a:p>
            </p:txBody>
          </p:sp>
        </mc:Choice>
        <mc:Fallback>
          <p:sp>
            <p:nvSpPr>
              <p:cNvPr id="2" name="Rectangle 1"/>
              <p:cNvSpPr>
                <a:spLocks noRot="1" noChangeAspect="1" noMove="1" noResize="1" noEditPoints="1" noAdjustHandles="1" noChangeArrowheads="1" noChangeShapeType="1" noTextEdit="1"/>
              </p:cNvSpPr>
              <p:nvPr/>
            </p:nvSpPr>
            <p:spPr>
              <a:xfrm>
                <a:off x="5272382" y="3610266"/>
                <a:ext cx="6739500" cy="3734036"/>
              </a:xfrm>
              <a:prstGeom prst="rect">
                <a:avLst/>
              </a:prstGeom>
              <a:blipFill>
                <a:blip r:embed="rId5"/>
                <a:stretch>
                  <a:fillRect l="-271" r="-1810"/>
                </a:stretch>
              </a:blipFill>
            </p:spPr>
            <p:txBody>
              <a:bodyPr/>
              <a:lstStyle/>
              <a:p>
                <a:r>
                  <a:rPr lang="en-US">
                    <a:noFill/>
                  </a:rPr>
                  <a:t> </a:t>
                </a:r>
              </a:p>
            </p:txBody>
          </p:sp>
        </mc:Fallback>
      </mc:AlternateContent>
      <p:sp>
        <p:nvSpPr>
          <p:cNvPr id="3" name="TextBox 2"/>
          <p:cNvSpPr txBox="1"/>
          <p:nvPr/>
        </p:nvSpPr>
        <p:spPr>
          <a:xfrm>
            <a:off x="6218739" y="3176972"/>
            <a:ext cx="6544464" cy="424732"/>
          </a:xfrm>
          <a:prstGeom prst="rect">
            <a:avLst/>
          </a:prstGeom>
          <a:noFill/>
        </p:spPr>
        <p:txBody>
          <a:bodyPr wrap="square" rtlCol="0">
            <a:spAutoFit/>
          </a:bodyPr>
          <a:lstStyle/>
          <a:p>
            <a:pPr>
              <a:lnSpc>
                <a:spcPct val="90000"/>
              </a:lnSpc>
            </a:pPr>
            <a:r>
              <a:rPr lang="en-US" dirty="0"/>
              <a:t>If we had a spaceship that flew at v = 0.5c </a:t>
            </a:r>
          </a:p>
        </p:txBody>
      </p:sp>
      <p:sp>
        <p:nvSpPr>
          <p:cNvPr id="7" name="Footer Placeholder 6"/>
          <p:cNvSpPr>
            <a:spLocks noGrp="1"/>
          </p:cNvSpPr>
          <p:nvPr>
            <p:ph type="ftr" sz="quarter" idx="11"/>
          </p:nvPr>
        </p:nvSpPr>
        <p:spPr/>
        <p:txBody>
          <a:bodyPr/>
          <a:lstStyle/>
          <a:p>
            <a:r>
              <a:rPr lang="en-US"/>
              <a:t>Mehreen Sultana, Modern Physics - Saturday Morning Physics - March 11, 2017</a:t>
            </a:r>
          </a:p>
        </p:txBody>
      </p:sp>
      <p:sp>
        <p:nvSpPr>
          <p:cNvPr id="10" name="Slide Number Placeholder 9"/>
          <p:cNvSpPr>
            <a:spLocks noGrp="1"/>
          </p:cNvSpPr>
          <p:nvPr>
            <p:ph type="sldNum" sz="quarter" idx="12"/>
          </p:nvPr>
        </p:nvSpPr>
        <p:spPr/>
        <p:txBody>
          <a:bodyPr/>
          <a:lstStyle/>
          <a:p>
            <a:fld id="{E5FD5434-F838-4DD4-A17B-1CB1A1850DF4}" type="slidenum">
              <a:rPr lang="en-US" smtClean="0"/>
              <a:t>66</a:t>
            </a:fld>
            <a:endParaRPr lang="en-US"/>
          </a:p>
        </p:txBody>
      </p:sp>
    </p:spTree>
    <p:extLst>
      <p:ext uri="{BB962C8B-B14F-4D97-AF65-F5344CB8AC3E}">
        <p14:creationId xmlns:p14="http://schemas.microsoft.com/office/powerpoint/2010/main" val="2650204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2" y="482600"/>
            <a:ext cx="10360501" cy="786160"/>
          </a:xfrm>
        </p:spPr>
        <p:txBody>
          <a:bodyPr/>
          <a:lstStyle/>
          <a:p>
            <a:r>
              <a:rPr lang="en-US" dirty="0">
                <a:solidFill>
                  <a:srgbClr val="FFFF00"/>
                </a:solidFill>
              </a:rPr>
              <a:t>What about DISTANCE?</a:t>
            </a:r>
          </a:p>
        </p:txBody>
      </p:sp>
      <mc:AlternateContent xmlns:mc="http://schemas.openxmlformats.org/markup-compatibility/2006">
        <mc:Choice xmlns:a14="http://schemas.microsoft.com/office/drawing/2010/main" Requires="a14">
          <p:sp>
            <p:nvSpPr>
              <p:cNvPr id="4" name="Rectangle 3"/>
              <p:cNvSpPr/>
              <p:nvPr/>
            </p:nvSpPr>
            <p:spPr>
              <a:xfrm>
                <a:off x="1053852" y="1628800"/>
                <a:ext cx="9505056" cy="4662815"/>
              </a:xfrm>
              <a:prstGeom prst="rect">
                <a:avLst/>
              </a:prstGeom>
            </p:spPr>
            <p:txBody>
              <a:bodyPr wrap="square">
                <a:spAutoFit/>
              </a:bodyPr>
              <a:lstStyle/>
              <a:p>
                <a:pPr>
                  <a:lnSpc>
                    <a:spcPct val="90000"/>
                  </a:lnSpc>
                </a:pPr>
                <a:endParaRPr lang="en-US" sz="2000" b="1" dirty="0">
                  <a:solidFill>
                    <a:srgbClr val="00B0F0"/>
                  </a:solidFill>
                  <a:latin typeface="Arial Black" panose="020B0A04020102020204" pitchFamily="34" charset="0"/>
                </a:endParaRPr>
              </a:p>
              <a:p>
                <a:pPr>
                  <a:lnSpc>
                    <a:spcPct val="90000"/>
                  </a:lnSpc>
                </a:pPr>
                <a:r>
                  <a:rPr lang="en-US" sz="4000" b="1" dirty="0">
                    <a:ea typeface="Cambria Math" panose="02040503050406030204" pitchFamily="18" charset="0"/>
                  </a:rPr>
                  <a:t>Proper Time: </a:t>
                </a:r>
                <a14:m>
                  <m:oMath xmlns:m="http://schemas.openxmlformats.org/officeDocument/2006/math">
                    <m:r>
                      <a:rPr lang="en-US" sz="4000" b="1" i="1" smtClean="0">
                        <a:solidFill>
                          <a:srgbClr val="FFC000"/>
                        </a:solidFill>
                        <a:latin typeface="Cambria Math" panose="02040503050406030204" pitchFamily="18" charset="0"/>
                        <a:ea typeface="Cambria Math" panose="02040503050406030204" pitchFamily="18" charset="0"/>
                      </a:rPr>
                      <m:t>∆</m:t>
                    </m:r>
                    <m:sSub>
                      <m:sSubPr>
                        <m:ctrlPr>
                          <a:rPr lang="en-US" sz="4000" b="1" i="1">
                            <a:solidFill>
                              <a:srgbClr val="FFC000"/>
                            </a:solidFill>
                            <a:latin typeface="Cambria Math" panose="02040503050406030204" pitchFamily="18" charset="0"/>
                            <a:ea typeface="Cambria Math" panose="02040503050406030204" pitchFamily="18" charset="0"/>
                          </a:rPr>
                        </m:ctrlPr>
                      </m:sSubPr>
                      <m:e>
                        <m:r>
                          <a:rPr lang="en-US" sz="4000" b="1" i="1">
                            <a:solidFill>
                              <a:srgbClr val="FFC000"/>
                            </a:solidFill>
                            <a:latin typeface="Cambria Math" panose="02040503050406030204" pitchFamily="18" charset="0"/>
                            <a:ea typeface="Cambria Math" panose="02040503050406030204" pitchFamily="18" charset="0"/>
                          </a:rPr>
                          <m:t>𝒕</m:t>
                        </m:r>
                      </m:e>
                      <m:sub>
                        <m:r>
                          <a:rPr lang="en-US" sz="4000" b="1" i="1">
                            <a:solidFill>
                              <a:srgbClr val="FFC000"/>
                            </a:solidFill>
                            <a:latin typeface="Cambria Math" panose="02040503050406030204" pitchFamily="18" charset="0"/>
                            <a:ea typeface="Cambria Math" panose="02040503050406030204" pitchFamily="18" charset="0"/>
                          </a:rPr>
                          <m:t>𝟎</m:t>
                        </m:r>
                      </m:sub>
                    </m:sSub>
                    <m:r>
                      <a:rPr lang="en-US" sz="4000" b="1" i="1">
                        <a:solidFill>
                          <a:srgbClr val="FFC000"/>
                        </a:solidFill>
                        <a:latin typeface="Cambria Math" panose="02040503050406030204" pitchFamily="18" charset="0"/>
                        <a:ea typeface="Cambria Math" panose="02040503050406030204" pitchFamily="18" charset="0"/>
                      </a:rPr>
                      <m:t> </m:t>
                    </m:r>
                  </m:oMath>
                </a14:m>
                <a:r>
                  <a:rPr lang="en-US" sz="2000" b="1" dirty="0">
                    <a:solidFill>
                      <a:srgbClr val="FFC000"/>
                    </a:solidFill>
                    <a:latin typeface="Arial Black" panose="020B0A04020102020204" pitchFamily="34" charset="0"/>
                  </a:rPr>
                  <a:t> </a:t>
                </a:r>
              </a:p>
              <a:p>
                <a:pPr>
                  <a:lnSpc>
                    <a:spcPct val="90000"/>
                  </a:lnSpc>
                </a:pPr>
                <a:r>
                  <a:rPr lang="en-US" sz="3200" b="1" dirty="0">
                    <a:solidFill>
                      <a:srgbClr val="A7EDE0"/>
                    </a:solidFill>
                    <a:latin typeface="Arial Black" panose="020B0A04020102020204" pitchFamily="34" charset="0"/>
                  </a:rPr>
                  <a:t>Time from the frame of reference at rest relative to two events (Shortest Possible Time)</a:t>
                </a:r>
              </a:p>
              <a:p>
                <a:pPr>
                  <a:lnSpc>
                    <a:spcPct val="90000"/>
                  </a:lnSpc>
                </a:pPr>
                <a:endParaRPr lang="en-US" sz="2000" b="1" dirty="0">
                  <a:solidFill>
                    <a:schemeClr val="accent5">
                      <a:lumMod val="40000"/>
                      <a:lumOff val="60000"/>
                    </a:schemeClr>
                  </a:solidFill>
                  <a:latin typeface="Arial Black" panose="020B0A04020102020204" pitchFamily="34" charset="0"/>
                </a:endParaRPr>
              </a:p>
              <a:p>
                <a:pPr>
                  <a:lnSpc>
                    <a:spcPct val="90000"/>
                  </a:lnSpc>
                </a:pPr>
                <a:r>
                  <a:rPr lang="en-US" sz="4000" b="1" dirty="0">
                    <a:ea typeface="Cambria Math" panose="02040503050406030204" pitchFamily="18" charset="0"/>
                  </a:rPr>
                  <a:t>Proper Length: </a:t>
                </a:r>
                <a14:m>
                  <m:oMath xmlns:m="http://schemas.openxmlformats.org/officeDocument/2006/math">
                    <m:sSub>
                      <m:sSubPr>
                        <m:ctrlPr>
                          <a:rPr lang="en-US" sz="4000" b="1" i="1" smtClean="0">
                            <a:solidFill>
                              <a:srgbClr val="FFC000"/>
                            </a:solidFill>
                            <a:latin typeface="Cambria Math" panose="02040503050406030204" pitchFamily="18" charset="0"/>
                            <a:ea typeface="Cambria Math" panose="02040503050406030204" pitchFamily="18" charset="0"/>
                          </a:rPr>
                        </m:ctrlPr>
                      </m:sSubPr>
                      <m:e>
                        <m:r>
                          <a:rPr lang="en-US" sz="4000" b="1" i="1" smtClean="0">
                            <a:solidFill>
                              <a:srgbClr val="FFC000"/>
                            </a:solidFill>
                            <a:latin typeface="Cambria Math" panose="02040503050406030204" pitchFamily="18" charset="0"/>
                            <a:ea typeface="Cambria Math" panose="02040503050406030204" pitchFamily="18" charset="0"/>
                          </a:rPr>
                          <m:t>𝑳</m:t>
                        </m:r>
                      </m:e>
                      <m:sub>
                        <m:r>
                          <a:rPr lang="en-US" sz="4000" b="1" i="1" smtClean="0">
                            <a:solidFill>
                              <a:srgbClr val="FFC000"/>
                            </a:solidFill>
                            <a:latin typeface="Cambria Math" panose="02040503050406030204" pitchFamily="18" charset="0"/>
                            <a:ea typeface="Cambria Math" panose="02040503050406030204" pitchFamily="18" charset="0"/>
                          </a:rPr>
                          <m:t>𝟎</m:t>
                        </m:r>
                      </m:sub>
                    </m:sSub>
                  </m:oMath>
                </a14:m>
                <a:endParaRPr lang="en-US" sz="4000" b="1" dirty="0">
                  <a:solidFill>
                    <a:srgbClr val="00B0F0"/>
                  </a:solidFill>
                  <a:ea typeface="Cambria Math" panose="02040503050406030204" pitchFamily="18" charset="0"/>
                </a:endParaRPr>
              </a:p>
              <a:p>
                <a:pPr>
                  <a:lnSpc>
                    <a:spcPct val="90000"/>
                  </a:lnSpc>
                </a:pPr>
                <a:r>
                  <a:rPr lang="en-US" sz="3200" b="1" dirty="0">
                    <a:solidFill>
                      <a:srgbClr val="A7EDE0"/>
                    </a:solidFill>
                    <a:latin typeface="Arial Black" panose="020B0A04020102020204" pitchFamily="34" charset="0"/>
                  </a:rPr>
                  <a:t>Distance from the frame of reference at rest to the object you are measuring (Longest Possible Distance)</a:t>
                </a:r>
              </a:p>
              <a:p>
                <a:pPr>
                  <a:lnSpc>
                    <a:spcPct val="90000"/>
                  </a:lnSpc>
                </a:pPr>
                <a:endParaRPr lang="en-US" sz="2000" b="1" dirty="0">
                  <a:solidFill>
                    <a:schemeClr val="accent5">
                      <a:lumMod val="40000"/>
                      <a:lumOff val="60000"/>
                    </a:schemeClr>
                  </a:solidFill>
                  <a:latin typeface="Arial Black" panose="020B0A040201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53852" y="1628800"/>
                <a:ext cx="9505056" cy="4662815"/>
              </a:xfrm>
              <a:prstGeom prst="rect">
                <a:avLst/>
              </a:prstGeom>
              <a:blipFill>
                <a:blip r:embed="rId2"/>
                <a:stretch>
                  <a:fillRect l="-2309" r="-192"/>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67</a:t>
            </a:fld>
            <a:endParaRPr lang="en-US"/>
          </a:p>
        </p:txBody>
      </p:sp>
    </p:spTree>
    <p:extLst>
      <p:ext uri="{BB962C8B-B14F-4D97-AF65-F5344CB8AC3E}">
        <p14:creationId xmlns:p14="http://schemas.microsoft.com/office/powerpoint/2010/main" val="250209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5374332" y="1628800"/>
            <a:ext cx="4392488" cy="1991735"/>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75686" y="4509120"/>
            <a:ext cx="1270454" cy="720080"/>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886081" y="3939060"/>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140" y="3468030"/>
            <a:ext cx="1209675" cy="971550"/>
          </a:xfrm>
          <a:prstGeom prst="rect">
            <a:avLst/>
          </a:prstGeom>
        </p:spPr>
      </p:pic>
      <p:sp>
        <p:nvSpPr>
          <p:cNvPr id="21" name="TextBox 20"/>
          <p:cNvSpPr txBox="1"/>
          <p:nvPr/>
        </p:nvSpPr>
        <p:spPr>
          <a:xfrm>
            <a:off x="5250541" y="4039260"/>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p:sp>
        <p:nvSpPr>
          <p:cNvPr id="22" name="TextBox 21"/>
          <p:cNvSpPr txBox="1"/>
          <p:nvPr/>
        </p:nvSpPr>
        <p:spPr>
          <a:xfrm>
            <a:off x="6726914" y="4379678"/>
            <a:ext cx="4988710" cy="1643527"/>
          </a:xfrm>
          <a:prstGeom prst="rect">
            <a:avLst/>
          </a:prstGeom>
          <a:noFill/>
        </p:spPr>
        <p:txBody>
          <a:bodyPr wrap="square" rtlCol="0">
            <a:spAutoFit/>
          </a:bodyPr>
          <a:lstStyle/>
          <a:p>
            <a:pPr>
              <a:lnSpc>
                <a:spcPct val="90000"/>
              </a:lnSpc>
            </a:pPr>
            <a:r>
              <a:rPr lang="en-US" sz="2800" dirty="0">
                <a:solidFill>
                  <a:srgbClr val="92D050"/>
                </a:solidFill>
              </a:rPr>
              <a:t>José is at rest relative to Alpha Centauri. So he measures Proper Length</a:t>
            </a:r>
          </a:p>
          <a:p>
            <a:pPr>
              <a:lnSpc>
                <a:spcPct val="90000"/>
              </a:lnSpc>
            </a:pPr>
            <a:endParaRPr lang="en-US" sz="2800" dirty="0">
              <a:solidFill>
                <a:srgbClr val="92D050"/>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6973" y="3067640"/>
            <a:ext cx="1707376" cy="170737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68</a:t>
            </a:fld>
            <a:endParaRPr lang="en-US"/>
          </a:p>
        </p:txBody>
      </p:sp>
    </p:spTree>
    <p:extLst>
      <p:ext uri="{BB962C8B-B14F-4D97-AF65-F5344CB8AC3E}">
        <p14:creationId xmlns:p14="http://schemas.microsoft.com/office/powerpoint/2010/main" val="415532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6003174" y="1628800"/>
            <a:ext cx="3763646" cy="1955237"/>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282386" y="4293096"/>
            <a:ext cx="2299858" cy="966861"/>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sp>
        <p:nvSpPr>
          <p:cNvPr id="21" name="TextBox 20"/>
          <p:cNvSpPr txBox="1"/>
          <p:nvPr/>
        </p:nvSpPr>
        <p:spPr>
          <a:xfrm>
            <a:off x="6003174" y="3694476"/>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mc:AlternateContent xmlns:mc="http://schemas.openxmlformats.org/markup-compatibility/2006" xmlns:a14="http://schemas.microsoft.com/office/drawing/2010/main">
        <mc:Choice Requires="a14">
          <p:sp>
            <p:nvSpPr>
              <p:cNvPr id="15" name="Rectangle 14"/>
              <p:cNvSpPr/>
              <p:nvPr/>
            </p:nvSpPr>
            <p:spPr>
              <a:xfrm>
                <a:off x="4707761" y="4468771"/>
                <a:ext cx="7920880" cy="1560427"/>
              </a:xfrm>
              <a:prstGeom prst="rect">
                <a:avLst/>
              </a:prstGeom>
            </p:spPr>
            <p:txBody>
              <a:bodyPr wrap="square">
                <a:spAutoFit/>
              </a:bodyPr>
              <a:lstStyle/>
              <a:p>
                <a:pPr>
                  <a:lnSpc>
                    <a:spcPct val="90000"/>
                  </a:lnSpc>
                </a:pPr>
                <a:endParaRPr lang="en-US" b="1" i="1" dirty="0">
                  <a:solidFill>
                    <a:schemeClr val="tx1"/>
                  </a:solidFill>
                  <a:latin typeface="Cambria Math" panose="02040503050406030204" pitchFamily="18" charset="0"/>
                  <a:ea typeface="Cambria Math" panose="02040503050406030204" pitchFamily="18" charset="0"/>
                </a:endParaRPr>
              </a:p>
              <a:p>
                <a:pPr>
                  <a:lnSpc>
                    <a:spcPct val="90000"/>
                  </a:lnSpc>
                </a:pPr>
                <a:endParaRPr lang="en-US" b="1" dirty="0">
                  <a:solidFill>
                    <a:schemeClr val="tx1"/>
                  </a:solidFill>
                  <a:latin typeface="Arial Black" panose="020B0A04020102020204" pitchFamily="34" charset="0"/>
                  <a:ea typeface="Cambria Math" panose="02040503050406030204" pitchFamily="18" charset="0"/>
                </a:endParaRPr>
              </a:p>
              <a:p>
                <a:pPr algn="ctr">
                  <a:lnSpc>
                    <a:spcPct val="90000"/>
                  </a:lnSpc>
                </a:pPr>
                <a:r>
                  <a:rPr lang="en-US" sz="2000" b="1" dirty="0">
                    <a:solidFill>
                      <a:srgbClr val="FFFF00"/>
                    </a:solidFill>
                    <a:latin typeface="Arial Black" panose="020B0A04020102020204" pitchFamily="34" charset="0"/>
                  </a:rPr>
                  <a:t>The proper length is 4.4 Light Years</a:t>
                </a:r>
              </a:p>
              <a:p>
                <a:pPr algn="ctr">
                  <a:lnSpc>
                    <a:spcPct val="90000"/>
                  </a:lnSpc>
                </a:pPr>
                <a:endParaRPr lang="en-US" sz="1400" b="1" dirty="0">
                  <a:solidFill>
                    <a:srgbClr val="FFFF00"/>
                  </a:solidFill>
                  <a:latin typeface="Arial Black" panose="020B0A04020102020204" pitchFamily="34" charset="0"/>
                </a:endParaRPr>
              </a:p>
              <a:p>
                <a:pPr>
                  <a:lnSpc>
                    <a:spcPct val="90000"/>
                  </a:lnSpc>
                </a:pPr>
                <a14:m>
                  <m:oMath xmlns:m="http://schemas.openxmlformats.org/officeDocument/2006/math">
                    <m:r>
                      <a:rPr lang="en-US" b="1" i="1" smtClean="0">
                        <a:solidFill>
                          <a:schemeClr val="tx1"/>
                        </a:solidFill>
                        <a:latin typeface="Cambria Math" panose="02040503050406030204" pitchFamily="18" charset="0"/>
                        <a:ea typeface="Cambria Math" panose="02040503050406030204" pitchFamily="18" charset="0"/>
                      </a:rPr>
                      <m:t> </m:t>
                    </m:r>
                  </m:oMath>
                </a14:m>
                <a:r>
                  <a:rPr lang="en-US" b="1" dirty="0">
                    <a:solidFill>
                      <a:schemeClr val="tx1"/>
                    </a:solidFill>
                    <a:ea typeface="Cambria Math" panose="02040503050406030204" pitchFamily="18" charset="0"/>
                  </a:rPr>
                  <a:t>  </a:t>
                </a:r>
              </a:p>
            </p:txBody>
          </p:sp>
        </mc:Choice>
        <mc:Fallback xmlns="">
          <p:sp>
            <p:nvSpPr>
              <p:cNvPr id="15" name="Rectangle 14"/>
              <p:cNvSpPr>
                <a:spLocks noRot="1" noChangeAspect="1" noMove="1" noResize="1" noEditPoints="1" noAdjustHandles="1" noChangeArrowheads="1" noChangeShapeType="1" noTextEdit="1"/>
              </p:cNvSpPr>
              <p:nvPr/>
            </p:nvSpPr>
            <p:spPr>
              <a:xfrm>
                <a:off x="4707761" y="4468771"/>
                <a:ext cx="7920880" cy="1560427"/>
              </a:xfrm>
              <a:prstGeom prst="rect">
                <a:avLst/>
              </a:prstGeom>
              <a:blipFill>
                <a:blip r:embed="rId4"/>
                <a:stretch>
                  <a:fillRect/>
                </a:stretch>
              </a:blipFill>
            </p:spPr>
            <p:txBody>
              <a:bodyPr/>
              <a:lstStyle/>
              <a:p>
                <a:r>
                  <a:rPr lang="en-US">
                    <a:noFill/>
                  </a:rPr>
                  <a:t> </a:t>
                </a:r>
              </a:p>
            </p:txBody>
          </p:sp>
        </mc:Fallback>
      </mc:AlternateContent>
      <p:grpSp>
        <p:nvGrpSpPr>
          <p:cNvPr id="7" name="Group 6"/>
          <p:cNvGrpSpPr/>
          <p:nvPr/>
        </p:nvGrpSpPr>
        <p:grpSpPr>
          <a:xfrm>
            <a:off x="4295798" y="2879174"/>
            <a:ext cx="1707376" cy="1707376"/>
            <a:chOff x="4295798" y="2879174"/>
            <a:chExt cx="1707376" cy="1707376"/>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057" y="3167912"/>
              <a:ext cx="1209675" cy="9715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5798" y="2879174"/>
              <a:ext cx="1707376" cy="1707376"/>
            </a:xfrm>
            <a:prstGeom prst="rect">
              <a:avLst/>
            </a:prstGeom>
          </p:spPr>
        </p:pic>
      </p:gr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69</a:t>
            </a:fld>
            <a:endParaRPr lang="en-US"/>
          </a:p>
        </p:txBody>
      </p:sp>
    </p:spTree>
    <p:extLst>
      <p:ext uri="{BB962C8B-B14F-4D97-AF65-F5344CB8AC3E}">
        <p14:creationId xmlns:p14="http://schemas.microsoft.com/office/powerpoint/2010/main" val="5797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80" y="116632"/>
            <a:ext cx="4316154" cy="859160"/>
          </a:xfrm>
        </p:spPr>
        <p:txBody>
          <a:bodyPr/>
          <a:lstStyle/>
          <a:p>
            <a:r>
              <a:rPr lang="en-US" dirty="0">
                <a:solidFill>
                  <a:srgbClr val="FFC000"/>
                </a:solidFill>
              </a:rPr>
              <a:t>RELATIVE MOTION </a:t>
            </a:r>
          </a:p>
        </p:txBody>
      </p:sp>
      <p:sp>
        <p:nvSpPr>
          <p:cNvPr id="8" name="Content Placeholder 7"/>
          <p:cNvSpPr>
            <a:spLocks noGrp="1"/>
          </p:cNvSpPr>
          <p:nvPr>
            <p:ph idx="1"/>
          </p:nvPr>
        </p:nvSpPr>
        <p:spPr>
          <a:xfrm>
            <a:off x="405780" y="1196752"/>
            <a:ext cx="10923283" cy="4896544"/>
          </a:xfrm>
        </p:spPr>
        <p:txBody>
          <a:bodyPr>
            <a:normAutofit/>
          </a:bodyPr>
          <a:lstStyle/>
          <a:p>
            <a:r>
              <a:rPr lang="en-US" dirty="0"/>
              <a:t>Event: something that happens at a place, at some time</a:t>
            </a:r>
          </a:p>
          <a:p>
            <a:r>
              <a:rPr lang="en-US" dirty="0"/>
              <a:t>Observer: You (?), Something that observes and measures the event</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932" y="2564904"/>
            <a:ext cx="8136904" cy="3840619"/>
          </a:xfrm>
          <a:prstGeom prst="rect">
            <a:avLst/>
          </a:prstGeom>
        </p:spPr>
      </p:pic>
      <p:sp>
        <p:nvSpPr>
          <p:cNvPr id="6" name="Arrow: Right 5"/>
          <p:cNvSpPr/>
          <p:nvPr/>
        </p:nvSpPr>
        <p:spPr>
          <a:xfrm flipH="1">
            <a:off x="9478788" y="2924944"/>
            <a:ext cx="2304256" cy="864096"/>
          </a:xfrm>
          <a:prstGeom prst="rightArrow">
            <a:avLst/>
          </a:prstGeom>
          <a:solidFill>
            <a:srgbClr val="00206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Observer</a:t>
            </a:r>
          </a:p>
        </p:txBody>
      </p:sp>
      <p:sp>
        <p:nvSpPr>
          <p:cNvPr id="10" name="Arrow: Right 9"/>
          <p:cNvSpPr/>
          <p:nvPr/>
        </p:nvSpPr>
        <p:spPr>
          <a:xfrm flipH="1">
            <a:off x="8161040" y="5157192"/>
            <a:ext cx="2181843" cy="864096"/>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Event</a:t>
            </a:r>
          </a:p>
        </p:txBody>
      </p:sp>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7</a:t>
            </a:fld>
            <a:endParaRPr lang="en-US"/>
          </a:p>
        </p:txBody>
      </p:sp>
    </p:spTree>
    <p:extLst>
      <p:ext uri="{BB962C8B-B14F-4D97-AF65-F5344CB8AC3E}">
        <p14:creationId xmlns:p14="http://schemas.microsoft.com/office/powerpoint/2010/main" val="39866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6875298" y="1628800"/>
            <a:ext cx="2891522" cy="1320978"/>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49997" y="3747146"/>
            <a:ext cx="2880319" cy="1482054"/>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865" y="2949778"/>
            <a:ext cx="1209675" cy="971550"/>
          </a:xfrm>
          <a:prstGeom prst="rect">
            <a:avLst/>
          </a:prstGeom>
        </p:spPr>
      </p:pic>
      <p:sp>
        <p:nvSpPr>
          <p:cNvPr id="21" name="TextBox 20"/>
          <p:cNvSpPr txBox="1"/>
          <p:nvPr/>
        </p:nvSpPr>
        <p:spPr>
          <a:xfrm>
            <a:off x="6576120" y="3747146"/>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p:sp>
        <p:nvSpPr>
          <p:cNvPr id="22" name="TextBox 21"/>
          <p:cNvSpPr txBox="1"/>
          <p:nvPr/>
        </p:nvSpPr>
        <p:spPr>
          <a:xfrm>
            <a:off x="6541671" y="4398058"/>
            <a:ext cx="5765228" cy="2031325"/>
          </a:xfrm>
          <a:prstGeom prst="rect">
            <a:avLst/>
          </a:prstGeom>
          <a:noFill/>
        </p:spPr>
        <p:txBody>
          <a:bodyPr wrap="square" rtlCol="0">
            <a:spAutoFit/>
          </a:bodyPr>
          <a:lstStyle/>
          <a:p>
            <a:pPr>
              <a:lnSpc>
                <a:spcPct val="90000"/>
              </a:lnSpc>
            </a:pPr>
            <a:r>
              <a:rPr lang="en-US" sz="2800" dirty="0">
                <a:solidFill>
                  <a:srgbClr val="00B0F0"/>
                </a:solidFill>
              </a:rPr>
              <a:t>María is not at rest relative to Alpha Centauri. </a:t>
            </a:r>
          </a:p>
          <a:p>
            <a:pPr>
              <a:lnSpc>
                <a:spcPct val="90000"/>
              </a:lnSpc>
            </a:pPr>
            <a:r>
              <a:rPr lang="en-US" sz="2800" dirty="0">
                <a:solidFill>
                  <a:srgbClr val="00B0F0"/>
                </a:solidFill>
              </a:rPr>
              <a:t>She is at rest relative to the start place and at rest relative to the end place.</a:t>
            </a:r>
            <a:endParaRPr lang="en-US" sz="2800" dirty="0">
              <a:solidFill>
                <a:srgbClr val="92D050"/>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922" y="2468187"/>
            <a:ext cx="1707376" cy="170737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70</a:t>
            </a:fld>
            <a:endParaRPr lang="en-US"/>
          </a:p>
        </p:txBody>
      </p:sp>
    </p:spTree>
    <p:extLst>
      <p:ext uri="{BB962C8B-B14F-4D97-AF65-F5344CB8AC3E}">
        <p14:creationId xmlns:p14="http://schemas.microsoft.com/office/powerpoint/2010/main" val="269401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7318548" y="1628800"/>
            <a:ext cx="2448272" cy="1152128"/>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49998" y="3501008"/>
            <a:ext cx="3396106" cy="1728192"/>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82" y="2704177"/>
            <a:ext cx="1209675" cy="971550"/>
          </a:xfrm>
          <a:prstGeom prst="rect">
            <a:avLst/>
          </a:prstGeom>
        </p:spPr>
      </p:pic>
      <p:sp>
        <p:nvSpPr>
          <p:cNvPr id="21" name="TextBox 20"/>
          <p:cNvSpPr txBox="1"/>
          <p:nvPr/>
        </p:nvSpPr>
        <p:spPr>
          <a:xfrm>
            <a:off x="5291111" y="2207771"/>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p:sp>
        <p:nvSpPr>
          <p:cNvPr id="22" name="TextBox 21"/>
          <p:cNvSpPr txBox="1"/>
          <p:nvPr/>
        </p:nvSpPr>
        <p:spPr>
          <a:xfrm>
            <a:off x="7102524" y="3725762"/>
            <a:ext cx="4720653" cy="1975926"/>
          </a:xfrm>
          <a:prstGeom prst="rect">
            <a:avLst/>
          </a:prstGeom>
          <a:noFill/>
        </p:spPr>
        <p:txBody>
          <a:bodyPr wrap="square" rtlCol="0">
            <a:spAutoFit/>
          </a:bodyPr>
          <a:lstStyle/>
          <a:p>
            <a:pPr>
              <a:lnSpc>
                <a:spcPct val="90000"/>
              </a:lnSpc>
            </a:pPr>
            <a:r>
              <a:rPr lang="en-US" sz="2800" dirty="0">
                <a:solidFill>
                  <a:srgbClr val="00B0F0"/>
                </a:solidFill>
              </a:rPr>
              <a:t>María sees proper time.</a:t>
            </a:r>
          </a:p>
          <a:p>
            <a:pPr>
              <a:lnSpc>
                <a:spcPct val="90000"/>
              </a:lnSpc>
            </a:pPr>
            <a:endParaRPr lang="en-US" sz="2800" dirty="0">
              <a:solidFill>
                <a:srgbClr val="00B0F0"/>
              </a:solidFill>
            </a:endParaRPr>
          </a:p>
          <a:p>
            <a:pPr>
              <a:lnSpc>
                <a:spcPct val="90000"/>
              </a:lnSpc>
            </a:pPr>
            <a:r>
              <a:rPr lang="en-US" dirty="0">
                <a:solidFill>
                  <a:srgbClr val="FFFF00"/>
                </a:solidFill>
              </a:rPr>
              <a:t>Both see the same speed </a:t>
            </a:r>
            <a:r>
              <a:rPr lang="en-US" i="1" dirty="0">
                <a:solidFill>
                  <a:srgbClr val="FFFF00"/>
                </a:solidFill>
              </a:rPr>
              <a:t>v = </a:t>
            </a:r>
            <a:r>
              <a:rPr lang="en-US" dirty="0">
                <a:solidFill>
                  <a:srgbClr val="FFFF00"/>
                </a:solidFill>
              </a:rPr>
              <a:t>0.5c</a:t>
            </a:r>
          </a:p>
          <a:p>
            <a:pPr>
              <a:lnSpc>
                <a:spcPct val="90000"/>
              </a:lnSpc>
            </a:pPr>
            <a:endParaRPr lang="en-US" sz="2800" dirty="0">
              <a:solidFill>
                <a:srgbClr val="00B0F0"/>
              </a:solidFill>
            </a:endParaRPr>
          </a:p>
          <a:p>
            <a:pPr>
              <a:lnSpc>
                <a:spcPct val="90000"/>
              </a:lnSpc>
            </a:pPr>
            <a:endParaRPr lang="en-US" sz="2800" dirty="0">
              <a:solidFill>
                <a:srgbClr val="00B0F0"/>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104" y="2440745"/>
            <a:ext cx="1707376" cy="170737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71</a:t>
            </a:fld>
            <a:endParaRPr lang="en-US"/>
          </a:p>
        </p:txBody>
      </p:sp>
    </p:spTree>
    <p:extLst>
      <p:ext uri="{BB962C8B-B14F-4D97-AF65-F5344CB8AC3E}">
        <p14:creationId xmlns:p14="http://schemas.microsoft.com/office/powerpoint/2010/main" val="186150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7468897" y="1628800"/>
            <a:ext cx="2297923" cy="1179684"/>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49998" y="3555422"/>
            <a:ext cx="3554601" cy="1673778"/>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918" y="2848584"/>
            <a:ext cx="1209675" cy="971550"/>
          </a:xfrm>
          <a:prstGeom prst="rect">
            <a:avLst/>
          </a:prstGeom>
        </p:spPr>
      </p:pic>
      <p:sp>
        <p:nvSpPr>
          <p:cNvPr id="21" name="TextBox 20"/>
          <p:cNvSpPr txBox="1"/>
          <p:nvPr/>
        </p:nvSpPr>
        <p:spPr>
          <a:xfrm>
            <a:off x="5291111" y="2207771"/>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mc:AlternateContent xmlns:mc="http://schemas.openxmlformats.org/markup-compatibility/2006" xmlns:a14="http://schemas.microsoft.com/office/drawing/2010/main">
        <mc:Choice Requires="a14">
          <p:sp>
            <p:nvSpPr>
              <p:cNvPr id="22" name="TextBox 21"/>
              <p:cNvSpPr txBox="1"/>
              <p:nvPr/>
            </p:nvSpPr>
            <p:spPr>
              <a:xfrm>
                <a:off x="7130878" y="3555422"/>
                <a:ext cx="4720653" cy="2379947"/>
              </a:xfrm>
              <a:prstGeom prst="rect">
                <a:avLst/>
              </a:prstGeom>
              <a:noFill/>
            </p:spPr>
            <p:txBody>
              <a:bodyPr wrap="square" rtlCol="0">
                <a:spAutoFit/>
              </a:bodyPr>
              <a:lstStyle/>
              <a:p>
                <a:pPr>
                  <a:lnSpc>
                    <a:spcPct val="90000"/>
                  </a:lnSpc>
                </a:pPr>
                <a:r>
                  <a:rPr lang="en-US" dirty="0">
                    <a:solidFill>
                      <a:srgbClr val="FFFF00"/>
                    </a:solidFill>
                  </a:rPr>
                  <a:t>Both see the same speed </a:t>
                </a:r>
                <a:r>
                  <a:rPr lang="en-US" i="1" dirty="0">
                    <a:solidFill>
                      <a:srgbClr val="FFFF00"/>
                    </a:solidFill>
                  </a:rPr>
                  <a:t>v = </a:t>
                </a:r>
                <a:r>
                  <a:rPr lang="en-US" dirty="0">
                    <a:solidFill>
                      <a:srgbClr val="FFFF00"/>
                    </a:solidFill>
                  </a:rPr>
                  <a:t>0.5c</a:t>
                </a:r>
              </a:p>
              <a:p>
                <a:pPr>
                  <a:lnSpc>
                    <a:spcPct val="90000"/>
                  </a:lnSpc>
                </a:pPr>
                <a:endParaRPr lang="en-US" sz="2800" dirty="0">
                  <a:solidFill>
                    <a:srgbClr val="00B0F0"/>
                  </a:solidFill>
                </a:endParaRPr>
              </a:p>
              <a:p>
                <a:pPr>
                  <a:lnSpc>
                    <a:spcPct val="90000"/>
                  </a:lnSpc>
                </a:pPr>
                <a14:m>
                  <m:oMathPara xmlns:m="http://schemas.openxmlformats.org/officeDocument/2006/math">
                    <m:oMathParaPr>
                      <m:jc m:val="centerGroup"/>
                    </m:oMathParaPr>
                    <m:oMath xmlns:m="http://schemas.openxmlformats.org/officeDocument/2006/math">
                      <m:r>
                        <a:rPr lang="en-US" sz="2800" b="0" i="1" smtClean="0">
                          <a:solidFill>
                            <a:srgbClr val="FFFF00"/>
                          </a:solidFill>
                          <a:latin typeface="Cambria Math" panose="02040503050406030204" pitchFamily="18" charset="0"/>
                        </a:rPr>
                        <m:t>𝑣</m:t>
                      </m:r>
                      <m:r>
                        <a:rPr lang="en-US" sz="2800" b="0" i="1" smtClean="0">
                          <a:solidFill>
                            <a:srgbClr val="FFFF00"/>
                          </a:solidFill>
                          <a:latin typeface="Cambria Math" panose="02040503050406030204" pitchFamily="18" charset="0"/>
                        </a:rPr>
                        <m:t>= </m:t>
                      </m:r>
                      <m:f>
                        <m:fPr>
                          <m:ctrlPr>
                            <a:rPr lang="en-US" sz="2800" b="0" i="1" smtClean="0">
                              <a:solidFill>
                                <a:srgbClr val="92D050"/>
                              </a:solidFill>
                              <a:latin typeface="Cambria Math" panose="02040503050406030204" pitchFamily="18" charset="0"/>
                            </a:rPr>
                          </m:ctrlPr>
                        </m:fPr>
                        <m:num>
                          <m:sSub>
                            <m:sSubPr>
                              <m:ctrlPr>
                                <a:rPr lang="en-US" sz="2800" b="0" i="1" smtClean="0">
                                  <a:solidFill>
                                    <a:srgbClr val="92D050"/>
                                  </a:solidFill>
                                  <a:latin typeface="Cambria Math" panose="02040503050406030204" pitchFamily="18" charset="0"/>
                                </a:rPr>
                              </m:ctrlPr>
                            </m:sSubPr>
                            <m:e>
                              <m:r>
                                <a:rPr lang="en-US" sz="2800" b="0" i="1" smtClean="0">
                                  <a:solidFill>
                                    <a:srgbClr val="92D050"/>
                                  </a:solidFill>
                                  <a:latin typeface="Cambria Math" panose="02040503050406030204" pitchFamily="18" charset="0"/>
                                </a:rPr>
                                <m:t>𝐿</m:t>
                              </m:r>
                            </m:e>
                            <m:sub>
                              <m:r>
                                <a:rPr lang="en-US" sz="2800" b="0" i="1" smtClean="0">
                                  <a:solidFill>
                                    <a:srgbClr val="92D050"/>
                                  </a:solidFill>
                                  <a:latin typeface="Cambria Math" panose="02040503050406030204" pitchFamily="18" charset="0"/>
                                </a:rPr>
                                <m:t>0</m:t>
                              </m:r>
                            </m:sub>
                          </m:sSub>
                        </m:num>
                        <m:den>
                          <m:r>
                            <a:rPr lang="en-US" sz="2800" b="0" i="1" smtClean="0">
                              <a:solidFill>
                                <a:srgbClr val="92D050"/>
                              </a:solidFill>
                              <a:latin typeface="Cambria Math" panose="02040503050406030204" pitchFamily="18" charset="0"/>
                              <a:ea typeface="Cambria Math" panose="02040503050406030204" pitchFamily="18" charset="0"/>
                            </a:rPr>
                            <m:t>∆</m:t>
                          </m:r>
                          <m:r>
                            <a:rPr lang="en-US" sz="2800" b="0" i="1" smtClean="0">
                              <a:solidFill>
                                <a:srgbClr val="92D050"/>
                              </a:solidFill>
                              <a:latin typeface="Cambria Math" panose="02040503050406030204" pitchFamily="18" charset="0"/>
                              <a:ea typeface="Cambria Math" panose="02040503050406030204" pitchFamily="18" charset="0"/>
                            </a:rPr>
                            <m:t>𝑡</m:t>
                          </m:r>
                        </m:den>
                      </m:f>
                      <m:r>
                        <a:rPr lang="en-US" sz="2800" b="0" i="1" smtClean="0">
                          <a:solidFill>
                            <a:srgbClr val="FFFF00"/>
                          </a:solidFill>
                          <a:latin typeface="Cambria Math" panose="02040503050406030204" pitchFamily="18" charset="0"/>
                        </a:rPr>
                        <m:t>= </m:t>
                      </m:r>
                      <m:f>
                        <m:fPr>
                          <m:ctrlPr>
                            <a:rPr lang="en-US" sz="2800" b="0" i="1" smtClean="0">
                              <a:solidFill>
                                <a:srgbClr val="00B0F0"/>
                              </a:solidFill>
                              <a:latin typeface="Cambria Math" panose="02040503050406030204" pitchFamily="18" charset="0"/>
                            </a:rPr>
                          </m:ctrlPr>
                        </m:fPr>
                        <m:num>
                          <m:r>
                            <a:rPr lang="en-US" sz="2800" b="0" i="1" smtClean="0">
                              <a:solidFill>
                                <a:srgbClr val="00B0F0"/>
                              </a:solidFill>
                              <a:latin typeface="Cambria Math" panose="02040503050406030204" pitchFamily="18" charset="0"/>
                            </a:rPr>
                            <m:t>𝐿</m:t>
                          </m:r>
                        </m:num>
                        <m:den>
                          <m:r>
                            <a:rPr lang="en-US" sz="2800" b="0" i="1" smtClean="0">
                              <a:solidFill>
                                <a:srgbClr val="00B0F0"/>
                              </a:solidFill>
                              <a:latin typeface="Cambria Math" panose="02040503050406030204" pitchFamily="18" charset="0"/>
                              <a:ea typeface="Cambria Math" panose="02040503050406030204" pitchFamily="18" charset="0"/>
                            </a:rPr>
                            <m:t>∆</m:t>
                          </m:r>
                          <m:sSub>
                            <m:sSubPr>
                              <m:ctrlPr>
                                <a:rPr lang="en-US" sz="2800" b="0" i="1" smtClean="0">
                                  <a:solidFill>
                                    <a:srgbClr val="00B0F0"/>
                                  </a:solidFill>
                                  <a:latin typeface="Cambria Math" panose="02040503050406030204" pitchFamily="18" charset="0"/>
                                  <a:ea typeface="Cambria Math" panose="02040503050406030204" pitchFamily="18" charset="0"/>
                                </a:rPr>
                              </m:ctrlPr>
                            </m:sSubPr>
                            <m:e>
                              <m:r>
                                <a:rPr lang="en-US" sz="2800" b="0" i="1" smtClean="0">
                                  <a:solidFill>
                                    <a:srgbClr val="00B0F0"/>
                                  </a:solidFill>
                                  <a:latin typeface="Cambria Math" panose="02040503050406030204" pitchFamily="18" charset="0"/>
                                  <a:ea typeface="Cambria Math" panose="02040503050406030204" pitchFamily="18" charset="0"/>
                                </a:rPr>
                                <m:t>𝑡</m:t>
                              </m:r>
                            </m:e>
                            <m:sub>
                              <m:r>
                                <a:rPr lang="en-US" sz="2800" b="0" i="1" smtClean="0">
                                  <a:solidFill>
                                    <a:srgbClr val="00B0F0"/>
                                  </a:solidFill>
                                  <a:latin typeface="Cambria Math" panose="02040503050406030204" pitchFamily="18" charset="0"/>
                                  <a:ea typeface="Cambria Math" panose="02040503050406030204" pitchFamily="18" charset="0"/>
                                </a:rPr>
                                <m:t>0</m:t>
                              </m:r>
                            </m:sub>
                          </m:sSub>
                        </m:den>
                      </m:f>
                    </m:oMath>
                  </m:oMathPara>
                </a14:m>
                <a:endParaRPr lang="en-US" sz="2800" b="0" dirty="0">
                  <a:solidFill>
                    <a:srgbClr val="00B0F0"/>
                  </a:solidFill>
                </a:endParaRPr>
              </a:p>
              <a:p>
                <a:pPr>
                  <a:lnSpc>
                    <a:spcPct val="90000"/>
                  </a:lnSpc>
                </a:pPr>
                <a:endParaRPr lang="en-US" sz="2800" dirty="0">
                  <a:solidFill>
                    <a:srgbClr val="00B0F0"/>
                  </a:solidFill>
                </a:endParaRPr>
              </a:p>
              <a:p>
                <a:pPr>
                  <a:lnSpc>
                    <a:spcPct val="90000"/>
                  </a:lnSpc>
                </a:pPr>
                <a:endParaRPr lang="en-US" sz="2800" dirty="0">
                  <a:solidFill>
                    <a:srgbClr val="00B0F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130878" y="3555422"/>
                <a:ext cx="4720653" cy="2379947"/>
              </a:xfrm>
              <a:prstGeom prst="rect">
                <a:avLst/>
              </a:prstGeom>
              <a:blipFill>
                <a:blip r:embed="rId5"/>
                <a:stretch>
                  <a:fillRect l="-2067" t="-3581"/>
                </a:stretch>
              </a:blipFill>
            </p:spPr>
            <p:txBody>
              <a:bodyPr/>
              <a:lstStyle/>
              <a:p>
                <a:r>
                  <a:rPr lang="en-US">
                    <a:noFill/>
                  </a:rPr>
                  <a:t> </a:t>
                </a:r>
              </a:p>
            </p:txBody>
          </p:sp>
        </mc:Fallback>
      </mc:AlternateContent>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5978" y="2127089"/>
            <a:ext cx="1707376" cy="1707376"/>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72</a:t>
            </a:fld>
            <a:endParaRPr lang="en-US"/>
          </a:p>
        </p:txBody>
      </p:sp>
    </p:spTree>
    <p:extLst>
      <p:ext uri="{BB962C8B-B14F-4D97-AF65-F5344CB8AC3E}">
        <p14:creationId xmlns:p14="http://schemas.microsoft.com/office/powerpoint/2010/main" val="422079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7136060" y="1628800"/>
            <a:ext cx="2630760" cy="1224136"/>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49998" y="3636959"/>
            <a:ext cx="3283442" cy="1592241"/>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290" y="2665409"/>
            <a:ext cx="1209675" cy="971550"/>
          </a:xfrm>
          <a:prstGeom prst="rect">
            <a:avLst/>
          </a:prstGeom>
        </p:spPr>
      </p:pic>
      <p:sp>
        <p:nvSpPr>
          <p:cNvPr id="21" name="TextBox 20"/>
          <p:cNvSpPr txBox="1"/>
          <p:nvPr/>
        </p:nvSpPr>
        <p:spPr>
          <a:xfrm>
            <a:off x="5291111" y="2207771"/>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mc:AlternateContent xmlns:mc="http://schemas.openxmlformats.org/markup-compatibility/2006" xmlns:a14="http://schemas.microsoft.com/office/drawing/2010/main">
        <mc:Choice Requires="a14">
          <p:sp>
            <p:nvSpPr>
              <p:cNvPr id="22" name="TextBox 21"/>
              <p:cNvSpPr txBox="1"/>
              <p:nvPr/>
            </p:nvSpPr>
            <p:spPr>
              <a:xfrm>
                <a:off x="7136060" y="3294955"/>
                <a:ext cx="4720653" cy="3171766"/>
              </a:xfrm>
              <a:prstGeom prst="rect">
                <a:avLst/>
              </a:prstGeom>
              <a:noFill/>
            </p:spPr>
            <p:txBody>
              <a:bodyPr wrap="square" rtlCol="0">
                <a:spAutoFit/>
              </a:bodyPr>
              <a:lstStyle/>
              <a:p>
                <a:pPr>
                  <a:lnSpc>
                    <a:spcPct val="90000"/>
                  </a:lnSpc>
                </a:pPr>
                <a:r>
                  <a:rPr lang="en-US" dirty="0">
                    <a:solidFill>
                      <a:srgbClr val="FFFF00"/>
                    </a:solidFill>
                  </a:rPr>
                  <a:t>Both see the same speed </a:t>
                </a:r>
                <a:r>
                  <a:rPr lang="en-US" i="1" dirty="0">
                    <a:solidFill>
                      <a:srgbClr val="FFFF00"/>
                    </a:solidFill>
                  </a:rPr>
                  <a:t>v = </a:t>
                </a:r>
                <a:r>
                  <a:rPr lang="en-US" dirty="0">
                    <a:solidFill>
                      <a:srgbClr val="FFFF00"/>
                    </a:solidFill>
                  </a:rPr>
                  <a:t>0.5c</a:t>
                </a:r>
              </a:p>
              <a:p>
                <a:pPr>
                  <a:lnSpc>
                    <a:spcPct val="90000"/>
                  </a:lnSpc>
                </a:pPr>
                <a:endParaRPr lang="en-US" sz="2800" b="0" dirty="0">
                  <a:solidFill>
                    <a:srgbClr val="00B0F0"/>
                  </a:solidFill>
                </a:endParaRPr>
              </a:p>
              <a:p>
                <a:pPr>
                  <a:lnSpc>
                    <a:spcPct val="90000"/>
                  </a:lnSpc>
                </a:pPr>
                <a14:m>
                  <m:oMathPara xmlns:m="http://schemas.openxmlformats.org/officeDocument/2006/math">
                    <m:oMathParaPr>
                      <m:jc m:val="centerGroup"/>
                    </m:oMathParaPr>
                    <m:oMath xmlns:m="http://schemas.openxmlformats.org/officeDocument/2006/math">
                      <m:f>
                        <m:fPr>
                          <m:ctrlPr>
                            <a:rPr lang="en-US" sz="2800" i="1">
                              <a:solidFill>
                                <a:srgbClr val="92D050"/>
                              </a:solidFill>
                              <a:latin typeface="Cambria Math" panose="02040503050406030204" pitchFamily="18" charset="0"/>
                            </a:rPr>
                          </m:ctrlPr>
                        </m:fPr>
                        <m:num>
                          <m:sSub>
                            <m:sSubPr>
                              <m:ctrlPr>
                                <a:rPr lang="en-US" sz="2800" i="1">
                                  <a:solidFill>
                                    <a:srgbClr val="92D050"/>
                                  </a:solidFill>
                                  <a:latin typeface="Cambria Math" panose="02040503050406030204" pitchFamily="18" charset="0"/>
                                </a:rPr>
                              </m:ctrlPr>
                            </m:sSubPr>
                            <m:e>
                              <m:r>
                                <a:rPr lang="en-US" sz="2800" i="1">
                                  <a:solidFill>
                                    <a:srgbClr val="92D050"/>
                                  </a:solidFill>
                                  <a:latin typeface="Cambria Math" panose="02040503050406030204" pitchFamily="18" charset="0"/>
                                </a:rPr>
                                <m:t>𝐿</m:t>
                              </m:r>
                            </m:e>
                            <m:sub>
                              <m:r>
                                <a:rPr lang="en-US" sz="2800" i="1">
                                  <a:solidFill>
                                    <a:srgbClr val="92D050"/>
                                  </a:solidFill>
                                  <a:latin typeface="Cambria Math" panose="02040503050406030204" pitchFamily="18" charset="0"/>
                                </a:rPr>
                                <m:t>0</m:t>
                              </m:r>
                            </m:sub>
                          </m:sSub>
                        </m:num>
                        <m:den>
                          <m:r>
                            <a:rPr lang="en-US" sz="2800" i="1">
                              <a:solidFill>
                                <a:srgbClr val="92D050"/>
                              </a:solidFill>
                              <a:latin typeface="Cambria Math" panose="02040503050406030204" pitchFamily="18" charset="0"/>
                              <a:ea typeface="Cambria Math" panose="02040503050406030204" pitchFamily="18" charset="0"/>
                            </a:rPr>
                            <m:t>∆</m:t>
                          </m:r>
                          <m:r>
                            <a:rPr lang="en-US" sz="2800" i="1">
                              <a:solidFill>
                                <a:srgbClr val="92D050"/>
                              </a:solidFill>
                              <a:latin typeface="Cambria Math" panose="02040503050406030204" pitchFamily="18" charset="0"/>
                              <a:ea typeface="Cambria Math" panose="02040503050406030204" pitchFamily="18" charset="0"/>
                            </a:rPr>
                            <m:t>𝑡</m:t>
                          </m:r>
                        </m:den>
                      </m:f>
                      <m:r>
                        <a:rPr lang="en-US" sz="2800" b="0" i="1" smtClean="0">
                          <a:solidFill>
                            <a:srgbClr val="92D050"/>
                          </a:solidFill>
                          <a:latin typeface="Cambria Math" panose="02040503050406030204" pitchFamily="18" charset="0"/>
                          <a:ea typeface="Cambria Math" panose="02040503050406030204" pitchFamily="18" charset="0"/>
                        </a:rPr>
                        <m:t>=</m:t>
                      </m:r>
                      <m:f>
                        <m:fPr>
                          <m:ctrlPr>
                            <a:rPr lang="en-US" sz="2800" i="1">
                              <a:solidFill>
                                <a:srgbClr val="92D050"/>
                              </a:solidFill>
                              <a:latin typeface="Cambria Math" panose="02040503050406030204" pitchFamily="18" charset="0"/>
                            </a:rPr>
                          </m:ctrlPr>
                        </m:fPr>
                        <m:num>
                          <m:sSub>
                            <m:sSubPr>
                              <m:ctrlPr>
                                <a:rPr lang="en-US" sz="2800" i="1">
                                  <a:solidFill>
                                    <a:srgbClr val="92D050"/>
                                  </a:solidFill>
                                  <a:latin typeface="Cambria Math" panose="02040503050406030204" pitchFamily="18" charset="0"/>
                                </a:rPr>
                              </m:ctrlPr>
                            </m:sSubPr>
                            <m:e>
                              <m:r>
                                <a:rPr lang="en-US" sz="2800" i="1">
                                  <a:solidFill>
                                    <a:srgbClr val="92D050"/>
                                  </a:solidFill>
                                  <a:latin typeface="Cambria Math" panose="02040503050406030204" pitchFamily="18" charset="0"/>
                                </a:rPr>
                                <m:t>𝐿</m:t>
                              </m:r>
                            </m:e>
                            <m:sub>
                              <m:r>
                                <a:rPr lang="en-US" sz="2800" i="1">
                                  <a:solidFill>
                                    <a:srgbClr val="92D050"/>
                                  </a:solidFill>
                                  <a:latin typeface="Cambria Math" panose="02040503050406030204" pitchFamily="18" charset="0"/>
                                </a:rPr>
                                <m:t>0</m:t>
                              </m:r>
                            </m:sub>
                          </m:sSub>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r>
                            <a:rPr lang="en-US" sz="2800" i="1" smtClean="0">
                              <a:solidFill>
                                <a:srgbClr val="00B0F0"/>
                              </a:solidFill>
                              <a:latin typeface="Cambria Math" panose="02040503050406030204" pitchFamily="18" charset="0"/>
                              <a:ea typeface="Cambria Math" panose="02040503050406030204" pitchFamily="18" charset="0"/>
                            </a:rPr>
                            <m:t>𝛾</m:t>
                          </m:r>
                        </m:den>
                      </m:f>
                      <m:r>
                        <a:rPr lang="en-US" sz="2800" i="1">
                          <a:solidFill>
                            <a:srgbClr val="FFFF00"/>
                          </a:solidFill>
                          <a:latin typeface="Cambria Math" panose="02040503050406030204" pitchFamily="18" charset="0"/>
                        </a:rPr>
                        <m:t>= </m:t>
                      </m:r>
                      <m:f>
                        <m:fPr>
                          <m:ctrlPr>
                            <a:rPr lang="en-US" sz="2800" i="1">
                              <a:solidFill>
                                <a:srgbClr val="00B0F0"/>
                              </a:solidFill>
                              <a:latin typeface="Cambria Math" panose="02040503050406030204" pitchFamily="18" charset="0"/>
                            </a:rPr>
                          </m:ctrlPr>
                        </m:fPr>
                        <m:num>
                          <m:r>
                            <a:rPr lang="en-US" sz="2800" i="1">
                              <a:solidFill>
                                <a:srgbClr val="00B0F0"/>
                              </a:solidFill>
                              <a:latin typeface="Cambria Math" panose="02040503050406030204" pitchFamily="18" charset="0"/>
                            </a:rPr>
                            <m:t>𝐿</m:t>
                          </m:r>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den>
                      </m:f>
                    </m:oMath>
                  </m:oMathPara>
                </a14:m>
                <a:endParaRPr lang="en-US" sz="2800" dirty="0">
                  <a:solidFill>
                    <a:srgbClr val="00B0F0"/>
                  </a:solidFill>
                  <a:ea typeface="Cambria Math" panose="02040503050406030204" pitchFamily="18" charset="0"/>
                </a:endParaRPr>
              </a:p>
              <a:p>
                <a:pPr>
                  <a:lnSpc>
                    <a:spcPct val="90000"/>
                  </a:lnSpc>
                </a:pPr>
                <a:endParaRPr lang="en-US" sz="2800" i="1" dirty="0">
                  <a:solidFill>
                    <a:srgbClr val="92D050"/>
                  </a:solidFill>
                  <a:latin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f>
                        <m:fPr>
                          <m:ctrlPr>
                            <a:rPr lang="en-US" sz="2800" i="1">
                              <a:solidFill>
                                <a:srgbClr val="92D050"/>
                              </a:solidFill>
                              <a:latin typeface="Cambria Math" panose="02040503050406030204" pitchFamily="18" charset="0"/>
                            </a:rPr>
                          </m:ctrlPr>
                        </m:fPr>
                        <m:num>
                          <m:sSub>
                            <m:sSubPr>
                              <m:ctrlPr>
                                <a:rPr lang="en-US" sz="2800" i="1">
                                  <a:solidFill>
                                    <a:srgbClr val="92D050"/>
                                  </a:solidFill>
                                  <a:latin typeface="Cambria Math" panose="02040503050406030204" pitchFamily="18" charset="0"/>
                                </a:rPr>
                              </m:ctrlPr>
                            </m:sSubPr>
                            <m:e>
                              <m:r>
                                <a:rPr lang="en-US" sz="2800" i="1">
                                  <a:solidFill>
                                    <a:srgbClr val="92D050"/>
                                  </a:solidFill>
                                  <a:latin typeface="Cambria Math" panose="02040503050406030204" pitchFamily="18" charset="0"/>
                                </a:rPr>
                                <m:t>𝐿</m:t>
                              </m:r>
                            </m:e>
                            <m:sub>
                              <m:r>
                                <a:rPr lang="en-US" sz="2800" i="1">
                                  <a:solidFill>
                                    <a:srgbClr val="92D050"/>
                                  </a:solidFill>
                                  <a:latin typeface="Cambria Math" panose="02040503050406030204" pitchFamily="18" charset="0"/>
                                </a:rPr>
                                <m:t>0</m:t>
                              </m:r>
                            </m:sub>
                          </m:sSub>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r>
                            <a:rPr lang="en-US" sz="2800" i="1">
                              <a:solidFill>
                                <a:srgbClr val="00B0F0"/>
                              </a:solidFill>
                              <a:latin typeface="Cambria Math" panose="02040503050406030204" pitchFamily="18" charset="0"/>
                              <a:ea typeface="Cambria Math" panose="02040503050406030204" pitchFamily="18" charset="0"/>
                            </a:rPr>
                            <m:t>𝛾</m:t>
                          </m:r>
                        </m:den>
                      </m:f>
                      <m:r>
                        <a:rPr lang="en-US" sz="2800" i="1">
                          <a:solidFill>
                            <a:srgbClr val="FFFF00"/>
                          </a:solidFill>
                          <a:latin typeface="Cambria Math" panose="02040503050406030204" pitchFamily="18" charset="0"/>
                        </a:rPr>
                        <m:t>= </m:t>
                      </m:r>
                      <m:f>
                        <m:fPr>
                          <m:ctrlPr>
                            <a:rPr lang="en-US" sz="2800" i="1">
                              <a:solidFill>
                                <a:srgbClr val="00B0F0"/>
                              </a:solidFill>
                              <a:latin typeface="Cambria Math" panose="02040503050406030204" pitchFamily="18" charset="0"/>
                            </a:rPr>
                          </m:ctrlPr>
                        </m:fPr>
                        <m:num>
                          <m:r>
                            <a:rPr lang="en-US" sz="2800" i="1">
                              <a:solidFill>
                                <a:srgbClr val="00B0F0"/>
                              </a:solidFill>
                              <a:latin typeface="Cambria Math" panose="02040503050406030204" pitchFamily="18" charset="0"/>
                            </a:rPr>
                            <m:t>𝐿</m:t>
                          </m:r>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den>
                      </m:f>
                    </m:oMath>
                  </m:oMathPara>
                </a14:m>
                <a:endParaRPr lang="en-US" sz="2800" dirty="0">
                  <a:solidFill>
                    <a:srgbClr val="00B0F0"/>
                  </a:solidFill>
                </a:endParaRPr>
              </a:p>
              <a:p>
                <a:pPr>
                  <a:lnSpc>
                    <a:spcPct val="90000"/>
                  </a:lnSpc>
                </a:pPr>
                <a:endParaRPr lang="en-US" sz="2800" dirty="0">
                  <a:solidFill>
                    <a:srgbClr val="00B0F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136060" y="3294955"/>
                <a:ext cx="4720653" cy="3171766"/>
              </a:xfrm>
              <a:prstGeom prst="rect">
                <a:avLst/>
              </a:prstGeom>
              <a:blipFill>
                <a:blip r:embed="rId5"/>
                <a:stretch>
                  <a:fillRect l="-2067" t="-2692"/>
                </a:stretch>
              </a:blipFill>
            </p:spPr>
            <p:txBody>
              <a:bodyPr/>
              <a:lstStyle/>
              <a:p>
                <a:r>
                  <a:rPr lang="en-US">
                    <a:noFill/>
                  </a:rPr>
                  <a:t> </a:t>
                </a:r>
              </a:p>
            </p:txBody>
          </p:sp>
        </mc:Fallback>
      </mc:AlternateContent>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3440" y="2297496"/>
            <a:ext cx="1707376" cy="1707376"/>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73</a:t>
            </a:fld>
            <a:endParaRPr lang="en-US"/>
          </a:p>
        </p:txBody>
      </p:sp>
    </p:spTree>
    <p:extLst>
      <p:ext uri="{BB962C8B-B14F-4D97-AF65-F5344CB8AC3E}">
        <p14:creationId xmlns:p14="http://schemas.microsoft.com/office/powerpoint/2010/main" val="99150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6958508" y="1628800"/>
            <a:ext cx="2808312" cy="1320978"/>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49997" y="3789040"/>
            <a:ext cx="3024335" cy="1440160"/>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865" y="2949778"/>
            <a:ext cx="1209675" cy="971550"/>
          </a:xfrm>
          <a:prstGeom prst="rect">
            <a:avLst/>
          </a:prstGeom>
        </p:spPr>
      </p:pic>
      <p:sp>
        <p:nvSpPr>
          <p:cNvPr id="21" name="TextBox 20"/>
          <p:cNvSpPr txBox="1"/>
          <p:nvPr/>
        </p:nvSpPr>
        <p:spPr>
          <a:xfrm>
            <a:off x="5291111" y="2207771"/>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mc:AlternateContent xmlns:mc="http://schemas.openxmlformats.org/markup-compatibility/2006" xmlns:a14="http://schemas.microsoft.com/office/drawing/2010/main">
        <mc:Choice Requires="a14">
          <p:sp>
            <p:nvSpPr>
              <p:cNvPr id="22" name="TextBox 21"/>
              <p:cNvSpPr txBox="1"/>
              <p:nvPr/>
            </p:nvSpPr>
            <p:spPr>
              <a:xfrm>
                <a:off x="7136060" y="3294955"/>
                <a:ext cx="4720653" cy="3171766"/>
              </a:xfrm>
              <a:prstGeom prst="rect">
                <a:avLst/>
              </a:prstGeom>
              <a:noFill/>
            </p:spPr>
            <p:txBody>
              <a:bodyPr wrap="square" rtlCol="0">
                <a:spAutoFit/>
              </a:bodyPr>
              <a:lstStyle/>
              <a:p>
                <a:pPr>
                  <a:lnSpc>
                    <a:spcPct val="90000"/>
                  </a:lnSpc>
                </a:pPr>
                <a:r>
                  <a:rPr lang="en-US" dirty="0">
                    <a:solidFill>
                      <a:srgbClr val="FFFF00"/>
                    </a:solidFill>
                  </a:rPr>
                  <a:t>Both see the same speed </a:t>
                </a:r>
                <a:r>
                  <a:rPr lang="en-US" i="1" dirty="0">
                    <a:solidFill>
                      <a:srgbClr val="FFFF00"/>
                    </a:solidFill>
                  </a:rPr>
                  <a:t>v = </a:t>
                </a:r>
                <a:r>
                  <a:rPr lang="en-US" dirty="0">
                    <a:solidFill>
                      <a:srgbClr val="FFFF00"/>
                    </a:solidFill>
                  </a:rPr>
                  <a:t>0.5c</a:t>
                </a:r>
              </a:p>
              <a:p>
                <a:pPr>
                  <a:lnSpc>
                    <a:spcPct val="90000"/>
                  </a:lnSpc>
                </a:pPr>
                <a:endParaRPr lang="en-US" sz="2800" i="1" dirty="0">
                  <a:solidFill>
                    <a:srgbClr val="92D050"/>
                  </a:solidFill>
                  <a:latin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f>
                        <m:fPr>
                          <m:ctrlPr>
                            <a:rPr lang="en-US" sz="2800" i="1">
                              <a:solidFill>
                                <a:srgbClr val="92D050"/>
                              </a:solidFill>
                              <a:latin typeface="Cambria Math" panose="02040503050406030204" pitchFamily="18" charset="0"/>
                            </a:rPr>
                          </m:ctrlPr>
                        </m:fPr>
                        <m:num>
                          <m:sSub>
                            <m:sSubPr>
                              <m:ctrlPr>
                                <a:rPr lang="en-US" sz="2800" i="1">
                                  <a:solidFill>
                                    <a:srgbClr val="92D050"/>
                                  </a:solidFill>
                                  <a:latin typeface="Cambria Math" panose="02040503050406030204" pitchFamily="18" charset="0"/>
                                </a:rPr>
                              </m:ctrlPr>
                            </m:sSubPr>
                            <m:e>
                              <m:r>
                                <a:rPr lang="en-US" sz="2800" i="1">
                                  <a:solidFill>
                                    <a:srgbClr val="92D050"/>
                                  </a:solidFill>
                                  <a:latin typeface="Cambria Math" panose="02040503050406030204" pitchFamily="18" charset="0"/>
                                </a:rPr>
                                <m:t>𝐿</m:t>
                              </m:r>
                            </m:e>
                            <m:sub>
                              <m:r>
                                <a:rPr lang="en-US" sz="2800" i="1">
                                  <a:solidFill>
                                    <a:srgbClr val="92D050"/>
                                  </a:solidFill>
                                  <a:latin typeface="Cambria Math" panose="02040503050406030204" pitchFamily="18" charset="0"/>
                                </a:rPr>
                                <m:t>0</m:t>
                              </m:r>
                            </m:sub>
                          </m:sSub>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r>
                            <a:rPr lang="en-US" sz="2800" i="1">
                              <a:solidFill>
                                <a:srgbClr val="00B0F0"/>
                              </a:solidFill>
                              <a:latin typeface="Cambria Math" panose="02040503050406030204" pitchFamily="18" charset="0"/>
                              <a:ea typeface="Cambria Math" panose="02040503050406030204" pitchFamily="18" charset="0"/>
                            </a:rPr>
                            <m:t>𝛾</m:t>
                          </m:r>
                        </m:den>
                      </m:f>
                      <m:r>
                        <a:rPr lang="en-US" sz="2800" i="1">
                          <a:solidFill>
                            <a:srgbClr val="FFFF00"/>
                          </a:solidFill>
                          <a:latin typeface="Cambria Math" panose="02040503050406030204" pitchFamily="18" charset="0"/>
                        </a:rPr>
                        <m:t>= </m:t>
                      </m:r>
                      <m:f>
                        <m:fPr>
                          <m:ctrlPr>
                            <a:rPr lang="en-US" sz="2800" i="1">
                              <a:solidFill>
                                <a:srgbClr val="00B0F0"/>
                              </a:solidFill>
                              <a:latin typeface="Cambria Math" panose="02040503050406030204" pitchFamily="18" charset="0"/>
                            </a:rPr>
                          </m:ctrlPr>
                        </m:fPr>
                        <m:num>
                          <m:r>
                            <a:rPr lang="en-US" sz="2800" i="1">
                              <a:solidFill>
                                <a:srgbClr val="00B0F0"/>
                              </a:solidFill>
                              <a:latin typeface="Cambria Math" panose="02040503050406030204" pitchFamily="18" charset="0"/>
                            </a:rPr>
                            <m:t>𝐿</m:t>
                          </m:r>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den>
                      </m:f>
                    </m:oMath>
                  </m:oMathPara>
                </a14:m>
                <a:endParaRPr lang="en-US" sz="2800" dirty="0">
                  <a:solidFill>
                    <a:srgbClr val="00B0F0"/>
                  </a:solidFill>
                </a:endParaRPr>
              </a:p>
              <a:p>
                <a:pPr>
                  <a:lnSpc>
                    <a:spcPct val="90000"/>
                  </a:lnSpc>
                </a:pPr>
                <a:endParaRPr lang="en-US" sz="2800" i="1" dirty="0">
                  <a:solidFill>
                    <a:srgbClr val="92D050"/>
                  </a:solidFill>
                  <a:latin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92D050"/>
                              </a:solidFill>
                              <a:latin typeface="Cambria Math" panose="02040503050406030204" pitchFamily="18" charset="0"/>
                            </a:rPr>
                          </m:ctrlPr>
                        </m:sSubPr>
                        <m:e>
                          <m:r>
                            <a:rPr lang="en-US" sz="2800" b="0" i="1" smtClean="0">
                              <a:solidFill>
                                <a:srgbClr val="92D050"/>
                              </a:solidFill>
                              <a:latin typeface="Cambria Math" panose="02040503050406030204" pitchFamily="18" charset="0"/>
                            </a:rPr>
                            <m:t>𝐿</m:t>
                          </m:r>
                        </m:e>
                        <m:sub>
                          <m:r>
                            <a:rPr lang="en-US" sz="2800" b="0" i="1" smtClean="0">
                              <a:solidFill>
                                <a:srgbClr val="92D050"/>
                              </a:solidFill>
                              <a:latin typeface="Cambria Math" panose="02040503050406030204" pitchFamily="18" charset="0"/>
                            </a:rPr>
                            <m:t>0</m:t>
                          </m:r>
                        </m:sub>
                      </m:sSub>
                      <m:r>
                        <a:rPr lang="en-US" sz="2800" i="1">
                          <a:solidFill>
                            <a:srgbClr val="FFFF00"/>
                          </a:solidFill>
                          <a:latin typeface="Cambria Math" panose="02040503050406030204" pitchFamily="18" charset="0"/>
                        </a:rPr>
                        <m:t>= </m:t>
                      </m:r>
                      <m:f>
                        <m:fPr>
                          <m:ctrlPr>
                            <a:rPr lang="en-US" sz="2800" i="1">
                              <a:solidFill>
                                <a:srgbClr val="00B0F0"/>
                              </a:solidFill>
                              <a:latin typeface="Cambria Math" panose="02040503050406030204" pitchFamily="18" charset="0"/>
                            </a:rPr>
                          </m:ctrlPr>
                        </m:fPr>
                        <m:num>
                          <m:r>
                            <a:rPr lang="en-US" sz="2800" i="1">
                              <a:solidFill>
                                <a:srgbClr val="00B0F0"/>
                              </a:solidFill>
                              <a:latin typeface="Cambria Math" panose="02040503050406030204" pitchFamily="18" charset="0"/>
                            </a:rPr>
                            <m:t>𝐿</m:t>
                          </m:r>
                          <m:r>
                            <a:rPr lang="en-US" sz="2800" b="0" i="1" smtClean="0">
                              <a:solidFill>
                                <a:srgbClr val="00B0F0"/>
                              </a:solidFill>
                              <a:latin typeface="Cambria Math" panose="02040503050406030204" pitchFamily="18" charset="0"/>
                            </a:rPr>
                            <m:t> </m:t>
                          </m:r>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r>
                            <a:rPr lang="en-US" sz="2800" b="0" i="1" smtClean="0">
                              <a:solidFill>
                                <a:srgbClr val="00B0F0"/>
                              </a:solidFill>
                              <a:latin typeface="Cambria Math" panose="02040503050406030204" pitchFamily="18" charset="0"/>
                              <a:ea typeface="Cambria Math" panose="02040503050406030204" pitchFamily="18" charset="0"/>
                            </a:rPr>
                            <m:t> </m:t>
                          </m:r>
                          <m:r>
                            <a:rPr lang="en-US" sz="2800" i="1">
                              <a:solidFill>
                                <a:srgbClr val="00B0F0"/>
                              </a:solidFill>
                              <a:latin typeface="Cambria Math" panose="02040503050406030204" pitchFamily="18" charset="0"/>
                              <a:ea typeface="Cambria Math" panose="02040503050406030204" pitchFamily="18" charset="0"/>
                            </a:rPr>
                            <m:t>𝛾</m:t>
                          </m:r>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den>
                      </m:f>
                    </m:oMath>
                  </m:oMathPara>
                </a14:m>
                <a:endParaRPr lang="en-US" sz="2800" dirty="0">
                  <a:solidFill>
                    <a:srgbClr val="00B0F0"/>
                  </a:solidFill>
                </a:endParaRPr>
              </a:p>
              <a:p>
                <a:pPr>
                  <a:lnSpc>
                    <a:spcPct val="90000"/>
                  </a:lnSpc>
                </a:pPr>
                <a:endParaRPr lang="en-US" sz="2800" dirty="0">
                  <a:solidFill>
                    <a:srgbClr val="00B0F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136060" y="3294955"/>
                <a:ext cx="4720653" cy="3171766"/>
              </a:xfrm>
              <a:prstGeom prst="rect">
                <a:avLst/>
              </a:prstGeom>
              <a:blipFill>
                <a:blip r:embed="rId5"/>
                <a:stretch>
                  <a:fillRect l="-2067" t="-2692"/>
                </a:stretch>
              </a:blipFill>
            </p:spPr>
            <p:txBody>
              <a:bodyPr/>
              <a:lstStyle/>
              <a:p>
                <a:r>
                  <a:rPr lang="en-US">
                    <a:noFill/>
                  </a:rPr>
                  <a:t> </a:t>
                </a:r>
              </a:p>
            </p:txBody>
          </p:sp>
        </mc:Fallback>
      </mc:AlternateContent>
      <p:cxnSp>
        <p:nvCxnSpPr>
          <p:cNvPr id="3" name="Straight Connector 2"/>
          <p:cNvCxnSpPr/>
          <p:nvPr/>
        </p:nvCxnSpPr>
        <p:spPr>
          <a:xfrm flipV="1">
            <a:off x="9550796" y="4944664"/>
            <a:ext cx="720080" cy="1220640"/>
          </a:xfrm>
          <a:prstGeom prst="line">
            <a:avLst/>
          </a:prstGeom>
          <a:ln w="92075">
            <a:solidFill>
              <a:schemeClr val="bg2">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4901" y="2455437"/>
            <a:ext cx="1707376" cy="1707376"/>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74</a:t>
            </a:fld>
            <a:endParaRPr lang="en-US"/>
          </a:p>
        </p:txBody>
      </p:sp>
    </p:spTree>
    <p:extLst>
      <p:ext uri="{BB962C8B-B14F-4D97-AF65-F5344CB8AC3E}">
        <p14:creationId xmlns:p14="http://schemas.microsoft.com/office/powerpoint/2010/main" val="346616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7462564" y="1628800"/>
            <a:ext cx="2304256" cy="1059102"/>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84075" y="3420296"/>
            <a:ext cx="3492065" cy="1696427"/>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356" y="2449677"/>
            <a:ext cx="1209675" cy="971550"/>
          </a:xfrm>
          <a:prstGeom prst="rect">
            <a:avLst/>
          </a:prstGeom>
        </p:spPr>
      </p:pic>
      <p:sp>
        <p:nvSpPr>
          <p:cNvPr id="21" name="TextBox 20"/>
          <p:cNvSpPr txBox="1"/>
          <p:nvPr/>
        </p:nvSpPr>
        <p:spPr>
          <a:xfrm>
            <a:off x="5291111" y="2207771"/>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mc:AlternateContent xmlns:mc="http://schemas.openxmlformats.org/markup-compatibility/2006" xmlns:a14="http://schemas.microsoft.com/office/drawing/2010/main">
        <mc:Choice Requires="a14">
          <p:sp>
            <p:nvSpPr>
              <p:cNvPr id="22" name="TextBox 21"/>
              <p:cNvSpPr txBox="1"/>
              <p:nvPr/>
            </p:nvSpPr>
            <p:spPr>
              <a:xfrm>
                <a:off x="7063958" y="3723437"/>
                <a:ext cx="4720653" cy="2767745"/>
              </a:xfrm>
              <a:prstGeom prst="rect">
                <a:avLst/>
              </a:prstGeom>
              <a:noFill/>
            </p:spPr>
            <p:txBody>
              <a:bodyPr wrap="square" rtlCol="0">
                <a:spAutoFit/>
              </a:bodyPr>
              <a:lstStyle/>
              <a:p>
                <a:pPr>
                  <a:lnSpc>
                    <a:spcPct val="90000"/>
                  </a:lnSpc>
                </a:pPr>
                <a:r>
                  <a:rPr lang="en-US" dirty="0">
                    <a:solidFill>
                      <a:srgbClr val="FFFF00"/>
                    </a:solidFill>
                  </a:rPr>
                  <a:t>Both see the same speed </a:t>
                </a:r>
                <a:r>
                  <a:rPr lang="en-US" i="1" dirty="0">
                    <a:solidFill>
                      <a:srgbClr val="FFFF00"/>
                    </a:solidFill>
                  </a:rPr>
                  <a:t>v = </a:t>
                </a:r>
                <a:r>
                  <a:rPr lang="en-US" dirty="0">
                    <a:solidFill>
                      <a:srgbClr val="FFFF00"/>
                    </a:solidFill>
                  </a:rPr>
                  <a:t>0.5c</a:t>
                </a:r>
              </a:p>
              <a:p>
                <a:pPr>
                  <a:lnSpc>
                    <a:spcPct val="90000"/>
                  </a:lnSpc>
                </a:pPr>
                <a:endParaRPr lang="en-US" sz="2800" i="1" dirty="0">
                  <a:solidFill>
                    <a:srgbClr val="92D050"/>
                  </a:solidFill>
                  <a:latin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f>
                        <m:fPr>
                          <m:ctrlPr>
                            <a:rPr lang="en-US" sz="2800" i="1">
                              <a:solidFill>
                                <a:srgbClr val="92D050"/>
                              </a:solidFill>
                              <a:latin typeface="Cambria Math" panose="02040503050406030204" pitchFamily="18" charset="0"/>
                            </a:rPr>
                          </m:ctrlPr>
                        </m:fPr>
                        <m:num>
                          <m:sSub>
                            <m:sSubPr>
                              <m:ctrlPr>
                                <a:rPr lang="en-US" sz="2800" i="1">
                                  <a:solidFill>
                                    <a:srgbClr val="92D050"/>
                                  </a:solidFill>
                                  <a:latin typeface="Cambria Math" panose="02040503050406030204" pitchFamily="18" charset="0"/>
                                </a:rPr>
                              </m:ctrlPr>
                            </m:sSubPr>
                            <m:e>
                              <m:r>
                                <a:rPr lang="en-US" sz="2800" i="1">
                                  <a:solidFill>
                                    <a:srgbClr val="92D050"/>
                                  </a:solidFill>
                                  <a:latin typeface="Cambria Math" panose="02040503050406030204" pitchFamily="18" charset="0"/>
                                </a:rPr>
                                <m:t>𝐿</m:t>
                              </m:r>
                            </m:e>
                            <m:sub>
                              <m:r>
                                <a:rPr lang="en-US" sz="2800" i="1">
                                  <a:solidFill>
                                    <a:srgbClr val="92D050"/>
                                  </a:solidFill>
                                  <a:latin typeface="Cambria Math" panose="02040503050406030204" pitchFamily="18" charset="0"/>
                                </a:rPr>
                                <m:t>0</m:t>
                              </m:r>
                            </m:sub>
                          </m:sSub>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r>
                            <a:rPr lang="en-US" sz="2800" i="1">
                              <a:solidFill>
                                <a:srgbClr val="00B0F0"/>
                              </a:solidFill>
                              <a:latin typeface="Cambria Math" panose="02040503050406030204" pitchFamily="18" charset="0"/>
                              <a:ea typeface="Cambria Math" panose="02040503050406030204" pitchFamily="18" charset="0"/>
                            </a:rPr>
                            <m:t>𝛾</m:t>
                          </m:r>
                        </m:den>
                      </m:f>
                      <m:r>
                        <a:rPr lang="en-US" sz="2800" i="1">
                          <a:solidFill>
                            <a:srgbClr val="FFFF00"/>
                          </a:solidFill>
                          <a:latin typeface="Cambria Math" panose="02040503050406030204" pitchFamily="18" charset="0"/>
                        </a:rPr>
                        <m:t>= </m:t>
                      </m:r>
                      <m:f>
                        <m:fPr>
                          <m:ctrlPr>
                            <a:rPr lang="en-US" sz="2800" i="1">
                              <a:solidFill>
                                <a:srgbClr val="00B0F0"/>
                              </a:solidFill>
                              <a:latin typeface="Cambria Math" panose="02040503050406030204" pitchFamily="18" charset="0"/>
                            </a:rPr>
                          </m:ctrlPr>
                        </m:fPr>
                        <m:num>
                          <m:r>
                            <a:rPr lang="en-US" sz="2800" i="1">
                              <a:solidFill>
                                <a:srgbClr val="00B0F0"/>
                              </a:solidFill>
                              <a:latin typeface="Cambria Math" panose="02040503050406030204" pitchFamily="18" charset="0"/>
                            </a:rPr>
                            <m:t>𝐿</m:t>
                          </m:r>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den>
                      </m:f>
                    </m:oMath>
                  </m:oMathPara>
                </a14:m>
                <a:endParaRPr lang="en-US" sz="2800" dirty="0">
                  <a:solidFill>
                    <a:srgbClr val="00B0F0"/>
                  </a:solidFill>
                </a:endParaRPr>
              </a:p>
              <a:p>
                <a:pPr>
                  <a:lnSpc>
                    <a:spcPct val="90000"/>
                  </a:lnSpc>
                </a:pPr>
                <a:endParaRPr lang="en-US" sz="2800" i="1" dirty="0">
                  <a:solidFill>
                    <a:srgbClr val="92D050"/>
                  </a:solidFill>
                  <a:latin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92D050"/>
                              </a:solidFill>
                              <a:latin typeface="Cambria Math" panose="02040503050406030204" pitchFamily="18" charset="0"/>
                            </a:rPr>
                          </m:ctrlPr>
                        </m:sSubPr>
                        <m:e>
                          <m:r>
                            <a:rPr lang="en-US" sz="2800" b="0" i="1" smtClean="0">
                              <a:solidFill>
                                <a:srgbClr val="92D050"/>
                              </a:solidFill>
                              <a:latin typeface="Cambria Math" panose="02040503050406030204" pitchFamily="18" charset="0"/>
                            </a:rPr>
                            <m:t>𝐿</m:t>
                          </m:r>
                        </m:e>
                        <m:sub>
                          <m:r>
                            <a:rPr lang="en-US" sz="2800" b="0" i="1" smtClean="0">
                              <a:solidFill>
                                <a:srgbClr val="92D050"/>
                              </a:solidFill>
                              <a:latin typeface="Cambria Math" panose="02040503050406030204" pitchFamily="18" charset="0"/>
                            </a:rPr>
                            <m:t>0</m:t>
                          </m:r>
                        </m:sub>
                      </m:sSub>
                      <m:r>
                        <a:rPr lang="en-US" sz="2800" i="1">
                          <a:solidFill>
                            <a:srgbClr val="FFFF00"/>
                          </a:solidFill>
                          <a:latin typeface="Cambria Math" panose="02040503050406030204" pitchFamily="18" charset="0"/>
                        </a:rPr>
                        <m:t>=</m:t>
                      </m:r>
                      <m:r>
                        <a:rPr lang="en-US" sz="2800" b="0" i="1" smtClean="0">
                          <a:solidFill>
                            <a:srgbClr val="0070C0"/>
                          </a:solidFill>
                          <a:latin typeface="Cambria Math" panose="02040503050406030204" pitchFamily="18" charset="0"/>
                        </a:rPr>
                        <m:t>𝐿</m:t>
                      </m:r>
                      <m:r>
                        <a:rPr lang="en-US" sz="2800" b="0" i="1" smtClean="0">
                          <a:solidFill>
                            <a:srgbClr val="FFFF00"/>
                          </a:solidFill>
                          <a:latin typeface="Cambria Math" panose="02040503050406030204" pitchFamily="18" charset="0"/>
                          <a:ea typeface="Cambria Math" panose="02040503050406030204" pitchFamily="18" charset="0"/>
                        </a:rPr>
                        <m:t>𝛾</m:t>
                      </m:r>
                    </m:oMath>
                  </m:oMathPara>
                </a14:m>
                <a:endParaRPr lang="en-US" sz="2800" dirty="0">
                  <a:solidFill>
                    <a:srgbClr val="00B0F0"/>
                  </a:solidFill>
                </a:endParaRPr>
              </a:p>
              <a:p>
                <a:pPr>
                  <a:lnSpc>
                    <a:spcPct val="90000"/>
                  </a:lnSpc>
                </a:pPr>
                <a:endParaRPr lang="en-US" sz="2800" dirty="0">
                  <a:solidFill>
                    <a:srgbClr val="00B0F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063958" y="3723437"/>
                <a:ext cx="4720653" cy="2767745"/>
              </a:xfrm>
              <a:prstGeom prst="rect">
                <a:avLst/>
              </a:prstGeom>
              <a:blipFill>
                <a:blip r:embed="rId5"/>
                <a:stretch>
                  <a:fillRect l="-2067" t="-3084"/>
                </a:stretch>
              </a:blipFill>
            </p:spPr>
            <p:txBody>
              <a:bodyPr/>
              <a:lstStyle/>
              <a:p>
                <a:r>
                  <a:rPr lang="en-US">
                    <a:noFill/>
                  </a:rPr>
                  <a:t> </a:t>
                </a:r>
              </a:p>
            </p:txBody>
          </p:sp>
        </mc:Fallback>
      </mc:AlternateContent>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519" y="2158351"/>
            <a:ext cx="1707376" cy="170737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75</a:t>
            </a:fld>
            <a:endParaRPr lang="en-US"/>
          </a:p>
        </p:txBody>
      </p:sp>
    </p:spTree>
    <p:extLst>
      <p:ext uri="{BB962C8B-B14F-4D97-AF65-F5344CB8AC3E}">
        <p14:creationId xmlns:p14="http://schemas.microsoft.com/office/powerpoint/2010/main" val="83932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7243938" y="1628800"/>
            <a:ext cx="2522882" cy="1244349"/>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49998" y="3573016"/>
            <a:ext cx="3422600" cy="1656184"/>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335" y="2751887"/>
            <a:ext cx="1209675" cy="971550"/>
          </a:xfrm>
          <a:prstGeom prst="rect">
            <a:avLst/>
          </a:prstGeom>
        </p:spPr>
      </p:pic>
      <p:sp>
        <p:nvSpPr>
          <p:cNvPr id="21" name="TextBox 20"/>
          <p:cNvSpPr txBox="1"/>
          <p:nvPr/>
        </p:nvSpPr>
        <p:spPr>
          <a:xfrm>
            <a:off x="5291111" y="2207771"/>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mc:AlternateContent xmlns:mc="http://schemas.openxmlformats.org/markup-compatibility/2006" xmlns:a14="http://schemas.microsoft.com/office/drawing/2010/main">
        <mc:Choice Requires="a14">
          <p:sp>
            <p:nvSpPr>
              <p:cNvPr id="22" name="TextBox 21"/>
              <p:cNvSpPr txBox="1"/>
              <p:nvPr/>
            </p:nvSpPr>
            <p:spPr>
              <a:xfrm>
                <a:off x="7063958" y="3723437"/>
                <a:ext cx="4720653" cy="3527119"/>
              </a:xfrm>
              <a:prstGeom prst="rect">
                <a:avLst/>
              </a:prstGeom>
              <a:noFill/>
            </p:spPr>
            <p:txBody>
              <a:bodyPr wrap="square" rtlCol="0">
                <a:spAutoFit/>
              </a:bodyPr>
              <a:lstStyle/>
              <a:p>
                <a:pPr>
                  <a:lnSpc>
                    <a:spcPct val="90000"/>
                  </a:lnSpc>
                </a:pPr>
                <a:r>
                  <a:rPr lang="en-US" dirty="0">
                    <a:solidFill>
                      <a:srgbClr val="FFFF00"/>
                    </a:solidFill>
                  </a:rPr>
                  <a:t>Both see the same speed </a:t>
                </a:r>
                <a:r>
                  <a:rPr lang="en-US" i="1" dirty="0">
                    <a:solidFill>
                      <a:srgbClr val="FFFF00"/>
                    </a:solidFill>
                  </a:rPr>
                  <a:t>v = </a:t>
                </a:r>
                <a:r>
                  <a:rPr lang="en-US" dirty="0">
                    <a:solidFill>
                      <a:srgbClr val="FFFF00"/>
                    </a:solidFill>
                  </a:rPr>
                  <a:t>0.5c</a:t>
                </a:r>
              </a:p>
              <a:p>
                <a:pPr>
                  <a:lnSpc>
                    <a:spcPct val="90000"/>
                  </a:lnSpc>
                </a:pPr>
                <a:endParaRPr lang="en-US" sz="2800" i="1" dirty="0">
                  <a:solidFill>
                    <a:srgbClr val="92D050"/>
                  </a:solidFill>
                  <a:latin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92D050"/>
                              </a:solidFill>
                              <a:latin typeface="Cambria Math" panose="02040503050406030204" pitchFamily="18" charset="0"/>
                            </a:rPr>
                          </m:ctrlPr>
                        </m:sSubPr>
                        <m:e>
                          <m:r>
                            <a:rPr lang="en-US" sz="2800" b="0" i="1" smtClean="0">
                              <a:solidFill>
                                <a:srgbClr val="92D050"/>
                              </a:solidFill>
                              <a:latin typeface="Cambria Math" panose="02040503050406030204" pitchFamily="18" charset="0"/>
                            </a:rPr>
                            <m:t>𝐿</m:t>
                          </m:r>
                        </m:e>
                        <m:sub>
                          <m:r>
                            <a:rPr lang="en-US" sz="2800" b="0" i="1" smtClean="0">
                              <a:solidFill>
                                <a:srgbClr val="92D050"/>
                              </a:solidFill>
                              <a:latin typeface="Cambria Math" panose="02040503050406030204" pitchFamily="18" charset="0"/>
                            </a:rPr>
                            <m:t>0</m:t>
                          </m:r>
                        </m:sub>
                      </m:sSub>
                      <m:r>
                        <a:rPr lang="en-US" sz="2800" i="1">
                          <a:solidFill>
                            <a:srgbClr val="FFFF00"/>
                          </a:solidFill>
                          <a:latin typeface="Cambria Math" panose="02040503050406030204" pitchFamily="18" charset="0"/>
                        </a:rPr>
                        <m:t>=</m:t>
                      </m:r>
                      <m:r>
                        <a:rPr lang="en-US" sz="2800" b="0" i="1" smtClean="0">
                          <a:solidFill>
                            <a:srgbClr val="0070C0"/>
                          </a:solidFill>
                          <a:latin typeface="Cambria Math" panose="02040503050406030204" pitchFamily="18" charset="0"/>
                        </a:rPr>
                        <m:t>𝐿</m:t>
                      </m:r>
                      <m:r>
                        <a:rPr lang="en-US" sz="2800" b="0" i="1" smtClean="0">
                          <a:solidFill>
                            <a:srgbClr val="FFFF00"/>
                          </a:solidFill>
                          <a:latin typeface="Cambria Math" panose="02040503050406030204" pitchFamily="18" charset="0"/>
                          <a:ea typeface="Cambria Math" panose="02040503050406030204" pitchFamily="18" charset="0"/>
                        </a:rPr>
                        <m:t>𝛾</m:t>
                      </m:r>
                    </m:oMath>
                  </m:oMathPara>
                </a14:m>
                <a:endParaRPr lang="en-US" sz="2800" b="0" dirty="0">
                  <a:solidFill>
                    <a:srgbClr val="FFFF00"/>
                  </a:solidFill>
                  <a:ea typeface="Cambria Math" panose="02040503050406030204" pitchFamily="18" charset="0"/>
                </a:endParaRPr>
              </a:p>
              <a:p>
                <a:pPr>
                  <a:lnSpc>
                    <a:spcPct val="90000"/>
                  </a:lnSpc>
                </a:pPr>
                <a:endParaRPr lang="en-US" sz="2800" dirty="0">
                  <a:solidFill>
                    <a:srgbClr val="0070C0"/>
                  </a:solidFill>
                </a:endParaRPr>
              </a:p>
              <a:p>
                <a:pPr>
                  <a:lnSpc>
                    <a:spcPct val="90000"/>
                  </a:lnSpc>
                </a:pPr>
                <a:r>
                  <a:rPr lang="en-US" sz="2800" dirty="0">
                    <a:solidFill>
                      <a:srgbClr val="0070C0"/>
                    </a:solidFill>
                  </a:rPr>
                  <a:t>Maria’s measured distance is </a:t>
                </a:r>
              </a:p>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92D050"/>
                              </a:solidFill>
                              <a:latin typeface="Cambria Math" panose="02040503050406030204" pitchFamily="18" charset="0"/>
                            </a:rPr>
                          </m:ctrlPr>
                        </m:sSubPr>
                        <m:e>
                          <m:r>
                            <a:rPr lang="en-US" sz="2800" i="1">
                              <a:solidFill>
                                <a:srgbClr val="92D050"/>
                              </a:solidFill>
                              <a:latin typeface="Cambria Math" panose="02040503050406030204" pitchFamily="18" charset="0"/>
                            </a:rPr>
                            <m:t>𝐿</m:t>
                          </m:r>
                        </m:e>
                        <m:sub>
                          <m:r>
                            <a:rPr lang="en-US" sz="2800" i="1" smtClean="0">
                              <a:solidFill>
                                <a:srgbClr val="92D050"/>
                              </a:solidFill>
                              <a:latin typeface="Cambria Math" panose="02040503050406030204" pitchFamily="18" charset="0"/>
                            </a:rPr>
                            <m:t>0</m:t>
                          </m:r>
                        </m:sub>
                      </m:sSub>
                      <m:r>
                        <a:rPr lang="en-US" sz="2800" b="0" i="1" smtClean="0">
                          <a:solidFill>
                            <a:srgbClr val="92D050"/>
                          </a:solidFill>
                          <a:latin typeface="Cambria Math" panose="02040503050406030204" pitchFamily="18" charset="0"/>
                        </a:rPr>
                        <m:t>=4.4 </m:t>
                      </m:r>
                      <m:r>
                        <a:rPr lang="en-US" sz="2800" b="0" i="1" smtClean="0">
                          <a:solidFill>
                            <a:srgbClr val="92D050"/>
                          </a:solidFill>
                          <a:latin typeface="Cambria Math" panose="02040503050406030204" pitchFamily="18" charset="0"/>
                        </a:rPr>
                        <m:t>𝐿𝑖𝑔h𝑡</m:t>
                      </m:r>
                      <m:r>
                        <a:rPr lang="en-US" sz="2800" b="0" i="1" smtClean="0">
                          <a:solidFill>
                            <a:srgbClr val="92D050"/>
                          </a:solidFill>
                          <a:latin typeface="Cambria Math" panose="02040503050406030204" pitchFamily="18" charset="0"/>
                        </a:rPr>
                        <m:t> </m:t>
                      </m:r>
                      <m:r>
                        <a:rPr lang="en-US" sz="2800" b="0" i="1" smtClean="0">
                          <a:solidFill>
                            <a:srgbClr val="92D050"/>
                          </a:solidFill>
                          <a:latin typeface="Cambria Math" panose="02040503050406030204" pitchFamily="18" charset="0"/>
                        </a:rPr>
                        <m:t>𝑌𝑒𝑎𝑟𝑠</m:t>
                      </m:r>
                      <m:r>
                        <a:rPr lang="en-US" sz="2800" b="0" i="1" smtClean="0">
                          <a:solidFill>
                            <a:srgbClr val="92D050"/>
                          </a:solidFill>
                          <a:latin typeface="Cambria Math" panose="02040503050406030204" pitchFamily="18" charset="0"/>
                        </a:rPr>
                        <m:t> =</m:t>
                      </m:r>
                      <m:r>
                        <a:rPr lang="en-US" sz="2800" i="1">
                          <a:solidFill>
                            <a:srgbClr val="0070C0"/>
                          </a:solidFill>
                          <a:latin typeface="Cambria Math" panose="02040503050406030204" pitchFamily="18" charset="0"/>
                        </a:rPr>
                        <m:t>𝐿</m:t>
                      </m:r>
                      <m:r>
                        <a:rPr lang="en-US" sz="2800" i="1">
                          <a:solidFill>
                            <a:srgbClr val="FFFF00"/>
                          </a:solidFill>
                          <a:latin typeface="Cambria Math" panose="02040503050406030204" pitchFamily="18" charset="0"/>
                          <a:ea typeface="Cambria Math" panose="02040503050406030204" pitchFamily="18" charset="0"/>
                        </a:rPr>
                        <m:t>𝛾</m:t>
                      </m:r>
                    </m:oMath>
                  </m:oMathPara>
                </a14:m>
                <a:endParaRPr lang="en-US" sz="2800" dirty="0">
                  <a:solidFill>
                    <a:srgbClr val="FFFF00"/>
                  </a:solidFill>
                  <a:ea typeface="Cambria Math" panose="02040503050406030204" pitchFamily="18" charset="0"/>
                </a:endParaRPr>
              </a:p>
              <a:p>
                <a:pPr algn="ctr">
                  <a:lnSpc>
                    <a:spcPct val="90000"/>
                  </a:lnSpc>
                </a:pPr>
                <a:r>
                  <a:rPr lang="en-US" sz="2800" dirty="0">
                    <a:solidFill>
                      <a:srgbClr val="FFFF00"/>
                    </a:solidFill>
                    <a:ea typeface="Cambria Math" panose="02040503050406030204" pitchFamily="18" charset="0"/>
                  </a:rPr>
                  <a:t>= 3.8 Light Years!</a:t>
                </a:r>
              </a:p>
              <a:p>
                <a:pPr>
                  <a:lnSpc>
                    <a:spcPct val="90000"/>
                  </a:lnSpc>
                </a:pPr>
                <a:r>
                  <a:rPr lang="en-US" sz="2800" dirty="0">
                    <a:solidFill>
                      <a:srgbClr val="0070C0"/>
                    </a:solidFill>
                  </a:rPr>
                  <a:t> </a:t>
                </a:r>
              </a:p>
              <a:p>
                <a:pPr>
                  <a:lnSpc>
                    <a:spcPct val="90000"/>
                  </a:lnSpc>
                </a:pPr>
                <a:endParaRPr lang="en-US" sz="2800" dirty="0">
                  <a:solidFill>
                    <a:srgbClr val="00B0F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063958" y="3723437"/>
                <a:ext cx="4720653" cy="3527119"/>
              </a:xfrm>
              <a:prstGeom prst="rect">
                <a:avLst/>
              </a:prstGeom>
              <a:blipFill>
                <a:blip r:embed="rId5"/>
                <a:stretch>
                  <a:fillRect l="-2713" t="-2422" r="-517"/>
                </a:stretch>
              </a:blipFill>
            </p:spPr>
            <p:txBody>
              <a:bodyPr/>
              <a:lstStyle/>
              <a:p>
                <a:r>
                  <a:rPr lang="en-US">
                    <a:noFill/>
                  </a:rPr>
                  <a:t> </a:t>
                </a:r>
              </a:p>
            </p:txBody>
          </p:sp>
        </mc:Fallback>
      </mc:AlternateContent>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3977" y="2389909"/>
            <a:ext cx="1707376" cy="1707376"/>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76</a:t>
            </a:fld>
            <a:endParaRPr lang="en-US"/>
          </a:p>
        </p:txBody>
      </p:sp>
    </p:spTree>
    <p:extLst>
      <p:ext uri="{BB962C8B-B14F-4D97-AF65-F5344CB8AC3E}">
        <p14:creationId xmlns:p14="http://schemas.microsoft.com/office/powerpoint/2010/main" val="368797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7894612" y="1628800"/>
            <a:ext cx="1872208" cy="839387"/>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213768" y="3036158"/>
            <a:ext cx="4312692" cy="2193042"/>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193" y="1996713"/>
            <a:ext cx="1209675" cy="971550"/>
          </a:xfrm>
          <a:prstGeom prst="rect">
            <a:avLst/>
          </a:prstGeom>
        </p:spPr>
      </p:pic>
      <p:sp>
        <p:nvSpPr>
          <p:cNvPr id="21" name="TextBox 20"/>
          <p:cNvSpPr txBox="1"/>
          <p:nvPr/>
        </p:nvSpPr>
        <p:spPr>
          <a:xfrm>
            <a:off x="5291111" y="2207771"/>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mc:AlternateContent xmlns:mc="http://schemas.openxmlformats.org/markup-compatibility/2006" xmlns:a14="http://schemas.microsoft.com/office/drawing/2010/main">
        <mc:Choice Requires="a14">
          <p:sp>
            <p:nvSpPr>
              <p:cNvPr id="22" name="TextBox 21"/>
              <p:cNvSpPr txBox="1"/>
              <p:nvPr/>
            </p:nvSpPr>
            <p:spPr>
              <a:xfrm>
                <a:off x="7063958" y="3723437"/>
                <a:ext cx="4720653" cy="3527119"/>
              </a:xfrm>
              <a:prstGeom prst="rect">
                <a:avLst/>
              </a:prstGeom>
              <a:noFill/>
            </p:spPr>
            <p:txBody>
              <a:bodyPr wrap="square" rtlCol="0">
                <a:spAutoFit/>
              </a:bodyPr>
              <a:lstStyle/>
              <a:p>
                <a:pPr>
                  <a:lnSpc>
                    <a:spcPct val="90000"/>
                  </a:lnSpc>
                </a:pPr>
                <a:r>
                  <a:rPr lang="en-US" dirty="0">
                    <a:solidFill>
                      <a:srgbClr val="FFFF00"/>
                    </a:solidFill>
                  </a:rPr>
                  <a:t>Both see the same speed </a:t>
                </a:r>
                <a:r>
                  <a:rPr lang="en-US" i="1" dirty="0">
                    <a:solidFill>
                      <a:srgbClr val="FFFF00"/>
                    </a:solidFill>
                  </a:rPr>
                  <a:t>v = </a:t>
                </a:r>
                <a:r>
                  <a:rPr lang="en-US" dirty="0">
                    <a:solidFill>
                      <a:srgbClr val="FFFF00"/>
                    </a:solidFill>
                  </a:rPr>
                  <a:t>0.5c</a:t>
                </a:r>
              </a:p>
              <a:p>
                <a:pPr>
                  <a:lnSpc>
                    <a:spcPct val="90000"/>
                  </a:lnSpc>
                </a:pPr>
                <a:endParaRPr lang="en-US" sz="2800" i="1" dirty="0">
                  <a:solidFill>
                    <a:srgbClr val="92D050"/>
                  </a:solidFill>
                  <a:latin typeface="Cambria Math" panose="02040503050406030204" pitchFamily="18" charset="0"/>
                </a:endParaRPr>
              </a:p>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92D050"/>
                              </a:solidFill>
                              <a:latin typeface="Cambria Math" panose="02040503050406030204" pitchFamily="18" charset="0"/>
                            </a:rPr>
                          </m:ctrlPr>
                        </m:sSubPr>
                        <m:e>
                          <m:r>
                            <a:rPr lang="en-US" sz="2800" b="0" i="1" smtClean="0">
                              <a:solidFill>
                                <a:srgbClr val="92D050"/>
                              </a:solidFill>
                              <a:latin typeface="Cambria Math" panose="02040503050406030204" pitchFamily="18" charset="0"/>
                            </a:rPr>
                            <m:t>𝐿</m:t>
                          </m:r>
                        </m:e>
                        <m:sub>
                          <m:r>
                            <a:rPr lang="en-US" sz="2800" b="0" i="1" smtClean="0">
                              <a:solidFill>
                                <a:srgbClr val="92D050"/>
                              </a:solidFill>
                              <a:latin typeface="Cambria Math" panose="02040503050406030204" pitchFamily="18" charset="0"/>
                            </a:rPr>
                            <m:t>0</m:t>
                          </m:r>
                        </m:sub>
                      </m:sSub>
                      <m:r>
                        <a:rPr lang="en-US" sz="2800" i="1">
                          <a:solidFill>
                            <a:srgbClr val="FFFF00"/>
                          </a:solidFill>
                          <a:latin typeface="Cambria Math" panose="02040503050406030204" pitchFamily="18" charset="0"/>
                        </a:rPr>
                        <m:t>=</m:t>
                      </m:r>
                      <m:r>
                        <a:rPr lang="en-US" sz="2800" b="0" i="1" smtClean="0">
                          <a:solidFill>
                            <a:srgbClr val="0070C0"/>
                          </a:solidFill>
                          <a:latin typeface="Cambria Math" panose="02040503050406030204" pitchFamily="18" charset="0"/>
                        </a:rPr>
                        <m:t>𝐿</m:t>
                      </m:r>
                      <m:r>
                        <a:rPr lang="en-US" sz="2800" b="0" i="1" smtClean="0">
                          <a:solidFill>
                            <a:srgbClr val="FFFF00"/>
                          </a:solidFill>
                          <a:latin typeface="Cambria Math" panose="02040503050406030204" pitchFamily="18" charset="0"/>
                          <a:ea typeface="Cambria Math" panose="02040503050406030204" pitchFamily="18" charset="0"/>
                        </a:rPr>
                        <m:t>𝛾</m:t>
                      </m:r>
                    </m:oMath>
                  </m:oMathPara>
                </a14:m>
                <a:endParaRPr lang="en-US" sz="2800" b="0" dirty="0">
                  <a:solidFill>
                    <a:srgbClr val="FFFF00"/>
                  </a:solidFill>
                  <a:ea typeface="Cambria Math" panose="02040503050406030204" pitchFamily="18" charset="0"/>
                </a:endParaRPr>
              </a:p>
              <a:p>
                <a:pPr>
                  <a:lnSpc>
                    <a:spcPct val="90000"/>
                  </a:lnSpc>
                </a:pPr>
                <a:endParaRPr lang="en-US" sz="2800" dirty="0">
                  <a:solidFill>
                    <a:srgbClr val="0070C0"/>
                  </a:solidFill>
                </a:endParaRPr>
              </a:p>
              <a:p>
                <a:pPr>
                  <a:lnSpc>
                    <a:spcPct val="90000"/>
                  </a:lnSpc>
                </a:pPr>
                <a:r>
                  <a:rPr lang="en-US" sz="2800" dirty="0">
                    <a:solidFill>
                      <a:srgbClr val="0070C0"/>
                    </a:solidFill>
                  </a:rPr>
                  <a:t>Maria’s measured distance is </a:t>
                </a:r>
              </a:p>
              <a:p>
                <a:pPr>
                  <a:lnSpc>
                    <a:spcPct val="90000"/>
                  </a:lnSpc>
                </a:pPr>
                <a14:m>
                  <m:oMathPara xmlns:m="http://schemas.openxmlformats.org/officeDocument/2006/math">
                    <m:oMathParaPr>
                      <m:jc m:val="centerGroup"/>
                    </m:oMathParaPr>
                    <m:oMath xmlns:m="http://schemas.openxmlformats.org/officeDocument/2006/math">
                      <m:sSub>
                        <m:sSubPr>
                          <m:ctrlPr>
                            <a:rPr lang="en-US" sz="2800" i="1" smtClean="0">
                              <a:solidFill>
                                <a:srgbClr val="92D050"/>
                              </a:solidFill>
                              <a:latin typeface="Cambria Math" panose="02040503050406030204" pitchFamily="18" charset="0"/>
                            </a:rPr>
                          </m:ctrlPr>
                        </m:sSubPr>
                        <m:e>
                          <m:r>
                            <a:rPr lang="en-US" sz="2800" i="1">
                              <a:solidFill>
                                <a:srgbClr val="92D050"/>
                              </a:solidFill>
                              <a:latin typeface="Cambria Math" panose="02040503050406030204" pitchFamily="18" charset="0"/>
                            </a:rPr>
                            <m:t>𝐿</m:t>
                          </m:r>
                        </m:e>
                        <m:sub>
                          <m:r>
                            <a:rPr lang="en-US" sz="2800" i="1" smtClean="0">
                              <a:solidFill>
                                <a:srgbClr val="92D050"/>
                              </a:solidFill>
                              <a:latin typeface="Cambria Math" panose="02040503050406030204" pitchFamily="18" charset="0"/>
                            </a:rPr>
                            <m:t>0</m:t>
                          </m:r>
                        </m:sub>
                      </m:sSub>
                      <m:r>
                        <a:rPr lang="en-US" sz="2800" b="0" i="1" smtClean="0">
                          <a:solidFill>
                            <a:srgbClr val="92D050"/>
                          </a:solidFill>
                          <a:latin typeface="Cambria Math" panose="02040503050406030204" pitchFamily="18" charset="0"/>
                        </a:rPr>
                        <m:t>=4.4 </m:t>
                      </m:r>
                      <m:r>
                        <a:rPr lang="en-US" sz="2800" b="0" i="1" smtClean="0">
                          <a:solidFill>
                            <a:srgbClr val="92D050"/>
                          </a:solidFill>
                          <a:latin typeface="Cambria Math" panose="02040503050406030204" pitchFamily="18" charset="0"/>
                        </a:rPr>
                        <m:t>𝐿𝑖𝑔h𝑡</m:t>
                      </m:r>
                      <m:r>
                        <a:rPr lang="en-US" sz="2800" b="0" i="1" smtClean="0">
                          <a:solidFill>
                            <a:srgbClr val="92D050"/>
                          </a:solidFill>
                          <a:latin typeface="Cambria Math" panose="02040503050406030204" pitchFamily="18" charset="0"/>
                        </a:rPr>
                        <m:t> </m:t>
                      </m:r>
                      <m:r>
                        <a:rPr lang="en-US" sz="2800" b="0" i="1" smtClean="0">
                          <a:solidFill>
                            <a:srgbClr val="92D050"/>
                          </a:solidFill>
                          <a:latin typeface="Cambria Math" panose="02040503050406030204" pitchFamily="18" charset="0"/>
                        </a:rPr>
                        <m:t>𝑌𝑒𝑎𝑟𝑠</m:t>
                      </m:r>
                      <m:r>
                        <a:rPr lang="en-US" sz="2800" b="0" i="1" smtClean="0">
                          <a:solidFill>
                            <a:srgbClr val="92D050"/>
                          </a:solidFill>
                          <a:latin typeface="Cambria Math" panose="02040503050406030204" pitchFamily="18" charset="0"/>
                        </a:rPr>
                        <m:t> =</m:t>
                      </m:r>
                      <m:r>
                        <a:rPr lang="en-US" sz="2800" i="1">
                          <a:solidFill>
                            <a:srgbClr val="0070C0"/>
                          </a:solidFill>
                          <a:latin typeface="Cambria Math" panose="02040503050406030204" pitchFamily="18" charset="0"/>
                        </a:rPr>
                        <m:t>𝐿</m:t>
                      </m:r>
                      <m:r>
                        <a:rPr lang="en-US" sz="2800" i="1">
                          <a:solidFill>
                            <a:srgbClr val="FFFF00"/>
                          </a:solidFill>
                          <a:latin typeface="Cambria Math" panose="02040503050406030204" pitchFamily="18" charset="0"/>
                          <a:ea typeface="Cambria Math" panose="02040503050406030204" pitchFamily="18" charset="0"/>
                        </a:rPr>
                        <m:t>𝛾</m:t>
                      </m:r>
                    </m:oMath>
                  </m:oMathPara>
                </a14:m>
                <a:endParaRPr lang="en-US" sz="2800" dirty="0">
                  <a:solidFill>
                    <a:srgbClr val="FFFF00"/>
                  </a:solidFill>
                  <a:ea typeface="Cambria Math" panose="02040503050406030204" pitchFamily="18" charset="0"/>
                </a:endParaRPr>
              </a:p>
              <a:p>
                <a:pPr algn="ctr">
                  <a:lnSpc>
                    <a:spcPct val="90000"/>
                  </a:lnSpc>
                </a:pPr>
                <a:r>
                  <a:rPr lang="en-US" sz="2800" dirty="0">
                    <a:solidFill>
                      <a:srgbClr val="FFFF00"/>
                    </a:solidFill>
                    <a:ea typeface="Cambria Math" panose="02040503050406030204" pitchFamily="18" charset="0"/>
                  </a:rPr>
                  <a:t>= 3.8 Light Years!</a:t>
                </a:r>
              </a:p>
              <a:p>
                <a:pPr>
                  <a:lnSpc>
                    <a:spcPct val="90000"/>
                  </a:lnSpc>
                </a:pPr>
                <a:r>
                  <a:rPr lang="en-US" sz="2800" dirty="0">
                    <a:solidFill>
                      <a:srgbClr val="0070C0"/>
                    </a:solidFill>
                  </a:rPr>
                  <a:t> </a:t>
                </a:r>
              </a:p>
              <a:p>
                <a:pPr>
                  <a:lnSpc>
                    <a:spcPct val="90000"/>
                  </a:lnSpc>
                </a:pPr>
                <a:endParaRPr lang="en-US" sz="2800" dirty="0">
                  <a:solidFill>
                    <a:srgbClr val="00B0F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063958" y="3723437"/>
                <a:ext cx="4720653" cy="3527119"/>
              </a:xfrm>
              <a:prstGeom prst="rect">
                <a:avLst/>
              </a:prstGeom>
              <a:blipFill>
                <a:blip r:embed="rId5"/>
                <a:stretch>
                  <a:fillRect l="-2713" t="-2422" r="-517"/>
                </a:stretch>
              </a:blipFill>
            </p:spPr>
            <p:txBody>
              <a:bodyPr/>
              <a:lstStyle/>
              <a:p>
                <a:r>
                  <a:rPr lang="en-US">
                    <a:noFill/>
                  </a:rPr>
                  <a:t> </a:t>
                </a:r>
              </a:p>
            </p:txBody>
          </p:sp>
        </mc:Fallback>
      </mc:AlternateContent>
      <p:sp>
        <p:nvSpPr>
          <p:cNvPr id="2" name="Speech Bubble: Oval 1"/>
          <p:cNvSpPr/>
          <p:nvPr/>
        </p:nvSpPr>
        <p:spPr>
          <a:xfrm>
            <a:off x="6350877" y="99718"/>
            <a:ext cx="3605588" cy="1536955"/>
          </a:xfrm>
          <a:prstGeom prst="wedgeEllipseCallout">
            <a:avLst>
              <a:gd name="adj1" fmla="val -7744"/>
              <a:gd name="adj2" fmla="val 91288"/>
            </a:avLst>
          </a:prstGeom>
          <a:solidFill>
            <a:srgbClr val="00B0F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experience shorter distance!</a:t>
            </a: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547" y="1628800"/>
            <a:ext cx="1707376" cy="1707376"/>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77</a:t>
            </a:fld>
            <a:endParaRPr lang="en-US"/>
          </a:p>
        </p:txBody>
      </p:sp>
    </p:spTree>
    <p:extLst>
      <p:ext uri="{BB962C8B-B14F-4D97-AF65-F5344CB8AC3E}">
        <p14:creationId xmlns:p14="http://schemas.microsoft.com/office/powerpoint/2010/main" val="168310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8291978" y="1648264"/>
            <a:ext cx="1413968" cy="673758"/>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49998" y="3068960"/>
            <a:ext cx="4541548" cy="2160240"/>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546" y="2028567"/>
            <a:ext cx="1209675" cy="971550"/>
          </a:xfrm>
          <a:prstGeom prst="rect">
            <a:avLst/>
          </a:prstGeom>
        </p:spPr>
      </p:pic>
      <p:sp>
        <p:nvSpPr>
          <p:cNvPr id="21" name="TextBox 20"/>
          <p:cNvSpPr txBox="1"/>
          <p:nvPr/>
        </p:nvSpPr>
        <p:spPr>
          <a:xfrm>
            <a:off x="7174532" y="1408198"/>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8446" y="1858246"/>
            <a:ext cx="1707376" cy="170737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2555" y="4763785"/>
            <a:ext cx="1733180" cy="1733180"/>
          </a:xfrm>
          <a:prstGeom prst="rect">
            <a:avLst/>
          </a:prstGeom>
        </p:spPr>
      </p:pic>
      <p:sp>
        <p:nvSpPr>
          <p:cNvPr id="12" name="Speech Bubble: Oval 11"/>
          <p:cNvSpPr/>
          <p:nvPr/>
        </p:nvSpPr>
        <p:spPr>
          <a:xfrm>
            <a:off x="6094412" y="3837357"/>
            <a:ext cx="2758571" cy="1751884"/>
          </a:xfrm>
          <a:prstGeom prst="wedgeEllipseCallout">
            <a:avLst>
              <a:gd name="adj1" fmla="val 99261"/>
              <a:gd name="adj2" fmla="val 46674"/>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This is Length Contraction!</a:t>
            </a:r>
          </a:p>
        </p:txBody>
      </p:sp>
      <mc:AlternateContent xmlns:mc="http://schemas.openxmlformats.org/markup-compatibility/2006" xmlns:a14="http://schemas.microsoft.com/office/drawing/2010/main">
        <mc:Choice Requires="a14">
          <p:sp>
            <p:nvSpPr>
              <p:cNvPr id="16" name="Rectangle 15"/>
              <p:cNvSpPr/>
              <p:nvPr/>
            </p:nvSpPr>
            <p:spPr>
              <a:xfrm>
                <a:off x="6202948" y="5834191"/>
                <a:ext cx="2771784" cy="840230"/>
              </a:xfrm>
              <a:prstGeom prst="rect">
                <a:avLst/>
              </a:prstGeom>
            </p:spPr>
            <p:txBody>
              <a:bodyPr wrap="none">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5400" b="1" i="1">
                              <a:solidFill>
                                <a:srgbClr val="92D050"/>
                              </a:solidFill>
                              <a:latin typeface="Cambria Math" panose="02040503050406030204" pitchFamily="18" charset="0"/>
                            </a:rPr>
                          </m:ctrlPr>
                        </m:sSubPr>
                        <m:e>
                          <m:r>
                            <a:rPr lang="en-US" sz="5400" b="1" i="1">
                              <a:solidFill>
                                <a:srgbClr val="92D050"/>
                              </a:solidFill>
                              <a:latin typeface="Cambria Math" panose="02040503050406030204" pitchFamily="18" charset="0"/>
                            </a:rPr>
                            <m:t>𝑳</m:t>
                          </m:r>
                        </m:e>
                        <m:sub>
                          <m:r>
                            <a:rPr lang="en-US" sz="5400" b="1" i="1">
                              <a:solidFill>
                                <a:srgbClr val="92D050"/>
                              </a:solidFill>
                              <a:latin typeface="Cambria Math" panose="02040503050406030204" pitchFamily="18" charset="0"/>
                            </a:rPr>
                            <m:t>𝟎</m:t>
                          </m:r>
                        </m:sub>
                      </m:sSub>
                      <m:r>
                        <a:rPr lang="en-US" sz="5400" b="1" i="1">
                          <a:solidFill>
                            <a:srgbClr val="FFFF00"/>
                          </a:solidFill>
                          <a:latin typeface="Cambria Math" panose="02040503050406030204" pitchFamily="18" charset="0"/>
                        </a:rPr>
                        <m:t>=</m:t>
                      </m:r>
                      <m:r>
                        <a:rPr lang="en-US" sz="5400" b="1" i="1">
                          <a:solidFill>
                            <a:srgbClr val="0070C0"/>
                          </a:solidFill>
                          <a:latin typeface="Cambria Math" panose="02040503050406030204" pitchFamily="18" charset="0"/>
                        </a:rPr>
                        <m:t>𝑳</m:t>
                      </m:r>
                      <m:r>
                        <a:rPr lang="en-US" sz="5400" b="1" i="1">
                          <a:solidFill>
                            <a:srgbClr val="FFFF00"/>
                          </a:solidFill>
                          <a:latin typeface="Cambria Math" panose="02040503050406030204" pitchFamily="18" charset="0"/>
                          <a:ea typeface="Cambria Math" panose="02040503050406030204" pitchFamily="18" charset="0"/>
                        </a:rPr>
                        <m:t>𝜸</m:t>
                      </m:r>
                    </m:oMath>
                  </m:oMathPara>
                </a14:m>
                <a:endParaRPr lang="en-US" sz="5400" b="1" dirty="0">
                  <a:solidFill>
                    <a:srgbClr val="00B0F0"/>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6202948" y="5834191"/>
                <a:ext cx="2771784" cy="840230"/>
              </a:xfrm>
              <a:prstGeom prst="rect">
                <a:avLst/>
              </a:prstGeom>
              <a:blipFill>
                <a:blip r:embed="rId7"/>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78</a:t>
            </a:fld>
            <a:endParaRPr lang="en-US"/>
          </a:p>
        </p:txBody>
      </p:sp>
    </p:spTree>
    <p:extLst>
      <p:ext uri="{BB962C8B-B14F-4D97-AF65-F5344CB8AC3E}">
        <p14:creationId xmlns:p14="http://schemas.microsoft.com/office/powerpoint/2010/main" val="340600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732" y="404664"/>
            <a:ext cx="2857500" cy="2038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20" y="5085184"/>
            <a:ext cx="1512167" cy="1512167"/>
          </a:xfrm>
          <a:prstGeom prst="rect">
            <a:avLst/>
          </a:prstGeom>
        </p:spPr>
      </p:pic>
      <p:cxnSp>
        <p:nvCxnSpPr>
          <p:cNvPr id="8" name="Straight Arrow Connector 7"/>
          <p:cNvCxnSpPr/>
          <p:nvPr/>
        </p:nvCxnSpPr>
        <p:spPr>
          <a:xfrm flipV="1">
            <a:off x="9118748" y="1628800"/>
            <a:ext cx="648072" cy="352662"/>
          </a:xfrm>
          <a:prstGeom prst="straightConnector1">
            <a:avLst/>
          </a:prstGeom>
          <a:ln w="50800">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7828" y="229055"/>
            <a:ext cx="5112568" cy="1255728"/>
          </a:xfrm>
          <a:prstGeom prst="rect">
            <a:avLst/>
          </a:prstGeom>
          <a:noFill/>
        </p:spPr>
        <p:txBody>
          <a:bodyPr wrap="square" rtlCol="0">
            <a:spAutoFit/>
          </a:bodyPr>
          <a:lstStyle/>
          <a:p>
            <a:pPr>
              <a:lnSpc>
                <a:spcPct val="90000"/>
              </a:lnSpc>
            </a:pPr>
            <a:r>
              <a:rPr lang="en-US" sz="2800" dirty="0"/>
              <a:t>Distance to Alpha </a:t>
            </a:r>
            <a:r>
              <a:rPr lang="en-US" sz="2800" dirty="0" err="1"/>
              <a:t>Centuari</a:t>
            </a:r>
            <a:r>
              <a:rPr lang="en-US" sz="2800" dirty="0"/>
              <a:t> </a:t>
            </a:r>
          </a:p>
          <a:p>
            <a:pPr>
              <a:lnSpc>
                <a:spcPct val="90000"/>
              </a:lnSpc>
            </a:pPr>
            <a:r>
              <a:rPr lang="en-US" sz="2800" dirty="0"/>
              <a:t>Nearest Star</a:t>
            </a:r>
          </a:p>
          <a:p>
            <a:pPr>
              <a:lnSpc>
                <a:spcPct val="90000"/>
              </a:lnSpc>
            </a:pPr>
            <a:r>
              <a:rPr lang="en-US" sz="2800" dirty="0"/>
              <a:t>4.4 Light Years</a:t>
            </a:r>
          </a:p>
        </p:txBody>
      </p:sp>
      <p:cxnSp>
        <p:nvCxnSpPr>
          <p:cNvPr id="10" name="Straight Arrow Connector 9"/>
          <p:cNvCxnSpPr/>
          <p:nvPr/>
        </p:nvCxnSpPr>
        <p:spPr>
          <a:xfrm flipH="1">
            <a:off x="2349997" y="2687902"/>
            <a:ext cx="5155801" cy="2541298"/>
          </a:xfrm>
          <a:prstGeom prst="straightConnector1">
            <a:avLst/>
          </a:prstGeom>
          <a:ln w="50800">
            <a:solidFill>
              <a:srgbClr val="92D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94012" y="5589240"/>
            <a:ext cx="2880320" cy="867930"/>
          </a:xfrm>
          <a:prstGeom prst="rect">
            <a:avLst/>
          </a:prstGeom>
          <a:noFill/>
        </p:spPr>
        <p:txBody>
          <a:bodyPr wrap="square" rtlCol="0">
            <a:spAutoFit/>
          </a:bodyPr>
          <a:lstStyle/>
          <a:p>
            <a:pPr>
              <a:lnSpc>
                <a:spcPct val="90000"/>
              </a:lnSpc>
            </a:pPr>
            <a:r>
              <a:rPr lang="en-US" sz="2800" dirty="0">
                <a:solidFill>
                  <a:srgbClr val="92D050"/>
                </a:solidFill>
              </a:rPr>
              <a:t>Leaving earth at 0. 5c</a:t>
            </a:r>
          </a:p>
        </p:txBody>
      </p:sp>
      <p:sp>
        <p:nvSpPr>
          <p:cNvPr id="14" name="TextBox 13"/>
          <p:cNvSpPr txBox="1"/>
          <p:nvPr/>
        </p:nvSpPr>
        <p:spPr>
          <a:xfrm>
            <a:off x="8852984" y="2322022"/>
            <a:ext cx="2880320" cy="867930"/>
          </a:xfrm>
          <a:prstGeom prst="rect">
            <a:avLst/>
          </a:prstGeom>
          <a:noFill/>
        </p:spPr>
        <p:txBody>
          <a:bodyPr wrap="square" rtlCol="0">
            <a:spAutoFit/>
          </a:bodyPr>
          <a:lstStyle/>
          <a:p>
            <a:pPr>
              <a:lnSpc>
                <a:spcPct val="90000"/>
              </a:lnSpc>
            </a:pPr>
            <a:r>
              <a:rPr lang="en-US" sz="2800" dirty="0">
                <a:solidFill>
                  <a:srgbClr val="00B0F0"/>
                </a:solidFill>
              </a:rPr>
              <a:t>Towards Alpha Centauri at 0. 5c</a:t>
            </a:r>
          </a:p>
        </p:txBody>
      </p:sp>
      <p:sp>
        <p:nvSpPr>
          <p:cNvPr id="19" name="TextBox 18"/>
          <p:cNvSpPr txBox="1"/>
          <p:nvPr/>
        </p:nvSpPr>
        <p:spPr>
          <a:xfrm>
            <a:off x="1089855" y="3680174"/>
            <a:ext cx="864096" cy="480131"/>
          </a:xfrm>
          <a:prstGeom prst="rect">
            <a:avLst/>
          </a:prstGeom>
          <a:noFill/>
        </p:spPr>
        <p:txBody>
          <a:bodyPr wrap="square" rtlCol="0">
            <a:spAutoFit/>
          </a:bodyPr>
          <a:lstStyle/>
          <a:p>
            <a:pPr>
              <a:lnSpc>
                <a:spcPct val="90000"/>
              </a:lnSpc>
            </a:pPr>
            <a:r>
              <a:rPr lang="en-US" sz="2800" dirty="0">
                <a:solidFill>
                  <a:srgbClr val="92D050"/>
                </a:solidFill>
              </a:rPr>
              <a:t>José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7438" y="1793774"/>
            <a:ext cx="1209675" cy="971550"/>
          </a:xfrm>
          <a:prstGeom prst="rect">
            <a:avLst/>
          </a:prstGeom>
        </p:spPr>
      </p:pic>
      <p:sp>
        <p:nvSpPr>
          <p:cNvPr id="21" name="TextBox 20"/>
          <p:cNvSpPr txBox="1"/>
          <p:nvPr/>
        </p:nvSpPr>
        <p:spPr>
          <a:xfrm>
            <a:off x="6275178" y="2149749"/>
            <a:ext cx="1318491" cy="480131"/>
          </a:xfrm>
          <a:prstGeom prst="rect">
            <a:avLst/>
          </a:prstGeom>
          <a:noFill/>
        </p:spPr>
        <p:txBody>
          <a:bodyPr wrap="square" rtlCol="0">
            <a:spAutoFit/>
          </a:bodyPr>
          <a:lstStyle/>
          <a:p>
            <a:pPr>
              <a:lnSpc>
                <a:spcPct val="90000"/>
              </a:lnSpc>
            </a:pPr>
            <a:r>
              <a:rPr lang="en-US" sz="2800" dirty="0">
                <a:solidFill>
                  <a:srgbClr val="00B0F0"/>
                </a:solidFill>
              </a:rPr>
              <a:t>María</a:t>
            </a:r>
            <a:r>
              <a:rPr lang="en-US" sz="2800" dirty="0">
                <a:solidFill>
                  <a:srgbClr val="FFFF00"/>
                </a:solidFill>
              </a:rPr>
              <a:t> </a:t>
            </a:r>
          </a:p>
        </p:txBody>
      </p:sp>
      <mc:AlternateContent xmlns:mc="http://schemas.openxmlformats.org/markup-compatibility/2006" xmlns:a14="http://schemas.microsoft.com/office/drawing/2010/main">
        <mc:Choice Requires="a14">
          <p:sp>
            <p:nvSpPr>
              <p:cNvPr id="22" name="TextBox 21"/>
              <p:cNvSpPr txBox="1"/>
              <p:nvPr/>
            </p:nvSpPr>
            <p:spPr>
              <a:xfrm>
                <a:off x="7210383" y="3435553"/>
                <a:ext cx="4720653" cy="3941400"/>
              </a:xfrm>
              <a:prstGeom prst="rect">
                <a:avLst/>
              </a:prstGeom>
              <a:noFill/>
            </p:spPr>
            <p:txBody>
              <a:bodyPr wrap="square" rtlCol="0">
                <a:spAutoFit/>
              </a:bodyPr>
              <a:lstStyle/>
              <a:p>
                <a:pPr>
                  <a:lnSpc>
                    <a:spcPct val="90000"/>
                  </a:lnSpc>
                </a:pPr>
                <a:r>
                  <a:rPr lang="en-US" sz="2800" dirty="0">
                    <a:solidFill>
                      <a:srgbClr val="FFFF00"/>
                    </a:solidFill>
                  </a:rPr>
                  <a:t>Maria’s measured distance is </a:t>
                </a:r>
              </a:p>
              <a:p>
                <a:pPr>
                  <a:lnSpc>
                    <a:spcPct val="90000"/>
                  </a:lnSpc>
                </a:pPr>
                <a14:m>
                  <m:oMathPara xmlns:m="http://schemas.openxmlformats.org/officeDocument/2006/math">
                    <m:oMathParaPr>
                      <m:jc m:val="centerGroup"/>
                    </m:oMathParaPr>
                    <m:oMath xmlns:m="http://schemas.openxmlformats.org/officeDocument/2006/math">
                      <m:r>
                        <a:rPr lang="en-US" sz="2800" i="1">
                          <a:solidFill>
                            <a:srgbClr val="0070C0"/>
                          </a:solidFill>
                          <a:latin typeface="Cambria Math" panose="02040503050406030204" pitchFamily="18" charset="0"/>
                        </a:rPr>
                        <m:t>𝐿</m:t>
                      </m:r>
                      <m:r>
                        <a:rPr lang="en-US" sz="2800" b="0" i="1" smtClean="0">
                          <a:solidFill>
                            <a:srgbClr val="0070C0"/>
                          </a:solidFill>
                          <a:latin typeface="Cambria Math" panose="02040503050406030204" pitchFamily="18" charset="0"/>
                        </a:rPr>
                        <m:t>=3.8 </m:t>
                      </m:r>
                      <m:r>
                        <a:rPr lang="en-US" sz="2800" b="0" i="1" smtClean="0">
                          <a:solidFill>
                            <a:srgbClr val="0070C0"/>
                          </a:solidFill>
                          <a:latin typeface="Cambria Math" panose="02040503050406030204" pitchFamily="18" charset="0"/>
                        </a:rPr>
                        <m:t>𝐿𝑌</m:t>
                      </m:r>
                    </m:oMath>
                  </m:oMathPara>
                </a14:m>
                <a:endParaRPr lang="en-US" sz="2800" dirty="0">
                  <a:solidFill>
                    <a:srgbClr val="FFFF00"/>
                  </a:solidFill>
                  <a:ea typeface="Cambria Math" panose="02040503050406030204" pitchFamily="18" charset="0"/>
                </a:endParaRPr>
              </a:p>
              <a:p>
                <a:pPr algn="ctr">
                  <a:lnSpc>
                    <a:spcPct val="90000"/>
                  </a:lnSpc>
                </a:pPr>
                <a:r>
                  <a:rPr lang="en-US" sz="2800" dirty="0">
                    <a:solidFill>
                      <a:srgbClr val="FFFF00"/>
                    </a:solidFill>
                    <a:ea typeface="Cambria Math" panose="02040503050406030204" pitchFamily="18" charset="0"/>
                  </a:rPr>
                  <a:t>Maria’s measured time is</a:t>
                </a:r>
              </a:p>
              <a:p>
                <a:pPr algn="ctr">
                  <a:lnSpc>
                    <a:spcPct val="90000"/>
                  </a:lnSpc>
                </a:pPr>
                <a14:m>
                  <m:oMathPara xmlns:m="http://schemas.openxmlformats.org/officeDocument/2006/math">
                    <m:oMathParaPr>
                      <m:jc m:val="centerGroup"/>
                    </m:oMathParaPr>
                    <m:oMath xmlns:m="http://schemas.openxmlformats.org/officeDocument/2006/math">
                      <m:r>
                        <a:rPr lang="en-US" sz="2800" i="1" smtClean="0">
                          <a:solidFill>
                            <a:srgbClr val="00B0F0"/>
                          </a:solidFill>
                          <a:latin typeface="Cambria Math" panose="02040503050406030204" pitchFamily="18" charset="0"/>
                          <a:ea typeface="Cambria Math" panose="02040503050406030204" pitchFamily="18" charset="0"/>
                        </a:rPr>
                        <m:t>∆</m:t>
                      </m:r>
                      <m:r>
                        <a:rPr lang="en-US" sz="2800" b="0" i="1" smtClean="0">
                          <a:solidFill>
                            <a:srgbClr val="00B0F0"/>
                          </a:solidFill>
                          <a:latin typeface="Cambria Math" panose="02040503050406030204" pitchFamily="18" charset="0"/>
                          <a:ea typeface="Cambria Math" panose="02040503050406030204" pitchFamily="18" charset="0"/>
                        </a:rPr>
                        <m:t>𝑡</m:t>
                      </m:r>
                      <m:r>
                        <a:rPr lang="en-US" sz="2800" b="0" i="1" smtClean="0">
                          <a:solidFill>
                            <a:srgbClr val="00B0F0"/>
                          </a:solidFill>
                          <a:latin typeface="Cambria Math" panose="02040503050406030204" pitchFamily="18" charset="0"/>
                          <a:ea typeface="Cambria Math" panose="02040503050406030204" pitchFamily="18" charset="0"/>
                        </a:rPr>
                        <m:t>= ∆</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r>
                        <a:rPr lang="en-US" sz="2800" i="1" smtClean="0">
                          <a:solidFill>
                            <a:srgbClr val="00B0F0"/>
                          </a:solidFill>
                          <a:latin typeface="Cambria Math" panose="02040503050406030204" pitchFamily="18" charset="0"/>
                          <a:ea typeface="Cambria Math" panose="02040503050406030204" pitchFamily="18" charset="0"/>
                        </a:rPr>
                        <m:t>𝛾</m:t>
                      </m:r>
                      <m:r>
                        <a:rPr lang="en-US" sz="2800" b="0" i="1" smtClean="0">
                          <a:solidFill>
                            <a:srgbClr val="00B0F0"/>
                          </a:solidFill>
                          <a:latin typeface="Cambria Math" panose="02040503050406030204" pitchFamily="18" charset="0"/>
                          <a:ea typeface="Cambria Math" panose="02040503050406030204" pitchFamily="18" charset="0"/>
                        </a:rPr>
                        <m:t>=</m:t>
                      </m:r>
                      <m:f>
                        <m:fPr>
                          <m:ctrlPr>
                            <a:rPr lang="en-US" sz="2800" b="0" i="1" smtClean="0">
                              <a:solidFill>
                                <a:srgbClr val="00B0F0"/>
                              </a:solidFill>
                              <a:latin typeface="Cambria Math" panose="02040503050406030204" pitchFamily="18" charset="0"/>
                              <a:ea typeface="Cambria Math" panose="02040503050406030204" pitchFamily="18" charset="0"/>
                            </a:rPr>
                          </m:ctrlPr>
                        </m:fPr>
                        <m:num>
                          <m:r>
                            <a:rPr lang="en-US" sz="2800" b="0" i="1" smtClean="0">
                              <a:solidFill>
                                <a:srgbClr val="00B0F0"/>
                              </a:solidFill>
                              <a:latin typeface="Cambria Math" panose="02040503050406030204" pitchFamily="18" charset="0"/>
                              <a:ea typeface="Cambria Math" panose="02040503050406030204" pitchFamily="18" charset="0"/>
                            </a:rPr>
                            <m:t>3.8 </m:t>
                          </m:r>
                          <m:r>
                            <a:rPr lang="en-US" sz="2800" b="0" i="1" smtClean="0">
                              <a:solidFill>
                                <a:srgbClr val="00B0F0"/>
                              </a:solidFill>
                              <a:latin typeface="Cambria Math" panose="02040503050406030204" pitchFamily="18" charset="0"/>
                              <a:ea typeface="Cambria Math" panose="02040503050406030204" pitchFamily="18" charset="0"/>
                            </a:rPr>
                            <m:t>𝐿𝑖𝑔h𝑡</m:t>
                          </m:r>
                          <m:r>
                            <a:rPr lang="en-US" sz="2800" b="0" i="1" smtClean="0">
                              <a:solidFill>
                                <a:srgbClr val="00B0F0"/>
                              </a:solidFill>
                              <a:latin typeface="Cambria Math" panose="02040503050406030204" pitchFamily="18" charset="0"/>
                              <a:ea typeface="Cambria Math" panose="02040503050406030204" pitchFamily="18" charset="0"/>
                            </a:rPr>
                            <m:t> </m:t>
                          </m:r>
                          <m:r>
                            <a:rPr lang="en-US" sz="2800" b="0" i="1" smtClean="0">
                              <a:solidFill>
                                <a:srgbClr val="00B0F0"/>
                              </a:solidFill>
                              <a:latin typeface="Cambria Math" panose="02040503050406030204" pitchFamily="18" charset="0"/>
                              <a:ea typeface="Cambria Math" panose="02040503050406030204" pitchFamily="18" charset="0"/>
                            </a:rPr>
                            <m:t>𝑌𝑒𝑎𝑟𝑠</m:t>
                          </m:r>
                        </m:num>
                        <m:den>
                          <m:r>
                            <a:rPr lang="en-US" sz="2800" i="1">
                              <a:solidFill>
                                <a:srgbClr val="00B0F0"/>
                              </a:solidFill>
                              <a:latin typeface="Cambria Math" panose="02040503050406030204" pitchFamily="18" charset="0"/>
                              <a:ea typeface="Cambria Math" panose="02040503050406030204" pitchFamily="18" charset="0"/>
                            </a:rPr>
                            <m:t>∆</m:t>
                          </m:r>
                          <m:sSub>
                            <m:sSubPr>
                              <m:ctrlPr>
                                <a:rPr lang="en-US" sz="2800" i="1">
                                  <a:solidFill>
                                    <a:srgbClr val="00B0F0"/>
                                  </a:solidFill>
                                  <a:latin typeface="Cambria Math" panose="02040503050406030204" pitchFamily="18" charset="0"/>
                                  <a:ea typeface="Cambria Math" panose="02040503050406030204" pitchFamily="18" charset="0"/>
                                </a:rPr>
                              </m:ctrlPr>
                            </m:sSubPr>
                            <m:e>
                              <m:r>
                                <a:rPr lang="en-US" sz="2800" i="1">
                                  <a:solidFill>
                                    <a:srgbClr val="00B0F0"/>
                                  </a:solidFill>
                                  <a:latin typeface="Cambria Math" panose="02040503050406030204" pitchFamily="18" charset="0"/>
                                  <a:ea typeface="Cambria Math" panose="02040503050406030204" pitchFamily="18" charset="0"/>
                                </a:rPr>
                                <m:t>𝑡</m:t>
                              </m:r>
                            </m:e>
                            <m:sub>
                              <m:r>
                                <a:rPr lang="en-US" sz="2800" i="1">
                                  <a:solidFill>
                                    <a:srgbClr val="00B0F0"/>
                                  </a:solidFill>
                                  <a:latin typeface="Cambria Math" panose="02040503050406030204" pitchFamily="18" charset="0"/>
                                  <a:ea typeface="Cambria Math" panose="02040503050406030204" pitchFamily="18" charset="0"/>
                                </a:rPr>
                                <m:t>0</m:t>
                              </m:r>
                            </m:sub>
                          </m:sSub>
                        </m:den>
                      </m:f>
                    </m:oMath>
                  </m:oMathPara>
                </a14:m>
                <a:endParaRPr lang="en-US" sz="2800" dirty="0">
                  <a:solidFill>
                    <a:srgbClr val="00B0F0"/>
                  </a:solidFill>
                  <a:ea typeface="Cambria Math" panose="02040503050406030204" pitchFamily="18" charset="0"/>
                </a:endParaRPr>
              </a:p>
              <a:p>
                <a:pPr algn="ctr">
                  <a:lnSpc>
                    <a:spcPct val="90000"/>
                  </a:lnSpc>
                </a:pPr>
                <a:endParaRPr lang="en-US" sz="4000" i="1" dirty="0">
                  <a:solidFill>
                    <a:srgbClr val="FFC000"/>
                  </a:solidFill>
                  <a:latin typeface="Cambria Math" panose="02040503050406030204" pitchFamily="18" charset="0"/>
                  <a:ea typeface="Cambria Math" panose="02040503050406030204" pitchFamily="18" charset="0"/>
                </a:endParaRPr>
              </a:p>
              <a:p>
                <a:pPr algn="ctr">
                  <a:lnSpc>
                    <a:spcPct val="90000"/>
                  </a:lnSpc>
                </a:pPr>
                <a14:m>
                  <m:oMathPara xmlns:m="http://schemas.openxmlformats.org/officeDocument/2006/math">
                    <m:oMathParaPr>
                      <m:jc m:val="centerGroup"/>
                    </m:oMathParaPr>
                    <m:oMath xmlns:m="http://schemas.openxmlformats.org/officeDocument/2006/math">
                      <m:r>
                        <a:rPr lang="en-US" sz="4000" i="1">
                          <a:solidFill>
                            <a:srgbClr val="FFC000"/>
                          </a:solidFill>
                          <a:latin typeface="Cambria Math" panose="02040503050406030204" pitchFamily="18" charset="0"/>
                          <a:ea typeface="Cambria Math" panose="02040503050406030204" pitchFamily="18" charset="0"/>
                        </a:rPr>
                        <m:t>∆</m:t>
                      </m:r>
                      <m:sSub>
                        <m:sSubPr>
                          <m:ctrlPr>
                            <a:rPr lang="en-US" sz="4000" i="1">
                              <a:solidFill>
                                <a:srgbClr val="FFC000"/>
                              </a:solidFill>
                              <a:latin typeface="Cambria Math" panose="02040503050406030204" pitchFamily="18" charset="0"/>
                              <a:ea typeface="Cambria Math" panose="02040503050406030204" pitchFamily="18" charset="0"/>
                            </a:rPr>
                          </m:ctrlPr>
                        </m:sSubPr>
                        <m:e>
                          <m:r>
                            <a:rPr lang="en-US" sz="4000" i="1">
                              <a:solidFill>
                                <a:srgbClr val="FFC000"/>
                              </a:solidFill>
                              <a:latin typeface="Cambria Math" panose="02040503050406030204" pitchFamily="18" charset="0"/>
                              <a:ea typeface="Cambria Math" panose="02040503050406030204" pitchFamily="18" charset="0"/>
                            </a:rPr>
                            <m:t>𝑡</m:t>
                          </m:r>
                        </m:e>
                        <m:sub>
                          <m:r>
                            <a:rPr lang="en-US" sz="4000" i="1">
                              <a:solidFill>
                                <a:srgbClr val="FFC000"/>
                              </a:solidFill>
                              <a:latin typeface="Cambria Math" panose="02040503050406030204" pitchFamily="18" charset="0"/>
                              <a:ea typeface="Cambria Math" panose="02040503050406030204" pitchFamily="18" charset="0"/>
                            </a:rPr>
                            <m:t>0</m:t>
                          </m:r>
                        </m:sub>
                      </m:sSub>
                      <m:r>
                        <a:rPr lang="en-US" sz="4000" b="0" i="1" smtClean="0">
                          <a:solidFill>
                            <a:srgbClr val="FFC000"/>
                          </a:solidFill>
                          <a:latin typeface="Cambria Math" panose="02040503050406030204" pitchFamily="18" charset="0"/>
                          <a:ea typeface="Cambria Math" panose="02040503050406030204" pitchFamily="18" charset="0"/>
                        </a:rPr>
                        <m:t>=2.76 </m:t>
                      </m:r>
                      <m:r>
                        <a:rPr lang="en-US" sz="4000" b="0" i="1" smtClean="0">
                          <a:solidFill>
                            <a:srgbClr val="FFC000"/>
                          </a:solidFill>
                          <a:latin typeface="Cambria Math" panose="02040503050406030204" pitchFamily="18" charset="0"/>
                          <a:ea typeface="Cambria Math" panose="02040503050406030204" pitchFamily="18" charset="0"/>
                        </a:rPr>
                        <m:t>𝑌𝑒𝑎𝑟𝑠</m:t>
                      </m:r>
                      <m:r>
                        <a:rPr lang="en-US" sz="4000" b="0" i="1" smtClean="0">
                          <a:solidFill>
                            <a:srgbClr val="FFC000"/>
                          </a:solidFill>
                          <a:latin typeface="Cambria Math" panose="02040503050406030204" pitchFamily="18" charset="0"/>
                          <a:ea typeface="Cambria Math" panose="02040503050406030204" pitchFamily="18" charset="0"/>
                        </a:rPr>
                        <m:t> </m:t>
                      </m:r>
                    </m:oMath>
                  </m:oMathPara>
                </a14:m>
                <a:endParaRPr lang="en-US" sz="4000" dirty="0">
                  <a:solidFill>
                    <a:srgbClr val="FFC000"/>
                  </a:solidFill>
                  <a:ea typeface="Cambria Math" panose="02040503050406030204" pitchFamily="18" charset="0"/>
                </a:endParaRPr>
              </a:p>
              <a:p>
                <a:pPr>
                  <a:lnSpc>
                    <a:spcPct val="90000"/>
                  </a:lnSpc>
                </a:pPr>
                <a:r>
                  <a:rPr lang="en-US" sz="2800" dirty="0">
                    <a:solidFill>
                      <a:srgbClr val="0070C0"/>
                    </a:solidFill>
                  </a:rPr>
                  <a:t> </a:t>
                </a:r>
              </a:p>
              <a:p>
                <a:pPr>
                  <a:lnSpc>
                    <a:spcPct val="90000"/>
                  </a:lnSpc>
                </a:pPr>
                <a:endParaRPr lang="en-US" sz="2800" dirty="0">
                  <a:solidFill>
                    <a:srgbClr val="00B0F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210383" y="3435553"/>
                <a:ext cx="4720653" cy="3941400"/>
              </a:xfrm>
              <a:prstGeom prst="rect">
                <a:avLst/>
              </a:prstGeom>
              <a:blipFill>
                <a:blip r:embed="rId5"/>
                <a:stretch>
                  <a:fillRect l="-2713" t="-2786" r="-517"/>
                </a:stretch>
              </a:blipFill>
            </p:spPr>
            <p:txBody>
              <a:bodyPr/>
              <a:lstStyle/>
              <a:p>
                <a:r>
                  <a:rPr lang="en-US">
                    <a:noFill/>
                  </a:rPr>
                  <a:t> </a:t>
                </a:r>
              </a:p>
            </p:txBody>
          </p:sp>
        </mc:Fallback>
      </mc:AlternateContent>
      <p:sp>
        <p:nvSpPr>
          <p:cNvPr id="2" name="Speech Bubble: Oval 1"/>
          <p:cNvSpPr/>
          <p:nvPr/>
        </p:nvSpPr>
        <p:spPr>
          <a:xfrm>
            <a:off x="5233690" y="27916"/>
            <a:ext cx="3605588" cy="1536955"/>
          </a:xfrm>
          <a:prstGeom prst="wedgeEllipseCallout">
            <a:avLst>
              <a:gd name="adj1" fmla="val 36433"/>
              <a:gd name="adj2" fmla="val 70817"/>
            </a:avLst>
          </a:prstGeom>
          <a:solidFill>
            <a:srgbClr val="00B0F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 shorter time!</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032" y="1430090"/>
            <a:ext cx="1707376" cy="1707376"/>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122" y="4210965"/>
            <a:ext cx="1314450" cy="1619250"/>
          </a:xfrm>
          <a:prstGeom prst="rect">
            <a:avLst/>
          </a:prstGeom>
        </p:spPr>
      </p:pic>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79</a:t>
            </a:fld>
            <a:endParaRPr lang="en-US"/>
          </a:p>
        </p:txBody>
      </p:sp>
    </p:spTree>
    <p:extLst>
      <p:ext uri="{BB962C8B-B14F-4D97-AF65-F5344CB8AC3E}">
        <p14:creationId xmlns:p14="http://schemas.microsoft.com/office/powerpoint/2010/main" val="126225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80" y="116632"/>
            <a:ext cx="4316154" cy="859160"/>
          </a:xfrm>
        </p:spPr>
        <p:txBody>
          <a:bodyPr/>
          <a:lstStyle/>
          <a:p>
            <a:r>
              <a:rPr lang="en-US" dirty="0">
                <a:solidFill>
                  <a:srgbClr val="FFC000"/>
                </a:solidFill>
              </a:rPr>
              <a:t>RELATIVE MOTION </a:t>
            </a:r>
          </a:p>
        </p:txBody>
      </p:sp>
      <p:sp>
        <p:nvSpPr>
          <p:cNvPr id="8" name="Content Placeholder 7"/>
          <p:cNvSpPr>
            <a:spLocks noGrp="1"/>
          </p:cNvSpPr>
          <p:nvPr>
            <p:ph idx="1"/>
          </p:nvPr>
        </p:nvSpPr>
        <p:spPr>
          <a:xfrm>
            <a:off x="427713" y="1196752"/>
            <a:ext cx="5090636" cy="5400600"/>
          </a:xfrm>
        </p:spPr>
        <p:txBody>
          <a:bodyPr>
            <a:normAutofit/>
          </a:bodyPr>
          <a:lstStyle/>
          <a:p>
            <a:r>
              <a:rPr lang="en-US" dirty="0"/>
              <a:t>Frame of Reference: a system of measuring when and where an event happens</a:t>
            </a:r>
          </a:p>
          <a:p>
            <a:pPr lvl="1"/>
            <a:r>
              <a:rPr lang="en-US" b="1" dirty="0">
                <a:solidFill>
                  <a:srgbClr val="FFFF00"/>
                </a:solidFill>
              </a:rPr>
              <a:t>We are still now. But we are always moving with respect to everything else in the solar system!</a:t>
            </a:r>
          </a:p>
          <a:p>
            <a:r>
              <a:rPr lang="en-US" dirty="0"/>
              <a:t>Inertial Frame of Reference: frame of reference in which the object has zero acceleration. a = 0</a:t>
            </a:r>
          </a:p>
          <a:p>
            <a:pPr lvl="1"/>
            <a:r>
              <a:rPr lang="en-US" b="1" dirty="0">
                <a:solidFill>
                  <a:srgbClr val="FFFF00"/>
                </a:solidFill>
              </a:rPr>
              <a:t>It’s when the object is still or moving at a constant speed</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380" y="523375"/>
            <a:ext cx="6048672" cy="6048672"/>
          </a:xfrm>
          <a:prstGeom prst="rect">
            <a:avLst/>
          </a:prstGeom>
        </p:spPr>
      </p:pic>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8</a:t>
            </a:fld>
            <a:endParaRPr lang="en-US"/>
          </a:p>
        </p:txBody>
      </p:sp>
    </p:spTree>
    <p:extLst>
      <p:ext uri="{BB962C8B-B14F-4D97-AF65-F5344CB8AC3E}">
        <p14:creationId xmlns:p14="http://schemas.microsoft.com/office/powerpoint/2010/main" val="316765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45940" y="188640"/>
            <a:ext cx="9865096" cy="480131"/>
          </a:xfrm>
          <a:prstGeom prst="rect">
            <a:avLst/>
          </a:prstGeom>
          <a:noFill/>
        </p:spPr>
        <p:txBody>
          <a:bodyPr wrap="square" rtlCol="0">
            <a:spAutoFit/>
          </a:bodyPr>
          <a:lstStyle/>
          <a:p>
            <a:pPr>
              <a:lnSpc>
                <a:spcPct val="90000"/>
              </a:lnSpc>
            </a:pPr>
            <a:r>
              <a:rPr lang="en-US" sz="2800" dirty="0">
                <a:solidFill>
                  <a:srgbClr val="FFFF00"/>
                </a:solidFill>
              </a:rPr>
              <a:t>DISTANCE ISN’T THE SAME IN ALL REFERENCE FRAMES!!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953" y="1052736"/>
            <a:ext cx="8928992" cy="5035951"/>
          </a:xfrm>
          <a:prstGeom prst="rect">
            <a:avLst/>
          </a:prstGeom>
        </p:spPr>
      </p:pic>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80</a:t>
            </a:fld>
            <a:endParaRPr lang="en-US"/>
          </a:p>
        </p:txBody>
      </p:sp>
    </p:spTree>
    <p:extLst>
      <p:ext uri="{BB962C8B-B14F-4D97-AF65-F5344CB8AC3E}">
        <p14:creationId xmlns:p14="http://schemas.microsoft.com/office/powerpoint/2010/main" val="363681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63475" y="529573"/>
                <a:ext cx="6264696" cy="1219200"/>
              </a:xfrm>
            </p:spPr>
            <p:txBody>
              <a:bodyPr>
                <a:noAutofit/>
              </a:bodyPr>
              <a:lstStyle/>
              <a:p>
                <a:pPr/>
                <a14:m>
                  <m:oMathPara xmlns:m="http://schemas.openxmlformats.org/officeDocument/2006/math">
                    <m:oMathParaPr>
                      <m:jc m:val="centerGroup"/>
                    </m:oMathParaPr>
                    <m:oMath xmlns:m="http://schemas.openxmlformats.org/officeDocument/2006/math">
                      <m:r>
                        <a:rPr lang="en-US" sz="5400" i="1" smtClean="0">
                          <a:solidFill>
                            <a:srgbClr val="FFFF00"/>
                          </a:solidFill>
                          <a:latin typeface="Cambria Math" panose="02040503050406030204" pitchFamily="18" charset="0"/>
                          <a:ea typeface="Cambria Math" panose="02040503050406030204" pitchFamily="18" charset="0"/>
                        </a:rPr>
                        <m:t>𝛻</m:t>
                      </m:r>
                      <m:r>
                        <a:rPr lang="en-US" sz="5400" i="1" smtClean="0">
                          <a:solidFill>
                            <a:srgbClr val="FFFF00"/>
                          </a:solidFill>
                          <a:latin typeface="Cambria Math" panose="02040503050406030204" pitchFamily="18" charset="0"/>
                          <a:ea typeface="Cambria Math" panose="02040503050406030204" pitchFamily="18" charset="0"/>
                        </a:rPr>
                        <m:t>×</m:t>
                      </m:r>
                      <m:r>
                        <a:rPr lang="en-US" sz="5400" b="0" i="1" smtClean="0">
                          <a:solidFill>
                            <a:srgbClr val="FFFF00"/>
                          </a:solidFill>
                          <a:latin typeface="Cambria Math" panose="02040503050406030204" pitchFamily="18" charset="0"/>
                          <a:ea typeface="Cambria Math" panose="02040503050406030204" pitchFamily="18" charset="0"/>
                        </a:rPr>
                        <m:t>𝐵</m:t>
                      </m:r>
                      <m:r>
                        <a:rPr lang="en-US" sz="5400" b="0" i="1" smtClean="0">
                          <a:solidFill>
                            <a:srgbClr val="FFFF00"/>
                          </a:solidFill>
                          <a:latin typeface="Cambria Math" panose="02040503050406030204" pitchFamily="18" charset="0"/>
                          <a:ea typeface="Cambria Math" panose="02040503050406030204" pitchFamily="18" charset="0"/>
                        </a:rPr>
                        <m:t>=</m:t>
                      </m:r>
                      <m:f>
                        <m:fPr>
                          <m:ctrlPr>
                            <a:rPr lang="en-US" sz="5400" b="0" i="1" smtClean="0">
                              <a:solidFill>
                                <a:srgbClr val="FFFF00"/>
                              </a:solidFill>
                              <a:latin typeface="Cambria Math" panose="02040503050406030204" pitchFamily="18" charset="0"/>
                              <a:ea typeface="Cambria Math" panose="02040503050406030204" pitchFamily="18" charset="0"/>
                            </a:rPr>
                          </m:ctrlPr>
                        </m:fPr>
                        <m:num>
                          <m:r>
                            <a:rPr lang="en-US" sz="5400" b="0" i="1" smtClean="0">
                              <a:solidFill>
                                <a:srgbClr val="FFFF00"/>
                              </a:solidFill>
                              <a:latin typeface="Cambria Math" panose="02040503050406030204" pitchFamily="18" charset="0"/>
                              <a:ea typeface="Cambria Math" panose="02040503050406030204" pitchFamily="18" charset="0"/>
                            </a:rPr>
                            <m:t>4</m:t>
                          </m:r>
                          <m:r>
                            <a:rPr lang="en-US" sz="5400" b="0" i="1" smtClean="0">
                              <a:solidFill>
                                <a:srgbClr val="FFFF00"/>
                              </a:solidFill>
                              <a:latin typeface="Cambria Math" panose="02040503050406030204" pitchFamily="18" charset="0"/>
                              <a:ea typeface="Cambria Math" panose="02040503050406030204" pitchFamily="18" charset="0"/>
                            </a:rPr>
                            <m:t>𝜋</m:t>
                          </m:r>
                          <m:r>
                            <a:rPr lang="en-US" sz="5400" b="0" i="1" smtClean="0">
                              <a:solidFill>
                                <a:srgbClr val="FFFF00"/>
                              </a:solidFill>
                              <a:latin typeface="Cambria Math" panose="02040503050406030204" pitchFamily="18" charset="0"/>
                              <a:ea typeface="Cambria Math" panose="02040503050406030204" pitchFamily="18" charset="0"/>
                            </a:rPr>
                            <m:t>𝐽</m:t>
                          </m:r>
                        </m:num>
                        <m:den>
                          <m:r>
                            <a:rPr lang="en-US" sz="5400" b="0" i="1" smtClean="0">
                              <a:solidFill>
                                <a:srgbClr val="FFFF00"/>
                              </a:solidFill>
                              <a:latin typeface="Cambria Math" panose="02040503050406030204" pitchFamily="18" charset="0"/>
                              <a:ea typeface="Cambria Math" panose="02040503050406030204" pitchFamily="18" charset="0"/>
                            </a:rPr>
                            <m:t>𝑐</m:t>
                          </m:r>
                        </m:den>
                      </m:f>
                      <m:r>
                        <a:rPr lang="en-US" sz="5400" b="0" i="1" smtClean="0">
                          <a:solidFill>
                            <a:srgbClr val="FFFF00"/>
                          </a:solidFill>
                          <a:latin typeface="Cambria Math" panose="02040503050406030204" pitchFamily="18" charset="0"/>
                          <a:ea typeface="Cambria Math" panose="02040503050406030204" pitchFamily="18" charset="0"/>
                        </a:rPr>
                        <m:t>+</m:t>
                      </m:r>
                      <m:f>
                        <m:fPr>
                          <m:ctrlPr>
                            <a:rPr lang="en-US" sz="5400" b="0" i="1" smtClean="0">
                              <a:solidFill>
                                <a:srgbClr val="FFFF00"/>
                              </a:solidFill>
                              <a:latin typeface="Cambria Math" panose="02040503050406030204" pitchFamily="18" charset="0"/>
                              <a:ea typeface="Cambria Math" panose="02040503050406030204" pitchFamily="18" charset="0"/>
                            </a:rPr>
                          </m:ctrlPr>
                        </m:fPr>
                        <m:num>
                          <m:r>
                            <a:rPr lang="en-US" sz="5400" b="0" i="1" smtClean="0">
                              <a:solidFill>
                                <a:srgbClr val="FFFF00"/>
                              </a:solidFill>
                              <a:latin typeface="Cambria Math" panose="02040503050406030204" pitchFamily="18" charset="0"/>
                              <a:ea typeface="Cambria Math" panose="02040503050406030204" pitchFamily="18" charset="0"/>
                            </a:rPr>
                            <m:t>1</m:t>
                          </m:r>
                        </m:num>
                        <m:den>
                          <m:r>
                            <a:rPr lang="en-US" sz="5400" b="0" i="1" smtClean="0">
                              <a:solidFill>
                                <a:srgbClr val="FFFF00"/>
                              </a:solidFill>
                              <a:latin typeface="Cambria Math" panose="02040503050406030204" pitchFamily="18" charset="0"/>
                              <a:ea typeface="Cambria Math" panose="02040503050406030204" pitchFamily="18" charset="0"/>
                            </a:rPr>
                            <m:t>𝑐</m:t>
                          </m:r>
                        </m:den>
                      </m:f>
                      <m:f>
                        <m:fPr>
                          <m:ctrlPr>
                            <a:rPr lang="en-US" sz="5400" b="0" i="1" smtClean="0">
                              <a:solidFill>
                                <a:srgbClr val="FFFF00"/>
                              </a:solidFill>
                              <a:latin typeface="Cambria Math" panose="02040503050406030204" pitchFamily="18" charset="0"/>
                              <a:ea typeface="Cambria Math" panose="02040503050406030204" pitchFamily="18" charset="0"/>
                            </a:rPr>
                          </m:ctrlPr>
                        </m:fPr>
                        <m:num>
                          <m:r>
                            <a:rPr lang="en-US" sz="5400" b="0" i="1" smtClean="0">
                              <a:solidFill>
                                <a:srgbClr val="FFFF00"/>
                              </a:solidFill>
                              <a:latin typeface="Cambria Math" panose="02040503050406030204" pitchFamily="18" charset="0"/>
                              <a:ea typeface="Cambria Math" panose="02040503050406030204" pitchFamily="18" charset="0"/>
                            </a:rPr>
                            <m:t>𝜕</m:t>
                          </m:r>
                          <m:r>
                            <a:rPr lang="en-US" sz="5400" b="0" i="1" smtClean="0">
                              <a:solidFill>
                                <a:srgbClr val="FFFF00"/>
                              </a:solidFill>
                              <a:latin typeface="Cambria Math" panose="02040503050406030204" pitchFamily="18" charset="0"/>
                              <a:ea typeface="Cambria Math" panose="02040503050406030204" pitchFamily="18" charset="0"/>
                            </a:rPr>
                            <m:t>𝐸</m:t>
                          </m:r>
                        </m:num>
                        <m:den>
                          <m:r>
                            <a:rPr lang="en-US" sz="5400" b="0" i="1" smtClean="0">
                              <a:solidFill>
                                <a:srgbClr val="FFFF00"/>
                              </a:solidFill>
                              <a:latin typeface="Cambria Math" panose="02040503050406030204" pitchFamily="18" charset="0"/>
                              <a:ea typeface="Cambria Math" panose="02040503050406030204" pitchFamily="18" charset="0"/>
                            </a:rPr>
                            <m:t>𝜕</m:t>
                          </m:r>
                          <m:r>
                            <a:rPr lang="en-US" sz="5400" b="0" i="1" smtClean="0">
                              <a:solidFill>
                                <a:srgbClr val="FFFF00"/>
                              </a:solidFill>
                              <a:latin typeface="Cambria Math" panose="02040503050406030204" pitchFamily="18" charset="0"/>
                              <a:ea typeface="Cambria Math" panose="02040503050406030204" pitchFamily="18" charset="0"/>
                            </a:rPr>
                            <m:t>𝑡</m:t>
                          </m:r>
                        </m:den>
                      </m:f>
                    </m:oMath>
                  </m:oMathPara>
                </a14:m>
                <a:endParaRPr lang="en-US" sz="5400" dirty="0">
                  <a:solidFill>
                    <a:srgbClr val="FFFF0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63475" y="529573"/>
                <a:ext cx="6264696" cy="1219200"/>
              </a:xfrm>
              <a:blipFill>
                <a:blip r:embed="rId4"/>
                <a:stretch>
                  <a:fillRect t="-19500" b="-2000"/>
                </a:stretch>
              </a:blipFill>
            </p:spPr>
            <p:txBody>
              <a:bodyPr/>
              <a:lstStyle/>
              <a:p>
                <a:r>
                  <a:rPr lang="en-US">
                    <a:noFill/>
                  </a:rPr>
                  <a:t> </a:t>
                </a:r>
              </a:p>
            </p:txBody>
          </p:sp>
        </mc:Fallback>
      </mc:AlternateContent>
      <p:sp>
        <p:nvSpPr>
          <p:cNvPr id="3" name="Content Placeholder 2"/>
          <p:cNvSpPr>
            <a:spLocks noGrp="1"/>
          </p:cNvSpPr>
          <p:nvPr>
            <p:ph idx="1"/>
          </p:nvPr>
        </p:nvSpPr>
        <p:spPr>
          <a:xfrm>
            <a:off x="6284169" y="2102726"/>
            <a:ext cx="5904656" cy="822406"/>
          </a:xfrm>
        </p:spPr>
        <p:txBody>
          <a:bodyPr>
            <a:normAutofit/>
          </a:bodyPr>
          <a:lstStyle/>
          <a:p>
            <a:pPr marL="0" indent="0">
              <a:buNone/>
            </a:pPr>
            <a:r>
              <a:rPr lang="en-US" sz="3600" dirty="0"/>
              <a:t>Remember Ampere’s Law?</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8508" y="3716691"/>
            <a:ext cx="4896544" cy="2754306"/>
          </a:xfrm>
          <a:prstGeom prst="rect">
            <a:avLst/>
          </a:prstGeom>
        </p:spPr>
      </p:pic>
      <p:pic>
        <p:nvPicPr>
          <p:cNvPr id="8" name="magnet">
            <a:hlinkClick r:id="" action="ppaction://media"/>
          </p:cNvPr>
          <p:cNvPicPr>
            <a:picLocks noChangeAspect="1"/>
          </p:cNvPicPr>
          <p:nvPr>
            <a:videoFile r:link="rId1"/>
            <p:extLst>
              <p:ext uri="{DAA4B4D4-6D71-4841-9C94-3DE7FCFB9230}">
                <p14:media xmlns:p14="http://schemas.microsoft.com/office/powerpoint/2010/main" r:embed="rId2">
                  <p14:trim st="1863" end="6330"/>
                </p14:media>
              </p:ext>
            </p:extLst>
          </p:nvPr>
        </p:nvPicPr>
        <p:blipFill>
          <a:blip r:embed="rId6"/>
          <a:stretch>
            <a:fillRect/>
          </a:stretch>
        </p:blipFill>
        <p:spPr>
          <a:xfrm>
            <a:off x="549796" y="1782482"/>
            <a:ext cx="3816424" cy="3816424"/>
          </a:xfrm>
          <a:prstGeom prst="rect">
            <a:avLst/>
          </a:prstGeom>
        </p:spPr>
      </p:pic>
      <p:sp>
        <p:nvSpPr>
          <p:cNvPr id="9" name="TextBox 8"/>
          <p:cNvSpPr txBox="1"/>
          <p:nvPr/>
        </p:nvSpPr>
        <p:spPr>
          <a:xfrm>
            <a:off x="189756" y="5743335"/>
            <a:ext cx="5034335" cy="867930"/>
          </a:xfrm>
          <a:prstGeom prst="rect">
            <a:avLst/>
          </a:prstGeom>
          <a:solidFill>
            <a:srgbClr val="C00000"/>
          </a:solidFill>
        </p:spPr>
        <p:txBody>
          <a:bodyPr wrap="square" rtlCol="0">
            <a:spAutoFit/>
          </a:bodyPr>
          <a:lstStyle/>
          <a:p>
            <a:pPr>
              <a:lnSpc>
                <a:spcPct val="90000"/>
              </a:lnSpc>
            </a:pPr>
            <a:r>
              <a:rPr lang="en-US" sz="2800" b="1" dirty="0">
                <a:solidFill>
                  <a:srgbClr val="FFC000"/>
                </a:solidFill>
              </a:rPr>
              <a:t>Permanent magnet creating a magnetic field</a:t>
            </a:r>
          </a:p>
        </p:txBody>
      </p:sp>
      <p:sp>
        <p:nvSpPr>
          <p:cNvPr id="10" name="TextBox 9"/>
          <p:cNvSpPr txBox="1"/>
          <p:nvPr/>
        </p:nvSpPr>
        <p:spPr>
          <a:xfrm>
            <a:off x="5055467" y="3284984"/>
            <a:ext cx="2785517" cy="480131"/>
          </a:xfrm>
          <a:prstGeom prst="rect">
            <a:avLst/>
          </a:prstGeom>
          <a:solidFill>
            <a:srgbClr val="C00000"/>
          </a:solidFill>
        </p:spPr>
        <p:txBody>
          <a:bodyPr wrap="square" rtlCol="0">
            <a:spAutoFit/>
          </a:bodyPr>
          <a:lstStyle/>
          <a:p>
            <a:pPr>
              <a:lnSpc>
                <a:spcPct val="90000"/>
              </a:lnSpc>
            </a:pPr>
            <a:r>
              <a:rPr lang="en-US" sz="2800" b="1" dirty="0">
                <a:solidFill>
                  <a:srgbClr val="FFC000"/>
                </a:solidFill>
              </a:rPr>
              <a:t>Electromagnet</a:t>
            </a:r>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81</a:t>
            </a:fld>
            <a:endParaRPr lang="en-US"/>
          </a:p>
        </p:txBody>
      </p:sp>
    </p:spTree>
    <p:extLst>
      <p:ext uri="{BB962C8B-B14F-4D97-AF65-F5344CB8AC3E}">
        <p14:creationId xmlns:p14="http://schemas.microsoft.com/office/powerpoint/2010/main" val="20881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82</a:t>
            </a:fld>
            <a:endParaRPr lang="en-US"/>
          </a:p>
        </p:txBody>
      </p:sp>
      <p:sp>
        <p:nvSpPr>
          <p:cNvPr id="7" name="Oval 6"/>
          <p:cNvSpPr/>
          <p:nvPr/>
        </p:nvSpPr>
        <p:spPr>
          <a:xfrm>
            <a:off x="1227315" y="1673264"/>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38267"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22326" y="1877848"/>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048795" y="1307982"/>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35501" y="1323472"/>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54174" y="1908184"/>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662018" y="1659665"/>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9441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503227" y="1636385"/>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202580" y="1402444"/>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30659" y="1729873"/>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432441"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723082" y="1267483"/>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4309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97468" y="1772816"/>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631360" y="1556792"/>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127127" y="1308748"/>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79232"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486501" y="112474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940235" y="1974950"/>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735962" y="1084128"/>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217261"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90891" y="1230795"/>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441397"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72175" y="1267483"/>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2" name="Oval 31"/>
          <p:cNvSpPr/>
          <p:nvPr/>
        </p:nvSpPr>
        <p:spPr>
          <a:xfrm>
            <a:off x="381131" y="1877848"/>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 name="TextBox 1"/>
          <p:cNvSpPr txBox="1"/>
          <p:nvPr/>
        </p:nvSpPr>
        <p:spPr>
          <a:xfrm>
            <a:off x="2076773" y="3356992"/>
            <a:ext cx="7467920" cy="1643527"/>
          </a:xfrm>
          <a:prstGeom prst="rect">
            <a:avLst/>
          </a:prstGeom>
          <a:noFill/>
        </p:spPr>
        <p:txBody>
          <a:bodyPr wrap="square" rtlCol="0">
            <a:spAutoFit/>
          </a:bodyPr>
          <a:lstStyle/>
          <a:p>
            <a:pPr>
              <a:lnSpc>
                <a:spcPct val="90000"/>
              </a:lnSpc>
            </a:pPr>
            <a:r>
              <a:rPr lang="en-US" sz="2800" dirty="0"/>
              <a:t>Copper wire consists of positive ions and free charges (electrons) moving around</a:t>
            </a:r>
          </a:p>
          <a:p>
            <a:pPr>
              <a:lnSpc>
                <a:spcPct val="90000"/>
              </a:lnSpc>
            </a:pPr>
            <a:endParaRPr lang="en-US" sz="2800" dirty="0"/>
          </a:p>
          <a:p>
            <a:pPr>
              <a:lnSpc>
                <a:spcPct val="90000"/>
              </a:lnSpc>
            </a:pPr>
            <a:r>
              <a:rPr lang="en-US" sz="2800" dirty="0"/>
              <a:t>Make this A cylinder</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4300" r="15051"/>
          <a:stretch/>
        </p:blipFill>
        <p:spPr>
          <a:xfrm rot="5400000">
            <a:off x="4198934" y="-2678551"/>
            <a:ext cx="2026365" cy="8892593"/>
          </a:xfrm>
          <a:prstGeom prst="rect">
            <a:avLst/>
          </a:prstGeom>
        </p:spPr>
      </p:pic>
    </p:spTree>
    <p:extLst>
      <p:ext uri="{BB962C8B-B14F-4D97-AF65-F5344CB8AC3E}">
        <p14:creationId xmlns:p14="http://schemas.microsoft.com/office/powerpoint/2010/main" val="89228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83</a:t>
            </a:fld>
            <a:endParaRPr lang="en-US"/>
          </a:p>
        </p:txBody>
      </p:sp>
      <p:sp>
        <p:nvSpPr>
          <p:cNvPr id="7" name="Oval 6"/>
          <p:cNvSpPr/>
          <p:nvPr/>
        </p:nvSpPr>
        <p:spPr>
          <a:xfrm>
            <a:off x="177393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220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98068"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461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222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70276"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463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9441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60233"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208305"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84369"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432441"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78288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4309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007024"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6550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2311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79232"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4552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10336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69189"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217261"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93325"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441397"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72175" y="1267483"/>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2" name="Oval 31"/>
          <p:cNvSpPr/>
          <p:nvPr/>
        </p:nvSpPr>
        <p:spPr>
          <a:xfrm>
            <a:off x="381131" y="1877848"/>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3" name="TextBox 32"/>
          <p:cNvSpPr txBox="1"/>
          <p:nvPr/>
        </p:nvSpPr>
        <p:spPr>
          <a:xfrm>
            <a:off x="2144428" y="3116125"/>
            <a:ext cx="7467920" cy="2031325"/>
          </a:xfrm>
          <a:prstGeom prst="rect">
            <a:avLst/>
          </a:prstGeom>
          <a:noFill/>
        </p:spPr>
        <p:txBody>
          <a:bodyPr wrap="square" rtlCol="0">
            <a:spAutoFit/>
          </a:bodyPr>
          <a:lstStyle/>
          <a:p>
            <a:pPr>
              <a:lnSpc>
                <a:spcPct val="90000"/>
              </a:lnSpc>
            </a:pPr>
            <a:r>
              <a:rPr lang="en-US" sz="2800" dirty="0"/>
              <a:t>When there are equal number of positive charges and negative charges, then the wire is neutral. </a:t>
            </a:r>
          </a:p>
          <a:p>
            <a:pPr>
              <a:lnSpc>
                <a:spcPct val="90000"/>
              </a:lnSpc>
            </a:pPr>
            <a:endParaRPr lang="en-US" sz="2800" dirty="0"/>
          </a:p>
          <a:p>
            <a:pPr>
              <a:lnSpc>
                <a:spcPct val="90000"/>
              </a:lnSpc>
            </a:pPr>
            <a:r>
              <a:rPr lang="en-US" sz="2800" dirty="0"/>
              <a:t>No attraction or repulsion. </a:t>
            </a:r>
          </a:p>
        </p:txBody>
      </p:sp>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t="14300" r="15051"/>
          <a:stretch/>
        </p:blipFill>
        <p:spPr>
          <a:xfrm rot="5400000">
            <a:off x="4198934" y="-2678551"/>
            <a:ext cx="2026365" cy="8892593"/>
          </a:xfrm>
          <a:prstGeom prst="rect">
            <a:avLst/>
          </a:prstGeom>
        </p:spPr>
      </p:pic>
    </p:spTree>
    <p:extLst>
      <p:ext uri="{BB962C8B-B14F-4D97-AF65-F5344CB8AC3E}">
        <p14:creationId xmlns:p14="http://schemas.microsoft.com/office/powerpoint/2010/main" val="17386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84</a:t>
            </a:fld>
            <a:endParaRPr lang="en-US"/>
          </a:p>
        </p:txBody>
      </p:sp>
      <p:sp>
        <p:nvSpPr>
          <p:cNvPr id="7" name="Oval 6"/>
          <p:cNvSpPr/>
          <p:nvPr/>
        </p:nvSpPr>
        <p:spPr>
          <a:xfrm>
            <a:off x="177393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220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98068"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461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222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70276"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463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9441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60233"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208305"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84369"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432441"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78288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4309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007024"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6550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2311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79232"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4552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10336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69189"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217261"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93325"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441397"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72175" y="1267483"/>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2" name="Oval 31"/>
          <p:cNvSpPr/>
          <p:nvPr/>
        </p:nvSpPr>
        <p:spPr>
          <a:xfrm>
            <a:off x="381131" y="1877848"/>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3" name="TextBox 32"/>
          <p:cNvSpPr txBox="1"/>
          <p:nvPr/>
        </p:nvSpPr>
        <p:spPr>
          <a:xfrm>
            <a:off x="2256766" y="3746881"/>
            <a:ext cx="7467920" cy="867930"/>
          </a:xfrm>
          <a:prstGeom prst="rect">
            <a:avLst/>
          </a:prstGeom>
          <a:noFill/>
        </p:spPr>
        <p:txBody>
          <a:bodyPr wrap="square" rtlCol="0">
            <a:spAutoFit/>
          </a:bodyPr>
          <a:lstStyle/>
          <a:p>
            <a:pPr>
              <a:lnSpc>
                <a:spcPct val="90000"/>
              </a:lnSpc>
            </a:pPr>
            <a:r>
              <a:rPr lang="en-US" sz="2800" dirty="0"/>
              <a:t>If there was a positive ion outside.. What would it experience?</a:t>
            </a:r>
          </a:p>
        </p:txBody>
      </p:sp>
      <p:sp>
        <p:nvSpPr>
          <p:cNvPr id="35" name="Oval 34"/>
          <p:cNvSpPr/>
          <p:nvPr/>
        </p:nvSpPr>
        <p:spPr>
          <a:xfrm>
            <a:off x="7102524" y="2671213"/>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6259" y="1850053"/>
            <a:ext cx="2074368" cy="2074368"/>
          </a:xfrm>
          <a:prstGeom prst="rect">
            <a:avLst/>
          </a:prstGeom>
        </p:spPr>
      </p:pic>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t="14300" r="15051"/>
          <a:stretch/>
        </p:blipFill>
        <p:spPr>
          <a:xfrm rot="5400000">
            <a:off x="4198934" y="-2678551"/>
            <a:ext cx="2026365" cy="8892593"/>
          </a:xfrm>
          <a:prstGeom prst="rect">
            <a:avLst/>
          </a:prstGeom>
        </p:spPr>
      </p:pic>
    </p:spTree>
    <p:extLst>
      <p:ext uri="{BB962C8B-B14F-4D97-AF65-F5344CB8AC3E}">
        <p14:creationId xmlns:p14="http://schemas.microsoft.com/office/powerpoint/2010/main" val="133840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85</a:t>
            </a:fld>
            <a:endParaRPr lang="en-US"/>
          </a:p>
        </p:txBody>
      </p:sp>
      <p:sp>
        <p:nvSpPr>
          <p:cNvPr id="7" name="Oval 6"/>
          <p:cNvSpPr/>
          <p:nvPr/>
        </p:nvSpPr>
        <p:spPr>
          <a:xfrm>
            <a:off x="177393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220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98068"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461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222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70276"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463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9441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60233"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208305"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84369"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432441"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72175" y="1267483"/>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3" name="TextBox 32"/>
          <p:cNvSpPr txBox="1"/>
          <p:nvPr/>
        </p:nvSpPr>
        <p:spPr>
          <a:xfrm>
            <a:off x="2256766" y="3338824"/>
            <a:ext cx="7467920" cy="2031325"/>
          </a:xfrm>
          <a:prstGeom prst="rect">
            <a:avLst/>
          </a:prstGeom>
          <a:noFill/>
        </p:spPr>
        <p:txBody>
          <a:bodyPr wrap="square" rtlCol="0">
            <a:spAutoFit/>
          </a:bodyPr>
          <a:lstStyle/>
          <a:p>
            <a:pPr>
              <a:lnSpc>
                <a:spcPct val="90000"/>
              </a:lnSpc>
            </a:pPr>
            <a:r>
              <a:rPr lang="en-US" sz="2800" dirty="0"/>
              <a:t>It wouldn’t experience any force since the wire is neutral.</a:t>
            </a:r>
          </a:p>
          <a:p>
            <a:pPr>
              <a:lnSpc>
                <a:spcPct val="90000"/>
              </a:lnSpc>
            </a:pPr>
            <a:endParaRPr lang="en-US" sz="2800" dirty="0"/>
          </a:p>
          <a:p>
            <a:pPr>
              <a:lnSpc>
                <a:spcPct val="90000"/>
              </a:lnSpc>
            </a:pPr>
            <a:r>
              <a:rPr lang="en-US" sz="2800" dirty="0"/>
              <a:t>Even if the negative charges were moving (a current flowing through the wire) </a:t>
            </a:r>
          </a:p>
        </p:txBody>
      </p:sp>
      <p:sp>
        <p:nvSpPr>
          <p:cNvPr id="35" name="Oval 34"/>
          <p:cNvSpPr/>
          <p:nvPr/>
        </p:nvSpPr>
        <p:spPr>
          <a:xfrm>
            <a:off x="6776257" y="2671213"/>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0" name="Oval 59"/>
          <p:cNvSpPr/>
          <p:nvPr/>
        </p:nvSpPr>
        <p:spPr>
          <a:xfrm>
            <a:off x="178288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4309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007024"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36550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2311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879232"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4552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10336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569189"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217261"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793325"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8441397"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p:cNvSpPr/>
          <p:nvPr/>
        </p:nvSpPr>
        <p:spPr>
          <a:xfrm>
            <a:off x="4011438" y="1843018"/>
            <a:ext cx="2890565" cy="597975"/>
          </a:xfrm>
          <a:prstGeom prst="rightArrow">
            <a:avLst/>
          </a:prstGeom>
          <a:solidFill>
            <a:schemeClr val="accent5">
              <a:lumMod val="20000"/>
              <a:lumOff val="8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Electrons moving </a:t>
            </a:r>
          </a:p>
        </p:txBody>
      </p:sp>
      <p:pic>
        <p:nvPicPr>
          <p:cNvPr id="72" name="Picture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835" y="1906435"/>
            <a:ext cx="2074368" cy="207436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64" y="981351"/>
            <a:ext cx="2285714" cy="2285714"/>
          </a:xfrm>
          <a:prstGeom prst="rect">
            <a:avLst/>
          </a:prstGeom>
        </p:spPr>
      </p:pic>
      <p:pic>
        <p:nvPicPr>
          <p:cNvPr id="73" name="Picture 72"/>
          <p:cNvPicPr>
            <a:picLocks noChangeAspect="1"/>
          </p:cNvPicPr>
          <p:nvPr/>
        </p:nvPicPr>
        <p:blipFill rotWithShape="1">
          <a:blip r:embed="rId4" cstate="print">
            <a:extLst>
              <a:ext uri="{28A0092B-C50C-407E-A947-70E740481C1C}">
                <a14:useLocalDpi xmlns:a14="http://schemas.microsoft.com/office/drawing/2010/main" val="0"/>
              </a:ext>
            </a:extLst>
          </a:blip>
          <a:srcRect t="14300" r="15051"/>
          <a:stretch/>
        </p:blipFill>
        <p:spPr>
          <a:xfrm rot="5400000">
            <a:off x="4198934" y="-2678551"/>
            <a:ext cx="2026365" cy="8892593"/>
          </a:xfrm>
          <a:prstGeom prst="rect">
            <a:avLst/>
          </a:prstGeom>
        </p:spPr>
      </p:pic>
    </p:spTree>
    <p:extLst>
      <p:ext uri="{BB962C8B-B14F-4D97-AF65-F5344CB8AC3E}">
        <p14:creationId xmlns:p14="http://schemas.microsoft.com/office/powerpoint/2010/main" val="94571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6622E-6 -2.22222E-6 L 0.65525 0.00139 " pathEditMode="relative" rAng="0" ptsTypes="AA">
                                      <p:cBhvr>
                                        <p:cTn id="6" dur="2000" fill="hold"/>
                                        <p:tgtEl>
                                          <p:spTgt spid="3"/>
                                        </p:tgtEl>
                                        <p:attrNameLst>
                                          <p:attrName>ppt_x</p:attrName>
                                          <p:attrName>ppt_y</p:attrName>
                                        </p:attrNameLst>
                                      </p:cBhvr>
                                      <p:rCtr x="32756"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86</a:t>
            </a:fld>
            <a:endParaRPr lang="en-US" dirty="0"/>
          </a:p>
        </p:txBody>
      </p:sp>
      <p:sp>
        <p:nvSpPr>
          <p:cNvPr id="7" name="Oval 6"/>
          <p:cNvSpPr/>
          <p:nvPr/>
        </p:nvSpPr>
        <p:spPr>
          <a:xfrm>
            <a:off x="177393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220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98068"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461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222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70276"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463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9441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60233"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208305"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84369"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432441"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72175" y="1267483"/>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3" name="TextBox 32"/>
          <p:cNvSpPr txBox="1"/>
          <p:nvPr/>
        </p:nvSpPr>
        <p:spPr>
          <a:xfrm>
            <a:off x="2360452" y="4568041"/>
            <a:ext cx="7467920" cy="1255728"/>
          </a:xfrm>
          <a:prstGeom prst="rect">
            <a:avLst/>
          </a:prstGeom>
          <a:noFill/>
        </p:spPr>
        <p:txBody>
          <a:bodyPr wrap="square" rtlCol="0">
            <a:spAutoFit/>
          </a:bodyPr>
          <a:lstStyle/>
          <a:p>
            <a:pPr>
              <a:lnSpc>
                <a:spcPct val="90000"/>
              </a:lnSpc>
            </a:pPr>
            <a:r>
              <a:rPr lang="en-US" sz="2800" dirty="0"/>
              <a:t>But a moving  outside charge would experience repulsion. </a:t>
            </a:r>
          </a:p>
          <a:p>
            <a:pPr>
              <a:lnSpc>
                <a:spcPct val="90000"/>
              </a:lnSpc>
            </a:pPr>
            <a:r>
              <a:rPr lang="en-US" sz="2800" dirty="0"/>
              <a:t>How do we account for that force? </a:t>
            </a:r>
          </a:p>
        </p:txBody>
      </p:sp>
      <p:sp>
        <p:nvSpPr>
          <p:cNvPr id="35" name="Oval 34"/>
          <p:cNvSpPr/>
          <p:nvPr/>
        </p:nvSpPr>
        <p:spPr>
          <a:xfrm>
            <a:off x="5446340" y="2622378"/>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59" name="Oval 58"/>
          <p:cNvSpPr/>
          <p:nvPr/>
        </p:nvSpPr>
        <p:spPr>
          <a:xfrm>
            <a:off x="178288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24309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07024"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6550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2311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879232"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4552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10336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569189"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217261"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793325"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8441397"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p:cNvSpPr/>
          <p:nvPr/>
        </p:nvSpPr>
        <p:spPr>
          <a:xfrm>
            <a:off x="4011438" y="1843018"/>
            <a:ext cx="2890565" cy="597975"/>
          </a:xfrm>
          <a:prstGeom prst="rightArrow">
            <a:avLst/>
          </a:prstGeom>
          <a:solidFill>
            <a:schemeClr val="accent5">
              <a:lumMod val="20000"/>
              <a:lumOff val="8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Electrons moving </a:t>
            </a:r>
          </a:p>
        </p:txBody>
      </p:sp>
      <p:pic>
        <p:nvPicPr>
          <p:cNvPr id="72" name="Picture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5716" y="1761897"/>
            <a:ext cx="2074368" cy="2074368"/>
          </a:xfrm>
          <a:prstGeom prst="rect">
            <a:avLst/>
          </a:prstGeom>
        </p:spPr>
      </p:pic>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64" y="981351"/>
            <a:ext cx="2285714" cy="2285714"/>
          </a:xfrm>
          <a:prstGeom prst="rect">
            <a:avLst/>
          </a:prstGeom>
        </p:spPr>
      </p:pic>
      <p:pic>
        <p:nvPicPr>
          <p:cNvPr id="74" name="Picture 73"/>
          <p:cNvPicPr>
            <a:picLocks noChangeAspect="1"/>
          </p:cNvPicPr>
          <p:nvPr/>
        </p:nvPicPr>
        <p:blipFill rotWithShape="1">
          <a:blip r:embed="rId4" cstate="print">
            <a:extLst>
              <a:ext uri="{28A0092B-C50C-407E-A947-70E740481C1C}">
                <a14:useLocalDpi xmlns:a14="http://schemas.microsoft.com/office/drawing/2010/main" val="0"/>
              </a:ext>
            </a:extLst>
          </a:blip>
          <a:srcRect t="14300" r="15051"/>
          <a:stretch/>
        </p:blipFill>
        <p:spPr>
          <a:xfrm rot="5400000">
            <a:off x="4198934" y="-2678551"/>
            <a:ext cx="2026365" cy="8892593"/>
          </a:xfrm>
          <a:prstGeom prst="rect">
            <a:avLst/>
          </a:prstGeom>
        </p:spPr>
      </p:pic>
    </p:spTree>
    <p:extLst>
      <p:ext uri="{BB962C8B-B14F-4D97-AF65-F5344CB8AC3E}">
        <p14:creationId xmlns:p14="http://schemas.microsoft.com/office/powerpoint/2010/main" val="38714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6622E-6 -2.22222E-6 L 0.65525 0.00139 " pathEditMode="relative" rAng="0" ptsTypes="AA">
                                      <p:cBhvr>
                                        <p:cTn id="6" dur="2000" fill="hold"/>
                                        <p:tgtEl>
                                          <p:spTgt spid="73"/>
                                        </p:tgtEl>
                                        <p:attrNameLst>
                                          <p:attrName>ppt_x</p:attrName>
                                          <p:attrName>ppt_y</p:attrName>
                                        </p:attrNameLst>
                                      </p:cBhvr>
                                      <p:rCtr x="32756" y="69"/>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4.10784E-6 7.40741E-7 L 0.12556 7.40741E-7 C 0.18169 7.40741E-7 0.25111 0.08264 0.25111 0.14977 L 0.25111 0.29977 " pathEditMode="relative" rAng="0" ptsTypes="AAAA">
                                      <p:cBhvr>
                                        <p:cTn id="10" dur="2000" fill="hold"/>
                                        <p:tgtEl>
                                          <p:spTgt spid="72"/>
                                        </p:tgtEl>
                                        <p:attrNameLst>
                                          <p:attrName>ppt_x</p:attrName>
                                          <p:attrName>ppt_y</p:attrName>
                                        </p:attrNameLst>
                                      </p:cBhvr>
                                      <p:rCtr x="12555" y="1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87</a:t>
            </a:fld>
            <a:endParaRPr lang="en-US"/>
          </a:p>
        </p:txBody>
      </p:sp>
      <p:sp>
        <p:nvSpPr>
          <p:cNvPr id="7" name="Oval 6"/>
          <p:cNvSpPr/>
          <p:nvPr/>
        </p:nvSpPr>
        <p:spPr>
          <a:xfrm>
            <a:off x="177393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220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98068"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461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222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70276"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463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9441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60233"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208305"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84369"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432441"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72175" y="1267483"/>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3" name="TextBox 32"/>
          <p:cNvSpPr txBox="1"/>
          <p:nvPr/>
        </p:nvSpPr>
        <p:spPr>
          <a:xfrm>
            <a:off x="1136316" y="4776548"/>
            <a:ext cx="7467920" cy="1255728"/>
          </a:xfrm>
          <a:prstGeom prst="rect">
            <a:avLst/>
          </a:prstGeom>
          <a:noFill/>
        </p:spPr>
        <p:txBody>
          <a:bodyPr wrap="square" rtlCol="0">
            <a:spAutoFit/>
          </a:bodyPr>
          <a:lstStyle/>
          <a:p>
            <a:pPr>
              <a:lnSpc>
                <a:spcPct val="90000"/>
              </a:lnSpc>
            </a:pPr>
            <a:r>
              <a:rPr lang="en-US" sz="2800" dirty="0"/>
              <a:t>Based on Ampere’s Law, we say it’s a magnetic force from the magnetic field generated by the current. </a:t>
            </a:r>
            <a:r>
              <a:rPr lang="en-US" sz="2800" b="1" dirty="0">
                <a:solidFill>
                  <a:srgbClr val="FFFF00"/>
                </a:solidFill>
              </a:rPr>
              <a:t>From our perspective. </a:t>
            </a:r>
          </a:p>
        </p:txBody>
      </p:sp>
      <p:sp>
        <p:nvSpPr>
          <p:cNvPr id="71" name="Oval 70"/>
          <p:cNvSpPr/>
          <p:nvPr/>
        </p:nvSpPr>
        <p:spPr>
          <a:xfrm>
            <a:off x="178288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4309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007024"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6550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2311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879232"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4552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10336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569189"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217261"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793325"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8441397"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row: Right 82"/>
          <p:cNvSpPr/>
          <p:nvPr/>
        </p:nvSpPr>
        <p:spPr>
          <a:xfrm>
            <a:off x="4011438" y="1843018"/>
            <a:ext cx="2890565" cy="597975"/>
          </a:xfrm>
          <a:prstGeom prst="rightArrow">
            <a:avLst/>
          </a:prstGeom>
          <a:solidFill>
            <a:schemeClr val="accent5">
              <a:lumMod val="20000"/>
              <a:lumOff val="8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Electrons moving </a:t>
            </a:r>
          </a:p>
        </p:txBody>
      </p:sp>
      <mc:AlternateContent xmlns:mc="http://schemas.openxmlformats.org/markup-compatibility/2006">
        <mc:Choice xmlns:p14="http://schemas.microsoft.com/office/powerpoint/2010/main" Requires="p14">
          <p:contentPart p14:bwMode="auto" r:id="rId2">
            <p14:nvContentPartPr>
              <p14:cNvPr id="84" name="Ink 83"/>
              <p14:cNvContentPartPr/>
              <p14:nvPr/>
            </p14:nvContentPartPr>
            <p14:xfrm>
              <a:off x="2133320" y="924480"/>
              <a:ext cx="360" cy="360"/>
            </p14:xfrm>
          </p:contentPart>
        </mc:Choice>
        <mc:Fallback>
          <p:pic>
            <p:nvPicPr>
              <p:cNvPr id="84" name="Ink 83"/>
              <p:cNvPicPr/>
              <p:nvPr/>
            </p:nvPicPr>
            <p:blipFill/>
            <p:spPr/>
          </p:pic>
        </mc:Fallback>
      </mc:AlternateContent>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64" y="981351"/>
            <a:ext cx="2285714" cy="2285714"/>
          </a:xfrm>
          <a:prstGeom prst="rect">
            <a:avLst/>
          </a:prstGeom>
        </p:spPr>
      </p:pic>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5716" y="1761897"/>
            <a:ext cx="2074368" cy="2074368"/>
          </a:xfrm>
          <a:prstGeom prst="rect">
            <a:avLst/>
          </a:prstGeom>
        </p:spPr>
      </p:pic>
      <p:pic>
        <p:nvPicPr>
          <p:cNvPr id="93" name="Picture 92"/>
          <p:cNvPicPr>
            <a:picLocks noChangeAspect="1"/>
          </p:cNvPicPr>
          <p:nvPr/>
        </p:nvPicPr>
        <p:blipFill rotWithShape="1">
          <a:blip r:embed="rId5" cstate="print">
            <a:extLst>
              <a:ext uri="{28A0092B-C50C-407E-A947-70E740481C1C}">
                <a14:useLocalDpi xmlns:a14="http://schemas.microsoft.com/office/drawing/2010/main" val="0"/>
              </a:ext>
            </a:extLst>
          </a:blip>
          <a:srcRect t="14300" r="15051"/>
          <a:stretch/>
        </p:blipFill>
        <p:spPr>
          <a:xfrm rot="5400000">
            <a:off x="4198934" y="-2678551"/>
            <a:ext cx="2026365" cy="8892593"/>
          </a:xfrm>
          <a:prstGeom prst="rect">
            <a:avLst/>
          </a:prstGeom>
        </p:spPr>
      </p:pic>
    </p:spTree>
    <p:extLst>
      <p:ext uri="{BB962C8B-B14F-4D97-AF65-F5344CB8AC3E}">
        <p14:creationId xmlns:p14="http://schemas.microsoft.com/office/powerpoint/2010/main" val="279257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6622E-6 -2.22222E-6 L 0.65525 0.00139 " pathEditMode="relative" rAng="0" ptsTypes="AA">
                                      <p:cBhvr>
                                        <p:cTn id="6" dur="2000" fill="hold"/>
                                        <p:tgtEl>
                                          <p:spTgt spid="91"/>
                                        </p:tgtEl>
                                        <p:attrNameLst>
                                          <p:attrName>ppt_x</p:attrName>
                                          <p:attrName>ppt_y</p:attrName>
                                        </p:attrNameLst>
                                      </p:cBhvr>
                                      <p:rCtr x="32756" y="69"/>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4.10784E-6 7.40741E-7 L 0.12556 7.40741E-7 C 0.18169 7.40741E-7 0.25111 0.08264 0.25111 0.14977 L 0.25111 0.29977 " pathEditMode="relative" rAng="0" ptsTypes="AAAA">
                                      <p:cBhvr>
                                        <p:cTn id="10" dur="2000" fill="hold"/>
                                        <p:tgtEl>
                                          <p:spTgt spid="92"/>
                                        </p:tgtEl>
                                        <p:attrNameLst>
                                          <p:attrName>ppt_x</p:attrName>
                                          <p:attrName>ppt_y</p:attrName>
                                        </p:attrNameLst>
                                      </p:cBhvr>
                                      <p:rCtr x="12555" y="1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print">
            <a:extLst>
              <a:ext uri="{28A0092B-C50C-407E-A947-70E740481C1C}">
                <a14:useLocalDpi xmlns:a14="http://schemas.microsoft.com/office/drawing/2010/main" val="0"/>
              </a:ext>
            </a:extLst>
          </a:blip>
          <a:srcRect t="14300" r="15051"/>
          <a:stretch/>
        </p:blipFill>
        <p:spPr>
          <a:xfrm rot="5400000">
            <a:off x="4198934" y="-2678551"/>
            <a:ext cx="2026365" cy="8892593"/>
          </a:xfrm>
          <a:prstGeom prst="rect">
            <a:avLst/>
          </a:prstGeom>
        </p:spPr>
      </p:pic>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88</a:t>
            </a:fld>
            <a:endParaRPr lang="en-US"/>
          </a:p>
        </p:txBody>
      </p:sp>
      <p:sp>
        <p:nvSpPr>
          <p:cNvPr id="7" name="Oval 6"/>
          <p:cNvSpPr/>
          <p:nvPr/>
        </p:nvSpPr>
        <p:spPr>
          <a:xfrm>
            <a:off x="177393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220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98068"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461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22204"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70276"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46340"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94412"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60233"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208305"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84369"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432441" y="1297819"/>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77992" y="1340768"/>
            <a:ext cx="432048" cy="43204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3" name="TextBox 32"/>
          <p:cNvSpPr txBox="1"/>
          <p:nvPr/>
        </p:nvSpPr>
        <p:spPr>
          <a:xfrm>
            <a:off x="464648" y="3482151"/>
            <a:ext cx="9261215" cy="1643527"/>
          </a:xfrm>
          <a:prstGeom prst="rect">
            <a:avLst/>
          </a:prstGeom>
          <a:noFill/>
        </p:spPr>
        <p:txBody>
          <a:bodyPr wrap="square" rtlCol="0">
            <a:spAutoFit/>
          </a:bodyPr>
          <a:lstStyle/>
          <a:p>
            <a:pPr>
              <a:lnSpc>
                <a:spcPct val="90000"/>
              </a:lnSpc>
            </a:pPr>
            <a:r>
              <a:rPr lang="en-US" sz="2800" dirty="0"/>
              <a:t>But from the perspective of the free charges...</a:t>
            </a:r>
          </a:p>
          <a:p>
            <a:pPr>
              <a:lnSpc>
                <a:spcPct val="90000"/>
              </a:lnSpc>
            </a:pPr>
            <a:r>
              <a:rPr lang="en-US" sz="2800" dirty="0"/>
              <a:t>They are static. </a:t>
            </a:r>
          </a:p>
          <a:p>
            <a:pPr>
              <a:lnSpc>
                <a:spcPct val="90000"/>
              </a:lnSpc>
            </a:pPr>
            <a:r>
              <a:rPr lang="en-US" sz="2800" b="1" dirty="0">
                <a:solidFill>
                  <a:srgbClr val="FFFF00"/>
                </a:solidFill>
              </a:rPr>
              <a:t>NO CURRENT. </a:t>
            </a:r>
          </a:p>
          <a:p>
            <a:pPr>
              <a:lnSpc>
                <a:spcPct val="90000"/>
              </a:lnSpc>
            </a:pPr>
            <a:r>
              <a:rPr lang="en-US" sz="2800" dirty="0"/>
              <a:t>Only observe an </a:t>
            </a:r>
            <a:r>
              <a:rPr lang="en-US" sz="2800" dirty="0">
                <a:solidFill>
                  <a:srgbClr val="FFFF00"/>
                </a:solidFill>
              </a:rPr>
              <a:t>electric field.</a:t>
            </a:r>
          </a:p>
        </p:txBody>
      </p:sp>
      <p:sp>
        <p:nvSpPr>
          <p:cNvPr id="71" name="Oval 70"/>
          <p:cNvSpPr/>
          <p:nvPr/>
        </p:nvSpPr>
        <p:spPr>
          <a:xfrm>
            <a:off x="178288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4309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007024"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6550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231160"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879232"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455296"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103368"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569189"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217261"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793325"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8441397" y="1908184"/>
            <a:ext cx="432048" cy="43204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row: Right 82"/>
          <p:cNvSpPr/>
          <p:nvPr/>
        </p:nvSpPr>
        <p:spPr>
          <a:xfrm>
            <a:off x="3521870" y="510828"/>
            <a:ext cx="3648252" cy="597975"/>
          </a:xfrm>
          <a:prstGeom prst="rightArrow">
            <a:avLst/>
          </a:prstGeom>
          <a:solidFill>
            <a:schemeClr val="accent5">
              <a:lumMod val="20000"/>
              <a:lumOff val="8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Positive ions moving </a:t>
            </a:r>
          </a:p>
        </p:txBody>
      </p:sp>
      <mc:AlternateContent xmlns:mc="http://schemas.openxmlformats.org/markup-compatibility/2006">
        <mc:Choice xmlns:p14="http://schemas.microsoft.com/office/powerpoint/2010/main" Requires="p14">
          <p:contentPart p14:bwMode="auto" r:id="rId3">
            <p14:nvContentPartPr>
              <p14:cNvPr id="84" name="Ink 83"/>
              <p14:cNvContentPartPr/>
              <p14:nvPr/>
            </p14:nvContentPartPr>
            <p14:xfrm>
              <a:off x="2133320" y="924480"/>
              <a:ext cx="360" cy="360"/>
            </p14:xfrm>
          </p:contentPart>
        </mc:Choice>
        <mc:Fallback>
          <p:pic>
            <p:nvPicPr>
              <p:cNvPr id="84" name="Ink 83"/>
              <p:cNvPicPr/>
              <p:nvPr/>
            </p:nvPicPr>
            <p:blipFill/>
            <p:spPr/>
          </p:pic>
        </mc:Fallback>
      </mc:AlternateContent>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5716" y="1761897"/>
            <a:ext cx="2074368" cy="20743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277" y="590278"/>
            <a:ext cx="1707092" cy="1707092"/>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15" y="1031705"/>
            <a:ext cx="2285714" cy="2285714"/>
          </a:xfrm>
          <a:prstGeom prst="rect">
            <a:avLst/>
          </a:prstGeom>
        </p:spPr>
      </p:pic>
    </p:spTree>
    <p:extLst>
      <p:ext uri="{BB962C8B-B14F-4D97-AF65-F5344CB8AC3E}">
        <p14:creationId xmlns:p14="http://schemas.microsoft.com/office/powerpoint/2010/main" val="189689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4.10784E-6 7.40741E-7 L 0.12556 7.40741E-7 C 0.18169 7.40741E-7 0.25111 0.08264 0.25111 0.14977 L 0.25111 0.29977 " pathEditMode="relative" rAng="0" ptsTypes="AAAA">
                                      <p:cBhvr>
                                        <p:cTn id="6" dur="2000" fill="hold"/>
                                        <p:tgtEl>
                                          <p:spTgt spid="36"/>
                                        </p:tgtEl>
                                        <p:attrNameLst>
                                          <p:attrName>ppt_x</p:attrName>
                                          <p:attrName>ppt_y</p:attrName>
                                        </p:attrNameLst>
                                      </p:cBhvr>
                                      <p:rCtr x="12555" y="1497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35452E-6 3.33333E-6 L 0.65316 -0.00672 " pathEditMode="relative" rAng="0" ptsTypes="AA">
                                      <p:cBhvr>
                                        <p:cTn id="10" dur="2000" fill="hold"/>
                                        <p:tgtEl>
                                          <p:spTgt spid="3"/>
                                        </p:tgtEl>
                                        <p:attrNameLst>
                                          <p:attrName>ppt_x</p:attrName>
                                          <p:attrName>ppt_y</p:attrName>
                                        </p:attrNameLst>
                                      </p:cBhvr>
                                      <p:rCtr x="32652" y="-34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3274E-6 3.7037E-7 L 0.65525 0.00139 " pathEditMode="relative" rAng="0" ptsTypes="AA">
                                      <p:cBhvr>
                                        <p:cTn id="14" dur="2000" fill="hold"/>
                                        <p:tgtEl>
                                          <p:spTgt spid="38"/>
                                        </p:tgtEl>
                                        <p:attrNameLst>
                                          <p:attrName>ppt_x</p:attrName>
                                          <p:attrName>ppt_y</p:attrName>
                                        </p:attrNameLst>
                                      </p:cBhvr>
                                      <p:rCtr x="32756"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12" y="1407654"/>
            <a:ext cx="11134973" cy="3882504"/>
          </a:xfrm>
        </p:spPr>
        <p:txBody>
          <a:bodyPr>
            <a:normAutofit/>
          </a:bodyPr>
          <a:lstStyle/>
          <a:p>
            <a:pPr algn="ctr"/>
            <a:r>
              <a:rPr lang="en-US" dirty="0">
                <a:solidFill>
                  <a:srgbClr val="FFFF00"/>
                </a:solidFill>
              </a:rPr>
              <a:t>Electromagnets are a consequence of Special Relativity!</a:t>
            </a:r>
            <a:br>
              <a:rPr lang="en-US" dirty="0">
                <a:solidFill>
                  <a:srgbClr val="FFFF00"/>
                </a:solidFill>
              </a:rPr>
            </a:br>
            <a:r>
              <a:rPr lang="en-US" dirty="0">
                <a:solidFill>
                  <a:srgbClr val="FFFF00"/>
                </a:solidFill>
              </a:rPr>
              <a:t>Whether you see Electric or Magnetic Field depends on Frame of Reference!</a:t>
            </a:r>
          </a:p>
        </p:txBody>
      </p:sp>
      <p:sp>
        <p:nvSpPr>
          <p:cNvPr id="3" name="Content Placeholder 2"/>
          <p:cNvSpPr>
            <a:spLocks noGrp="1"/>
          </p:cNvSpPr>
          <p:nvPr>
            <p:ph idx="1"/>
          </p:nvPr>
        </p:nvSpPr>
        <p:spPr>
          <a:xfrm>
            <a:off x="914162" y="5085183"/>
            <a:ext cx="10360501" cy="1188617"/>
          </a:xfrm>
        </p:spPr>
        <p:txBody>
          <a:bodyPr/>
          <a:lstStyle/>
          <a:p>
            <a:pPr marL="0" indent="0">
              <a:buNone/>
            </a:pPr>
            <a:endParaRPr lang="en-US" sz="2000" dirty="0">
              <a:hlinkClick r:id="rId2"/>
            </a:endParaRPr>
          </a:p>
          <a:p>
            <a:r>
              <a:rPr lang="en-US" sz="2000" dirty="0">
                <a:hlinkClick r:id="rId2"/>
              </a:rPr>
              <a:t>https://www.youtube.com/watch?v=1TKSfAkWWN0</a:t>
            </a:r>
            <a:r>
              <a:rPr lang="en-US" sz="2000" dirty="0"/>
              <a:t> </a:t>
            </a:r>
            <a:endParaRPr lang="en-US" sz="2000" dirty="0"/>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89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092" y="332656"/>
            <a:ext cx="4762500" cy="2914650"/>
          </a:xfrm>
          <a:prstGeom prst="rect">
            <a:avLst/>
          </a:prstGeom>
        </p:spPr>
      </p:pic>
    </p:spTree>
    <p:extLst>
      <p:ext uri="{BB962C8B-B14F-4D97-AF65-F5344CB8AC3E}">
        <p14:creationId xmlns:p14="http://schemas.microsoft.com/office/powerpoint/2010/main" val="200594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80" y="116632"/>
            <a:ext cx="4316154" cy="859160"/>
          </a:xfrm>
        </p:spPr>
        <p:txBody>
          <a:bodyPr/>
          <a:lstStyle/>
          <a:p>
            <a:r>
              <a:rPr lang="en-US" dirty="0">
                <a:solidFill>
                  <a:srgbClr val="FFC000"/>
                </a:solidFill>
              </a:rPr>
              <a:t>RELATIVE MOTION </a:t>
            </a:r>
          </a:p>
        </p:txBody>
      </p:sp>
      <p:sp>
        <p:nvSpPr>
          <p:cNvPr id="8" name="Content Placeholder 7"/>
          <p:cNvSpPr>
            <a:spLocks noGrp="1"/>
          </p:cNvSpPr>
          <p:nvPr>
            <p:ph idx="1"/>
          </p:nvPr>
        </p:nvSpPr>
        <p:spPr>
          <a:xfrm>
            <a:off x="189756" y="1052736"/>
            <a:ext cx="11569658" cy="2808312"/>
          </a:xfrm>
        </p:spPr>
        <p:txBody>
          <a:bodyPr>
            <a:normAutofit/>
          </a:bodyPr>
          <a:lstStyle/>
          <a:p>
            <a:r>
              <a:rPr lang="en-US" dirty="0"/>
              <a:t>Relative (relativity): </a:t>
            </a:r>
            <a:r>
              <a:rPr lang="en-US" dirty="0">
                <a:solidFill>
                  <a:srgbClr val="FFFF00"/>
                </a:solidFill>
              </a:rPr>
              <a:t>with respect to something…  a measurement you make in one reference frame compared to another reference frame</a:t>
            </a:r>
          </a:p>
          <a:p>
            <a:r>
              <a:rPr lang="en-US" dirty="0"/>
              <a:t>Invariance (invariant):</a:t>
            </a:r>
          </a:p>
          <a:p>
            <a:pPr lvl="1"/>
            <a:r>
              <a:rPr lang="en-US" dirty="0">
                <a:solidFill>
                  <a:srgbClr val="FFFF00"/>
                </a:solidFill>
              </a:rPr>
              <a:t>Stuff that doesn’t change when you change reference frame </a:t>
            </a:r>
          </a:p>
          <a:p>
            <a:pPr lvl="1"/>
            <a:r>
              <a:rPr lang="en-US" dirty="0"/>
              <a:t>Sitting in subway train and not knowing for a moment who’s moving. The train next to you or your train?</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220" y="3429000"/>
            <a:ext cx="7560840" cy="3048000"/>
          </a:xfrm>
          <a:prstGeom prst="rect">
            <a:avLst/>
          </a:prstGeom>
        </p:spPr>
      </p:pic>
      <p:sp>
        <p:nvSpPr>
          <p:cNvPr id="3" name="Footer Placeholder 2"/>
          <p:cNvSpPr>
            <a:spLocks noGrp="1"/>
          </p:cNvSpPr>
          <p:nvPr>
            <p:ph type="ftr" sz="quarter" idx="11"/>
          </p:nvPr>
        </p:nvSpPr>
        <p:spPr/>
        <p:txBody>
          <a:bodyPr/>
          <a:lstStyle/>
          <a:p>
            <a:r>
              <a:rPr lang="en-US"/>
              <a:t>Mehreen Sultana, Modern Physics - Saturday Morning Physics - March 11, 2017</a:t>
            </a:r>
          </a:p>
        </p:txBody>
      </p:sp>
      <p:sp>
        <p:nvSpPr>
          <p:cNvPr id="4" name="Slide Number Placeholder 3"/>
          <p:cNvSpPr>
            <a:spLocks noGrp="1"/>
          </p:cNvSpPr>
          <p:nvPr>
            <p:ph type="sldNum" sz="quarter" idx="12"/>
          </p:nvPr>
        </p:nvSpPr>
        <p:spPr/>
        <p:txBody>
          <a:bodyPr/>
          <a:lstStyle/>
          <a:p>
            <a:fld id="{E5FD5434-F838-4DD4-A17B-1CB1A1850DF4}" type="slidenum">
              <a:rPr lang="en-US" smtClean="0"/>
              <a:t>9</a:t>
            </a:fld>
            <a:endParaRPr lang="en-US"/>
          </a:p>
        </p:txBody>
      </p:sp>
    </p:spTree>
    <p:extLst>
      <p:ext uri="{BB962C8B-B14F-4D97-AF65-F5344CB8AC3E}">
        <p14:creationId xmlns:p14="http://schemas.microsoft.com/office/powerpoint/2010/main" val="424488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2">
                <a:lumMod val="94000"/>
                <a:lumOff val="6000"/>
                <a:alpha val="42000"/>
              </a:schemeClr>
            </a:gs>
            <a:gs pos="85000">
              <a:schemeClr val="bg2">
                <a:tint val="100000"/>
                <a:shade val="40000"/>
                <a:satMod val="100000"/>
              </a:schemeClr>
            </a:gs>
            <a:gs pos="67000">
              <a:schemeClr val="bg2">
                <a:shade val="5000"/>
                <a:sat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p:nvGrpSpPr>
        <p:grpSpPr>
          <a:xfrm rot="20168862">
            <a:off x="1307269" y="3360593"/>
            <a:ext cx="4336486" cy="2934175"/>
            <a:chOff x="760228" y="2212888"/>
            <a:chExt cx="4608512" cy="336822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6085">
              <a:off x="760228" y="2212888"/>
              <a:ext cx="4608512" cy="3368229"/>
            </a:xfrm>
            <a:prstGeom prst="rect">
              <a:avLst/>
            </a:prstGeom>
          </p:spPr>
        </p:pic>
        <p:sp>
          <p:nvSpPr>
            <p:cNvPr id="6" name="TextBox 5"/>
            <p:cNvSpPr txBox="1"/>
            <p:nvPr/>
          </p:nvSpPr>
          <p:spPr>
            <a:xfrm rot="1280787">
              <a:off x="1804345" y="3463036"/>
              <a:ext cx="2520280" cy="867930"/>
            </a:xfrm>
            <a:prstGeom prst="rect">
              <a:avLst/>
            </a:prstGeom>
            <a:noFill/>
          </p:spPr>
          <p:txBody>
            <a:bodyPr wrap="square" rtlCol="0">
              <a:spAutoFit/>
            </a:bodyPr>
            <a:lstStyle/>
            <a:p>
              <a:pPr algn="ctr">
                <a:lnSpc>
                  <a:spcPct val="90000"/>
                </a:lnSpc>
              </a:pPr>
              <a:r>
                <a:rPr lang="en-US" sz="2800" dirty="0"/>
                <a:t>Newtonian</a:t>
              </a:r>
            </a:p>
            <a:p>
              <a:pPr algn="ctr">
                <a:lnSpc>
                  <a:spcPct val="90000"/>
                </a:lnSpc>
              </a:pPr>
              <a:r>
                <a:rPr lang="en-US" sz="2800" dirty="0"/>
                <a:t>Mechanics</a:t>
              </a:r>
            </a:p>
          </p:txBody>
        </p:sp>
      </p:grpSp>
      <p:grpSp>
        <p:nvGrpSpPr>
          <p:cNvPr id="10" name="Group 9"/>
          <p:cNvGrpSpPr/>
          <p:nvPr/>
        </p:nvGrpSpPr>
        <p:grpSpPr>
          <a:xfrm rot="18661095">
            <a:off x="6743324" y="3088306"/>
            <a:ext cx="3629640" cy="2619697"/>
            <a:chOff x="6957516" y="1752996"/>
            <a:chExt cx="3676332" cy="292379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7539">
              <a:off x="7333784" y="1376728"/>
              <a:ext cx="2923795" cy="3676332"/>
            </a:xfrm>
            <a:prstGeom prst="rect">
              <a:avLst/>
            </a:prstGeom>
          </p:spPr>
        </p:pic>
        <p:sp>
          <p:nvSpPr>
            <p:cNvPr id="9" name="TextBox 8"/>
            <p:cNvSpPr txBox="1"/>
            <p:nvPr/>
          </p:nvSpPr>
          <p:spPr>
            <a:xfrm rot="2922114">
              <a:off x="7618548" y="2610757"/>
              <a:ext cx="2045546" cy="1532727"/>
            </a:xfrm>
            <a:prstGeom prst="rect">
              <a:avLst/>
            </a:prstGeom>
            <a:noFill/>
          </p:spPr>
          <p:txBody>
            <a:bodyPr wrap="square" rtlCol="0">
              <a:spAutoFit/>
            </a:bodyPr>
            <a:lstStyle/>
            <a:p>
              <a:pPr algn="ctr">
                <a:lnSpc>
                  <a:spcPct val="90000"/>
                </a:lnSpc>
              </a:pPr>
              <a:r>
                <a:rPr lang="en-US" sz="2000" dirty="0"/>
                <a:t>Electricity</a:t>
              </a:r>
            </a:p>
            <a:p>
              <a:pPr algn="ctr">
                <a:lnSpc>
                  <a:spcPct val="90000"/>
                </a:lnSpc>
              </a:pPr>
              <a:endParaRPr lang="en-US" sz="2000" dirty="0"/>
            </a:p>
            <a:p>
              <a:pPr algn="ctr">
                <a:lnSpc>
                  <a:spcPct val="90000"/>
                </a:lnSpc>
              </a:pPr>
              <a:r>
                <a:rPr lang="en-US" sz="2000" dirty="0"/>
                <a:t>And</a:t>
              </a:r>
            </a:p>
            <a:p>
              <a:pPr algn="ctr">
                <a:lnSpc>
                  <a:spcPct val="90000"/>
                </a:lnSpc>
              </a:pPr>
              <a:r>
                <a:rPr lang="en-US" sz="2000" dirty="0"/>
                <a:t> </a:t>
              </a:r>
            </a:p>
            <a:p>
              <a:pPr algn="ctr">
                <a:lnSpc>
                  <a:spcPct val="90000"/>
                </a:lnSpc>
              </a:pPr>
              <a:r>
                <a:rPr lang="en-US" sz="2000" dirty="0"/>
                <a:t>Magnetism</a:t>
              </a:r>
            </a:p>
          </p:txBody>
        </p:sp>
      </p:grpSp>
      <p:grpSp>
        <p:nvGrpSpPr>
          <p:cNvPr id="14" name="Group 13"/>
          <p:cNvGrpSpPr/>
          <p:nvPr/>
        </p:nvGrpSpPr>
        <p:grpSpPr>
          <a:xfrm>
            <a:off x="4839518" y="25518"/>
            <a:ext cx="2363615" cy="4119642"/>
            <a:chOff x="5242965" y="605502"/>
            <a:chExt cx="2452489" cy="369731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965" y="605502"/>
              <a:ext cx="2452489" cy="3697313"/>
            </a:xfrm>
            <a:prstGeom prst="rect">
              <a:avLst/>
            </a:prstGeom>
          </p:spPr>
        </p:pic>
        <p:sp>
          <p:nvSpPr>
            <p:cNvPr id="13" name="TextBox 12"/>
            <p:cNvSpPr txBox="1"/>
            <p:nvPr/>
          </p:nvSpPr>
          <p:spPr>
            <a:xfrm>
              <a:off x="5734372" y="2126506"/>
              <a:ext cx="1469677" cy="480131"/>
            </a:xfrm>
            <a:prstGeom prst="rect">
              <a:avLst/>
            </a:prstGeom>
            <a:noFill/>
          </p:spPr>
          <p:txBody>
            <a:bodyPr wrap="square" rtlCol="0">
              <a:spAutoFit/>
            </a:bodyPr>
            <a:lstStyle/>
            <a:p>
              <a:pPr algn="ctr">
                <a:lnSpc>
                  <a:spcPct val="90000"/>
                </a:lnSpc>
              </a:pPr>
              <a:r>
                <a:rPr lang="en-US" sz="2800" dirty="0"/>
                <a:t>Light</a:t>
              </a:r>
            </a:p>
          </p:txBody>
        </p:sp>
      </p:gr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artisticPaintBrush/>
                    </a14:imgEffect>
                    <a14:imgEffect>
                      <a14:sharpenSoften amount="5000"/>
                    </a14:imgEffect>
                    <a14:imgEffect>
                      <a14:saturation sat="400000"/>
                    </a14:imgEffect>
                  </a14:imgLayer>
                </a14:imgProps>
              </a:ext>
              <a:ext uri="{28A0092B-C50C-407E-A947-70E740481C1C}">
                <a14:useLocalDpi xmlns:a14="http://schemas.microsoft.com/office/drawing/2010/main" val="0"/>
              </a:ext>
            </a:extLst>
          </a:blip>
          <a:srcRect l="23535" t="78532" r="28960" b="-1195"/>
          <a:stretch/>
        </p:blipFill>
        <p:spPr>
          <a:xfrm>
            <a:off x="4839518" y="6114590"/>
            <a:ext cx="2479030" cy="743410"/>
          </a:xfrm>
          <a:prstGeom prst="rect">
            <a:avLst/>
          </a:prstGeom>
        </p:spPr>
      </p:pic>
      <p:sp>
        <p:nvSpPr>
          <p:cNvPr id="3" name="TextBox 2"/>
          <p:cNvSpPr txBox="1"/>
          <p:nvPr/>
        </p:nvSpPr>
        <p:spPr>
          <a:xfrm>
            <a:off x="5668667" y="4333983"/>
            <a:ext cx="1970077" cy="867930"/>
          </a:xfrm>
          <a:prstGeom prst="rect">
            <a:avLst/>
          </a:prstGeom>
          <a:noFill/>
        </p:spPr>
        <p:txBody>
          <a:bodyPr wrap="square" rtlCol="0">
            <a:spAutoFit/>
          </a:bodyPr>
          <a:lstStyle/>
          <a:p>
            <a:pPr>
              <a:lnSpc>
                <a:spcPct val="90000"/>
              </a:lnSpc>
            </a:pPr>
            <a:r>
              <a:rPr lang="en-US" sz="2800" dirty="0"/>
              <a:t>Special</a:t>
            </a:r>
          </a:p>
          <a:p>
            <a:pPr>
              <a:lnSpc>
                <a:spcPct val="90000"/>
              </a:lnSpc>
            </a:pPr>
            <a:r>
              <a:rPr lang="en-US" sz="2800" dirty="0"/>
              <a:t>Relativity</a:t>
            </a:r>
          </a:p>
        </p:txBody>
      </p:sp>
      <p:sp>
        <p:nvSpPr>
          <p:cNvPr id="8" name="Footer Placeholder 7"/>
          <p:cNvSpPr>
            <a:spLocks noGrp="1"/>
          </p:cNvSpPr>
          <p:nvPr>
            <p:ph type="ftr" sz="quarter" idx="11"/>
          </p:nvPr>
        </p:nvSpPr>
        <p:spPr/>
        <p:txBody>
          <a:bodyPr/>
          <a:lstStyle/>
          <a:p>
            <a:r>
              <a:rPr lang="en-US"/>
              <a:t>Mehreen Sultana, Modern Physics - Saturday Morning Physics - March 11, 2017</a:t>
            </a:r>
          </a:p>
        </p:txBody>
      </p:sp>
      <p:sp>
        <p:nvSpPr>
          <p:cNvPr id="11" name="Slide Number Placeholder 10"/>
          <p:cNvSpPr>
            <a:spLocks noGrp="1"/>
          </p:cNvSpPr>
          <p:nvPr>
            <p:ph type="sldNum" sz="quarter" idx="12"/>
          </p:nvPr>
        </p:nvSpPr>
        <p:spPr/>
        <p:txBody>
          <a:bodyPr/>
          <a:lstStyle/>
          <a:p>
            <a:fld id="{E5FD5434-F838-4DD4-A17B-1CB1A1850DF4}" type="slidenum">
              <a:rPr lang="en-US" smtClean="0"/>
              <a:t>90</a:t>
            </a:fld>
            <a:endParaRPr lang="en-US"/>
          </a:p>
        </p:txBody>
      </p:sp>
    </p:spTree>
    <p:extLst>
      <p:ext uri="{BB962C8B-B14F-4D97-AF65-F5344CB8AC3E}">
        <p14:creationId xmlns:p14="http://schemas.microsoft.com/office/powerpoint/2010/main" val="399891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Speed of light is same in all reference frames!</a:t>
            </a:r>
          </a:p>
        </p:txBody>
      </p:sp>
      <p:sp>
        <p:nvSpPr>
          <p:cNvPr id="3" name="Content Placeholder 2"/>
          <p:cNvSpPr>
            <a:spLocks noGrp="1"/>
          </p:cNvSpPr>
          <p:nvPr>
            <p:ph idx="1"/>
          </p:nvPr>
        </p:nvSpPr>
        <p:spPr>
          <a:xfrm>
            <a:off x="914163" y="1803401"/>
            <a:ext cx="4604186" cy="4470400"/>
          </a:xfrm>
        </p:spPr>
        <p:txBody>
          <a:bodyPr/>
          <a:lstStyle/>
          <a:p>
            <a:r>
              <a:rPr lang="en-US" dirty="0"/>
              <a:t>But perception of time and space changed dramatically!</a:t>
            </a:r>
          </a:p>
          <a:p>
            <a:r>
              <a:rPr lang="en-US" dirty="0"/>
              <a:t>Newton’s Laws are good approximation at “small” speeds.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063" y="1513820"/>
            <a:ext cx="5400600" cy="5049561"/>
          </a:xfrm>
          <a:prstGeom prst="rect">
            <a:avLst/>
          </a:prstGeom>
        </p:spPr>
      </p:pic>
      <p:sp>
        <p:nvSpPr>
          <p:cNvPr id="5" name="Footer Placeholder 4"/>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91</a:t>
            </a:fld>
            <a:endParaRPr lang="en-US"/>
          </a:p>
        </p:txBody>
      </p:sp>
    </p:spTree>
    <p:extLst>
      <p:ext uri="{BB962C8B-B14F-4D97-AF65-F5344CB8AC3E}">
        <p14:creationId xmlns:p14="http://schemas.microsoft.com/office/powerpoint/2010/main" val="295303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72" y="260648"/>
            <a:ext cx="10360501" cy="858168"/>
          </a:xfrm>
        </p:spPr>
        <p:txBody>
          <a:bodyPr>
            <a:normAutofit/>
          </a:bodyPr>
          <a:lstStyle/>
          <a:p>
            <a:r>
              <a:rPr lang="en-US" sz="4800" b="1" dirty="0">
                <a:solidFill>
                  <a:srgbClr val="FFC000"/>
                </a:solidFill>
              </a:rPr>
              <a:t>THANKS TO…</a:t>
            </a:r>
          </a:p>
        </p:txBody>
      </p:sp>
      <p:sp>
        <p:nvSpPr>
          <p:cNvPr id="3" name="Content Placeholder 2"/>
          <p:cNvSpPr>
            <a:spLocks noGrp="1"/>
          </p:cNvSpPr>
          <p:nvPr>
            <p:ph idx="1"/>
          </p:nvPr>
        </p:nvSpPr>
        <p:spPr>
          <a:xfrm>
            <a:off x="482113" y="1517836"/>
            <a:ext cx="10360501" cy="4470400"/>
          </a:xfrm>
        </p:spPr>
        <p:txBody>
          <a:bodyPr>
            <a:normAutofit fontScale="92500" lnSpcReduction="20000"/>
          </a:bodyPr>
          <a:lstStyle/>
          <a:p>
            <a:r>
              <a:rPr lang="en-US" dirty="0"/>
              <a:t>Dr. Bob Bernstein</a:t>
            </a:r>
          </a:p>
          <a:p>
            <a:r>
              <a:rPr lang="en-US" dirty="0"/>
              <a:t>Soon to be Dr. Anne </a:t>
            </a:r>
            <a:r>
              <a:rPr lang="en-US" dirty="0" err="1"/>
              <a:t>Norrick</a:t>
            </a:r>
            <a:endParaRPr lang="en-US" dirty="0"/>
          </a:p>
          <a:p>
            <a:r>
              <a:rPr lang="en-US" dirty="0"/>
              <a:t>Dr. Elliot </a:t>
            </a:r>
            <a:r>
              <a:rPr lang="en-US" dirty="0" err="1"/>
              <a:t>Mcrory</a:t>
            </a:r>
            <a:endParaRPr lang="en-US" dirty="0"/>
          </a:p>
          <a:p>
            <a:r>
              <a:rPr lang="en-US" dirty="0"/>
              <a:t>Dr. </a:t>
            </a:r>
            <a:r>
              <a:rPr lang="en-US" dirty="0" err="1"/>
              <a:t>Sowjanya</a:t>
            </a:r>
            <a:r>
              <a:rPr lang="en-US" dirty="0"/>
              <a:t> </a:t>
            </a:r>
            <a:r>
              <a:rPr lang="en-US" dirty="0" err="1"/>
              <a:t>Gollapinni</a:t>
            </a:r>
            <a:endParaRPr lang="en-US" dirty="0"/>
          </a:p>
          <a:p>
            <a:r>
              <a:rPr lang="en-US" dirty="0"/>
              <a:t>Dr. </a:t>
            </a:r>
            <a:r>
              <a:rPr lang="en-US" dirty="0" err="1"/>
              <a:t>Minerba</a:t>
            </a:r>
            <a:r>
              <a:rPr lang="en-US" dirty="0"/>
              <a:t> Betancourt</a:t>
            </a:r>
          </a:p>
          <a:p>
            <a:r>
              <a:rPr lang="en-US" dirty="0"/>
              <a:t>Soon to be Dr. José </a:t>
            </a:r>
            <a:r>
              <a:rPr lang="en-US" dirty="0" err="1"/>
              <a:t>Sepulvéda</a:t>
            </a:r>
            <a:endParaRPr lang="en-US" dirty="0"/>
          </a:p>
          <a:p>
            <a:r>
              <a:rPr lang="en-US" dirty="0"/>
              <a:t>Dr. Google</a:t>
            </a:r>
          </a:p>
          <a:p>
            <a:r>
              <a:rPr lang="en-US" dirty="0"/>
              <a:t>Professor </a:t>
            </a:r>
            <a:r>
              <a:rPr lang="en-US" dirty="0" err="1"/>
              <a:t>Youtube</a:t>
            </a:r>
            <a:endParaRPr lang="en-US" dirty="0"/>
          </a:p>
          <a:p>
            <a:r>
              <a:rPr lang="en-US" dirty="0" err="1"/>
              <a:t>Fermilab</a:t>
            </a:r>
            <a:r>
              <a:rPr lang="en-US" dirty="0"/>
              <a:t> Library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299" y="1628800"/>
            <a:ext cx="6646893" cy="3456384"/>
          </a:xfrm>
          <a:prstGeom prst="rect">
            <a:avLst/>
          </a:prstGeom>
        </p:spPr>
      </p:pic>
      <p:sp>
        <p:nvSpPr>
          <p:cNvPr id="5" name="Footer Placeholder 4"/>
          <p:cNvSpPr>
            <a:spLocks noGrp="1"/>
          </p:cNvSpPr>
          <p:nvPr>
            <p:ph type="ftr" sz="quarter" idx="11"/>
          </p:nvPr>
        </p:nvSpPr>
        <p:spPr/>
        <p:txBody>
          <a:bodyPr/>
          <a:lstStyle/>
          <a:p>
            <a:r>
              <a:rPr lang="en-US"/>
              <a:t>Mehreen Sultana, Modern Physics - Saturday Morning Physics - March 11, 2017</a:t>
            </a:r>
          </a:p>
        </p:txBody>
      </p:sp>
      <p:sp>
        <p:nvSpPr>
          <p:cNvPr id="6" name="Slide Number Placeholder 5"/>
          <p:cNvSpPr>
            <a:spLocks noGrp="1"/>
          </p:cNvSpPr>
          <p:nvPr>
            <p:ph type="sldNum" sz="quarter" idx="12"/>
          </p:nvPr>
        </p:nvSpPr>
        <p:spPr/>
        <p:txBody>
          <a:bodyPr/>
          <a:lstStyle/>
          <a:p>
            <a:fld id="{E5FD5434-F838-4DD4-A17B-1CB1A1850DF4}" type="slidenum">
              <a:rPr lang="en-US" smtClean="0"/>
              <a:t>92</a:t>
            </a:fld>
            <a:endParaRPr lang="en-US"/>
          </a:p>
        </p:txBody>
      </p:sp>
    </p:spTree>
    <p:extLst>
      <p:ext uri="{BB962C8B-B14F-4D97-AF65-F5344CB8AC3E}">
        <p14:creationId xmlns:p14="http://schemas.microsoft.com/office/powerpoint/2010/main" val="378839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2" y="482600"/>
            <a:ext cx="10360501" cy="858168"/>
          </a:xfrm>
        </p:spPr>
        <p:txBody>
          <a:bodyPr>
            <a:normAutofit/>
          </a:bodyPr>
          <a:lstStyle/>
          <a:p>
            <a:r>
              <a:rPr lang="en-US" sz="4800" b="1" dirty="0">
                <a:solidFill>
                  <a:srgbClr val="FFC000"/>
                </a:solidFill>
              </a:rPr>
              <a:t>THANKS TO…</a:t>
            </a:r>
          </a:p>
        </p:txBody>
      </p:sp>
      <p:sp>
        <p:nvSpPr>
          <p:cNvPr id="3" name="Content Placeholder 2"/>
          <p:cNvSpPr>
            <a:spLocks noGrp="1"/>
          </p:cNvSpPr>
          <p:nvPr>
            <p:ph idx="1"/>
          </p:nvPr>
        </p:nvSpPr>
        <p:spPr/>
        <p:txBody>
          <a:bodyPr>
            <a:normAutofit fontScale="92500" lnSpcReduction="10000"/>
          </a:bodyPr>
          <a:lstStyle/>
          <a:p>
            <a:r>
              <a:rPr lang="en-US" dirty="0">
                <a:hlinkClick r:id="rId2"/>
              </a:rPr>
              <a:t>http://www.diegosanches.com/pixel-art-1</a:t>
            </a:r>
            <a:r>
              <a:rPr lang="en-US" dirty="0"/>
              <a:t> Scientist Pixel Gifs</a:t>
            </a:r>
          </a:p>
          <a:p>
            <a:r>
              <a:rPr lang="en-US" dirty="0">
                <a:hlinkClick r:id="rId3"/>
              </a:rPr>
              <a:t>https://www.youtube.com/user/diggitydev</a:t>
            </a:r>
            <a:r>
              <a:rPr lang="en-US" dirty="0"/>
              <a:t> Amazing Physics explanations </a:t>
            </a:r>
          </a:p>
          <a:p>
            <a:r>
              <a:rPr lang="en-US" dirty="0">
                <a:hlinkClick r:id="rId4"/>
              </a:rPr>
              <a:t>https://www.youtube.com/user/sixtysymbols</a:t>
            </a:r>
            <a:r>
              <a:rPr lang="en-US" dirty="0"/>
              <a:t> Short videos about every physics topic ever</a:t>
            </a:r>
          </a:p>
          <a:p>
            <a:r>
              <a:rPr lang="en-US" dirty="0">
                <a:hlinkClick r:id="rId5"/>
              </a:rPr>
              <a:t>https://www.youtube.com/user/minutephysics</a:t>
            </a:r>
            <a:r>
              <a:rPr lang="en-US" dirty="0"/>
              <a:t> Physics under a minute</a:t>
            </a:r>
          </a:p>
          <a:p>
            <a:r>
              <a:rPr lang="en-US" dirty="0"/>
              <a:t>And </a:t>
            </a:r>
            <a:r>
              <a:rPr lang="en-US" dirty="0" err="1"/>
              <a:t>sooo</a:t>
            </a:r>
            <a:r>
              <a:rPr lang="en-US" dirty="0"/>
              <a:t> many other websites that had animations and videos I borrowed from. </a:t>
            </a:r>
          </a:p>
          <a:p>
            <a:r>
              <a:rPr lang="en-US" dirty="0"/>
              <a:t>Also Cartoon Network for the cartoons. They’re great. </a:t>
            </a:r>
          </a:p>
          <a:p>
            <a:endParaRPr lang="en-US" dirty="0"/>
          </a:p>
        </p:txBody>
      </p:sp>
      <p:sp>
        <p:nvSpPr>
          <p:cNvPr id="4" name="Footer Placeholder 3"/>
          <p:cNvSpPr>
            <a:spLocks noGrp="1"/>
          </p:cNvSpPr>
          <p:nvPr>
            <p:ph type="ftr" sz="quarter" idx="11"/>
          </p:nvPr>
        </p:nvSpPr>
        <p:spPr/>
        <p:txBody>
          <a:bodyPr/>
          <a:lstStyle/>
          <a:p>
            <a:r>
              <a:rPr lang="en-US"/>
              <a:t>Mehreen Sultana, Modern Physics - Saturday Morning Physics - March 11, 2017</a:t>
            </a:r>
          </a:p>
        </p:txBody>
      </p:sp>
      <p:sp>
        <p:nvSpPr>
          <p:cNvPr id="5" name="Slide Number Placeholder 4"/>
          <p:cNvSpPr>
            <a:spLocks noGrp="1"/>
          </p:cNvSpPr>
          <p:nvPr>
            <p:ph type="sldNum" sz="quarter" idx="12"/>
          </p:nvPr>
        </p:nvSpPr>
        <p:spPr/>
        <p:txBody>
          <a:bodyPr/>
          <a:lstStyle/>
          <a:p>
            <a:fld id="{E5FD5434-F838-4DD4-A17B-1CB1A1850DF4}" type="slidenum">
              <a:rPr lang="en-US" smtClean="0"/>
              <a:t>93</a:t>
            </a:fld>
            <a:endParaRPr lang="en-US"/>
          </a:p>
        </p:txBody>
      </p:sp>
    </p:spTree>
    <p:extLst>
      <p:ext uri="{BB962C8B-B14F-4D97-AF65-F5344CB8AC3E}">
        <p14:creationId xmlns:p14="http://schemas.microsoft.com/office/powerpoint/2010/main" val="151480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2">
                <a:lumMod val="94000"/>
                <a:lumOff val="6000"/>
                <a:alpha val="42000"/>
              </a:schemeClr>
            </a:gs>
            <a:gs pos="85000">
              <a:schemeClr val="bg2">
                <a:tint val="100000"/>
                <a:shade val="40000"/>
                <a:satMod val="100000"/>
              </a:schemeClr>
            </a:gs>
            <a:gs pos="67000">
              <a:schemeClr val="bg2">
                <a:shade val="5000"/>
                <a:sat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p:nvGrpSpPr>
        <p:grpSpPr>
          <a:xfrm rot="20168862">
            <a:off x="1307269" y="3360593"/>
            <a:ext cx="4336486" cy="2934175"/>
            <a:chOff x="760228" y="2212888"/>
            <a:chExt cx="4608512" cy="336822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6085">
              <a:off x="760228" y="2212888"/>
              <a:ext cx="4608512" cy="3368229"/>
            </a:xfrm>
            <a:prstGeom prst="rect">
              <a:avLst/>
            </a:prstGeom>
          </p:spPr>
        </p:pic>
        <p:sp>
          <p:nvSpPr>
            <p:cNvPr id="6" name="TextBox 5"/>
            <p:cNvSpPr txBox="1"/>
            <p:nvPr/>
          </p:nvSpPr>
          <p:spPr>
            <a:xfrm rot="1280787">
              <a:off x="1804345" y="3463036"/>
              <a:ext cx="2520280" cy="867930"/>
            </a:xfrm>
            <a:prstGeom prst="rect">
              <a:avLst/>
            </a:prstGeom>
            <a:noFill/>
          </p:spPr>
          <p:txBody>
            <a:bodyPr wrap="square" rtlCol="0">
              <a:spAutoFit/>
            </a:bodyPr>
            <a:lstStyle/>
            <a:p>
              <a:pPr algn="ctr">
                <a:lnSpc>
                  <a:spcPct val="90000"/>
                </a:lnSpc>
              </a:pPr>
              <a:r>
                <a:rPr lang="en-US" sz="2800" dirty="0"/>
                <a:t>Newtonian</a:t>
              </a:r>
            </a:p>
            <a:p>
              <a:pPr algn="ctr">
                <a:lnSpc>
                  <a:spcPct val="90000"/>
                </a:lnSpc>
              </a:pPr>
              <a:r>
                <a:rPr lang="en-US" sz="2800" dirty="0"/>
                <a:t>Mechanics</a:t>
              </a:r>
            </a:p>
          </p:txBody>
        </p:sp>
      </p:grpSp>
      <p:grpSp>
        <p:nvGrpSpPr>
          <p:cNvPr id="10" name="Group 9"/>
          <p:cNvGrpSpPr/>
          <p:nvPr/>
        </p:nvGrpSpPr>
        <p:grpSpPr>
          <a:xfrm rot="18661095">
            <a:off x="6743324" y="3088306"/>
            <a:ext cx="3629640" cy="2619697"/>
            <a:chOff x="6957516" y="1752996"/>
            <a:chExt cx="3676332" cy="292379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7539">
              <a:off x="7333784" y="1376728"/>
              <a:ext cx="2923795" cy="3676332"/>
            </a:xfrm>
            <a:prstGeom prst="rect">
              <a:avLst/>
            </a:prstGeom>
          </p:spPr>
        </p:pic>
        <p:sp>
          <p:nvSpPr>
            <p:cNvPr id="9" name="TextBox 8"/>
            <p:cNvSpPr txBox="1"/>
            <p:nvPr/>
          </p:nvSpPr>
          <p:spPr>
            <a:xfrm rot="2922114">
              <a:off x="7618548" y="2610757"/>
              <a:ext cx="2045546" cy="1532727"/>
            </a:xfrm>
            <a:prstGeom prst="rect">
              <a:avLst/>
            </a:prstGeom>
            <a:noFill/>
          </p:spPr>
          <p:txBody>
            <a:bodyPr wrap="square" rtlCol="0">
              <a:spAutoFit/>
            </a:bodyPr>
            <a:lstStyle/>
            <a:p>
              <a:pPr algn="ctr">
                <a:lnSpc>
                  <a:spcPct val="90000"/>
                </a:lnSpc>
              </a:pPr>
              <a:r>
                <a:rPr lang="en-US" sz="2000" dirty="0"/>
                <a:t>Electricity</a:t>
              </a:r>
            </a:p>
            <a:p>
              <a:pPr algn="ctr">
                <a:lnSpc>
                  <a:spcPct val="90000"/>
                </a:lnSpc>
              </a:pPr>
              <a:endParaRPr lang="en-US" sz="2000" dirty="0"/>
            </a:p>
            <a:p>
              <a:pPr algn="ctr">
                <a:lnSpc>
                  <a:spcPct val="90000"/>
                </a:lnSpc>
              </a:pPr>
              <a:r>
                <a:rPr lang="en-US" sz="2000" dirty="0"/>
                <a:t>And</a:t>
              </a:r>
            </a:p>
            <a:p>
              <a:pPr algn="ctr">
                <a:lnSpc>
                  <a:spcPct val="90000"/>
                </a:lnSpc>
              </a:pPr>
              <a:r>
                <a:rPr lang="en-US" sz="2000" dirty="0"/>
                <a:t> </a:t>
              </a:r>
            </a:p>
            <a:p>
              <a:pPr algn="ctr">
                <a:lnSpc>
                  <a:spcPct val="90000"/>
                </a:lnSpc>
              </a:pPr>
              <a:r>
                <a:rPr lang="en-US" sz="2000" dirty="0"/>
                <a:t>Magnetism</a:t>
              </a:r>
            </a:p>
          </p:txBody>
        </p:sp>
      </p:grpSp>
      <p:grpSp>
        <p:nvGrpSpPr>
          <p:cNvPr id="14" name="Group 13"/>
          <p:cNvGrpSpPr/>
          <p:nvPr/>
        </p:nvGrpSpPr>
        <p:grpSpPr>
          <a:xfrm>
            <a:off x="4839518" y="25518"/>
            <a:ext cx="2363615" cy="4119642"/>
            <a:chOff x="5242965" y="605502"/>
            <a:chExt cx="2452489" cy="369731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965" y="605502"/>
              <a:ext cx="2452489" cy="3697313"/>
            </a:xfrm>
            <a:prstGeom prst="rect">
              <a:avLst/>
            </a:prstGeom>
          </p:spPr>
        </p:pic>
        <p:sp>
          <p:nvSpPr>
            <p:cNvPr id="13" name="TextBox 12"/>
            <p:cNvSpPr txBox="1"/>
            <p:nvPr/>
          </p:nvSpPr>
          <p:spPr>
            <a:xfrm>
              <a:off x="5734372" y="2126506"/>
              <a:ext cx="1469677" cy="480131"/>
            </a:xfrm>
            <a:prstGeom prst="rect">
              <a:avLst/>
            </a:prstGeom>
            <a:noFill/>
          </p:spPr>
          <p:txBody>
            <a:bodyPr wrap="square" rtlCol="0">
              <a:spAutoFit/>
            </a:bodyPr>
            <a:lstStyle/>
            <a:p>
              <a:pPr algn="ctr">
                <a:lnSpc>
                  <a:spcPct val="90000"/>
                </a:lnSpc>
              </a:pPr>
              <a:r>
                <a:rPr lang="en-US" sz="2800" dirty="0"/>
                <a:t>Light</a:t>
              </a:r>
            </a:p>
          </p:txBody>
        </p:sp>
      </p:gr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artisticPaintBrush/>
                    </a14:imgEffect>
                    <a14:imgEffect>
                      <a14:sharpenSoften amount="5000"/>
                    </a14:imgEffect>
                    <a14:imgEffect>
                      <a14:saturation sat="400000"/>
                    </a14:imgEffect>
                  </a14:imgLayer>
                </a14:imgProps>
              </a:ext>
              <a:ext uri="{28A0092B-C50C-407E-A947-70E740481C1C}">
                <a14:useLocalDpi xmlns:a14="http://schemas.microsoft.com/office/drawing/2010/main" val="0"/>
              </a:ext>
            </a:extLst>
          </a:blip>
          <a:srcRect l="23535" t="78532" r="28960" b="-1195"/>
          <a:stretch/>
        </p:blipFill>
        <p:spPr>
          <a:xfrm>
            <a:off x="4839518" y="6114590"/>
            <a:ext cx="2479030" cy="743410"/>
          </a:xfrm>
          <a:prstGeom prst="rect">
            <a:avLst/>
          </a:prstGeom>
        </p:spPr>
      </p:pic>
      <p:sp>
        <p:nvSpPr>
          <p:cNvPr id="3" name="TextBox 2"/>
          <p:cNvSpPr txBox="1"/>
          <p:nvPr/>
        </p:nvSpPr>
        <p:spPr>
          <a:xfrm>
            <a:off x="5668667" y="4333983"/>
            <a:ext cx="1970077" cy="867930"/>
          </a:xfrm>
          <a:prstGeom prst="rect">
            <a:avLst/>
          </a:prstGeom>
          <a:noFill/>
        </p:spPr>
        <p:txBody>
          <a:bodyPr wrap="square" rtlCol="0">
            <a:spAutoFit/>
          </a:bodyPr>
          <a:lstStyle/>
          <a:p>
            <a:pPr>
              <a:lnSpc>
                <a:spcPct val="90000"/>
              </a:lnSpc>
            </a:pPr>
            <a:r>
              <a:rPr lang="en-US" sz="2800" dirty="0"/>
              <a:t>Special</a:t>
            </a:r>
          </a:p>
          <a:p>
            <a:pPr>
              <a:lnSpc>
                <a:spcPct val="90000"/>
              </a:lnSpc>
            </a:pPr>
            <a:r>
              <a:rPr lang="en-US" sz="2800" dirty="0"/>
              <a:t>Relativity</a:t>
            </a: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8792" y="3153932"/>
            <a:ext cx="8458200" cy="38862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316" y="3058788"/>
            <a:ext cx="11258550" cy="4286250"/>
          </a:xfrm>
          <a:prstGeom prst="rect">
            <a:avLst/>
          </a:prstGeom>
        </p:spPr>
      </p:pic>
      <p:sp>
        <p:nvSpPr>
          <p:cNvPr id="8" name="Footer Placeholder 7"/>
          <p:cNvSpPr>
            <a:spLocks noGrp="1"/>
          </p:cNvSpPr>
          <p:nvPr>
            <p:ph type="ftr" sz="quarter" idx="11"/>
          </p:nvPr>
        </p:nvSpPr>
        <p:spPr/>
        <p:txBody>
          <a:bodyPr/>
          <a:lstStyle/>
          <a:p>
            <a:r>
              <a:rPr lang="en-US"/>
              <a:t>Mehreen Sultana, Modern Physics - Saturday Morning Physics - March 11, 2017</a:t>
            </a:r>
          </a:p>
        </p:txBody>
      </p:sp>
      <p:sp>
        <p:nvSpPr>
          <p:cNvPr id="11" name="Slide Number Placeholder 10"/>
          <p:cNvSpPr>
            <a:spLocks noGrp="1"/>
          </p:cNvSpPr>
          <p:nvPr>
            <p:ph type="sldNum" sz="quarter" idx="12"/>
          </p:nvPr>
        </p:nvSpPr>
        <p:spPr/>
        <p:txBody>
          <a:bodyPr/>
          <a:lstStyle/>
          <a:p>
            <a:fld id="{E5FD5434-F838-4DD4-A17B-1CB1A1850DF4}" type="slidenum">
              <a:rPr lang="en-US" smtClean="0"/>
              <a:t>94</a:t>
            </a:fld>
            <a:endParaRPr lang="en-US"/>
          </a:p>
        </p:txBody>
      </p:sp>
    </p:spTree>
    <p:extLst>
      <p:ext uri="{BB962C8B-B14F-4D97-AF65-F5344CB8AC3E}">
        <p14:creationId xmlns:p14="http://schemas.microsoft.com/office/powerpoint/2010/main" val="32793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100" y="116632"/>
            <a:ext cx="8712968" cy="6516624"/>
          </a:xfrm>
          <a:prstGeom prst="rect">
            <a:avLst/>
          </a:prstGeom>
        </p:spPr>
      </p:pic>
      <p:sp>
        <p:nvSpPr>
          <p:cNvPr id="6" name="TextBox 5"/>
          <p:cNvSpPr txBox="1"/>
          <p:nvPr/>
        </p:nvSpPr>
        <p:spPr>
          <a:xfrm>
            <a:off x="405780" y="1628800"/>
            <a:ext cx="2880320" cy="3194721"/>
          </a:xfrm>
          <a:prstGeom prst="rect">
            <a:avLst/>
          </a:prstGeom>
          <a:noFill/>
        </p:spPr>
        <p:txBody>
          <a:bodyPr wrap="square" rtlCol="0">
            <a:spAutoFit/>
          </a:bodyPr>
          <a:lstStyle/>
          <a:p>
            <a:pPr>
              <a:lnSpc>
                <a:spcPct val="90000"/>
              </a:lnSpc>
            </a:pPr>
            <a:r>
              <a:rPr lang="en-US" sz="2800" dirty="0">
                <a:solidFill>
                  <a:srgbClr val="FFC000"/>
                </a:solidFill>
              </a:rPr>
              <a:t>Don’t think of Time and Space as separate things.</a:t>
            </a:r>
          </a:p>
          <a:p>
            <a:pPr>
              <a:lnSpc>
                <a:spcPct val="90000"/>
              </a:lnSpc>
            </a:pPr>
            <a:endParaRPr lang="en-US" sz="2800" dirty="0">
              <a:solidFill>
                <a:srgbClr val="FFC000"/>
              </a:solidFill>
            </a:endParaRPr>
          </a:p>
          <a:p>
            <a:pPr>
              <a:lnSpc>
                <a:spcPct val="90000"/>
              </a:lnSpc>
            </a:pPr>
            <a:r>
              <a:rPr lang="en-US" sz="2800" dirty="0">
                <a:solidFill>
                  <a:srgbClr val="FFC000"/>
                </a:solidFill>
              </a:rPr>
              <a:t>WE ARE EXPERIENCING SPACE-TIME.</a:t>
            </a:r>
          </a:p>
        </p:txBody>
      </p:sp>
      <p:sp>
        <p:nvSpPr>
          <p:cNvPr id="2" name="Footer Placeholder 1"/>
          <p:cNvSpPr>
            <a:spLocks noGrp="1"/>
          </p:cNvSpPr>
          <p:nvPr>
            <p:ph type="ftr" sz="quarter" idx="11"/>
          </p:nvPr>
        </p:nvSpPr>
        <p:spPr/>
        <p:txBody>
          <a:bodyPr/>
          <a:lstStyle/>
          <a:p>
            <a:r>
              <a:rPr lang="en-US"/>
              <a:t>Mehreen Sultana, Modern Physics - Saturday Morning Physics - March 11, 2017</a:t>
            </a:r>
          </a:p>
        </p:txBody>
      </p:sp>
      <p:sp>
        <p:nvSpPr>
          <p:cNvPr id="3" name="Slide Number Placeholder 2"/>
          <p:cNvSpPr>
            <a:spLocks noGrp="1"/>
          </p:cNvSpPr>
          <p:nvPr>
            <p:ph type="sldNum" sz="quarter" idx="12"/>
          </p:nvPr>
        </p:nvSpPr>
        <p:spPr/>
        <p:txBody>
          <a:bodyPr/>
          <a:lstStyle/>
          <a:p>
            <a:fld id="{E5FD5434-F838-4DD4-A17B-1CB1A1850DF4}" type="slidenum">
              <a:rPr lang="en-US" smtClean="0"/>
              <a:t>95</a:t>
            </a:fld>
            <a:endParaRPr lang="en-US"/>
          </a:p>
        </p:txBody>
      </p:sp>
    </p:spTree>
    <p:extLst>
      <p:ext uri="{BB962C8B-B14F-4D97-AF65-F5344CB8AC3E}">
        <p14:creationId xmlns:p14="http://schemas.microsoft.com/office/powerpoint/2010/main" val="95864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TF02804895" id="{68999234-8DFD-4917-9E9A-A1A0AECD5E67}" vid="{F8691E0C-9980-4F34-AB76-18F64CB286D1}"/>
    </a:ext>
  </a:extLst>
</a:theme>
</file>

<file path=ppt/theme/theme2.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1380992</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TP102804893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725212</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5076977-ECB7-44C2-A70D-853BB6B41242}">
  <ds:schemaRefs>
    <ds:schemaRef ds:uri="http://purl.org/dc/elements/1.1/"/>
    <ds:schemaRef ds:uri="http://schemas.microsoft.com/office/2006/metadata/properties"/>
    <ds:schemaRef ds:uri="http://purl.org/dc/terms/"/>
    <ds:schemaRef ds:uri="4873beb7-5857-4685-be1f-d57550cc96cc"/>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765CE0-A8A0-42E0-82D2-3F870DB4D5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Red radial lines presentation (widescreen)</Template>
  <TotalTime>9670</TotalTime>
  <Words>5249</Words>
  <Application>Microsoft Office PowerPoint</Application>
  <PresentationFormat>Custom</PresentationFormat>
  <Paragraphs>810</Paragraphs>
  <Slides>95</Slides>
  <Notes>1</Notes>
  <HiddenSlides>5</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Arial</vt:lpstr>
      <vt:lpstr>Arial Black</vt:lpstr>
      <vt:lpstr>Berlin Sans FB Demi</vt:lpstr>
      <vt:lpstr>Cambria</vt:lpstr>
      <vt:lpstr>Cambria Math</vt:lpstr>
      <vt:lpstr>Helvetica</vt:lpstr>
      <vt:lpstr>Times New Roman</vt:lpstr>
      <vt:lpstr>Red Radial 16x9</vt:lpstr>
      <vt:lpstr>1905 A Space-time odyssey</vt:lpstr>
      <vt:lpstr>BUT FIRST, Let’s define some  TERMS</vt:lpstr>
      <vt:lpstr>MOTION – FROM NEWTONIAN MECHANICS</vt:lpstr>
      <vt:lpstr>ADVANCED MOTION</vt:lpstr>
      <vt:lpstr>INERTIA!</vt:lpstr>
      <vt:lpstr>BUT FIRST, Let’s define some  TERMS (PART 2)</vt:lpstr>
      <vt:lpstr>RELATIVE MOTION </vt:lpstr>
      <vt:lpstr>RELATIVE MOTION </vt:lpstr>
      <vt:lpstr>RELATIVE MOTION </vt:lpstr>
      <vt:lpstr>Newtonian Relativity</vt:lpstr>
      <vt:lpstr>Relative Motion – “WITH RESPECT TO … ”</vt:lpstr>
      <vt:lpstr>Relative Motion – “WITH RESPECT TO … ”</vt:lpstr>
      <vt:lpstr>Galilean TRANSFORMATION</vt:lpstr>
      <vt:lpstr>Galilean Relativity</vt:lpstr>
      <vt:lpstr>What is LIGHT?</vt:lpstr>
      <vt:lpstr>SO…WHAT IS LIGHT?</vt:lpstr>
      <vt:lpstr>SO…WHAT IS LIGHT?</vt:lpstr>
      <vt:lpstr>PowerPoint Presentation</vt:lpstr>
      <vt:lpstr>PowerPoint Presentation</vt:lpstr>
      <vt:lpstr>Maxwell’s LIGHT (1862)</vt:lpstr>
      <vt:lpstr>Maxwell’s LIGHT</vt:lpstr>
      <vt:lpstr>Maxwell’s LIGHT</vt:lpstr>
      <vt:lpstr>∇∙E=4πρ</vt:lpstr>
      <vt:lpstr>∇∙E=4πρ</vt:lpstr>
      <vt:lpstr>∇∙B=0</vt:lpstr>
      <vt:lpstr>∇×E=(-1)/c  ∂B/∂t</vt:lpstr>
      <vt:lpstr>∇×B=4πJ/c+1/c  ∂E/∂t</vt:lpstr>
      <vt:lpstr>Think about THIS…</vt:lpstr>
      <vt:lpstr>Galilean Relativity</vt:lpstr>
      <vt:lpstr>Well… if LIGHT IS A WAVE, THEN LIGHT MUST BE traveling through SOMETHING</vt:lpstr>
      <vt:lpstr>MAYBE With Respect to THE ETHER…</vt:lpstr>
      <vt:lpstr>Whatever it is, it’s traveling through SOMETHING</vt:lpstr>
      <vt:lpstr>PowerPoint Presentation</vt:lpstr>
      <vt:lpstr>PowerPoint Presentation</vt:lpstr>
      <vt:lpstr>They looked at the pattern Light Made</vt:lpstr>
      <vt:lpstr>PowerPoint Presentation</vt:lpstr>
      <vt:lpstr>SO WHEN IT COMES TO LIGHT… </vt:lpstr>
      <vt:lpstr>PowerPoint Presentation</vt:lpstr>
      <vt:lpstr>BUT WHEN IT COMES TO LIGHT… </vt:lpstr>
      <vt:lpstr>PHYSICS SEEMS TO BE STUCK…</vt:lpstr>
      <vt:lpstr>1905: EINSTEIN TO THE RESCUE!</vt:lpstr>
      <vt:lpstr>PowerPoint Presentation</vt:lpstr>
      <vt:lpstr>PowerPoint Presentation</vt:lpstr>
      <vt:lpstr>PowerPoint Presentation</vt:lpstr>
      <vt:lpstr>PowerPoint Presentation</vt:lpstr>
      <vt:lpstr>PowerPoint Presentation</vt:lpstr>
      <vt:lpstr>PowerPoint Presentation</vt:lpstr>
      <vt:lpstr>Remember Galilean Relativity?</vt:lpstr>
      <vt:lpstr>SPECIAL POSTULATES FOR A VERY SPECIAL RELATIVITY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DISTANCE?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∇×B=4πJ/c+1/c  ∂E/∂t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Electromagnets are a consequence of Special Relativity! Whether you see Electric or Magnetic Field depends on Frame of Reference!</vt:lpstr>
      <vt:lpstr>PowerPoint Presentation</vt:lpstr>
      <vt:lpstr>Speed of light is same in all reference frames!</vt:lpstr>
      <vt:lpstr>THANKS TO…</vt:lpstr>
      <vt:lpstr>THANKS TO…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1905 A Space-time odessey</dc:title>
  <dc:creator>sultamehr@outlook.com</dc:creator>
  <cp:lastModifiedBy>sultamehr@outlook.com</cp:lastModifiedBy>
  <cp:revision>174</cp:revision>
  <dcterms:created xsi:type="dcterms:W3CDTF">2017-03-07T22:51:27Z</dcterms:created>
  <dcterms:modified xsi:type="dcterms:W3CDTF">2017-03-14T17:54:03Z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