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 showSpecialPlsOnTitleSld="0">
  <p:sldMasterIdLst>
    <p:sldMasterId id="2147483661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y="6858000" cx="9144000"/>
  <p:notesSz cx="6858000" cy="9144000"/>
  <p:embeddedFontLst>
    <p:embeddedFont>
      <p:font typeface="Nunito"/>
      <p:regular r:id="rId95"/>
      <p:bold r:id="rId96"/>
      <p:italic r:id="rId97"/>
      <p:boldItalic r:id="rId98"/>
    </p:embeddedFont>
    <p:embeddedFont>
      <p:font typeface="Corben"/>
      <p:regular r:id="rId99"/>
      <p:bold r:id="rId100"/>
    </p:embeddedFont>
    <p:embeddedFont>
      <p:font typeface="Ribeye"/>
      <p:regular r:id="rId101"/>
    </p:embeddedFont>
    <p:embeddedFont>
      <p:font typeface="Short Stack"/>
      <p:regular r:id="rId102"/>
    </p:embeddedFont>
    <p:embeddedFont>
      <p:font typeface="Average"/>
      <p:regular r:id="rId103"/>
    </p:embeddedFont>
    <p:embeddedFont>
      <p:font typeface="Kaushan Script"/>
      <p:regular r:id="rId104"/>
    </p:embeddedFont>
    <p:embeddedFont>
      <p:font typeface="Lustria"/>
      <p:regular r:id="rId105"/>
    </p:embeddedFont>
    <p:embeddedFont>
      <p:font typeface="Gentium Basic"/>
      <p:regular r:id="rId106"/>
      <p:bold r:id="rId107"/>
      <p:italic r:id="rId108"/>
      <p:boldItalic r:id="rId109"/>
    </p:embeddedFont>
    <p:embeddedFont>
      <p:font typeface="Rambla"/>
      <p:regular r:id="rId110"/>
      <p:bold r:id="rId111"/>
      <p:italic r:id="rId112"/>
      <p:boldItalic r:id="rId113"/>
    </p:embeddedFont>
    <p:embeddedFont>
      <p:font typeface="Merriweather Sans"/>
      <p:regular r:id="rId114"/>
      <p:bold r:id="rId115"/>
      <p:italic r:id="rId116"/>
      <p:boldItalic r:id="rId117"/>
    </p:embeddedFont>
    <p:embeddedFont>
      <p:font typeface="Candara"/>
      <p:regular r:id="rId118"/>
      <p:bold r:id="rId119"/>
      <p:italic r:id="rId120"/>
      <p:boldItalic r:id="rId121"/>
    </p:embeddedFont>
    <p:embeddedFont>
      <p:font typeface="Libre Baskerville"/>
      <p:regular r:id="rId122"/>
      <p:bold r:id="rId123"/>
      <p:italic r:id="rId124"/>
    </p:embeddedFont>
    <p:embeddedFont>
      <p:font typeface="Oswald"/>
      <p:regular r:id="rId125"/>
      <p:bold r:id="rId126"/>
    </p:embeddedFont>
    <p:embeddedFont>
      <p:font typeface="Open Sans"/>
      <p:regular r:id="rId127"/>
      <p:bold r:id="rId128"/>
      <p:italic r:id="rId129"/>
      <p:boldItalic r:id="rId1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GentiumBasic-bold.fntdata"/><Relationship Id="rId106" Type="http://schemas.openxmlformats.org/officeDocument/2006/relationships/font" Target="fonts/GentiumBasic-regular.fntdata"/><Relationship Id="rId105" Type="http://schemas.openxmlformats.org/officeDocument/2006/relationships/font" Target="fonts/Lustria-regular.fntdata"/><Relationship Id="rId104" Type="http://schemas.openxmlformats.org/officeDocument/2006/relationships/font" Target="fonts/KaushanScript-regular.fntdata"/><Relationship Id="rId109" Type="http://schemas.openxmlformats.org/officeDocument/2006/relationships/font" Target="fonts/GentiumBasic-boldItalic.fntdata"/><Relationship Id="rId108" Type="http://schemas.openxmlformats.org/officeDocument/2006/relationships/font" Target="fonts/GentiumBasic-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Average-regular.fntdata"/><Relationship Id="rId102" Type="http://schemas.openxmlformats.org/officeDocument/2006/relationships/font" Target="fonts/ShortStack-regular.fntdata"/><Relationship Id="rId101" Type="http://schemas.openxmlformats.org/officeDocument/2006/relationships/font" Target="fonts/Ribeye-regular.fntdata"/><Relationship Id="rId100" Type="http://schemas.openxmlformats.org/officeDocument/2006/relationships/font" Target="fonts/Corben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OpenSans-italic.fntdata"/><Relationship Id="rId128" Type="http://schemas.openxmlformats.org/officeDocument/2006/relationships/font" Target="fonts/OpenSans-bold.fntdata"/><Relationship Id="rId127" Type="http://schemas.openxmlformats.org/officeDocument/2006/relationships/font" Target="fonts/OpenSans-regular.fntdata"/><Relationship Id="rId126" Type="http://schemas.openxmlformats.org/officeDocument/2006/relationships/font" Target="fonts/Oswald-bold.fntdata"/><Relationship Id="rId26" Type="http://schemas.openxmlformats.org/officeDocument/2006/relationships/slide" Target="slides/slide21.xml"/><Relationship Id="rId121" Type="http://schemas.openxmlformats.org/officeDocument/2006/relationships/font" Target="fonts/Candara-boldItalic.fntdata"/><Relationship Id="rId25" Type="http://schemas.openxmlformats.org/officeDocument/2006/relationships/slide" Target="slides/slide20.xml"/><Relationship Id="rId120" Type="http://schemas.openxmlformats.org/officeDocument/2006/relationships/font" Target="fonts/Candara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Oswald-regular.fntdata"/><Relationship Id="rId29" Type="http://schemas.openxmlformats.org/officeDocument/2006/relationships/slide" Target="slides/slide24.xml"/><Relationship Id="rId124" Type="http://schemas.openxmlformats.org/officeDocument/2006/relationships/font" Target="fonts/LibreBaskerville-italic.fntdata"/><Relationship Id="rId123" Type="http://schemas.openxmlformats.org/officeDocument/2006/relationships/font" Target="fonts/LibreBaskerville-bold.fntdata"/><Relationship Id="rId122" Type="http://schemas.openxmlformats.org/officeDocument/2006/relationships/font" Target="fonts/LibreBaskerville-regular.fntdata"/><Relationship Id="rId95" Type="http://schemas.openxmlformats.org/officeDocument/2006/relationships/font" Target="fonts/Nunito-regular.fntdata"/><Relationship Id="rId94" Type="http://schemas.openxmlformats.org/officeDocument/2006/relationships/slide" Target="slides/slide89.xml"/><Relationship Id="rId97" Type="http://schemas.openxmlformats.org/officeDocument/2006/relationships/font" Target="fonts/Nunito-italic.fntdata"/><Relationship Id="rId96" Type="http://schemas.openxmlformats.org/officeDocument/2006/relationships/font" Target="fonts/Nunito-bold.fntdata"/><Relationship Id="rId11" Type="http://schemas.openxmlformats.org/officeDocument/2006/relationships/slide" Target="slides/slide6.xml"/><Relationship Id="rId99" Type="http://schemas.openxmlformats.org/officeDocument/2006/relationships/font" Target="fonts/Corben-regular.fntdata"/><Relationship Id="rId10" Type="http://schemas.openxmlformats.org/officeDocument/2006/relationships/slide" Target="slides/slide5.xml"/><Relationship Id="rId98" Type="http://schemas.openxmlformats.org/officeDocument/2006/relationships/font" Target="fonts/Nuni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font" Target="fonts/Candara-regular.fntdata"/><Relationship Id="rId117" Type="http://schemas.openxmlformats.org/officeDocument/2006/relationships/font" Target="fonts/MerriweatherSans-boldItalic.fntdata"/><Relationship Id="rId116" Type="http://schemas.openxmlformats.org/officeDocument/2006/relationships/font" Target="fonts/MerriweatherSans-italic.fntdata"/><Relationship Id="rId115" Type="http://schemas.openxmlformats.org/officeDocument/2006/relationships/font" Target="fonts/MerriweatherSans-bold.fntdata"/><Relationship Id="rId119" Type="http://schemas.openxmlformats.org/officeDocument/2006/relationships/font" Target="fonts/Candara-bold.fntdata"/><Relationship Id="rId15" Type="http://schemas.openxmlformats.org/officeDocument/2006/relationships/slide" Target="slides/slide10.xml"/><Relationship Id="rId110" Type="http://schemas.openxmlformats.org/officeDocument/2006/relationships/font" Target="fonts/Rambla-regular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MerriweatherSans-regular.fntdata"/><Relationship Id="rId18" Type="http://schemas.openxmlformats.org/officeDocument/2006/relationships/slide" Target="slides/slide13.xml"/><Relationship Id="rId113" Type="http://schemas.openxmlformats.org/officeDocument/2006/relationships/font" Target="fonts/Rambla-boldItalic.fntdata"/><Relationship Id="rId112" Type="http://schemas.openxmlformats.org/officeDocument/2006/relationships/font" Target="fonts/Rambla-italic.fntdata"/><Relationship Id="rId111" Type="http://schemas.openxmlformats.org/officeDocument/2006/relationships/font" Target="fonts/Rambla-bold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0" Type="http://schemas.openxmlformats.org/officeDocument/2006/relationships/font" Target="fonts/OpenSans-boldItalic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 With Neutrinos - Tammy Walton</a:t>
            </a:r>
          </a:p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2/25/2013</a:t>
            </a:r>
          </a:p>
        </p:txBody>
      </p:sp>
      <p:sp>
        <p:nvSpPr>
          <p:cNvPr id="79" name="Shape 79"/>
          <p:cNvSpPr txBox="1"/>
          <p:nvPr>
            <p:ph idx="3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" name="Shape 4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" name="Shape 5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9" name="Shape 5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7" name="Shape 5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8" name="Shape 5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" name="Shape 6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2" name="Shape 67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2" name="Shape 6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1" name="Shape 7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0" name="Shape 7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2" name="Shape 7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8" name="Shape 7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5" name="Shape 7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9" name="Shape 7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0" name="Shape 79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5" name="Shape 7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" name="Shape 8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6" name="Shape 8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1" name="Shape 8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2" name="Shape 8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4" name="Shape 9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2" name="Shape 9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" name="Shape 9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6" name="Shape 9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2" name="Shape 10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Shape 1003"/>
          <p:cNvSpPr txBox="1"/>
          <p:nvPr>
            <p:ph idx="3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Shape 100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2/25/2013</a:t>
            </a:r>
          </a:p>
        </p:txBody>
      </p:sp>
      <p:sp>
        <p:nvSpPr>
          <p:cNvPr id="1005" name="Shape 1005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 With Neutrinos - Tammy Walton</a:t>
            </a:r>
          </a:p>
        </p:txBody>
      </p:sp>
      <p:sp>
        <p:nvSpPr>
          <p:cNvPr id="1006" name="Shape 100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8" name="Shape 10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3" name="Shape 103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hape 1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1" name="Shape 111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5" name="Shape 112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0" name="Shape 11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Shape 1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2" name="Shape 11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2" name="Shape 1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Shape 1153"/>
          <p:cNvSpPr txBox="1"/>
          <p:nvPr>
            <p:ph idx="3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Shape 115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2/25/2013</a:t>
            </a:r>
          </a:p>
        </p:txBody>
      </p:sp>
      <p:sp>
        <p:nvSpPr>
          <p:cNvPr id="1155" name="Shape 1155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 With Neutrinos - Tammy Walton</a:t>
            </a:r>
          </a:p>
        </p:txBody>
      </p:sp>
      <p:sp>
        <p:nvSpPr>
          <p:cNvPr id="1156" name="Shape 115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0" name="Shape 11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Shape 1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1" name="Shape 12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Shape 1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6" name="Shape 12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hape 12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Shape 1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6" name="Shape 122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1" name="Shape 12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7" name="Shape 12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2" name="Shape 131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1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6" name="Shape 13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Shape 13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9" name="Shape 13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Shape 1350"/>
          <p:cNvSpPr txBox="1"/>
          <p:nvPr>
            <p:ph idx="3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Shape 1351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2/25/2013</a:t>
            </a:r>
          </a:p>
        </p:txBody>
      </p:sp>
      <p:sp>
        <p:nvSpPr>
          <p:cNvPr id="1352" name="Shape 1352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 With Neutrinos - Tammy Walton</a:t>
            </a:r>
          </a:p>
        </p:txBody>
      </p:sp>
      <p:sp>
        <p:nvSpPr>
          <p:cNvPr id="1353" name="Shape 135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Shape 14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6" name="Shape 14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Shape 14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6" name="Shape 14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Shape 14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1" name="Shape 14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Shape 14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5" name="Shape 14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2" name="Shape 14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8" name="Shape 15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hape 15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6" name="Shape 15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hape 15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3" name="Shape 15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4" name="Shape 1534"/>
          <p:cNvSpPr txBox="1"/>
          <p:nvPr>
            <p:ph idx="3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Shape 1535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2/25/2013</a:t>
            </a:r>
          </a:p>
        </p:txBody>
      </p:sp>
      <p:sp>
        <p:nvSpPr>
          <p:cNvPr id="1536" name="Shape 1536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 With Neutrinos - Tammy Walton</a:t>
            </a:r>
          </a:p>
        </p:txBody>
      </p:sp>
      <p:sp>
        <p:nvSpPr>
          <p:cNvPr id="1537" name="Shape 153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Shape 15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8" name="Shape 15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5" name="Shape 15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Shape 15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3" name="Shape 158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Shape 16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4" name="Shape 16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Shape 16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Shape 1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9" name="Shape 163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Shape 16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Shape 16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6" name="Shape 164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Shape 16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2" name="Shape 16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Shape 16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1" name="Shape 169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Shape 17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0" name="Shape 17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Shape 17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2" name="Shape 17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Shape 17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5" name="Shape 17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Shape 17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7" name="Shape 17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Shape 17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Shape 17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9" name="Shape 17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Shape 18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4" name="Shape 18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Shape 182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Shape 18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7" name="Shape 182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Shape 18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6" name="Shape 183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Shape 18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3" name="Shape 18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hape 14"/>
          <p:cNvGrpSpPr/>
          <p:nvPr/>
        </p:nvGrpSpPr>
        <p:grpSpPr>
          <a:xfrm>
            <a:off x="4350278" y="3807169"/>
            <a:ext cx="443588" cy="140842"/>
            <a:chOff x="4137525" y="2915950"/>
            <a:chExt cx="869100" cy="207000"/>
          </a:xfrm>
        </p:grpSpPr>
        <p:sp>
          <p:nvSpPr>
            <p:cNvPr id="15" name="Shape 15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671257" y="1321066"/>
            <a:ext cx="7801500" cy="2306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671250" y="4233167"/>
            <a:ext cx="78015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43045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779462" y="107577"/>
            <a:ext cx="7581900" cy="16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Font typeface="Candara"/>
              <a:buNone/>
              <a:defRPr b="1" i="0" sz="56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779462" y="1882588"/>
            <a:ext cx="7581900" cy="39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0825" lvl="0" marL="403225" marR="0" rtl="0" algn="l">
              <a:spcBef>
                <a:spcPts val="200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2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73050" lvl="1" marL="806450" marR="0" rtl="0" algn="l">
              <a:spcBef>
                <a:spcPts val="60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22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215900" lvl="2" marL="1143000" marR="0" rtl="0" algn="l">
              <a:spcBef>
                <a:spcPts val="60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20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234950" lvl="3" marL="1492250" marR="0" rtl="0" algn="l">
              <a:spcBef>
                <a:spcPts val="60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228600" lvl="4" marL="1828800" marR="0" rtl="0" algn="l">
              <a:spcBef>
                <a:spcPts val="60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230187" lvl="5" marL="2173287" marR="0" rtl="0" algn="l">
              <a:spcBef>
                <a:spcPts val="36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230187" lvl="6" marL="2516187" marR="0" rtl="0" algn="l">
              <a:spcBef>
                <a:spcPts val="36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231775" lvl="7" marL="2860675" marR="0" rtl="0" algn="l">
              <a:spcBef>
                <a:spcPts val="36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233362" lvl="8" marL="3205162" marR="0" rtl="0" algn="l">
              <a:spcBef>
                <a:spcPts val="360"/>
              </a:spcBef>
              <a:buClr>
                <a:schemeClr val="lt1"/>
              </a:buClr>
              <a:buSzPct val="100000"/>
              <a:buFont typeface="Candara"/>
              <a:buChar char="•"/>
              <a:defRPr b="1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" name="Shape 45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Shape 46"/>
          <p:cNvSpPr txBox="1"/>
          <p:nvPr>
            <p:ph type="title"/>
          </p:nvPr>
        </p:nvSpPr>
        <p:spPr>
          <a:xfrm>
            <a:off x="265500" y="1441866"/>
            <a:ext cx="4045200" cy="228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7" name="Shape 47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9" Type="http://schemas.openxmlformats.org/officeDocument/2006/relationships/image" Target="../media/image13.png"/><Relationship Id="rId5" Type="http://schemas.openxmlformats.org/officeDocument/2006/relationships/image" Target="../media/image09.jp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gif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0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Relationship Id="rId4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06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06.gif"/><Relationship Id="rId4" Type="http://schemas.openxmlformats.org/officeDocument/2006/relationships/image" Target="../media/image36.jpg"/><Relationship Id="rId5" Type="http://schemas.openxmlformats.org/officeDocument/2006/relationships/image" Target="../media/image34.jpg"/><Relationship Id="rId6" Type="http://schemas.openxmlformats.org/officeDocument/2006/relationships/image" Target="../media/image1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gif"/><Relationship Id="rId4" Type="http://schemas.openxmlformats.org/officeDocument/2006/relationships/image" Target="../media/image7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gif"/><Relationship Id="rId4" Type="http://schemas.openxmlformats.org/officeDocument/2006/relationships/image" Target="../media/image4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9.png"/><Relationship Id="rId4" Type="http://schemas.openxmlformats.org/officeDocument/2006/relationships/image" Target="../media/image6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2.jpg"/><Relationship Id="rId4" Type="http://schemas.openxmlformats.org/officeDocument/2006/relationships/image" Target="../media/image5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5.png"/><Relationship Id="rId4" Type="http://schemas.openxmlformats.org/officeDocument/2006/relationships/image" Target="../media/image57.gif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4.jpg"/><Relationship Id="rId4" Type="http://schemas.openxmlformats.org/officeDocument/2006/relationships/image" Target="../media/image1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7.jpg"/><Relationship Id="rId4" Type="http://schemas.openxmlformats.org/officeDocument/2006/relationships/image" Target="../media/image68.png"/><Relationship Id="rId5" Type="http://schemas.openxmlformats.org/officeDocument/2006/relationships/image" Target="../media/image66.jpg"/><Relationship Id="rId6" Type="http://schemas.openxmlformats.org/officeDocument/2006/relationships/image" Target="../media/image70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0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2.jpg"/><Relationship Id="rId4" Type="http://schemas.openxmlformats.org/officeDocument/2006/relationships/image" Target="../media/image73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6.jpg"/><Relationship Id="rId4" Type="http://schemas.openxmlformats.org/officeDocument/2006/relationships/image" Target="../media/image75.png"/><Relationship Id="rId5" Type="http://schemas.openxmlformats.org/officeDocument/2006/relationships/image" Target="../media/image77.png"/><Relationship Id="rId6" Type="http://schemas.openxmlformats.org/officeDocument/2006/relationships/image" Target="../media/image80.png"/><Relationship Id="rId7" Type="http://schemas.openxmlformats.org/officeDocument/2006/relationships/image" Target="../media/image78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5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0.png"/><Relationship Id="rId4" Type="http://schemas.openxmlformats.org/officeDocument/2006/relationships/image" Target="../media/image8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png"/><Relationship Id="rId4" Type="http://schemas.openxmlformats.org/officeDocument/2006/relationships/image" Target="../media/image0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ctrTitle"/>
          </p:nvPr>
        </p:nvSpPr>
        <p:spPr>
          <a:xfrm>
            <a:off x="711300" y="1151650"/>
            <a:ext cx="77061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Ribeye"/>
              <a:buNone/>
            </a:pPr>
            <a:r>
              <a:rPr b="1" i="0" lang="en-US" sz="5400" u="none" cap="none" strike="noStrike">
                <a:solidFill>
                  <a:srgbClr val="434343"/>
                </a:solidFill>
                <a:latin typeface="Ribeye"/>
                <a:ea typeface="Ribeye"/>
                <a:cs typeface="Ribeye"/>
                <a:sym typeface="Ribeye"/>
              </a:rPr>
              <a:t>Neutrinos</a:t>
            </a:r>
          </a:p>
        </p:txBody>
      </p:sp>
      <p:sp>
        <p:nvSpPr>
          <p:cNvPr id="72" name="Shape 72"/>
          <p:cNvSpPr txBox="1"/>
          <p:nvPr>
            <p:ph idx="1" type="subTitle"/>
          </p:nvPr>
        </p:nvSpPr>
        <p:spPr>
          <a:xfrm>
            <a:off x="1543375" y="4331325"/>
            <a:ext cx="7341000" cy="20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r>
              <a:rPr b="1" i="0" lang="en-US" sz="24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Saturday Morning</a:t>
            </a: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i="0" lang="en-US" sz="24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Physics</a:t>
            </a:r>
          </a:p>
          <a:p>
            <a:pPr indent="0" lvl="0" marL="0" marR="0" rtl="0" algn="ctr">
              <a:spcBef>
                <a:spcPts val="7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r>
              <a:rPr b="1" i="0" lang="en-US" sz="24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  <a:p>
            <a:pPr indent="0" lvl="0" marL="0" marR="0" rtl="0" algn="ctr">
              <a:spcBef>
                <a:spcPts val="6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Leo Aliaga</a:t>
            </a:r>
          </a:p>
          <a:p>
            <a:pPr indent="0" lvl="0" marL="0" marR="0" rtl="0" algn="ctr">
              <a:spcBef>
                <a:spcPts val="6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Fermilab</a:t>
            </a:r>
          </a:p>
          <a:p>
            <a:pPr indent="0" lvl="0" marL="0" marR="0" rtl="0" algn="ctr">
              <a:spcBef>
                <a:spcPts val="6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April 8</a:t>
            </a:r>
            <a:r>
              <a:rPr b="1" i="0" lang="en-US" sz="20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, 201</a:t>
            </a:r>
            <a:r>
              <a:rPr b="1" i="0" lang="en-US" sz="2000" u="none" cap="none" strike="noStrike">
                <a:solidFill>
                  <a:srgbClr val="434343"/>
                </a:solidFill>
                <a:latin typeface="Lustria"/>
                <a:ea typeface="Lustria"/>
                <a:cs typeface="Lustria"/>
                <a:sym typeface="Lustria"/>
              </a:rPr>
              <a:t>7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269" name="Shape 269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270" name="Shape 270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71" name="Shape 271"/>
          <p:cNvSpPr txBox="1"/>
          <p:nvPr/>
        </p:nvSpPr>
        <p:spPr>
          <a:xfrm>
            <a:off x="152400" y="0"/>
            <a:ext cx="86106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Complete Picture</a:t>
            </a:r>
          </a:p>
        </p:txBody>
      </p:sp>
      <p:pic>
        <p:nvPicPr>
          <p:cNvPr descr="SM.gif"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711300"/>
            <a:ext cx="6199732" cy="5720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Shape 273"/>
          <p:cNvGrpSpPr/>
          <p:nvPr/>
        </p:nvGrpSpPr>
        <p:grpSpPr>
          <a:xfrm>
            <a:off x="4343400" y="2667000"/>
            <a:ext cx="3987600" cy="2437625"/>
            <a:chOff x="4191000" y="2667000"/>
            <a:chExt cx="3987600" cy="2437625"/>
          </a:xfrm>
        </p:grpSpPr>
        <p:sp>
          <p:nvSpPr>
            <p:cNvPr id="274" name="Shape 274"/>
            <p:cNvSpPr/>
            <p:nvPr/>
          </p:nvSpPr>
          <p:spPr>
            <a:xfrm>
              <a:off x="4191000" y="2667000"/>
              <a:ext cx="1219200" cy="1219200"/>
            </a:xfrm>
            <a:prstGeom prst="rect">
              <a:avLst/>
            </a:prstGeom>
            <a:noFill/>
            <a:ln cap="flat" cmpd="sng" w="76200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cxnSp>
          <p:nvCxnSpPr>
            <p:cNvPr id="275" name="Shape 275"/>
            <p:cNvCxnSpPr/>
            <p:nvPr/>
          </p:nvCxnSpPr>
          <p:spPr>
            <a:xfrm>
              <a:off x="4953000" y="3886200"/>
              <a:ext cx="662100" cy="419400"/>
            </a:xfrm>
            <a:prstGeom prst="straightConnector1">
              <a:avLst/>
            </a:prstGeom>
            <a:noFill/>
            <a:ln cap="flat" cmpd="sng" w="57150">
              <a:solidFill>
                <a:srgbClr val="FFFFFF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276" name="Shape 276"/>
            <p:cNvSpPr txBox="1"/>
            <p:nvPr/>
          </p:nvSpPr>
          <p:spPr>
            <a:xfrm>
              <a:off x="4800600" y="4331525"/>
              <a:ext cx="3378000" cy="7731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2000">
                  <a:solidFill>
                    <a:srgbClr val="FFFFFF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Will not talk about The God particle.</a:t>
              </a:r>
            </a:p>
          </p:txBody>
        </p:sp>
      </p:grpSp>
      <p:grpSp>
        <p:nvGrpSpPr>
          <p:cNvPr id="277" name="Shape 277"/>
          <p:cNvGrpSpPr/>
          <p:nvPr/>
        </p:nvGrpSpPr>
        <p:grpSpPr>
          <a:xfrm>
            <a:off x="2064050" y="959250"/>
            <a:ext cx="6880275" cy="3402050"/>
            <a:chOff x="2064050" y="959250"/>
            <a:chExt cx="6880275" cy="3402050"/>
          </a:xfrm>
        </p:grpSpPr>
        <p:sp>
          <p:nvSpPr>
            <p:cNvPr id="278" name="Shape 278"/>
            <p:cNvSpPr/>
            <p:nvPr/>
          </p:nvSpPr>
          <p:spPr>
            <a:xfrm>
              <a:off x="2064050" y="1564700"/>
              <a:ext cx="2133600" cy="2796600"/>
            </a:xfrm>
            <a:prstGeom prst="rect">
              <a:avLst/>
            </a:prstGeom>
            <a:noFill/>
            <a:ln cap="flat" cmpd="sng" w="76200">
              <a:solidFill>
                <a:srgbClr val="B45F06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6549500" y="2596725"/>
              <a:ext cx="965400" cy="1464900"/>
            </a:xfrm>
            <a:prstGeom prst="rect">
              <a:avLst/>
            </a:prstGeom>
            <a:noFill/>
            <a:ln cap="flat" cmpd="sng" w="76200">
              <a:solidFill>
                <a:srgbClr val="B45F06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cxnSp>
          <p:nvCxnSpPr>
            <p:cNvPr id="280" name="Shape 280"/>
            <p:cNvCxnSpPr/>
            <p:nvPr/>
          </p:nvCxnSpPr>
          <p:spPr>
            <a:xfrm flipH="1" rot="10800000">
              <a:off x="4215087" y="1620175"/>
              <a:ext cx="1089300" cy="356400"/>
            </a:xfrm>
            <a:prstGeom prst="straightConnector1">
              <a:avLst/>
            </a:prstGeom>
            <a:noFill/>
            <a:ln cap="flat" cmpd="sng" w="57150">
              <a:solidFill>
                <a:srgbClr val="B45F06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281" name="Shape 281"/>
            <p:cNvSpPr txBox="1"/>
            <p:nvPr/>
          </p:nvSpPr>
          <p:spPr>
            <a:xfrm>
              <a:off x="5204525" y="959250"/>
              <a:ext cx="3739800" cy="711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2000">
                  <a:solidFill>
                    <a:srgbClr val="B45F06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Will talk just indirectly about this particles</a:t>
              </a:r>
            </a:p>
          </p:txBody>
        </p:sp>
        <p:cxnSp>
          <p:nvCxnSpPr>
            <p:cNvPr id="282" name="Shape 282"/>
            <p:cNvCxnSpPr>
              <a:stCxn id="279" idx="0"/>
            </p:cNvCxnSpPr>
            <p:nvPr/>
          </p:nvCxnSpPr>
          <p:spPr>
            <a:xfrm rot="10800000">
              <a:off x="6593900" y="1675725"/>
              <a:ext cx="438300" cy="921000"/>
            </a:xfrm>
            <a:prstGeom prst="straightConnector1">
              <a:avLst/>
            </a:prstGeom>
            <a:noFill/>
            <a:ln cap="flat" cmpd="sng" w="57150">
              <a:solidFill>
                <a:srgbClr val="B45F06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grpSp>
        <p:nvGrpSpPr>
          <p:cNvPr id="283" name="Shape 283"/>
          <p:cNvGrpSpPr/>
          <p:nvPr/>
        </p:nvGrpSpPr>
        <p:grpSpPr>
          <a:xfrm>
            <a:off x="2011525" y="2590800"/>
            <a:ext cx="7275900" cy="3704675"/>
            <a:chOff x="2011525" y="2590800"/>
            <a:chExt cx="7275900" cy="3704675"/>
          </a:xfrm>
        </p:grpSpPr>
        <p:sp>
          <p:nvSpPr>
            <p:cNvPr id="284" name="Shape 284"/>
            <p:cNvSpPr/>
            <p:nvPr/>
          </p:nvSpPr>
          <p:spPr>
            <a:xfrm>
              <a:off x="2011525" y="4495800"/>
              <a:ext cx="2596800" cy="711300"/>
            </a:xfrm>
            <a:prstGeom prst="rect">
              <a:avLst/>
            </a:prstGeom>
            <a:noFill/>
            <a:ln cap="flat" cmpd="sng" w="76200">
              <a:solidFill>
                <a:srgbClr val="CCFFCC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EA6767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cxnSp>
          <p:nvCxnSpPr>
            <p:cNvPr id="285" name="Shape 285"/>
            <p:cNvCxnSpPr/>
            <p:nvPr/>
          </p:nvCxnSpPr>
          <p:spPr>
            <a:xfrm>
              <a:off x="3687612" y="5560200"/>
              <a:ext cx="1106400" cy="4500"/>
            </a:xfrm>
            <a:prstGeom prst="straightConnector1">
              <a:avLst/>
            </a:prstGeom>
            <a:noFill/>
            <a:ln cap="flat" cmpd="sng" w="57150">
              <a:solidFill>
                <a:srgbClr val="CCFFCC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cxnSp>
          <p:nvCxnSpPr>
            <p:cNvPr id="286" name="Shape 286"/>
            <p:cNvCxnSpPr/>
            <p:nvPr/>
          </p:nvCxnSpPr>
          <p:spPr>
            <a:xfrm>
              <a:off x="3695325" y="5271125"/>
              <a:ext cx="0" cy="321900"/>
            </a:xfrm>
            <a:prstGeom prst="straightConnector1">
              <a:avLst/>
            </a:prstGeom>
            <a:noFill/>
            <a:ln cap="flat" cmpd="sng" w="76200">
              <a:solidFill>
                <a:srgbClr val="CCFFCC"/>
              </a:solidFill>
              <a:prstDash val="solid"/>
              <a:round/>
              <a:headEnd len="lg" w="lg" type="none"/>
              <a:tailEnd len="lg" w="lg" type="none"/>
            </a:ln>
          </p:spPr>
        </p:cxnSp>
        <p:grpSp>
          <p:nvGrpSpPr>
            <p:cNvPr id="287" name="Shape 287"/>
            <p:cNvGrpSpPr/>
            <p:nvPr/>
          </p:nvGrpSpPr>
          <p:grpSpPr>
            <a:xfrm>
              <a:off x="4870225" y="2590800"/>
              <a:ext cx="4417200" cy="3704675"/>
              <a:chOff x="4870225" y="2590800"/>
              <a:chExt cx="4417200" cy="3704675"/>
            </a:xfrm>
          </p:grpSpPr>
          <p:sp>
            <p:nvSpPr>
              <p:cNvPr id="288" name="Shape 288"/>
              <p:cNvSpPr txBox="1"/>
              <p:nvPr/>
            </p:nvSpPr>
            <p:spPr>
              <a:xfrm>
                <a:off x="4870225" y="5267975"/>
                <a:ext cx="4417200" cy="10275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rgbClr val="CCFFCC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b="1" lang="en-US" sz="2200">
                    <a:solidFill>
                      <a:srgbClr val="CCFFCC"/>
                    </a:solidFill>
                    <a:latin typeface="Short Stack"/>
                    <a:ea typeface="Short Stack"/>
                    <a:cs typeface="Short Stack"/>
                    <a:sym typeface="Short Stack"/>
                  </a:rPr>
                  <a:t>This lecture focuses on this section of the picture.</a:t>
                </a:r>
              </a:p>
            </p:txBody>
          </p:sp>
          <p:grpSp>
            <p:nvGrpSpPr>
              <p:cNvPr id="289" name="Shape 289"/>
              <p:cNvGrpSpPr/>
              <p:nvPr/>
            </p:nvGrpSpPr>
            <p:grpSpPr>
              <a:xfrm>
                <a:off x="5635200" y="2590800"/>
                <a:ext cx="834300" cy="2780100"/>
                <a:chOff x="5635200" y="2590800"/>
                <a:chExt cx="834300" cy="2780100"/>
              </a:xfrm>
            </p:grpSpPr>
            <p:sp>
              <p:nvSpPr>
                <p:cNvPr id="290" name="Shape 290"/>
                <p:cNvSpPr/>
                <p:nvPr/>
              </p:nvSpPr>
              <p:spPr>
                <a:xfrm>
                  <a:off x="5635200" y="2590800"/>
                  <a:ext cx="834300" cy="1394400"/>
                </a:xfrm>
                <a:prstGeom prst="rect">
                  <a:avLst/>
                </a:prstGeom>
                <a:noFill/>
                <a:ln cap="flat" cmpd="sng" w="76200">
                  <a:solidFill>
                    <a:srgbClr val="CCFFCC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228600" sx="104000" rotWithShape="0" algn="ctr" dir="5400000" dist="38100" sy="104000">
                    <a:srgbClr val="000000">
                      <a:alpha val="80000"/>
                    </a:srgbClr>
                  </a:outerShdw>
                </a:effectLst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EA6767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cxnSp>
              <p:nvCxnSpPr>
                <p:cNvPr id="291" name="Shape 291"/>
                <p:cNvCxnSpPr>
                  <a:stCxn id="290" idx="2"/>
                </p:cNvCxnSpPr>
                <p:nvPr/>
              </p:nvCxnSpPr>
              <p:spPr>
                <a:xfrm>
                  <a:off x="6052350" y="3985200"/>
                  <a:ext cx="17700" cy="1385700"/>
                </a:xfrm>
                <a:prstGeom prst="straightConnector1">
                  <a:avLst/>
                </a:prstGeom>
                <a:noFill/>
                <a:ln cap="flat" cmpd="sng" w="57150">
                  <a:solidFill>
                    <a:srgbClr val="CCFFCC"/>
                  </a:solidFill>
                  <a:prstDash val="solid"/>
                  <a:round/>
                  <a:headEnd len="med" w="med" type="none"/>
                  <a:tailEnd len="lg" w="lg" type="triangle"/>
                </a:ln>
              </p:spPr>
            </p:cxnSp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297" name="Shape 297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298" name="Shape 298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99" name="Shape 299"/>
          <p:cNvSpPr txBox="1"/>
          <p:nvPr/>
        </p:nvSpPr>
        <p:spPr>
          <a:xfrm>
            <a:off x="49300" y="3505200"/>
            <a:ext cx="4294200" cy="523200"/>
          </a:xfrm>
          <a:prstGeom prst="rect">
            <a:avLst/>
          </a:prstGeom>
          <a:solidFill>
            <a:srgbClr val="FF6600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What are neutrinos?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4577075" y="3505200"/>
            <a:ext cx="4414500" cy="18159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What is the </a:t>
            </a:r>
            <a:r>
              <a:rPr lang="en-US" sz="26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Weak force</a:t>
            </a:r>
            <a:r>
              <a:rPr lang="en-US" sz="2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 that influences the nature of neutrinos?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524000" y="5410200"/>
            <a:ext cx="5867400" cy="1138800"/>
          </a:xfrm>
          <a:prstGeom prst="rect">
            <a:avLst/>
          </a:prstGeom>
          <a:solidFill>
            <a:srgbClr val="E4EAEC"/>
          </a:solidFill>
          <a:ln cap="flat" cmpd="sng" w="57150">
            <a:solidFill>
              <a:srgbClr val="3A4F5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0C343D"/>
                </a:solidFill>
                <a:latin typeface="Short Stack"/>
                <a:ea typeface="Short Stack"/>
                <a:cs typeface="Short Stack"/>
                <a:sym typeface="Short Stack"/>
              </a:rPr>
              <a:t>Why are neutrinos </a:t>
            </a:r>
            <a:r>
              <a:rPr b="1" i="1" lang="en-US" sz="3600">
                <a:solidFill>
                  <a:srgbClr val="0C343D"/>
                </a:solidFill>
                <a:latin typeface="Short Stack"/>
                <a:ea typeface="Short Stack"/>
                <a:cs typeface="Short Stack"/>
                <a:sym typeface="Short Stack"/>
              </a:rPr>
              <a:t>SO </a:t>
            </a:r>
            <a:r>
              <a:rPr lang="en-US" sz="3200">
                <a:solidFill>
                  <a:srgbClr val="0C343D"/>
                </a:solidFill>
                <a:latin typeface="Short Stack"/>
                <a:ea typeface="Short Stack"/>
                <a:cs typeface="Short Stack"/>
                <a:sym typeface="Short Stack"/>
              </a:rPr>
              <a:t>important?</a:t>
            </a:r>
          </a:p>
        </p:txBody>
      </p:sp>
      <p:pic>
        <p:nvPicPr>
          <p:cNvPr descr="neutrinos.png"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00" y="1173325"/>
            <a:ext cx="6013623" cy="1700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ek_bosons.png"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0798" y="759775"/>
            <a:ext cx="1684724" cy="256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922725" y="236575"/>
            <a:ext cx="394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3 neutrinos types (flavors):</a:t>
            </a:r>
          </a:p>
          <a:p>
            <a:pPr lvl="0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no charge,  only interact by weak force 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5991325" y="140125"/>
            <a:ext cx="23127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 mediators of weak force </a:t>
            </a:r>
          </a:p>
        </p:txBody>
      </p:sp>
      <p:cxnSp>
        <p:nvCxnSpPr>
          <p:cNvPr id="306" name="Shape 306"/>
          <p:cNvCxnSpPr/>
          <p:nvPr/>
        </p:nvCxnSpPr>
        <p:spPr>
          <a:xfrm>
            <a:off x="7684675" y="1410950"/>
            <a:ext cx="453300" cy="1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07" name="Shape 307"/>
          <p:cNvSpPr txBox="1"/>
          <p:nvPr/>
        </p:nvSpPr>
        <p:spPr>
          <a:xfrm>
            <a:off x="7874350" y="922450"/>
            <a:ext cx="12813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charge: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0</a:t>
            </a:r>
          </a:p>
        </p:txBody>
      </p:sp>
      <p:cxnSp>
        <p:nvCxnSpPr>
          <p:cNvPr id="308" name="Shape 308"/>
          <p:cNvCxnSpPr/>
          <p:nvPr/>
        </p:nvCxnSpPr>
        <p:spPr>
          <a:xfrm>
            <a:off x="7684675" y="2477750"/>
            <a:ext cx="453300" cy="1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09" name="Shape 309"/>
          <p:cNvSpPr txBox="1"/>
          <p:nvPr/>
        </p:nvSpPr>
        <p:spPr>
          <a:xfrm>
            <a:off x="7874350" y="1989250"/>
            <a:ext cx="12813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charge: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+-1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idx="1" type="body"/>
          </p:nvPr>
        </p:nvSpPr>
        <p:spPr>
          <a:xfrm>
            <a:off x="63600" y="2743200"/>
            <a:ext cx="88425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n"/>
              <a:buNone/>
            </a:pPr>
            <a:r>
              <a:rPr b="1" i="1" lang="en-US" sz="5000" u="none" cap="none" strike="noStrike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The Discovery of the Neutrino</a:t>
            </a:r>
          </a:p>
          <a:p>
            <a:pPr indent="-403225" lvl="0" marL="403225" marR="0" rtl="0" algn="ctr">
              <a:spcBef>
                <a:spcPts val="2000"/>
              </a:spcBef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320" name="Shape 320"/>
          <p:cNvSpPr txBox="1"/>
          <p:nvPr>
            <p:ph idx="11" type="ftr"/>
          </p:nvPr>
        </p:nvSpPr>
        <p:spPr>
          <a:xfrm>
            <a:off x="354106" y="64325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321" name="Shape 321"/>
          <p:cNvSpPr txBox="1"/>
          <p:nvPr>
            <p:ph idx="12" type="sldNum"/>
          </p:nvPr>
        </p:nvSpPr>
        <p:spPr>
          <a:xfrm>
            <a:off x="4191000" y="64325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upload.wikimedia.org/wikipedia/commons/thumb/8/8e/Portrait_of_Antoine-Henri_Becquerel.jpg/260px-Portrait_of_Antoine-Henri_Becquerel.jpg" id="322" name="Shape 3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17689"/>
            <a:ext cx="1981199" cy="220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838200" y="36700"/>
            <a:ext cx="335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1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Antoine Henri Becquerel </a:t>
            </a:r>
          </a:p>
        </p:txBody>
      </p:sp>
      <p:pic>
        <p:nvPicPr>
          <p:cNvPr descr="http://upload.wikimedia.org/wikipedia/commons/thumb/7/71/Marie_Curie_c1920.png/200px-Marie_Curie_c1920.png" id="324" name="Shape 3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1" y="417689"/>
            <a:ext cx="1524000" cy="2209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upload.wikimedia.org/wikipedia/commons/e/ee/Pierrecurie.jpg" id="325" name="Shape 3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0800" y="417689"/>
            <a:ext cx="1411941" cy="220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4648200" y="36700"/>
            <a:ext cx="413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1" lang="en-US" sz="1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Marie Curie and Pierre Curie</a:t>
            </a:r>
          </a:p>
        </p:txBody>
      </p:sp>
      <p:sp>
        <p:nvSpPr>
          <p:cNvPr id="327" name="Shape 327"/>
          <p:cNvSpPr txBox="1"/>
          <p:nvPr/>
        </p:nvSpPr>
        <p:spPr>
          <a:xfrm rot="-736495">
            <a:off x="419620" y="1317937"/>
            <a:ext cx="81534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FFED9A"/>
                </a:solidFill>
                <a:latin typeface="Short Stack"/>
                <a:ea typeface="Short Stack"/>
                <a:cs typeface="Short Stack"/>
                <a:sym typeface="Short Stack"/>
              </a:rPr>
              <a:t>The pioneers of radioactive decay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0" y="2667000"/>
            <a:ext cx="9067800" cy="1218600"/>
          </a:xfrm>
          <a:prstGeom prst="rect">
            <a:avLst/>
          </a:prstGeom>
          <a:solidFill>
            <a:srgbClr val="EBF9D1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 u="sng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Radioactive Decay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 u="sng">
              <a:solidFill>
                <a:srgbClr val="008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 u="sng">
              <a:solidFill>
                <a:srgbClr val="008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600">
              <a:solidFill>
                <a:srgbClr val="008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329" name="Shape 329"/>
          <p:cNvGrpSpPr/>
          <p:nvPr/>
        </p:nvGrpSpPr>
        <p:grpSpPr>
          <a:xfrm>
            <a:off x="5791200" y="3962400"/>
            <a:ext cx="3200400" cy="1981200"/>
            <a:chOff x="5791200" y="3810000"/>
            <a:chExt cx="3200400" cy="1981200"/>
          </a:xfrm>
        </p:grpSpPr>
        <p:sp>
          <p:nvSpPr>
            <p:cNvPr id="330" name="Shape 330"/>
            <p:cNvSpPr/>
            <p:nvPr/>
          </p:nvSpPr>
          <p:spPr>
            <a:xfrm>
              <a:off x="5791200" y="3810000"/>
              <a:ext cx="3200400" cy="1981200"/>
            </a:xfrm>
            <a:prstGeom prst="roundRect">
              <a:avLst>
                <a:gd fmla="val 16667" name="adj"/>
              </a:avLst>
            </a:prstGeom>
            <a:solidFill>
              <a:srgbClr val="FDF8CB"/>
            </a:solidFill>
            <a:ln cap="flat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31" name="Shape 331"/>
            <p:cNvSpPr txBox="1"/>
            <p:nvPr/>
          </p:nvSpPr>
          <p:spPr>
            <a:xfrm>
              <a:off x="6172200" y="3886200"/>
              <a:ext cx="2819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2800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Gamma Decay</a:t>
              </a:r>
            </a:p>
          </p:txBody>
        </p:sp>
        <p:pic>
          <p:nvPicPr>
            <p:cNvPr descr="http://upload.wikimedia.org/wikipedia/commons/thumb/c/c2/Gamma_Decay.svg/240px-Gamma_Decay.svg.png" id="332" name="Shape 3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53200" y="4343400"/>
              <a:ext cx="1600199" cy="108680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3" name="Shape 333"/>
            <p:cNvCxnSpPr/>
            <p:nvPr/>
          </p:nvCxnSpPr>
          <p:spPr>
            <a:xfrm rot="10800000">
              <a:off x="7696200" y="4952999"/>
              <a:ext cx="304799" cy="3810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334" name="Shape 334"/>
            <p:cNvSpPr txBox="1"/>
            <p:nvPr/>
          </p:nvSpPr>
          <p:spPr>
            <a:xfrm>
              <a:off x="7620000" y="5257800"/>
              <a:ext cx="1143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8000"/>
                  </a:solidFill>
                  <a:latin typeface="Corben"/>
                  <a:ea typeface="Corben"/>
                  <a:cs typeface="Corben"/>
                  <a:sym typeface="Corben"/>
                </a:rPr>
                <a:t>photons</a:t>
              </a:r>
            </a:p>
          </p:txBody>
        </p:sp>
      </p:grpSp>
      <p:sp>
        <p:nvSpPr>
          <p:cNvPr id="335" name="Shape 335"/>
          <p:cNvSpPr txBox="1"/>
          <p:nvPr/>
        </p:nvSpPr>
        <p:spPr>
          <a:xfrm>
            <a:off x="356875" y="3070850"/>
            <a:ext cx="6980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5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unstable atomic nucleus loses energy by emitting particles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291900" y="3329900"/>
            <a:ext cx="8679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5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transforms an atom into a different type of atom or into a lower energy</a:t>
            </a:r>
          </a:p>
        </p:txBody>
      </p:sp>
      <p:grpSp>
        <p:nvGrpSpPr>
          <p:cNvPr id="337" name="Shape 337"/>
          <p:cNvGrpSpPr/>
          <p:nvPr/>
        </p:nvGrpSpPr>
        <p:grpSpPr>
          <a:xfrm>
            <a:off x="56361" y="3886200"/>
            <a:ext cx="3186300" cy="1981200"/>
            <a:chOff x="56361" y="3886200"/>
            <a:chExt cx="3186300" cy="1981200"/>
          </a:xfrm>
        </p:grpSpPr>
        <p:sp>
          <p:nvSpPr>
            <p:cNvPr id="338" name="Shape 338"/>
            <p:cNvSpPr/>
            <p:nvPr/>
          </p:nvSpPr>
          <p:spPr>
            <a:xfrm>
              <a:off x="56361" y="3886200"/>
              <a:ext cx="3186300" cy="1981200"/>
            </a:xfrm>
            <a:prstGeom prst="roundRect">
              <a:avLst>
                <a:gd fmla="val 16667" name="adj"/>
              </a:avLst>
            </a:prstGeom>
            <a:solidFill>
              <a:srgbClr val="FDF8CB"/>
            </a:solidFill>
            <a:ln cap="flat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39" name="Shape 339"/>
            <p:cNvSpPr txBox="1"/>
            <p:nvPr/>
          </p:nvSpPr>
          <p:spPr>
            <a:xfrm>
              <a:off x="118450" y="4038600"/>
              <a:ext cx="2285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i="1" lang="en-US" sz="2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Alpha Decay</a:t>
              </a:r>
            </a:p>
          </p:txBody>
        </p:sp>
        <p:cxnSp>
          <p:nvCxnSpPr>
            <p:cNvPr id="340" name="Shape 340"/>
            <p:cNvCxnSpPr/>
            <p:nvPr/>
          </p:nvCxnSpPr>
          <p:spPr>
            <a:xfrm flipH="1" rot="10800000">
              <a:off x="1871050" y="4800600"/>
              <a:ext cx="152399" cy="304799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341" name="Shape 341"/>
            <p:cNvSpPr txBox="1"/>
            <p:nvPr/>
          </p:nvSpPr>
          <p:spPr>
            <a:xfrm>
              <a:off x="1490050" y="5334000"/>
              <a:ext cx="135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00FF"/>
                  </a:solidFill>
                  <a:latin typeface="Corben"/>
                  <a:ea typeface="Corben"/>
                  <a:cs typeface="Corben"/>
                  <a:sym typeface="Corben"/>
                </a:rPr>
                <a:t>2 </a:t>
              </a:r>
              <a:r>
                <a:rPr lang="en-US" sz="1800">
                  <a:solidFill>
                    <a:srgbClr val="0000FF"/>
                  </a:solidFill>
                  <a:latin typeface="Corben"/>
                  <a:ea typeface="Corben"/>
                  <a:cs typeface="Corben"/>
                  <a:sym typeface="Corben"/>
                </a:rPr>
                <a:t>neutrons</a:t>
              </a:r>
            </a:p>
          </p:txBody>
        </p:sp>
        <p:sp>
          <p:nvSpPr>
            <p:cNvPr id="342" name="Shape 342"/>
            <p:cNvSpPr txBox="1"/>
            <p:nvPr/>
          </p:nvSpPr>
          <p:spPr>
            <a:xfrm>
              <a:off x="1566250" y="5029200"/>
              <a:ext cx="1251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FF0000"/>
                  </a:solidFill>
                  <a:latin typeface="Corben"/>
                  <a:ea typeface="Corben"/>
                  <a:cs typeface="Corben"/>
                  <a:sym typeface="Corben"/>
                </a:rPr>
                <a:t>2 </a:t>
              </a:r>
              <a:r>
                <a:rPr lang="en-US" sz="1800">
                  <a:solidFill>
                    <a:srgbClr val="FF0000"/>
                  </a:solidFill>
                  <a:latin typeface="Corben"/>
                  <a:ea typeface="Corben"/>
                  <a:cs typeface="Corben"/>
                  <a:sym typeface="Corben"/>
                </a:rPr>
                <a:t>protons</a:t>
              </a:r>
            </a:p>
          </p:txBody>
        </p:sp>
        <p:pic>
          <p:nvPicPr>
            <p:cNvPr descr="File:Alpha Decay.svg" id="343" name="Shape 3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3250" y="4419600"/>
              <a:ext cx="1821000" cy="1238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4" name="Shape 344"/>
          <p:cNvGrpSpPr/>
          <p:nvPr/>
        </p:nvGrpSpPr>
        <p:grpSpPr>
          <a:xfrm>
            <a:off x="2817750" y="4776950"/>
            <a:ext cx="3253600" cy="2215645"/>
            <a:chOff x="2853600" y="4572000"/>
            <a:chExt cx="3253600" cy="2215645"/>
          </a:xfrm>
        </p:grpSpPr>
        <p:grpSp>
          <p:nvGrpSpPr>
            <p:cNvPr id="345" name="Shape 345"/>
            <p:cNvGrpSpPr/>
            <p:nvPr/>
          </p:nvGrpSpPr>
          <p:grpSpPr>
            <a:xfrm>
              <a:off x="2906800" y="4572000"/>
              <a:ext cx="3200400" cy="2215645"/>
              <a:chOff x="2743200" y="4495800"/>
              <a:chExt cx="3200400" cy="2215645"/>
            </a:xfrm>
          </p:grpSpPr>
          <p:sp>
            <p:nvSpPr>
              <p:cNvPr id="346" name="Shape 346"/>
              <p:cNvSpPr/>
              <p:nvPr/>
            </p:nvSpPr>
            <p:spPr>
              <a:xfrm>
                <a:off x="2743200" y="4495800"/>
                <a:ext cx="3200400" cy="2019000"/>
              </a:xfrm>
              <a:prstGeom prst="roundRect">
                <a:avLst>
                  <a:gd fmla="val 16667" name="adj"/>
                </a:avLst>
              </a:prstGeom>
              <a:solidFill>
                <a:srgbClr val="FDF8CB"/>
              </a:solidFill>
              <a:ln cap="flat" cmpd="sng" w="127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pic>
            <p:nvPicPr>
              <p:cNvPr descr="http://upload.wikimedia.org/wikipedia/commons/thumb/a/aa/Beta-minus_Decay.svg/220px-Beta-minus_Decay.svg.png" id="347" name="Shape 34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124200" y="4953000"/>
                <a:ext cx="2095500" cy="1428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8" name="Shape 348"/>
              <p:cNvSpPr/>
              <p:nvPr/>
            </p:nvSpPr>
            <p:spPr>
              <a:xfrm rot="-1734793">
                <a:off x="3905833" y="5682523"/>
                <a:ext cx="1617632" cy="680242"/>
              </a:xfrm>
              <a:prstGeom prst="ellipse">
                <a:avLst/>
              </a:prstGeom>
              <a:solidFill>
                <a:srgbClr val="FDF8CD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cxnSp>
            <p:nvCxnSpPr>
              <p:cNvPr id="349" name="Shape 349"/>
              <p:cNvCxnSpPr/>
              <p:nvPr/>
            </p:nvCxnSpPr>
            <p:spPr>
              <a:xfrm rot="10800000">
                <a:off x="4953000" y="5257800"/>
                <a:ext cx="152400" cy="2286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00"/>
                </a:solidFill>
                <a:prstDash val="solid"/>
                <a:round/>
                <a:headEnd len="med" w="med" type="none"/>
                <a:tailEnd len="lg" w="lg" type="triangle"/>
              </a:ln>
            </p:spPr>
          </p:cxnSp>
          <p:sp>
            <p:nvSpPr>
              <p:cNvPr id="350" name="Shape 350"/>
              <p:cNvSpPr txBox="1"/>
              <p:nvPr/>
            </p:nvSpPr>
            <p:spPr>
              <a:xfrm>
                <a:off x="4724400" y="5486400"/>
                <a:ext cx="1219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lang="en-US" sz="1800">
                    <a:solidFill>
                      <a:srgbClr val="0000FF"/>
                    </a:solidFill>
                    <a:latin typeface="Corben"/>
                    <a:ea typeface="Corben"/>
                    <a:cs typeface="Corben"/>
                    <a:sym typeface="Corben"/>
                  </a:rPr>
                  <a:t>electron</a:t>
                </a:r>
              </a:p>
            </p:txBody>
          </p:sp>
          <p:sp>
            <p:nvSpPr>
              <p:cNvPr id="351" name="Shape 351"/>
              <p:cNvSpPr/>
              <p:nvPr/>
            </p:nvSpPr>
            <p:spPr>
              <a:xfrm rot="-1734419">
                <a:off x="4887663" y="6156758"/>
                <a:ext cx="407125" cy="189197"/>
              </a:xfrm>
              <a:prstGeom prst="ellipse">
                <a:avLst/>
              </a:prstGeom>
              <a:solidFill>
                <a:srgbClr val="FDF8CD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</p:grpSp>
        <p:sp>
          <p:nvSpPr>
            <p:cNvPr id="352" name="Shape 352"/>
            <p:cNvSpPr txBox="1"/>
            <p:nvPr/>
          </p:nvSpPr>
          <p:spPr>
            <a:xfrm>
              <a:off x="2853600" y="4810800"/>
              <a:ext cx="2362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i="1" lang="en-US" sz="2800">
                  <a:solidFill>
                    <a:srgbClr val="0070C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 </a:t>
              </a:r>
              <a:r>
                <a:rPr b="1" i="1" lang="en-US" sz="28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Beta Decay</a:t>
              </a:r>
            </a:p>
          </p:txBody>
        </p:sp>
      </p:grpSp>
      <p:pic>
        <p:nvPicPr>
          <p:cNvPr id="353" name="Shape 3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63775" y="516450"/>
            <a:ext cx="980100" cy="9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359" name="Shape 35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360" name="Shape 36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361" name="Shape 361"/>
          <p:cNvSpPr txBox="1"/>
          <p:nvPr/>
        </p:nvSpPr>
        <p:spPr>
          <a:xfrm>
            <a:off x="1676400" y="8466"/>
            <a:ext cx="54863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Studying Beta Decay</a:t>
            </a:r>
          </a:p>
        </p:txBody>
      </p:sp>
      <p:sp>
        <p:nvSpPr>
          <p:cNvPr id="362" name="Shape 362"/>
          <p:cNvSpPr/>
          <p:nvPr/>
        </p:nvSpPr>
        <p:spPr>
          <a:xfrm>
            <a:off x="609600" y="762000"/>
            <a:ext cx="1524000" cy="1371599"/>
          </a:xfrm>
          <a:prstGeom prst="ellipse">
            <a:avLst/>
          </a:prstGeom>
          <a:solidFill>
            <a:srgbClr val="FBF199"/>
          </a:solidFill>
          <a:ln cap="flat" cmpd="sng" w="57150">
            <a:solidFill>
              <a:srgbClr val="B5A20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762000" y="12192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Rhodium</a:t>
            </a:r>
          </a:p>
        </p:txBody>
      </p:sp>
      <p:sp>
        <p:nvSpPr>
          <p:cNvPr id="364" name="Shape 364"/>
          <p:cNvSpPr/>
          <p:nvPr/>
        </p:nvSpPr>
        <p:spPr>
          <a:xfrm>
            <a:off x="3657600" y="762000"/>
            <a:ext cx="1524000" cy="1371599"/>
          </a:xfrm>
          <a:prstGeom prst="ellipse">
            <a:avLst/>
          </a:prstGeom>
          <a:solidFill>
            <a:srgbClr val="EBF9D1"/>
          </a:solidFill>
          <a:ln cap="flat" cmpd="sng" w="571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3810000" y="1219200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F750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Palladium</a:t>
            </a:r>
          </a:p>
        </p:txBody>
      </p:sp>
      <p:sp>
        <p:nvSpPr>
          <p:cNvPr id="366" name="Shape 366"/>
          <p:cNvSpPr/>
          <p:nvPr/>
        </p:nvSpPr>
        <p:spPr>
          <a:xfrm>
            <a:off x="5410200" y="1219200"/>
            <a:ext cx="914400" cy="533399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6477000" y="838200"/>
            <a:ext cx="1524000" cy="1371599"/>
          </a:xfrm>
          <a:prstGeom prst="ellipse">
            <a:avLst/>
          </a:prstGeom>
          <a:solidFill>
            <a:srgbClr val="E8D5F5"/>
          </a:solidFill>
          <a:ln cap="flat" cmpd="sng" w="571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8" name="Shape 368"/>
          <p:cNvSpPr txBox="1"/>
          <p:nvPr/>
        </p:nvSpPr>
        <p:spPr>
          <a:xfrm>
            <a:off x="6705600" y="1143000"/>
            <a:ext cx="1447800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47186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Electron (Beta Particle)</a:t>
            </a:r>
          </a:p>
        </p:txBody>
      </p:sp>
      <p:sp>
        <p:nvSpPr>
          <p:cNvPr id="369" name="Shape 369"/>
          <p:cNvSpPr/>
          <p:nvPr/>
        </p:nvSpPr>
        <p:spPr>
          <a:xfrm>
            <a:off x="2209800" y="1371600"/>
            <a:ext cx="1371599" cy="1523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457200" y="2286000"/>
            <a:ext cx="2590800" cy="369332"/>
          </a:xfrm>
          <a:prstGeom prst="rect">
            <a:avLst/>
          </a:prstGeom>
          <a:solidFill>
            <a:srgbClr val="E4EAEC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98,652.876 MeV/c</a:t>
            </a:r>
            <a:r>
              <a:rPr b="1" baseline="30000" lang="en-US" sz="18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3276600" y="2286000"/>
            <a:ext cx="2590800" cy="369332"/>
          </a:xfrm>
          <a:prstGeom prst="rect">
            <a:avLst/>
          </a:prstGeom>
          <a:solidFill>
            <a:srgbClr val="E5EBED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F750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98,649.196 MeV/c</a:t>
            </a:r>
            <a:r>
              <a:rPr b="1" baseline="30000" lang="en-US" sz="1800">
                <a:solidFill>
                  <a:srgbClr val="4F750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6400800" y="2286000"/>
            <a:ext cx="1981199" cy="369332"/>
          </a:xfrm>
          <a:prstGeom prst="rect">
            <a:avLst/>
          </a:prstGeom>
          <a:solidFill>
            <a:srgbClr val="E5EBED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7186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0.511 MeV/c</a:t>
            </a:r>
            <a:r>
              <a:rPr b="1" baseline="30000" lang="en-US" sz="1800">
                <a:solidFill>
                  <a:srgbClr val="47186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</a:t>
            </a:r>
          </a:p>
        </p:txBody>
      </p:sp>
      <p:grpSp>
        <p:nvGrpSpPr>
          <p:cNvPr id="373" name="Shape 373"/>
          <p:cNvGrpSpPr/>
          <p:nvPr/>
        </p:nvGrpSpPr>
        <p:grpSpPr>
          <a:xfrm>
            <a:off x="457200" y="4147924"/>
            <a:ext cx="8534400" cy="2208318"/>
            <a:chOff x="457200" y="3809990"/>
            <a:chExt cx="8534400" cy="2551200"/>
          </a:xfrm>
        </p:grpSpPr>
        <p:sp>
          <p:nvSpPr>
            <p:cNvPr id="374" name="Shape 374"/>
            <p:cNvSpPr txBox="1"/>
            <p:nvPr/>
          </p:nvSpPr>
          <p:spPr>
            <a:xfrm>
              <a:off x="457200" y="3809990"/>
              <a:ext cx="8534400" cy="2551200"/>
            </a:xfrm>
            <a:prstGeom prst="rect">
              <a:avLst/>
            </a:prstGeom>
            <a:solidFill>
              <a:srgbClr val="FDE1C8"/>
            </a:solidFill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buSzPct val="25000"/>
                <a:buNone/>
              </a:pPr>
              <a:r>
                <a:rPr b="1" lang="en-US" sz="3200">
                  <a:solidFill>
                    <a:srgbClr val="941414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Law of Conservation of Energy</a:t>
              </a:r>
            </a:p>
            <a:p>
              <a:pPr indent="457200" lvl="0" marL="0" marR="0" rtl="0" algn="ctr">
                <a:lnSpc>
                  <a:spcPct val="130000"/>
                </a:lnSpc>
                <a:spcBef>
                  <a:spcPts val="0"/>
                </a:spcBef>
                <a:buSzPct val="25000"/>
                <a:buNone/>
              </a:pPr>
              <a:r>
                <a:rPr b="1" lang="en-US" sz="24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E = mc</a:t>
              </a:r>
              <a:r>
                <a:rPr b="1" baseline="30000" lang="en-US" sz="24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2</a:t>
              </a:r>
              <a:r>
                <a:rPr b="1" lang="en-US" sz="24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 = mass x (speed of light)</a:t>
              </a:r>
              <a:r>
                <a:rPr b="1" baseline="30000" lang="en-US" sz="24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2</a:t>
              </a:r>
              <a:r>
                <a:rPr b="1" lang="en-US" sz="24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, </a:t>
              </a:r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where the mass is equivalent to a form of stored energy, E</a:t>
              </a:r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 </a:t>
              </a:r>
            </a:p>
            <a:p>
              <a:pPr indent="0" lvl="0" marL="0" marR="0" rtl="0" algn="ctr">
                <a:lnSpc>
                  <a:spcPct val="250000"/>
                </a:lnSpc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FF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Gives the amount of energy to convert mass into energy.</a:t>
              </a:r>
            </a:p>
          </p:txBody>
        </p:sp>
        <p:cxnSp>
          <p:nvCxnSpPr>
            <p:cNvPr id="375" name="Shape 375"/>
            <p:cNvCxnSpPr/>
            <p:nvPr/>
          </p:nvCxnSpPr>
          <p:spPr>
            <a:xfrm>
              <a:off x="4476325" y="5586887"/>
              <a:ext cx="8400" cy="432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grpSp>
        <p:nvGrpSpPr>
          <p:cNvPr id="376" name="Shape 376"/>
          <p:cNvGrpSpPr/>
          <p:nvPr/>
        </p:nvGrpSpPr>
        <p:grpSpPr>
          <a:xfrm>
            <a:off x="682274" y="2209800"/>
            <a:ext cx="6632925" cy="1103950"/>
            <a:chOff x="682274" y="2209800"/>
            <a:chExt cx="6632925" cy="1103950"/>
          </a:xfrm>
        </p:grpSpPr>
        <p:grpSp>
          <p:nvGrpSpPr>
            <p:cNvPr id="377" name="Shape 377"/>
            <p:cNvGrpSpPr/>
            <p:nvPr/>
          </p:nvGrpSpPr>
          <p:grpSpPr>
            <a:xfrm>
              <a:off x="682274" y="2209800"/>
              <a:ext cx="4060200" cy="1103950"/>
              <a:chOff x="682274" y="2209800"/>
              <a:chExt cx="4060200" cy="1103950"/>
            </a:xfrm>
          </p:grpSpPr>
          <p:sp>
            <p:nvSpPr>
              <p:cNvPr id="378" name="Shape 378"/>
              <p:cNvSpPr/>
              <p:nvPr/>
            </p:nvSpPr>
            <p:spPr>
              <a:xfrm>
                <a:off x="1905000" y="2209800"/>
                <a:ext cx="609599" cy="457200"/>
              </a:xfrm>
              <a:prstGeom prst="ellipse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379" name="Shape 379"/>
              <p:cNvSpPr txBox="1"/>
              <p:nvPr/>
            </p:nvSpPr>
            <p:spPr>
              <a:xfrm>
                <a:off x="682274" y="2913550"/>
                <a:ext cx="4060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i="1" lang="en-US" sz="1800">
                    <a:solidFill>
                      <a:schemeClr val="lt1"/>
                    </a:solidFill>
                    <a:latin typeface="Short Stack"/>
                    <a:ea typeface="Short Stack"/>
                    <a:cs typeface="Short Stack"/>
                    <a:sym typeface="Short Stack"/>
                  </a:rPr>
                  <a:t>The numbers are the mass. </a:t>
                </a:r>
              </a:p>
            </p:txBody>
          </p:sp>
          <p:cxnSp>
            <p:nvCxnSpPr>
              <p:cNvPr id="380" name="Shape 380"/>
              <p:cNvCxnSpPr/>
              <p:nvPr/>
            </p:nvCxnSpPr>
            <p:spPr>
              <a:xfrm rot="10800000">
                <a:off x="2377075" y="2677812"/>
                <a:ext cx="241200" cy="3153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</p:grpSp>
        <p:grpSp>
          <p:nvGrpSpPr>
            <p:cNvPr id="381" name="Shape 381"/>
            <p:cNvGrpSpPr/>
            <p:nvPr/>
          </p:nvGrpSpPr>
          <p:grpSpPr>
            <a:xfrm>
              <a:off x="5181600" y="2323200"/>
              <a:ext cx="2133599" cy="941732"/>
              <a:chOff x="5181600" y="2323200"/>
              <a:chExt cx="2133599" cy="941732"/>
            </a:xfrm>
          </p:grpSpPr>
          <p:sp>
            <p:nvSpPr>
              <p:cNvPr id="382" name="Shape 382"/>
              <p:cNvSpPr txBox="1"/>
              <p:nvPr/>
            </p:nvSpPr>
            <p:spPr>
              <a:xfrm>
                <a:off x="5181600" y="2895600"/>
                <a:ext cx="21335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chemeClr val="lt1"/>
                    </a:solidFill>
                    <a:latin typeface="Short Stack"/>
                    <a:ea typeface="Short Stack"/>
                    <a:cs typeface="Short Stack"/>
                    <a:sym typeface="Short Stack"/>
                  </a:rPr>
                  <a:t>Speed of light</a:t>
                </a: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5449800" y="2323200"/>
                <a:ext cx="390900" cy="365100"/>
              </a:xfrm>
              <a:prstGeom prst="ellipse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cxnSp>
            <p:nvCxnSpPr>
              <p:cNvPr id="384" name="Shape 384"/>
              <p:cNvCxnSpPr/>
              <p:nvPr/>
            </p:nvCxnSpPr>
            <p:spPr>
              <a:xfrm rot="10800000">
                <a:off x="5764500" y="2677812"/>
                <a:ext cx="241200" cy="3153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</p:grpSp>
      </p:grpSp>
      <p:sp>
        <p:nvSpPr>
          <p:cNvPr id="385" name="Shape 385"/>
          <p:cNvSpPr txBox="1"/>
          <p:nvPr/>
        </p:nvSpPr>
        <p:spPr>
          <a:xfrm>
            <a:off x="354100" y="3023875"/>
            <a:ext cx="8564700" cy="53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 	 	 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electron kinetic energy: </a:t>
            </a:r>
            <a:r>
              <a:rPr lang="en-US" sz="1800">
                <a:latin typeface="Short Stack"/>
                <a:ea typeface="Short Stack"/>
                <a:cs typeface="Short Stack"/>
                <a:sym typeface="Short Stack"/>
              </a:rPr>
              <a:t>98652.876 – 98649.196 – 0.511 = 3.169 MeV.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100">
                <a:latin typeface="Short Stack"/>
                <a:ea typeface="Short Stack"/>
                <a:cs typeface="Short Stack"/>
                <a:sym typeface="Short Stack"/>
              </a:rPr>
              <a:t>		</a:t>
            </a:r>
          </a:p>
        </p:txBody>
      </p:sp>
      <p:pic>
        <p:nvPicPr>
          <p:cNvPr descr="ShinyPeriodicTableBBG-1024x576.png"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987" y="2733750"/>
            <a:ext cx="6575628" cy="369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392" name="Shape 392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393" name="Shape 393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394" name="Shape 394"/>
          <p:cNvSpPr/>
          <p:nvPr/>
        </p:nvSpPr>
        <p:spPr>
          <a:xfrm>
            <a:off x="4495800" y="0"/>
            <a:ext cx="4648199" cy="43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5791200" y="228600"/>
            <a:ext cx="2895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Measured Energy Spectrum of the Beta Particle </a:t>
            </a:r>
          </a:p>
        </p:txBody>
      </p:sp>
      <p:cxnSp>
        <p:nvCxnSpPr>
          <p:cNvPr id="396" name="Shape 396"/>
          <p:cNvCxnSpPr/>
          <p:nvPr/>
        </p:nvCxnSpPr>
        <p:spPr>
          <a:xfrm>
            <a:off x="5334000" y="1307067"/>
            <a:ext cx="0" cy="1981199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Shape 397"/>
          <p:cNvCxnSpPr/>
          <p:nvPr/>
        </p:nvCxnSpPr>
        <p:spPr>
          <a:xfrm>
            <a:off x="5334000" y="3276600"/>
            <a:ext cx="3581399" cy="0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398" name="Shape 398"/>
          <p:cNvCxnSpPr/>
          <p:nvPr/>
        </p:nvCxnSpPr>
        <p:spPr>
          <a:xfrm>
            <a:off x="8229600" y="3135867"/>
            <a:ext cx="0" cy="304799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9" name="Shape 399"/>
          <p:cNvSpPr/>
          <p:nvPr/>
        </p:nvSpPr>
        <p:spPr>
          <a:xfrm>
            <a:off x="5463653" y="1396916"/>
            <a:ext cx="2702256" cy="1756012"/>
          </a:xfrm>
          <a:custGeom>
            <a:pathLst>
              <a:path extrusionOk="0" h="120000" w="120000">
                <a:moveTo>
                  <a:pt x="0" y="118134"/>
                </a:moveTo>
                <a:cubicBezTo>
                  <a:pt x="5555" y="63419"/>
                  <a:pt x="11111" y="8704"/>
                  <a:pt x="23030" y="4352"/>
                </a:cubicBezTo>
                <a:cubicBezTo>
                  <a:pt x="34949" y="0"/>
                  <a:pt x="55353" y="72746"/>
                  <a:pt x="71515" y="92020"/>
                </a:cubicBezTo>
                <a:cubicBezTo>
                  <a:pt x="87676" y="111295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0" name="Shape 400"/>
          <p:cNvSpPr txBox="1"/>
          <p:nvPr/>
        </p:nvSpPr>
        <p:spPr>
          <a:xfrm>
            <a:off x="4800600" y="3505200"/>
            <a:ext cx="3200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Beta particle energy ( MeV) 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7848600" y="35052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3.169 MeV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228600" y="4495800"/>
            <a:ext cx="8610599" cy="1873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Could it be possible? </a:t>
            </a: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Does the Beta Decay Violate the Law of Energy Conservation?   </a:t>
            </a:r>
          </a:p>
        </p:txBody>
      </p:sp>
      <p:sp>
        <p:nvSpPr>
          <p:cNvPr id="403" name="Shape 403"/>
          <p:cNvSpPr txBox="1"/>
          <p:nvPr/>
        </p:nvSpPr>
        <p:spPr>
          <a:xfrm rot="-5400000">
            <a:off x="3537466" y="1720334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Number of events</a:t>
            </a:r>
          </a:p>
        </p:txBody>
      </p:sp>
      <p:sp>
        <p:nvSpPr>
          <p:cNvPr id="404" name="Shape 404"/>
          <p:cNvSpPr/>
          <p:nvPr/>
        </p:nvSpPr>
        <p:spPr>
          <a:xfrm>
            <a:off x="0" y="0"/>
            <a:ext cx="4495800" cy="4343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405" name="Shape 405"/>
          <p:cNvCxnSpPr/>
          <p:nvPr/>
        </p:nvCxnSpPr>
        <p:spPr>
          <a:xfrm>
            <a:off x="609600" y="1371600"/>
            <a:ext cx="0" cy="1981199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Shape 406"/>
          <p:cNvCxnSpPr/>
          <p:nvPr/>
        </p:nvCxnSpPr>
        <p:spPr>
          <a:xfrm>
            <a:off x="609600" y="3352800"/>
            <a:ext cx="3581399" cy="0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407" name="Shape 407"/>
          <p:cNvSpPr txBox="1"/>
          <p:nvPr/>
        </p:nvSpPr>
        <p:spPr>
          <a:xfrm rot="-5400000">
            <a:off x="-1377434" y="1529833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Number of events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0" y="3581400"/>
            <a:ext cx="3200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Beta particle energy ( MeV) </a:t>
            </a:r>
          </a:p>
        </p:txBody>
      </p:sp>
      <p:cxnSp>
        <p:nvCxnSpPr>
          <p:cNvPr id="409" name="Shape 409"/>
          <p:cNvCxnSpPr/>
          <p:nvPr/>
        </p:nvCxnSpPr>
        <p:spPr>
          <a:xfrm>
            <a:off x="3505200" y="3200400"/>
            <a:ext cx="0" cy="304799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0" name="Shape 410"/>
          <p:cNvSpPr txBox="1"/>
          <p:nvPr/>
        </p:nvSpPr>
        <p:spPr>
          <a:xfrm>
            <a:off x="609600" y="228600"/>
            <a:ext cx="2895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Expected Energy Spectrum of the Beta Particle 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3124200" y="35814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3.169 MeV</a:t>
            </a:r>
          </a:p>
        </p:txBody>
      </p:sp>
      <p:sp>
        <p:nvSpPr>
          <p:cNvPr id="412" name="Shape 412"/>
          <p:cNvSpPr/>
          <p:nvPr/>
        </p:nvSpPr>
        <p:spPr>
          <a:xfrm>
            <a:off x="3138984" y="1414817"/>
            <a:ext cx="723331" cy="1833349"/>
          </a:xfrm>
          <a:custGeom>
            <a:pathLst>
              <a:path extrusionOk="0" h="120000" w="120000">
                <a:moveTo>
                  <a:pt x="0" y="118213"/>
                </a:moveTo>
                <a:cubicBezTo>
                  <a:pt x="17169" y="59106"/>
                  <a:pt x="34339" y="0"/>
                  <a:pt x="54339" y="297"/>
                </a:cubicBezTo>
                <a:cubicBezTo>
                  <a:pt x="74339" y="595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2895600" y="3505200"/>
            <a:ext cx="1371599" cy="609599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419" name="Shape 41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420" name="Shape 42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descr="data:image/jpeg;base64,/9j/4AAQSkZJRgABAQAAAQABAAD/2wCEAAkGBwgHBgkIBwgKCgkLDRYPDQwMDRsUFRAWIB0iIiAdHx8kKDQsJCYxJx8fLT0tMTU3Ojo6Iys/RD84QzQ5OjcBCgoKDQwNGg8PGjclHyU3Nzc3Nzc3Nzc3Nzc3Nzc3Nzc3Nzc3Nzc3Nzc3Nzc3Nzc3Nzc3Nzc3Nzc3Nzc3Nzc3N//AABEIALoAgwMBIgACEQEDEQH/xAAcAAABBAMBAAAAAAAAAAAAAAAFAAMEBgECBwj/xAA8EAABAwIEAwUGBQIFBQAAAAABAAIDBBEFEiExBkFRBxMiYXEjMkKBkaEUUrHB8CRyFTRi0fEWM0NE4f/EABQBAQAAAAAAAAAAAAAAAAAAAAD/xAAUEQEAAAAAAAAAAAAAAAAAAAAA/9oADAMBAAIRAxEAPwDtpcFkOTRKWpG6B7NulyCbGnoth1QZLrbJZgBd2io3F/aZhGAl9NSWr65uhZG6zGH/AFO/YLkGP8e49jrnieukip3f+vAcjB5G2p+aD0RV8QYPRgmqxOjit+eZoVFxHtfw+KpdHh2HT1TGk+1c8MDrcxuVxN1RUTts+V7mjYFxK1vIG2cSG/og7XS9seHvIFXhNUwH4opGv+xsrNg3aBw5i8wggre5lOzahvd3PQE6ErzbqNDe3/1beO98x+SD1yHAgEG4OxCyvPPBfaJiXDsrKatc6sw4nxRvN3xjqwn9NvRdywLH8Nx6kFRhdUyZvxN2c31buEBRJJJAkkkkCSSSQMCxF7JCw15LVunRK90G+bouU9q/aEynhfgeB1INQ67aqoicCIxzYD169ES7YuKZsDweGhoJzFV1pIL2GzmRjex5X2XAXPLyXudck633JQb30ICkUkJmcAN1EiPitsj2G0zSQ7UAC/zQT6DBvAHOHmNVJqMCzROLNLjRFKBjnAEdNkcoIN2lua/IoOY1dFNTOLHAgX3sowzB4+Xz6LqGK8O/iGGSNoB3IsqzT8PTS1QaWkEEAEjmP5dBWnZmgNcNQi/DU2IUlW2rwaZ0VTGCQGncDcEcxqiE/DdRIx8piN3WuLbeI3/nmneFMKqYcTjeGHwuF9OVtUHWeAeMG8R0joawMixGAe1YNA8fmA5eit64nxPgdZhs8ePYKXQSxgPcWbtPW3RdP4O4hg4kwSGtiNpB4J2fkkG4/f5oDqSxdZQJJJJBEDr6JXstALdb81iQkMcW+8BzQedu13EZK3jSrikkDmU2WNuU3toCR91Sy43sEQ4omln4hxKadpbI6pfmDuRuUOjFyNd90E/DKZ00zRbTmrVTwtjy2FgEP4fiaWF2XdGxCXOAdcICmHytDRorFQjO1ptb0QGigAAvqUfw8ZSBy6FAdo2E7bc7qQ/CGzTxyNjAFtetxsQm8OeQ4AkAHkVY6cB+rdAgGyYNDM1o7sDqVGosEiojdsYBza/z0Vma3TULR0YII6oAxiDTYi7TcFp2Kq2DU7uE+L8kOmEYqQwN5RTcvrqFdqhga3p5oFjtMazDJ42/9xozxnmHt1H6ILaFsomHVJq6CmqTYd9E2S1+oBUoIMpJJIBjpd91gSBzS0jQpjNrzTNXWQ0NM6qqpWxQxjxSO5IOBdq9LT03HFdFTR5GuYx7vNxbqVWKenLpGW+LnfRW7tNraHFuKfxeHStnhNPGDI0EC+vI6oBRwvMoy8jp5IDWDghnkDbZWOCIOaDztuhFKwBzXabI5SvaGgOIuQgm0YAcL/ZHKWO2uyAMkAcLbIvR1DXOaHfJAfo8pdbn5hWSgfoBp0QPDogQ3bUI/BH4gWjQeaCYL81gm3JIXWSgh13u3A1KHSN8OYi3lyRSdjnc9LqHVgMbraxQPYQ0Mw+GJl7RjJ9NFOCjUIHcMy6XuSpLbINkkkkAfLp+y5521YjJS4DS0sBsZpcxPk0LoxAvcaqg9s1JHLw9SzOHijqQPk4aoOW08IlhAna3O5mpamoAYpNQRY215ps1Mr61scTR3Y0OimyANnyuGm/zQT4idCBopkFQA7xOsotL4iGqV+FLruGjRuEEmGqL5NBZnXcp9lXWxuzQRX/KMpN0DkrzRTgZSR0HNSmcXxQPaZMoA3bEzOfqbBBZsH42bRyNp8Qhe1wOt25V0LBOJMNxEAQVDb7AO0XNv8ao8So43upwS51u7raUx5zYEBrxoDYggc1rPTR4dSx4lgzyGg+0gcblhG4QdpD2nYhLMOqq3BeLtxela9rrlo112KKYxO+mZ7F4Ej9BmNgPNAQnqaeJrjNNGwNFzmcBZVjEcfp5QTQE1IB1yG4KquK43hcNc2LECa6fNlbHZz8x/wBLGi5+eimR8VUnd0gEBpqWqLRTl9MYmSX/ACuuWg+tkF5wSf8AEYfFJlsdbg8tUQbsFFoWsZTsbEBltyKlDUoN0kkkAoaa6XVR7VIjJwfM8C/dTRv+6trrXULGKCPE8KqaGW1poy0E8jyP1sg88UbxTzlxAIcbhyfqXB1TcHSwK2mhkpZpKSZgY+J+V2YbEKNUO9rflbdATp5cmU6Aq04S1tVBlt72l1SYXnLa9zyRvBMSMUoY42F9EEvFMIjpnuL4GyE/m2CinCMGro2QGSWlIOrSwPHmPRXOB1PXwgTAEfomWYFTseXNLrDUC6Cx8O/4FR8NjCY5hUscD3v4oXLzbp0AAA6WCgV+FUFHhkvcXzSHwAn3W9N9fnqtKOlyPADToefNScUt+FHedEAzgecYdik0bDZkjr+RPNXiZ8FVJP3mpDRYrmlJMxtc0sdYg62Ku9Nmzxv5OGU+aALi/CeFVtZHUvnko5YSMrooQb2OhHmCd0eigw91DRYVT05NHT2DRMA69uvI80++LO4A3cLqZFFHE3NltbqgmUjWRwNbG1rGjQNaLAKQx2yj059kz0TwNrdUD11lNXvzSQCGuP35rcu1votbAHTVIgC5JAFrknkg5r2q8PdyX8QU7mWc5rZ4nc3bBw/dcwa9zhd5ub8lfe0HjykxeKbBcMj72Brx3lUTYEjk0fuqC6wc22yCXAReyls3zN3uhzDaym0r7u1P2QWbBsRcwZC4/NWvD53y81RKCwforhhL72A0QW2ja21yAeZuqjxNjDZKl9JTEOc33iOvRW2mlDadwu1rstrrj2IMxHA6qoe4CQveXB/qgPYJd9QC82N7FdLpoXNomP2suIYRxFWU9SH1DGEE3IbvZdgwjiGPEsLbHTx2fYeKS9h66aoDzQJImObs4XTUodmbHfRx6qTC1kUDAXZtBrtdMtsaxlhcboCLAG2aBsFsL/daNd4tE42xCBwWtusLCygFXBvZUztT4gGC8OPhikDaus9my24b8RVvmljpqeSoqHhkUTS57jyA3XmzjbiCXiPH6irLj3QOSBvRg2QR8EgFTDVxN1mbaRnnbdZJ1BcEPw6sdQ1sU7CfCdR5K0YvRR1FMMQotYnjM8N5HqgEtcR5qVEbbf8ACgMcdk8yXw7ILBh8rS7zVqw6XLbUiy5/SVPdyAg6K3YTVd4A0HkgO1eMljCGuUCVgrm+Mk32uFBxamq3a0ssP9r7/qmqabGom5I20jXHbNfX5oLBhvCrGgVApy519CQj4pZog0lrmj0QHDK/jGmy5qKKojOmVsrS39iEQkruI++b334eBp/8WXMB9EFgo6t+jXkloFrIjQHvJZHgHQBt0Aa2enbnqJmPLhcBrMtvLdWLDWOjpmB3vO8RQTmHXonQfomQSHC2nVONBJ3QPBw6LKQbokg818fdoNfj9RJRUZdTYXsGDR0o6uP7KiuLuV7qfibA0B53BWjGh0elrHW6CIBtzJ5KwcN4x+Ck/DVBvBJsDrYoK+HJaxseiQbmFjoegQWjGcFLSaig1YRcsHL0QXMR7w1G4RHA8XMYFLVElnwOP6IliOFsqGZ4wA8n3m9EFeY8hwVgwav7shAZ6eWB2V4+axDI+J4IQX9spqhpa6dhwXEahwNLKWA8zyVYw/EnMeNQrhg+NOc5rS7VAQhwDixrCY6uLJ/Yp1PR4nSG+Iyh5A1FrBE6XiA9zkc4FpGyA8R8Tx09P4nh0rjZjL80BzDY5MSq7m4p4dXeZ5BWhl76Eea5rw3x1FRRNpsQphGzfvGa3vzKv2G4nR4gwPo52SA9CgKNtcWTsQuddyo7T4hdOscQNNLFBMGySZ70+aSDyRUtaT4tjom6VmVpjd8Bt8lKkaHB19RyTDm/1ETr2ztsSeoQays1B02KjZbbXOu9kRlju0HW4UaQN2302CDETc7SHHb6q1cL1b5/6WVwc4bAnUjyVVp/ftcbIhAZIpBNCS1zDdrhyKC9T8OuqoyRHe6CVnBdezxQQvPPQLoXAOJU+N0/ducI6qIASMPPzHkugwYZG0C5210Qee6Xg7GpngNpsp6u0Sdw9jVDWshq5oKHM8N72olyNF+dzuvRraaGMh2Rtx8R5Lyrxli//UHE+I4m7xMklc2G52jabN+wB+aDt/DvAEAgZUYjjUle1w8LaVwZEfmLk/UKgdsUVNhvFlHS0cLYoW0TbhvUudv57LXsT4nlwvH2YHM+9DiBLWMLtI5QCQR62sfknu3CgmZxU+oc093NTRvhPVzdHD6WQV6nkzxkEhwI58lJpK6pw+QS0kkjHDm0oRh84fE06XtYojH4m5DplGp6oL1gXaLNC5kWKM7yPlI3ceq6HhOM0OKwiSjna7yvqF58kyMde9hfYqXhdXUUswmpZXRkH3hpdB6NDjb3klxpnG2NMYGicGw3MYSQc330sUzUsLoiY9C05mk8rJ/UG5sepWXeJtiLc7INYSJI2vGuYXWkjPDyFimqPM1r2XN2Ot5WUp0YcBY2119EERoDZBYXvzU9riDmaBttyUaRgJB5dU6T4hYXFuSAphVfUYXVRVtDP3VQw5geRHQ+RXe+CuK6XiahzMAhrIx7anJ28x1avOsLt9bAbhF8KrqjDquKtopnRTxOBa79vMeSDvPHuJPwng/Fq2K5kZTlrLC/id4R93BeUoxlu0HQaaBd8rONYMdw/C4HlsZnqTT4jTHZzHRvFx5A2d6hcFnaGSHJctDjY9Qgm4JWDD8YoawnK2CpjkLtrAOBP2Xo7tLwFuPcNvfC0OqKS88VviFvEPm2/wBAvMbTob2I6FenOz6vqZeHsPgrn9+2Sna6mqraSst7p6Obt5gX6oPOVMTR1kkDhbK7S/RGs12ZwCPRSe1fAzgXFcroWFsEntI9NMrtvobj5ITR1OeMAoCEfdkZi05re8dU6LF3hOyjxuAeDrbbVPADJoduSB7Of4VlYDhYaJIAIaNdtUmuB8IOvVNvPs3/ANq0ov8AJQnyQbGN7JjJG25cLPb+iyWzlxzOZGAOl07CT3g1Kz8R/uQMtgB1e5z/ANFJaxrcmUAN8lqzZ3qkfdQZDRmJ5k3T5ky6bhN82/2rJ5+iCZDI5pYQbHqOSCYnQOpnBzPFEToenqiMfvD+dVIeA6nlDgCMh0KCrAC+/wBV3PsI4iiqcKlwCof/AFNI50sAd8UbjcgejifqFw12m3Uqx9mskkfH2CZHubeqDTY2uC03Hog7D214CzEuHW1zW+1pTlJH5Hf7G31Xn+gnMbgx+hBsQvV3FzQ7hfFQ4Aj8M/Q+i8n1P+dl9f8AdBYqZzZYy2wJ3t5p1ubIb7H7IbhpOmqJsOp9EEhjGBgtc6bpLRvuhJB//9k=" id="421" name="Shape 421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wgHBgkIBwgKCgkLDRYPDQwMDRsUFRAWIB0iIiAdHx8kKDQsJCYxJx8fLT0tMTU3Ojo6Iys/RD84QzQ5OjcBCgoKDQwNGg8PGjclHyU3Nzc3Nzc3Nzc3Nzc3Nzc3Nzc3Nzc3Nzc3Nzc3Nzc3Nzc3Nzc3Nzc3Nzc3Nzc3Nzc3N//AABEIALoAgwMBIgACEQEDEQH/xAAcAAABBAMBAAAAAAAAAAAAAAAFAAMEBgECBwj/xAA8EAABAwIEAwUGBQIFBQAAAAABAAIDBBEFEiExBkFRBxMiYXEjMkKBkaEUUrHB8CRyFTRi0fEWM0NE4f/EABQBAQAAAAAAAAAAAAAAAAAAAAD/xAAUEQEAAAAAAAAAAAAAAAAAAAAA/9oADAMBAAIRAxEAPwDtpcFkOTRKWpG6B7NulyCbGnoth1QZLrbJZgBd2io3F/aZhGAl9NSWr65uhZG6zGH/AFO/YLkGP8e49jrnieukip3f+vAcjB5G2p+aD0RV8QYPRgmqxOjit+eZoVFxHtfw+KpdHh2HT1TGk+1c8MDrcxuVxN1RUTts+V7mjYFxK1vIG2cSG/og7XS9seHvIFXhNUwH4opGv+xsrNg3aBw5i8wggre5lOzahvd3PQE6ErzbqNDe3/1beO98x+SD1yHAgEG4OxCyvPPBfaJiXDsrKatc6sw4nxRvN3xjqwn9NvRdywLH8Nx6kFRhdUyZvxN2c31buEBRJJJAkkkkCSSSQMCxF7JCw15LVunRK90G+bouU9q/aEynhfgeB1INQ67aqoicCIxzYD169ES7YuKZsDweGhoJzFV1pIL2GzmRjex5X2XAXPLyXudck633JQb30ICkUkJmcAN1EiPitsj2G0zSQ7UAC/zQT6DBvAHOHmNVJqMCzROLNLjRFKBjnAEdNkcoIN2lua/IoOY1dFNTOLHAgX3sowzB4+Xz6LqGK8O/iGGSNoB3IsqzT8PTS1QaWkEEAEjmP5dBWnZmgNcNQi/DU2IUlW2rwaZ0VTGCQGncDcEcxqiE/DdRIx8piN3WuLbeI3/nmneFMKqYcTjeGHwuF9OVtUHWeAeMG8R0joawMixGAe1YNA8fmA5eit64nxPgdZhs8ePYKXQSxgPcWbtPW3RdP4O4hg4kwSGtiNpB4J2fkkG4/f5oDqSxdZQJJJJBEDr6JXstALdb81iQkMcW+8BzQedu13EZK3jSrikkDmU2WNuU3toCR91Sy43sEQ4omln4hxKadpbI6pfmDuRuUOjFyNd90E/DKZ00zRbTmrVTwtjy2FgEP4fiaWF2XdGxCXOAdcICmHytDRorFQjO1ptb0QGigAAvqUfw8ZSBy6FAdo2E7bc7qQ/CGzTxyNjAFtetxsQm8OeQ4AkAHkVY6cB+rdAgGyYNDM1o7sDqVGosEiojdsYBza/z0Vma3TULR0YII6oAxiDTYi7TcFp2Kq2DU7uE+L8kOmEYqQwN5RTcvrqFdqhga3p5oFjtMazDJ42/9xozxnmHt1H6ILaFsomHVJq6CmqTYd9E2S1+oBUoIMpJJIBjpd91gSBzS0jQpjNrzTNXWQ0NM6qqpWxQxjxSO5IOBdq9LT03HFdFTR5GuYx7vNxbqVWKenLpGW+LnfRW7tNraHFuKfxeHStnhNPGDI0EC+vI6oBRwvMoy8jp5IDWDghnkDbZWOCIOaDztuhFKwBzXabI5SvaGgOIuQgm0YAcL/ZHKWO2uyAMkAcLbIvR1DXOaHfJAfo8pdbn5hWSgfoBp0QPDogQ3bUI/BH4gWjQeaCYL81gm3JIXWSgh13u3A1KHSN8OYi3lyRSdjnc9LqHVgMbraxQPYQ0Mw+GJl7RjJ9NFOCjUIHcMy6XuSpLbINkkkkAfLp+y5521YjJS4DS0sBsZpcxPk0LoxAvcaqg9s1JHLw9SzOHijqQPk4aoOW08IlhAna3O5mpamoAYpNQRY215ps1Mr61scTR3Y0OimyANnyuGm/zQT4idCBopkFQA7xOsotL4iGqV+FLruGjRuEEmGqL5NBZnXcp9lXWxuzQRX/KMpN0DkrzRTgZSR0HNSmcXxQPaZMoA3bEzOfqbBBZsH42bRyNp8Qhe1wOt25V0LBOJMNxEAQVDb7AO0XNv8ao8So43upwS51u7raUx5zYEBrxoDYggc1rPTR4dSx4lgzyGg+0gcblhG4QdpD2nYhLMOqq3BeLtxela9rrlo112KKYxO+mZ7F4Ej9BmNgPNAQnqaeJrjNNGwNFzmcBZVjEcfp5QTQE1IB1yG4KquK43hcNc2LECa6fNlbHZz8x/wBLGi5+eimR8VUnd0gEBpqWqLRTl9MYmSX/ACuuWg+tkF5wSf8AEYfFJlsdbg8tUQbsFFoWsZTsbEBltyKlDUoN0kkkAoaa6XVR7VIjJwfM8C/dTRv+6trrXULGKCPE8KqaGW1poy0E8jyP1sg88UbxTzlxAIcbhyfqXB1TcHSwK2mhkpZpKSZgY+J+V2YbEKNUO9rflbdATp5cmU6Aq04S1tVBlt72l1SYXnLa9zyRvBMSMUoY42F9EEvFMIjpnuL4GyE/m2CinCMGro2QGSWlIOrSwPHmPRXOB1PXwgTAEfomWYFTseXNLrDUC6Cx8O/4FR8NjCY5hUscD3v4oXLzbp0AAA6WCgV+FUFHhkvcXzSHwAn3W9N9fnqtKOlyPADToefNScUt+FHedEAzgecYdik0bDZkjr+RPNXiZ8FVJP3mpDRYrmlJMxtc0sdYg62Ku9Nmzxv5OGU+aALi/CeFVtZHUvnko5YSMrooQb2OhHmCd0eigw91DRYVT05NHT2DRMA69uvI80++LO4A3cLqZFFHE3NltbqgmUjWRwNbG1rGjQNaLAKQx2yj059kz0TwNrdUD11lNXvzSQCGuP35rcu1votbAHTVIgC5JAFrknkg5r2q8PdyX8QU7mWc5rZ4nc3bBw/dcwa9zhd5ub8lfe0HjykxeKbBcMj72Brx3lUTYEjk0fuqC6wc22yCXAReyls3zN3uhzDaym0r7u1P2QWbBsRcwZC4/NWvD53y81RKCwforhhL72A0QW2ja21yAeZuqjxNjDZKl9JTEOc33iOvRW2mlDadwu1rstrrj2IMxHA6qoe4CQveXB/qgPYJd9QC82N7FdLpoXNomP2suIYRxFWU9SH1DGEE3IbvZdgwjiGPEsLbHTx2fYeKS9h66aoDzQJImObs4XTUodmbHfRx6qTC1kUDAXZtBrtdMtsaxlhcboCLAG2aBsFsL/daNd4tE42xCBwWtusLCygFXBvZUztT4gGC8OPhikDaus9my24b8RVvmljpqeSoqHhkUTS57jyA3XmzjbiCXiPH6irLj3QOSBvRg2QR8EgFTDVxN1mbaRnnbdZJ1BcEPw6sdQ1sU7CfCdR5K0YvRR1FMMQotYnjM8N5HqgEtcR5qVEbbf8ACgMcdk8yXw7ILBh8rS7zVqw6XLbUiy5/SVPdyAg6K3YTVd4A0HkgO1eMljCGuUCVgrm+Mk32uFBxamq3a0ssP9r7/qmqabGom5I20jXHbNfX5oLBhvCrGgVApy519CQj4pZog0lrmj0QHDK/jGmy5qKKojOmVsrS39iEQkruI++b334eBp/8WXMB9EFgo6t+jXkloFrIjQHvJZHgHQBt0Aa2enbnqJmPLhcBrMtvLdWLDWOjpmB3vO8RQTmHXonQfomQSHC2nVONBJ3QPBw6LKQbokg818fdoNfj9RJRUZdTYXsGDR0o6uP7KiuLuV7qfibA0B53BWjGh0elrHW6CIBtzJ5KwcN4x+Ck/DVBvBJsDrYoK+HJaxseiQbmFjoegQWjGcFLSaig1YRcsHL0QXMR7w1G4RHA8XMYFLVElnwOP6IliOFsqGZ4wA8n3m9EFeY8hwVgwav7shAZ6eWB2V4+axDI+J4IQX9spqhpa6dhwXEahwNLKWA8zyVYw/EnMeNQrhg+NOc5rS7VAQhwDixrCY6uLJ/Yp1PR4nSG+Iyh5A1FrBE6XiA9zkc4FpGyA8R8Tx09P4nh0rjZjL80BzDY5MSq7m4p4dXeZ5BWhl76Eea5rw3x1FRRNpsQphGzfvGa3vzKv2G4nR4gwPo52SA9CgKNtcWTsQuddyo7T4hdOscQNNLFBMGySZ70+aSDyRUtaT4tjom6VmVpjd8Bt8lKkaHB19RyTDm/1ETr2ztsSeoQays1B02KjZbbXOu9kRlju0HW4UaQN2302CDETc7SHHb6q1cL1b5/6WVwc4bAnUjyVVp/ftcbIhAZIpBNCS1zDdrhyKC9T8OuqoyRHe6CVnBdezxQQvPPQLoXAOJU+N0/ducI6qIASMPPzHkugwYZG0C5210Qee6Xg7GpngNpsp6u0Sdw9jVDWshq5oKHM8N72olyNF+dzuvRraaGMh2Rtx8R5Lyrxli//UHE+I4m7xMklc2G52jabN+wB+aDt/DvAEAgZUYjjUle1w8LaVwZEfmLk/UKgdsUVNhvFlHS0cLYoW0TbhvUudv57LXsT4nlwvH2YHM+9DiBLWMLtI5QCQR62sfknu3CgmZxU+oc093NTRvhPVzdHD6WQV6nkzxkEhwI58lJpK6pw+QS0kkjHDm0oRh84fE06XtYojH4m5DplGp6oL1gXaLNC5kWKM7yPlI3ceq6HhOM0OKwiSjna7yvqF58kyMde9hfYqXhdXUUswmpZXRkH3hpdB6NDjb3klxpnG2NMYGicGw3MYSQc330sUzUsLoiY9C05mk8rJ/UG5sepWXeJtiLc7INYSJI2vGuYXWkjPDyFimqPM1r2XN2Ot5WUp0YcBY2119EERoDZBYXvzU9riDmaBttyUaRgJB5dU6T4hYXFuSAphVfUYXVRVtDP3VQw5geRHQ+RXe+CuK6XiahzMAhrIx7anJ28x1avOsLt9bAbhF8KrqjDquKtopnRTxOBa79vMeSDvPHuJPwng/Fq2K5kZTlrLC/id4R93BeUoxlu0HQaaBd8rONYMdw/C4HlsZnqTT4jTHZzHRvFx5A2d6hcFnaGSHJctDjY9Qgm4JWDD8YoawnK2CpjkLtrAOBP2Xo7tLwFuPcNvfC0OqKS88VviFvEPm2/wBAvMbTob2I6FenOz6vqZeHsPgrn9+2Sna6mqraSst7p6Obt5gX6oPOVMTR1kkDhbK7S/RGs12ZwCPRSe1fAzgXFcroWFsEntI9NMrtvobj5ITR1OeMAoCEfdkZi05re8dU6LF3hOyjxuAeDrbbVPADJoduSB7Of4VlYDhYaJIAIaNdtUmuB8IOvVNvPs3/ANq0ov8AJQnyQbGN7JjJG25cLPb+iyWzlxzOZGAOl07CT3g1Kz8R/uQMtgB1e5z/ANFJaxrcmUAN8lqzZ3qkfdQZDRmJ5k3T5ky6bhN82/2rJ5+iCZDI5pYQbHqOSCYnQOpnBzPFEToenqiMfvD+dVIeA6nlDgCMh0KCrAC+/wBV3PsI4iiqcKlwCof/AFNI50sAd8UbjcgejifqFw12m3Uqx9mskkfH2CZHubeqDTY2uC03Hog7D214CzEuHW1zW+1pTlJH5Hf7G31Xn+gnMbgx+hBsQvV3FzQ7hfFQ4Aj8M/Q+i8n1P+dl9f8AdBYqZzZYy2wJ3t5p1ubIb7H7IbhpOmqJsOp9EEhjGBgtc6bpLRvuhJB//9k=" id="422" name="Shape 422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wgHBgkIBwgKCgkLDRYPDQwMDRsUFRAWIB0iIiAdHx8kKDQsJCYxJx8fLT0tMTU3Ojo6Iys/RD84QzQ5OjcBCgoKDQwNGg8PGjclHyU3Nzc3Nzc3Nzc3Nzc3Nzc3Nzc3Nzc3Nzc3Nzc3Nzc3Nzc3Nzc3Nzc3Nzc3Nzc3Nzc3N//AABEIALoAgwMBIgACEQEDEQH/xAAcAAABBAMBAAAAAAAAAAAAAAAFAAMEBgECBwj/xAA8EAABAwIEAwUGBQIFBQAAAAABAAIDBBEFEiExBkFRBxMiYXEjMkKBkaEUUrHB8CRyFTRi0fEWM0NE4f/EABQBAQAAAAAAAAAAAAAAAAAAAAD/xAAUEQEAAAAAAAAAAAAAAAAAAAAA/9oADAMBAAIRAxEAPwDtpcFkOTRKWpG6B7NulyCbGnoth1QZLrbJZgBd2io3F/aZhGAl9NSWr65uhZG6zGH/AFO/YLkGP8e49jrnieukip3f+vAcjB5G2p+aD0RV8QYPRgmqxOjit+eZoVFxHtfw+KpdHh2HT1TGk+1c8MDrcxuVxN1RUTts+V7mjYFxK1vIG2cSG/og7XS9seHvIFXhNUwH4opGv+xsrNg3aBw5i8wggre5lOzahvd3PQE6ErzbqNDe3/1beO98x+SD1yHAgEG4OxCyvPPBfaJiXDsrKatc6sw4nxRvN3xjqwn9NvRdywLH8Nx6kFRhdUyZvxN2c31buEBRJJJAkkkkCSSSQMCxF7JCw15LVunRK90G+bouU9q/aEynhfgeB1INQ67aqoicCIxzYD169ES7YuKZsDweGhoJzFV1pIL2GzmRjex5X2XAXPLyXudck633JQb30ICkUkJmcAN1EiPitsj2G0zSQ7UAC/zQT6DBvAHOHmNVJqMCzROLNLjRFKBjnAEdNkcoIN2lua/IoOY1dFNTOLHAgX3sowzB4+Xz6LqGK8O/iGGSNoB3IsqzT8PTS1QaWkEEAEjmP5dBWnZmgNcNQi/DU2IUlW2rwaZ0VTGCQGncDcEcxqiE/DdRIx8piN3WuLbeI3/nmneFMKqYcTjeGHwuF9OVtUHWeAeMG8R0joawMixGAe1YNA8fmA5eit64nxPgdZhs8ePYKXQSxgPcWbtPW3RdP4O4hg4kwSGtiNpB4J2fkkG4/f5oDqSxdZQJJJJBEDr6JXstALdb81iQkMcW+8BzQedu13EZK3jSrikkDmU2WNuU3toCR91Sy43sEQ4omln4hxKadpbI6pfmDuRuUOjFyNd90E/DKZ00zRbTmrVTwtjy2FgEP4fiaWF2XdGxCXOAdcICmHytDRorFQjO1ptb0QGigAAvqUfw8ZSBy6FAdo2E7bc7qQ/CGzTxyNjAFtetxsQm8OeQ4AkAHkVY6cB+rdAgGyYNDM1o7sDqVGosEiojdsYBza/z0Vma3TULR0YII6oAxiDTYi7TcFp2Kq2DU7uE+L8kOmEYqQwN5RTcvrqFdqhga3p5oFjtMazDJ42/9xozxnmHt1H6ILaFsomHVJq6CmqTYd9E2S1+oBUoIMpJJIBjpd91gSBzS0jQpjNrzTNXWQ0NM6qqpWxQxjxSO5IOBdq9LT03HFdFTR5GuYx7vNxbqVWKenLpGW+LnfRW7tNraHFuKfxeHStnhNPGDI0EC+vI6oBRwvMoy8jp5IDWDghnkDbZWOCIOaDztuhFKwBzXabI5SvaGgOIuQgm0YAcL/ZHKWO2uyAMkAcLbIvR1DXOaHfJAfo8pdbn5hWSgfoBp0QPDogQ3bUI/BH4gWjQeaCYL81gm3JIXWSgh13u3A1KHSN8OYi3lyRSdjnc9LqHVgMbraxQPYQ0Mw+GJl7RjJ9NFOCjUIHcMy6XuSpLbINkkkkAfLp+y5521YjJS4DS0sBsZpcxPk0LoxAvcaqg9s1JHLw9SzOHijqQPk4aoOW08IlhAna3O5mpamoAYpNQRY215ps1Mr61scTR3Y0OimyANnyuGm/zQT4idCBopkFQA7xOsotL4iGqV+FLruGjRuEEmGqL5NBZnXcp9lXWxuzQRX/KMpN0DkrzRTgZSR0HNSmcXxQPaZMoA3bEzOfqbBBZsH42bRyNp8Qhe1wOt25V0LBOJMNxEAQVDb7AO0XNv8ao8So43upwS51u7raUx5zYEBrxoDYggc1rPTR4dSx4lgzyGg+0gcblhG4QdpD2nYhLMOqq3BeLtxela9rrlo112KKYxO+mZ7F4Ej9BmNgPNAQnqaeJrjNNGwNFzmcBZVjEcfp5QTQE1IB1yG4KquK43hcNc2LECa6fNlbHZz8x/wBLGi5+eimR8VUnd0gEBpqWqLRTl9MYmSX/ACuuWg+tkF5wSf8AEYfFJlsdbg8tUQbsFFoWsZTsbEBltyKlDUoN0kkkAoaa6XVR7VIjJwfM8C/dTRv+6trrXULGKCPE8KqaGW1poy0E8jyP1sg88UbxTzlxAIcbhyfqXB1TcHSwK2mhkpZpKSZgY+J+V2YbEKNUO9rflbdATp5cmU6Aq04S1tVBlt72l1SYXnLa9zyRvBMSMUoY42F9EEvFMIjpnuL4GyE/m2CinCMGro2QGSWlIOrSwPHmPRXOB1PXwgTAEfomWYFTseXNLrDUC6Cx8O/4FR8NjCY5hUscD3v4oXLzbp0AAA6WCgV+FUFHhkvcXzSHwAn3W9N9fnqtKOlyPADToefNScUt+FHedEAzgecYdik0bDZkjr+RPNXiZ8FVJP3mpDRYrmlJMxtc0sdYg62Ku9Nmzxv5OGU+aALi/CeFVtZHUvnko5YSMrooQb2OhHmCd0eigw91DRYVT05NHT2DRMA69uvI80++LO4A3cLqZFFHE3NltbqgmUjWRwNbG1rGjQNaLAKQx2yj059kz0TwNrdUD11lNXvzSQCGuP35rcu1votbAHTVIgC5JAFrknkg5r2q8PdyX8QU7mWc5rZ4nc3bBw/dcwa9zhd5ub8lfe0HjykxeKbBcMj72Brx3lUTYEjk0fuqC6wc22yCXAReyls3zN3uhzDaym0r7u1P2QWbBsRcwZC4/NWvD53y81RKCwforhhL72A0QW2ja21yAeZuqjxNjDZKl9JTEOc33iOvRW2mlDadwu1rstrrj2IMxHA6qoe4CQveXB/qgPYJd9QC82N7FdLpoXNomP2suIYRxFWU9SH1DGEE3IbvZdgwjiGPEsLbHTx2fYeKS9h66aoDzQJImObs4XTUodmbHfRx6qTC1kUDAXZtBrtdMtsaxlhcboCLAG2aBsFsL/daNd4tE42xCBwWtusLCygFXBvZUztT4gGC8OPhikDaus9my24b8RVvmljpqeSoqHhkUTS57jyA3XmzjbiCXiPH6irLj3QOSBvRg2QR8EgFTDVxN1mbaRnnbdZJ1BcEPw6sdQ1sU7CfCdR5K0YvRR1FMMQotYnjM8N5HqgEtcR5qVEbbf8ACgMcdk8yXw7ILBh8rS7zVqw6XLbUiy5/SVPdyAg6K3YTVd4A0HkgO1eMljCGuUCVgrm+Mk32uFBxamq3a0ssP9r7/qmqabGom5I20jXHbNfX5oLBhvCrGgVApy519CQj4pZog0lrmj0QHDK/jGmy5qKKojOmVsrS39iEQkruI++b334eBp/8WXMB9EFgo6t+jXkloFrIjQHvJZHgHQBt0Aa2enbnqJmPLhcBrMtvLdWLDWOjpmB3vO8RQTmHXonQfomQSHC2nVONBJ3QPBw6LKQbokg818fdoNfj9RJRUZdTYXsGDR0o6uP7KiuLuV7qfibA0B53BWjGh0elrHW6CIBtzJ5KwcN4x+Ck/DVBvBJsDrYoK+HJaxseiQbmFjoegQWjGcFLSaig1YRcsHL0QXMR7w1G4RHA8XMYFLVElnwOP6IliOFsqGZ4wA8n3m9EFeY8hwVgwav7shAZ6eWB2V4+axDI+J4IQX9spqhpa6dhwXEahwNLKWA8zyVYw/EnMeNQrhg+NOc5rS7VAQhwDixrCY6uLJ/Yp1PR4nSG+Iyh5A1FrBE6XiA9zkc4FpGyA8R8Tx09P4nh0rjZjL80BzDY5MSq7m4p4dXeZ5BWhl76Eea5rw3x1FRRNpsQphGzfvGa3vzKv2G4nR4gwPo52SA9CgKNtcWTsQuddyo7T4hdOscQNNLFBMGySZ70+aSDyRUtaT4tjom6VmVpjd8Bt8lKkaHB19RyTDm/1ETr2ztsSeoQays1B02KjZbbXOu9kRlju0HW4UaQN2302CDETc7SHHb6q1cL1b5/6WVwc4bAnUjyVVp/ftcbIhAZIpBNCS1zDdrhyKC9T8OuqoyRHe6CVnBdezxQQvPPQLoXAOJU+N0/ducI6qIASMPPzHkugwYZG0C5210Qee6Xg7GpngNpsp6u0Sdw9jVDWshq5oKHM8N72olyNF+dzuvRraaGMh2Rtx8R5Lyrxli//UHE+I4m7xMklc2G52jabN+wB+aDt/DvAEAgZUYjjUle1w8LaVwZEfmLk/UKgdsUVNhvFlHS0cLYoW0TbhvUudv57LXsT4nlwvH2YHM+9DiBLWMLtI5QCQR62sfknu3CgmZxU+oc093NTRvhPVzdHD6WQV6nkzxkEhwI58lJpK6pw+QS0kkjHDm0oRh84fE06XtYojH4m5DplGp6oL1gXaLNC5kWKM7yPlI3ceq6HhOM0OKwiSjna7yvqF58kyMde9hfYqXhdXUUswmpZXRkH3hpdB6NDjb3klxpnG2NMYGicGw3MYSQc330sUzUsLoiY9C05mk8rJ/UG5sepWXeJtiLc7INYSJI2vGuYXWkjPDyFimqPM1r2XN2Ot5WUp0YcBY2119EERoDZBYXvzU9riDmaBttyUaRgJB5dU6T4hYXFuSAphVfUYXVRVtDP3VQw5geRHQ+RXe+CuK6XiahzMAhrIx7anJ28x1avOsLt9bAbhF8KrqjDquKtopnRTxOBa79vMeSDvPHuJPwng/Fq2K5kZTlrLC/id4R93BeUoxlu0HQaaBd8rONYMdw/C4HlsZnqTT4jTHZzHRvFx5A2d6hcFnaGSHJctDjY9Qgm4JWDD8YoawnK2CpjkLtrAOBP2Xo7tLwFuPcNvfC0OqKS88VviFvEPm2/wBAvMbTob2I6FenOz6vqZeHsPgrn9+2Sna6mqraSst7p6Obt5gX6oPOVMTR1kkDhbK7S/RGs12ZwCPRSe1fAzgXFcroWFsEntI9NMrtvobj5ITR1OeMAoCEfdkZi05re8dU6LF3hOyjxuAeDrbbVPADJoduSB7Of4VlYDhYaJIAIaNdtUmuB8IOvVNvPs3/ANq0ov8AJQnyQbGN7JjJG25cLPb+iyWzlxzOZGAOl07CT3g1Kz8R/uQMtgB1e5z/ANFJaxrcmUAN8lqzZ3qkfdQZDRmJ5k3T5ky6bhN82/2rJ5+iCZDI5pYQbHqOSCYnQOpnBzPFEToenqiMfvD+dVIeA6nlDgCMh0KCrAC+/wBV3PsI4iiqcKlwCof/AFNI50sAd8UbjcgejifqFw12m3Uqx9mskkfH2CZHubeqDTY2uC03Hog7D214CzEuHW1zW+1pTlJH5Hf7G31Xn+gnMbgx+hBsQvV3FzQ7hfFQ4Aj8M/Q+i8n1P+dl9f8AdBYqZzZYy2wJ3t5p1ubIb7H7IbhpOmqJsOp9EEhjGBgtc6bpLRvuhJB//9k=" id="423" name="Shape 423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http://upload.wikimedia.org/wikipedia/commons/thumb/4/43/Pauli.jpg/250px-Pauli.jpg" id="424" name="Shape 4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200"/>
            <a:ext cx="3048000" cy="391134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3429000" y="228600"/>
            <a:ext cx="5590200" cy="4216500"/>
          </a:xfrm>
          <a:prstGeom prst="rect">
            <a:avLst/>
          </a:prstGeom>
          <a:solidFill>
            <a:srgbClr val="FAEA66"/>
          </a:solidFill>
          <a:ln cap="flat" cmpd="sng" w="381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In 1930, Wolfgang Pauli proposed that another particle (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a neutral particle, a particle that can not be detected</a:t>
            </a: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) is emitted along with the electron.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However, Pauli was skeptical about the proposal.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In fact, on Dec. 4, 1930, Pauli wrote a letter to a conference organizer proposing the idea of a neutral particle.  Instead of attending the conference, he decided to go to a</a:t>
            </a:r>
            <a:r>
              <a:rPr lang="en-US" sz="1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lang="en-US" sz="1800">
                <a:solidFill>
                  <a:srgbClr val="660066"/>
                </a:solidFill>
                <a:latin typeface="Short Stack"/>
                <a:ea typeface="Short Stack"/>
                <a:cs typeface="Short Stack"/>
                <a:sym typeface="Short Stack"/>
              </a:rPr>
              <a:t>DANCE</a:t>
            </a:r>
            <a:r>
              <a:rPr lang="en-US" sz="1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. </a:t>
            </a: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4343400"/>
            <a:ext cx="6248399" cy="243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1/27/17</a:t>
            </a:r>
          </a:p>
        </p:txBody>
      </p:sp>
      <p:sp>
        <p:nvSpPr>
          <p:cNvPr id="432" name="Shape 432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433" name="Shape 433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www.nobelprize.org/nobel_prizes/physics/laureates/1938/fermi.jpg" id="434" name="Shape 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304800"/>
            <a:ext cx="2590800" cy="36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/>
        </p:nvSpPr>
        <p:spPr>
          <a:xfrm>
            <a:off x="2737375" y="304800"/>
            <a:ext cx="6406500" cy="37635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In 1933, </a:t>
            </a: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Enrico Fermi brought the particle into reality.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Fermi’s theory showed that the neutron (</a:t>
            </a:r>
            <a:r>
              <a:rPr lang="en-US" sz="18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also bound in the nucleus</a:t>
            </a: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) decays into a proton and simultaneously emits an electron and a</a:t>
            </a:r>
            <a:r>
              <a:rPr lang="en-US" sz="1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i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</a:t>
            </a:r>
            <a:r>
              <a:rPr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WEAK FORCE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turns the neutron into a proton.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Fermi’s theory is called the “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four-point beta decay”.</a:t>
            </a:r>
          </a:p>
        </p:txBody>
      </p:sp>
      <p:cxnSp>
        <p:nvCxnSpPr>
          <p:cNvPr id="436" name="Shape 436"/>
          <p:cNvCxnSpPr/>
          <p:nvPr/>
        </p:nvCxnSpPr>
        <p:spPr>
          <a:xfrm>
            <a:off x="990600" y="5257800"/>
            <a:ext cx="9144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7" name="Shape 437"/>
          <p:cNvCxnSpPr/>
          <p:nvPr/>
        </p:nvCxnSpPr>
        <p:spPr>
          <a:xfrm>
            <a:off x="1905000" y="5257800"/>
            <a:ext cx="11430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Shape 438"/>
          <p:cNvCxnSpPr/>
          <p:nvPr/>
        </p:nvCxnSpPr>
        <p:spPr>
          <a:xfrm flipH="1" rot="10800000">
            <a:off x="3048000" y="4800599"/>
            <a:ext cx="1600199" cy="4572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439" name="Shape 439"/>
          <p:cNvCxnSpPr/>
          <p:nvPr/>
        </p:nvCxnSpPr>
        <p:spPr>
          <a:xfrm>
            <a:off x="3048000" y="5257800"/>
            <a:ext cx="1524000" cy="2286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440" name="Shape 440"/>
          <p:cNvCxnSpPr/>
          <p:nvPr/>
        </p:nvCxnSpPr>
        <p:spPr>
          <a:xfrm>
            <a:off x="3048000" y="5257800"/>
            <a:ext cx="1371599" cy="838199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41" name="Shape 441"/>
          <p:cNvSpPr txBox="1"/>
          <p:nvPr/>
        </p:nvSpPr>
        <p:spPr>
          <a:xfrm>
            <a:off x="990600" y="4800600"/>
            <a:ext cx="1676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neutron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4648200" y="4572000"/>
            <a:ext cx="1676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proton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4572000" y="5334000"/>
            <a:ext cx="1676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electron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4495800" y="5867400"/>
            <a:ext cx="1676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neutrino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1/27/17</a:t>
            </a:r>
          </a:p>
        </p:txBody>
      </p:sp>
      <p:sp>
        <p:nvSpPr>
          <p:cNvPr id="450" name="Shape 450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451" name="Shape 451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452" name="Shape 452"/>
          <p:cNvSpPr txBox="1"/>
          <p:nvPr/>
        </p:nvSpPr>
        <p:spPr>
          <a:xfrm>
            <a:off x="1219200" y="-14111"/>
            <a:ext cx="70104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Back to the Beta Decay</a:t>
            </a:r>
          </a:p>
        </p:txBody>
      </p:sp>
      <p:sp>
        <p:nvSpPr>
          <p:cNvPr id="453" name="Shape 453"/>
          <p:cNvSpPr/>
          <p:nvPr/>
        </p:nvSpPr>
        <p:spPr>
          <a:xfrm rot="-5400000">
            <a:off x="6724650" y="4019549"/>
            <a:ext cx="647700" cy="37338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508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2046800" y="6248400"/>
            <a:ext cx="6868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Energy is </a:t>
            </a:r>
            <a:r>
              <a:rPr b="1" lang="en-US" sz="22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shared</a:t>
            </a:r>
            <a:r>
              <a:rPr b="1" lang="en-US" sz="22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 between the particles.</a:t>
            </a:r>
          </a:p>
        </p:txBody>
      </p:sp>
      <p:sp>
        <p:nvSpPr>
          <p:cNvPr id="455" name="Shape 455"/>
          <p:cNvSpPr/>
          <p:nvPr/>
        </p:nvSpPr>
        <p:spPr>
          <a:xfrm>
            <a:off x="1905000" y="685800"/>
            <a:ext cx="49530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3070746" y="736683"/>
            <a:ext cx="2895600" cy="10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Measured Energy Spectrum of the Beta Particle </a:t>
            </a:r>
          </a:p>
        </p:txBody>
      </p:sp>
      <p:cxnSp>
        <p:nvCxnSpPr>
          <p:cNvPr id="457" name="Shape 457"/>
          <p:cNvCxnSpPr/>
          <p:nvPr/>
        </p:nvCxnSpPr>
        <p:spPr>
          <a:xfrm>
            <a:off x="2918346" y="1434151"/>
            <a:ext cx="0" cy="1981199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Shape 458"/>
          <p:cNvCxnSpPr/>
          <p:nvPr/>
        </p:nvCxnSpPr>
        <p:spPr>
          <a:xfrm>
            <a:off x="2918346" y="3403683"/>
            <a:ext cx="3581399" cy="0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59" name="Shape 459"/>
          <p:cNvCxnSpPr/>
          <p:nvPr/>
        </p:nvCxnSpPr>
        <p:spPr>
          <a:xfrm>
            <a:off x="5813946" y="3262951"/>
            <a:ext cx="0" cy="304799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0" name="Shape 460"/>
          <p:cNvSpPr/>
          <p:nvPr/>
        </p:nvSpPr>
        <p:spPr>
          <a:xfrm>
            <a:off x="3048000" y="1524000"/>
            <a:ext cx="2702256" cy="1756012"/>
          </a:xfrm>
          <a:custGeom>
            <a:pathLst>
              <a:path extrusionOk="0" h="120000" w="120000">
                <a:moveTo>
                  <a:pt x="0" y="118134"/>
                </a:moveTo>
                <a:cubicBezTo>
                  <a:pt x="5555" y="63419"/>
                  <a:pt x="11111" y="8704"/>
                  <a:pt x="23030" y="4352"/>
                </a:cubicBezTo>
                <a:cubicBezTo>
                  <a:pt x="34949" y="0"/>
                  <a:pt x="55353" y="72746"/>
                  <a:pt x="71515" y="92020"/>
                </a:cubicBezTo>
                <a:cubicBezTo>
                  <a:pt x="87676" y="111295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cap="flat" cmpd="sng" w="508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1" name="Shape 461"/>
          <p:cNvSpPr txBox="1"/>
          <p:nvPr/>
        </p:nvSpPr>
        <p:spPr>
          <a:xfrm>
            <a:off x="2384946" y="3632283"/>
            <a:ext cx="3200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Beta particle energy ( MeV) 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5432946" y="3632283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3.169 MeV</a:t>
            </a:r>
          </a:p>
        </p:txBody>
      </p:sp>
      <p:sp>
        <p:nvSpPr>
          <p:cNvPr id="463" name="Shape 463"/>
          <p:cNvSpPr txBox="1"/>
          <p:nvPr/>
        </p:nvSpPr>
        <p:spPr>
          <a:xfrm rot="-5400000">
            <a:off x="1274212" y="1923618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Number of events</a:t>
            </a:r>
          </a:p>
        </p:txBody>
      </p:sp>
      <p:sp>
        <p:nvSpPr>
          <p:cNvPr id="464" name="Shape 464"/>
          <p:cNvSpPr/>
          <p:nvPr/>
        </p:nvSpPr>
        <p:spPr>
          <a:xfrm>
            <a:off x="152400" y="4419600"/>
            <a:ext cx="1524000" cy="1371599"/>
          </a:xfrm>
          <a:prstGeom prst="ellipse">
            <a:avLst/>
          </a:prstGeom>
          <a:solidFill>
            <a:srgbClr val="FBF199"/>
          </a:solidFill>
          <a:ln cap="flat" cmpd="sng" w="57150">
            <a:solidFill>
              <a:srgbClr val="B5A20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304800" y="48768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Rhodium</a:t>
            </a:r>
          </a:p>
        </p:txBody>
      </p:sp>
      <p:sp>
        <p:nvSpPr>
          <p:cNvPr id="466" name="Shape 466"/>
          <p:cNvSpPr/>
          <p:nvPr/>
        </p:nvSpPr>
        <p:spPr>
          <a:xfrm>
            <a:off x="2514600" y="4343400"/>
            <a:ext cx="1524000" cy="1371599"/>
          </a:xfrm>
          <a:prstGeom prst="ellipse">
            <a:avLst/>
          </a:prstGeom>
          <a:solidFill>
            <a:srgbClr val="EBF9D1"/>
          </a:solidFill>
          <a:ln cap="flat" cmpd="sng" w="571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667000" y="4800600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F750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Palladium</a:t>
            </a:r>
          </a:p>
        </p:txBody>
      </p:sp>
      <p:sp>
        <p:nvSpPr>
          <p:cNvPr id="468" name="Shape 468"/>
          <p:cNvSpPr/>
          <p:nvPr/>
        </p:nvSpPr>
        <p:spPr>
          <a:xfrm>
            <a:off x="4267200" y="4800600"/>
            <a:ext cx="914400" cy="533399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9" name="Shape 469"/>
          <p:cNvSpPr/>
          <p:nvPr/>
        </p:nvSpPr>
        <p:spPr>
          <a:xfrm>
            <a:off x="5334000" y="4419600"/>
            <a:ext cx="1524000" cy="1371599"/>
          </a:xfrm>
          <a:prstGeom prst="ellipse">
            <a:avLst/>
          </a:prstGeom>
          <a:solidFill>
            <a:srgbClr val="E8D5F5"/>
          </a:solidFill>
          <a:ln cap="flat" cmpd="sng" w="571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5562600" y="4724400"/>
            <a:ext cx="1447800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4618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Electron (Beta </a:t>
            </a:r>
            <a:r>
              <a:rPr b="1" lang="en-US" sz="1600">
                <a:solidFill>
                  <a:srgbClr val="47186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Particle)</a:t>
            </a:r>
          </a:p>
        </p:txBody>
      </p:sp>
      <p:sp>
        <p:nvSpPr>
          <p:cNvPr id="471" name="Shape 471"/>
          <p:cNvSpPr/>
          <p:nvPr/>
        </p:nvSpPr>
        <p:spPr>
          <a:xfrm>
            <a:off x="1761066" y="4953000"/>
            <a:ext cx="685799" cy="1523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7162800" y="4419600"/>
            <a:ext cx="1524000" cy="1371599"/>
          </a:xfrm>
          <a:prstGeom prst="ellipse">
            <a:avLst/>
          </a:prstGeom>
          <a:solidFill>
            <a:srgbClr val="E8D5F5"/>
          </a:solidFill>
          <a:ln cap="flat" cmpd="sng" w="571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7391400" y="4724400"/>
            <a:ext cx="1447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Neutrino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idx="1" type="body"/>
          </p:nvPr>
        </p:nvSpPr>
        <p:spPr>
          <a:xfrm>
            <a:off x="304800" y="304800"/>
            <a:ext cx="8077199" cy="5867400"/>
          </a:xfrm>
          <a:prstGeom prst="rect">
            <a:avLst/>
          </a:prstGeom>
          <a:solidFill>
            <a:srgbClr val="FDF8CD"/>
          </a:solidFill>
          <a:ln cap="flat" cmpd="sng" w="762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9166"/>
              <a:buFont typeface="Arial"/>
              <a:buChar char="•"/>
            </a:pPr>
            <a:r>
              <a:rPr b="1" i="0" lang="en-US" sz="238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Fermi’s theory of energy remains conserved.</a:t>
            </a: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133350" lvl="0" marL="0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ct val="98965"/>
              <a:buFont typeface="Arial"/>
              <a:buChar char="•"/>
            </a:pPr>
            <a:r>
              <a:rPr b="1" i="0" lang="en-US" sz="2870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A new particle, the neutrino, is proposed.</a:t>
            </a: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98823"/>
              <a:buFont typeface="Candara"/>
              <a:buNone/>
            </a:pPr>
            <a:r>
              <a:t/>
            </a:r>
            <a:endParaRPr b="1" i="0" sz="1679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98823"/>
              <a:buFont typeface="Candara"/>
              <a:buNone/>
            </a:pPr>
            <a:r>
              <a:t/>
            </a:r>
            <a:endParaRPr b="1" i="0" sz="1679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98823"/>
              <a:buFont typeface="Candara"/>
              <a:buNone/>
            </a:pPr>
            <a:r>
              <a:t/>
            </a:r>
            <a:endParaRPr b="1" i="0" sz="1679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buClr>
                <a:schemeClr val="lt1"/>
              </a:buClr>
              <a:buSzPct val="98823"/>
              <a:buFont typeface="Candara"/>
              <a:buNone/>
            </a:pPr>
            <a:r>
              <a:t/>
            </a:r>
            <a:endParaRPr b="1" i="0" sz="1679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9" name="Shape 47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480" name="Shape 480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481" name="Shape 481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www.hindu.com/thehindu/seta/2002/05/02/images/2002050200140301.gif" id="482" name="Shape 4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990600"/>
            <a:ext cx="2562225" cy="2759318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83" name="Shape 483"/>
          <p:cNvSpPr txBox="1"/>
          <p:nvPr/>
        </p:nvSpPr>
        <p:spPr>
          <a:xfrm>
            <a:off x="304800" y="4989550"/>
            <a:ext cx="80772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403225" lvl="0" marL="403225" rtl="0">
              <a:lnSpc>
                <a:spcPct val="80000"/>
              </a:lnSpc>
              <a:spcBef>
                <a:spcPts val="2000"/>
              </a:spcBef>
              <a:buClr>
                <a:srgbClr val="C00000"/>
              </a:buClr>
              <a:buSzPct val="100000"/>
              <a:buChar char="•"/>
            </a:pPr>
            <a:r>
              <a:rPr b="1" lang="en-US" sz="2800">
                <a:solidFill>
                  <a:srgbClr val="C00000"/>
                </a:solidFill>
                <a:latin typeface="Short Stack"/>
                <a:ea typeface="Short Stack"/>
                <a:cs typeface="Short Stack"/>
                <a:sym typeface="Short Stack"/>
              </a:rPr>
              <a:t>Next step is to detect the neutrino.</a:t>
            </a:r>
          </a:p>
        </p:txBody>
      </p:sp>
      <p:pic>
        <p:nvPicPr>
          <p:cNvPr descr="challenge.jpg" id="484" name="Shape 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9144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22575" y="2865125"/>
            <a:ext cx="8610600" cy="1540200"/>
          </a:xfrm>
          <a:prstGeom prst="rect">
            <a:avLst/>
          </a:prstGeom>
          <a:noFill/>
          <a:ln>
            <a:noFill/>
          </a:ln>
          <a:effectLst>
            <a:outerShdw blurRad="50799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Standard Model and Neutrinos</a:t>
            </a:r>
          </a:p>
          <a:p>
            <a:pPr indent="-152400" lvl="0" marL="152400" marR="0" rtl="0" algn="l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rgbClr val="ABFF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rgbClr val="ABFF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rgbClr val="ABFF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spcBef>
                <a:spcPts val="2000"/>
              </a:spcBef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rgbClr val="AB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/>
          <p:nvPr>
            <p:ph idx="1" type="body"/>
          </p:nvPr>
        </p:nvSpPr>
        <p:spPr>
          <a:xfrm>
            <a:off x="533400" y="2796450"/>
            <a:ext cx="8077200" cy="14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n"/>
              <a:buNone/>
            </a:pPr>
            <a:r>
              <a:rPr b="1" i="1" lang="en-US" sz="5000" u="none" cap="none" strike="noStrike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Finding the Neutrino</a:t>
            </a:r>
          </a:p>
          <a:p>
            <a:pPr indent="-403225" lvl="0" marL="403225" marR="0" rtl="0" algn="ctr">
              <a:spcBef>
                <a:spcPts val="2000"/>
              </a:spcBef>
              <a:buClr>
                <a:schemeClr val="lt1"/>
              </a:buClr>
              <a:buSzPct val="48000"/>
              <a:buFont typeface="Candara"/>
              <a:buNone/>
            </a:pPr>
            <a:r>
              <a:t/>
            </a:r>
            <a:endParaRPr b="1" i="0" sz="50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type="title"/>
          </p:nvPr>
        </p:nvSpPr>
        <p:spPr>
          <a:xfrm>
            <a:off x="609600" y="304800"/>
            <a:ext cx="7924799" cy="1066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Nature has many symmetries</a:t>
            </a:r>
          </a:p>
        </p:txBody>
      </p:sp>
      <p:sp>
        <p:nvSpPr>
          <p:cNvPr id="495" name="Shape 495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496" name="Shape 496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497" name="Shape 497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498" name="Shape 498"/>
          <p:cNvSpPr/>
          <p:nvPr/>
        </p:nvSpPr>
        <p:spPr>
          <a:xfrm>
            <a:off x="990600" y="1828800"/>
            <a:ext cx="1904999" cy="1981199"/>
          </a:xfrm>
          <a:prstGeom prst="star4">
            <a:avLst>
              <a:gd fmla="val 2756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http://farm3.staticflickr.com/2470/3839847681_543e4f0d76_z.jpg?zz=1" id="499" name="Shape 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905000"/>
            <a:ext cx="3886200" cy="3028949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eg;base64,/9j/4AAQSkZJRgABAQAAAQABAAD/2wCEAAkGBhQSERUUExQVFBUWGBoXGBgYGBkWHBgbGhUcGhoYFhoaHCYfFxojGhgWIC8gIycpLCwsFx4xNTAqNSYsLCkBCQoKDgwOFw8PGjAkHyQsLCwpLiwtKSwsLy80KSwsLTApKy8pKSwsKSosLSwpKS0qKSwpLSwpLCkqKSwsLCksKf/AABEIAKAAyAMBIgACEQEDEQH/xAAbAAACAwEBAQAAAAAAAAAAAAAAAQIDBAUGB//EADUQAAEDAgMECQQCAwADAAAAAAEAAhEDIRIxQQRRYfAFEyJxgZGhscEy0eHxBkIjUmIUJHL/xAAaAQACAwEBAAAAAAAAAAAAAAAAAQIEBQMG/8QAMBEAAgEDAwMACAYDAAAAAAAAAAECAwQREiExQVHwEzJhcZHB0eEUIoGhsfEFI0L/2gAMAwEAAhEDEQA/APrI3+aBkg2CHc8VIZAjnePhJw0UhlPPgmT+PFACI9OfJEpkeVvPckkAt10ifx91IfhRI54oGMNUQFJo9uZSiMkYAdjfuS5/AQ7L10Sc6J4JDwBfaeHFNhEz+h3c6LgbdXe8vDZERqWkXzgC4NhdX9D9JF8tcCC2173VaFzCc9CLU7aUYazt/KHHzQPL7oVkqAAni0/KCnITwBEpFPFbxQ7L0QIX6UeT8JkIKQwBCOQkdNPRMFACdMkoTfdJAFhd4qPfnz6JzHclispCGfxKQITcOQo8/lADGm5GHy5yQAnzuQAEpR7dyAgIAGj0QefhDUNdYQgYOWXbnwx+lt0nJagy3FYuk6hwGCGkxc9+fkuVaWmDZ1pLMkjhvqjEZMh0BpJiHf1a+DMSM1nobS7rgXE4hIcDDYIOmj+9WVqlQmrdpDQZY7IibuAyA18VRVYcLZwRDsJF5y7I1B1HivPwlpkmb0oJxafb5HsaDpEqx5WboupiptO8LUvSHnWAPpzCCYSFkyUIREv8UYfdSJtdRjJAgOo4pAeG/wDHogk2i3qic0AJu9N2Xf6p6pHIpAEbs+9CA24n9JJgSPwmRz9kAIDUwH+0gdylh3JHd4oAQHymGpA870BAARz3JMKYd6JO/KAF9k4vvQGoj8IGRaBbx571y+ln4nMYWYwTecrd3Bdb2lcCtWa+r9ZDTit/q4WxA8fhUL6WKeO5dtI5nnsc5tKz4a0gAyHOOLPSN2Wqz0DZrQDJJkPIAcD/AKnRy0MqSxxc2T/vPaAGu43E5qmvIFPGetaHEYbhwve/fGaxjbT6Pzbzsd/+OVewG6i3quuRbPXnxXmugK3acONpzg716aZ7ubL0dKWqEX7DzlWOmbQR+0SkXW53pz+l0OQHKJUfSykeCiMuKAQ8vukPZA/KCgBE3KZOmSUIDbJAAB8UJkFCBFjR6FIj3lJMlSEI/vnco5C25U7ftOBhdE5euq49fanFxBe9lr5SIv2SBbQKrWuo0npZZpW8qiyuDutdyEw+y84/pKoJLQ94a2MgGucSCLZ5SoV+narGXEVDhAZhuZzvNx91zV9Tfc7/AIGp0welnTn8oBXCZ0641hTgGWyYP0nXvACtodOlzXkU3HDuiHgHMGe/NdFd0u5zlaVVyjsl3umNFy39NshhJMPmJBkW/tuV7OkmFwbNyAQN4Inepq4pvhnN0ZrlG1xtK8wdoLnMLWDHDgQSZIzt5rv1toGEnOxv6WXHdSLBSNRzRA7Lsj2pEE85Kj/kHlR/UuWeFnPmzKw1xY7DEES5jsxfIcFzQ4xSLQGvaSJgw60QRxsPALpVn54rHQiHTO8/HFYdqe7qgS+GueCC0glp4Rfw4LKNKHnnUfRNctrEHW8ZQScr7l65rvuvGUnf+0e0HSAZGRnKJXraZkZhegtHmjExbpf7GaGo0UA9SeVaKo5Sdn4b/RRD57oQ13PckPAwfshzlAO3+Wvkot2gGwI/IUdSHhl5zve6jGcIacs0E2hSIjCEESkgRaR9kAIaFMBMRRtFGRGhXn9opFpMASbmdRu3Z3XpCFRtWyB4gqnc2yrLK5LdvXdN78HmH0yCRJLQA65iCBkAM4yCn1pYS4ntE2k4jMWAbpb7LZtOyubIiQcyM1lpMBJP+uQGZgZT3rEnTnT2kjZjVhNEdoZDcBAlxGI4cLiBG73T6qmcDbtpi7oIhxvmPlX0GVLhxw4tTJJtJgaW3pV6d7wKYiABBmZGLX9qOR53x/HnwM1KmH9rF2af0hxzEnyPHNaBQl2IsLZIYMJw23W4JFrHObixQTGDPDnedNPNTrVR1jIOICX4B/VrbA75ytxUiMnvsQaCA4TEmIdY3yIOpi08FGo1zhhce1IDYybqMQ+VdV2ljw0n/GJIEi58NIWaXEVGOeCcgTx/GiUmxRi+QY8nGcTTgBsLggWKoq7KMGJzSWmzT/1xCtdUDew4ODg0YYOLDIuWkDI7lTs7gaYMusRLbGeI9vFROuHyimlswZ/lwCXdkXNiMp71v/8AKqtYCHS4tn/5jMQMz3qx9VvWB7RZoHZg3J3DWBKWz0Ayq4tgmpAg2I4X811VSaWMnJqMt3HfzYT+kKjSD1n+PJzxFpGoy3KQ6TeO054awjsmLEgxebgHPwVFDAWPpDERcuuATFjCm9rHU2NEFgeGgAkETrxi5R6ep3YnTh1j+y4JHpGqyk0uID3uGAkWwnM+6KnSNTrWUi+JMlwGYOVlnqtik0E4303kNmTPG24KdWsOtac22nSXatnu9knWm/8Apk40oc6e/T4EjVcZDmk3baIJaAe2HZiwUnEB7xUlwcAWuP1RBI9RCrbVe2mAcnhzBJk5yO6N/eltm0Q54zEATnp91BywPRyvOhp6F6TJ7L7nO+t+Qu+1v3Xlugdie4l5ETkNw4r1Tdy9DbqSprVyYlw4uo3HgeHw5zQgHJC74KxaNETCkUlIQyhRA+6coGQdTBOXJWXaejmm4sTqLLdKXPcoOKawyak1weer7I5v1CRv3Kpg7UiO1BknKBY7rL0b6YgzqsVXo1puOyeHys2rYRe8Ni9TvGtpHFd2ackuEYjMAFxOXHCoh7cQec3GGjFcWuTwWnaejauYwunwWKn0e8nEQ3suAjhrHBZ9ShUpr8y2NGnVpzz+Y1V6zXCBDontuORk2O4uV9Qk03g0+3htYFpi0YvVZy3tVmlrQ0m5AluUyfsltlIuLALNycQYBsMN+8iPFciLS2S9/wAyqLipSBljAH4r2aMhpJus+0kmgXsAhsEkjC43uI3AFbmuDZp2Zhc0CDOORMOAvJvfIKG0bN1pDXOY1wjFF5EA78+Pcng6KSys+IwbRt5cWPJaBBDAP7CRJOo0sVbVeW9snE5wxgt0AIFz3acVkq0cQ6umATSdd0fVM2jJoAzVO1VCx7tWCBi/qRA7M5C4RnYspReEtvp9zbhDKoaCCDhk3ggkk+pHkkyDILsIbiAwi1jb7Lnjb24gJaCb3949FbQxvMU2kgf2ggeuicYVJ8IhOUYeszQHgs1xEiL2A1kcVZ11sJIAxYr8LjPirtl/j1R31vgf8i/nqupsv8cptuRicZublW42FSXrPBSqX0F6u5xadR1SzGOdGR/r+St2yfx57nB1Uz/yLAbu8yvQ0dmDcgANIU2My4K9Ss6dPfGWZ9W7nPbhFdGgGgAdytIUQMuGakQN+qulMIv3hJBNykmIvHlzkiEAc70kxC8ApfvyRn7pE5IGCFI/CUJAACCglDggkZtv2gU2OcRIaCYHDNecqbQCXio0sc9gsCZFicXDct/SlRz6oa1wwhrw5oJDiYHlaFg2LahUjrGmQ2MUGbWhxvfVYl5V1y09EbFrS0Q1NfUTR1TWEPxCrA3wTkY1Q49VSd2u1TbqPq1wjhJ0WZjHEEQJYTnYgE2dCk9jqtRrmkNbAEzw7T2g5ACFQyXXHLy37/l+xBzXU+3aKrcwZcPOwnfpC0tqMwi7iMBa87vjMjgsmwdIBr3NDg4klvWOygatGgvktGz03CWn6XCC4CLbxOSNWSc1tv8A2U16hpuHVNcxsYXvc3FeRM6+IWY0m1HOpNqsIqNDXOgiRc9kTY6Lp16D6jAxtQMaDJ0bY5gi5voVy67cbQ1lFuJhLi9tpAmCLgwVJYCGJLz4vJp6A6GpNJGG7SRJOZBXrNnoACBA18c4Xk+jHhlQBpBa4Ym7779y9bQqWBXoqEtUEzz1eLjNplxaiwNhwQDbjKJldsHAi0WThA+Uid2iBDafgp4QoEa+CZORQIkG23yhIC3N0kAXgI3pYuflG9SwIbtUTdDgkMkgGmP2kD6I3oGOLrLt21imwuJgAeS0HuXE6W6QIMx2GENdrM2hyrXFX0cM9ehYt6XpJpHOr7O7EalElri52MHtEAjNvgtGz7Wf8dRpAAYQ4AHtCdbWgjNZSzqSHNJwVTGc2MwL5a+ireRTDMBcJlkTdpiTimxBKwW3ybjipJL4fc0V2B1QEOa0Omf+tQuTtG2zSfYMGPPXs5BusH5Ve17TZrWQMJcCZz7p99Etk6NO01OzamL+e7xlFKlKpLCOjcaMdUzL0b0a+tU6wAtizRpf4+y9Jsz3vbhkdkAR4+Z7l29h6MbTaAByFzukujQDiEw7OPRXrq10wUodCjSu/STal14Mu0YSAwAgD6nEb7Zf1ss9WlTxgNe6myC0umxnduCuq1mO7GJzWiZP+5ifIFRqUw2nha1ri4Qby4zeQB9KzkXlt3OacFN9pJxRiyDm/dex2B8tE8/ZeR2wgDstcHMEOmY7oGR13LvdDbRLQPBbNhPMXEzL+m8qZ3GuOaQd8qBqc88VIDzC0TLDFKMvP04InLxyRNggQ3Z5KLjlp8pgd2SU29UgJFCidZP5QgC0OvlzvQFWSnOikRLfVKVF2aWKyBk2uU96qBjhKbXJDKekNsFNhc4xaB4rzNDacFR5t1L3TibvIsD/AKnNdHpesS/D/UtINpAk3J1tbyXJLw5zWQMDg2RYDEJMOO7OJvcLCvKuubXRG5aUlGGX15931IMEBxccTacvbOcRnexmVl27pIsmo0iSQKYHECSNw18ll23byWta0yRYtgnF2suIHqF1ui/48XHrKsEzIbkASJsOC50LeVV+ws1qsaS1S56LzuZOhf486qMVQnCTMHNxnP8AC9psmxtYAAAFKiwNAAsIVnW86Lcp0401iJh1q060tUi0u9FTtFIOEb7J4woh3591NrJyTODUpPbIxhgbJJImZ/HqqH1HEF9NoAiHFojXMk9+4rtbbsgdfUX79y5Neniu8Yr/AEgwT38F5+4pOjPHR8G1b1VUW/Jzqz3tHYe0l/1DLO0y6xJ1Vn8ddgcWOmW2gn51Uq+ydkt6toNzcnsxudl7lYtheW1WwCA8A3MiRYxwXWzlpqL2nW6SnRfs36Ht2u9ss4U25Kqk4x8q1vMrdPOhh8J90gD+OCXvqpEQgREjXkJlw0SxoxaoACPXJNV4oi9/j7oQBYDGiCfVAAScLeikRDGIScUEKJ4IGScb8+KiKicevqojj6JDOFtNeHOL5aHf2yMEx2SRaVyNpo1SW06bThuS4jCDJsDa/gvaQJ4e6i+nnI0Wd+Ai5NtmlG+cVhI4PQvQLaUufBqGTlAHcF3Ot54KQpqGHhZXoxUVhFOdR1Japckm1M5vKfWKOGU2tUiBNzs/FLrCoBv7UsOSAGKg591zNsoajXmV0sMH8+yiaQ5+VxrUlVi4s7U6jpy1I4z6TcN2twjMFxEnfv8AJcgUGCs0MmcR1kRAMDdGXgvV1NiYZGG6hQ6MptktaAd/FUKNlOEk2+C7K9i4OO+5q2cwPC/4U+CrDL8+aQHHnctUyi0PnnmUi6yig+aYh4t/gni3896iQolICwhCgPHn2TTEf//Z" id="500" name="Shape 500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http://www.patternsinnature.org/Images/Symmetry_Starfish.jpg" id="501" name="Shape 5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1905000"/>
            <a:ext cx="38862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type="title"/>
          </p:nvPr>
        </p:nvSpPr>
        <p:spPr>
          <a:xfrm>
            <a:off x="609600" y="304800"/>
            <a:ext cx="7924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Symmetry in Interactions </a:t>
            </a:r>
          </a:p>
        </p:txBody>
      </p:sp>
      <p:sp>
        <p:nvSpPr>
          <p:cNvPr id="507" name="Shape 507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508" name="Shape 508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509" name="Shape 509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descr="data:image/jpeg;base64,/9j/4AAQSkZJRgABAQAAAQABAAD/2wCEAAkGBhQSERUUExQVFBUWGBoXGBgYGBkWHBgbGhUcGhoYFhoaHCYfFxojGhgWIC8gIycpLCwsFx4xNTAqNSYsLCkBCQoKDgwOFw8PGjAkHyQsLCwpLiwtKSwsLy80KSwsLTApKy8pKSwsKSosLSwpKS0qKSwpLSwpLCkqKSwsLCksKf/AABEIAKAAyAMBIgACEQEDEQH/xAAbAAACAwEBAQAAAAAAAAAAAAAAAQIDBAUGB//EADUQAAEDAgMECQQCAwADAAAAAAEAAhEDIRIxQQRRYfAFEyJxgZGhscEy0eHxBkIjUmIUJHL/xAAaAQACAwEBAAAAAAAAAAAAAAAAAQIEBQMG/8QAMBEAAgEDAwMACAYDAAAAAAAAAAECAwQREiExQVHwEzJhcZHB0eEUIoGhsfEFI0L/2gAMAwEAAhEDEQA/APrI3+aBkg2CHc8VIZAjnePhJw0UhlPPgmT+PFACI9OfJEpkeVvPckkAt10ifx91IfhRI54oGMNUQFJo9uZSiMkYAdjfuS5/AQ7L10Sc6J4JDwBfaeHFNhEz+h3c6LgbdXe8vDZERqWkXzgC4NhdX9D9JF8tcCC2173VaFzCc9CLU7aUYazt/KHHzQPL7oVkqAAni0/KCnITwBEpFPFbxQ7L0QIX6UeT8JkIKQwBCOQkdNPRMFACdMkoTfdJAFhd4qPfnz6JzHclispCGfxKQITcOQo8/lADGm5GHy5yQAnzuQAEpR7dyAgIAGj0QefhDUNdYQgYOWXbnwx+lt0nJagy3FYuk6hwGCGkxc9+fkuVaWmDZ1pLMkjhvqjEZMh0BpJiHf1a+DMSM1nobS7rgXE4hIcDDYIOmj+9WVqlQmrdpDQZY7IibuAyA18VRVYcLZwRDsJF5y7I1B1HivPwlpkmb0oJxafb5HsaDpEqx5WboupiptO8LUvSHnWAPpzCCYSFkyUIREv8UYfdSJtdRjJAgOo4pAeG/wDHogk2i3qic0AJu9N2Xf6p6pHIpAEbs+9CA24n9JJgSPwmRz9kAIDUwH+0gdylh3JHd4oAQHymGpA870BAARz3JMKYd6JO/KAF9k4vvQGoj8IGRaBbx571y+ln4nMYWYwTecrd3Bdb2lcCtWa+r9ZDTit/q4WxA8fhUL6WKeO5dtI5nnsc5tKz4a0gAyHOOLPSN2Wqz0DZrQDJJkPIAcD/AKnRy0MqSxxc2T/vPaAGu43E5qmvIFPGetaHEYbhwve/fGaxjbT6Pzbzsd/+OVewG6i3quuRbPXnxXmugK3acONpzg716aZ7ubL0dKWqEX7DzlWOmbQR+0SkXW53pz+l0OQHKJUfSykeCiMuKAQ8vukPZA/KCgBE3KZOmSUIDbJAAB8UJkFCBFjR6FIj3lJMlSEI/vnco5C25U7ftOBhdE5euq49fanFxBe9lr5SIv2SBbQKrWuo0npZZpW8qiyuDutdyEw+y84/pKoJLQ94a2MgGucSCLZ5SoV+narGXEVDhAZhuZzvNx91zV9Tfc7/AIGp0welnTn8oBXCZ0641hTgGWyYP0nXvACtodOlzXkU3HDuiHgHMGe/NdFd0u5zlaVVyjsl3umNFy39NshhJMPmJBkW/tuV7OkmFwbNyAQN4Inepq4pvhnN0ZrlG1xtK8wdoLnMLWDHDgQSZIzt5rv1toGEnOxv6WXHdSLBSNRzRA7Lsj2pEE85Kj/kHlR/UuWeFnPmzKw1xY7DEES5jsxfIcFzQ4xSLQGvaSJgw60QRxsPALpVn54rHQiHTO8/HFYdqe7qgS+GueCC0glp4Rfw4LKNKHnnUfRNctrEHW8ZQScr7l65rvuvGUnf+0e0HSAZGRnKJXraZkZhegtHmjExbpf7GaGo0UA9SeVaKo5Sdn4b/RRD57oQ13PckPAwfshzlAO3+Wvkot2gGwI/IUdSHhl5zve6jGcIacs0E2hSIjCEESkgRaR9kAIaFMBMRRtFGRGhXn9opFpMASbmdRu3Z3XpCFRtWyB4gqnc2yrLK5LdvXdN78HmH0yCRJLQA65iCBkAM4yCn1pYS4ntE2k4jMWAbpb7LZtOyubIiQcyM1lpMBJP+uQGZgZT3rEnTnT2kjZjVhNEdoZDcBAlxGI4cLiBG73T6qmcDbtpi7oIhxvmPlX0GVLhxw4tTJJtJgaW3pV6d7wKYiABBmZGLX9qOR53x/HnwM1KmH9rF2af0hxzEnyPHNaBQl2IsLZIYMJw23W4JFrHObixQTGDPDnedNPNTrVR1jIOICX4B/VrbA75ytxUiMnvsQaCA4TEmIdY3yIOpi08FGo1zhhce1IDYybqMQ+VdV2ljw0n/GJIEi58NIWaXEVGOeCcgTx/GiUmxRi+QY8nGcTTgBsLggWKoq7KMGJzSWmzT/1xCtdUDew4ODg0YYOLDIuWkDI7lTs7gaYMusRLbGeI9vFROuHyimlswZ/lwCXdkXNiMp71v/8AKqtYCHS4tn/5jMQMz3qx9VvWB7RZoHZg3J3DWBKWz0Ayq4tgmpAg2I4X811VSaWMnJqMt3HfzYT+kKjSD1n+PJzxFpGoy3KQ6TeO054awjsmLEgxebgHPwVFDAWPpDERcuuATFjCm9rHU2NEFgeGgAkETrxi5R6ep3YnTh1j+y4JHpGqyk0uID3uGAkWwnM+6KnSNTrWUi+JMlwGYOVlnqtik0E4303kNmTPG24KdWsOtac22nSXatnu9knWm/8Apk40oc6e/T4EjVcZDmk3baIJaAe2HZiwUnEB7xUlwcAWuP1RBI9RCrbVe2mAcnhzBJk5yO6N/eltm0Q54zEATnp91BywPRyvOhp6F6TJ7L7nO+t+Qu+1v3Xlugdie4l5ETkNw4r1Tdy9DbqSprVyYlw4uo3HgeHw5zQgHJC74KxaNETCkUlIQyhRA+6coGQdTBOXJWXaejmm4sTqLLdKXPcoOKawyak1weer7I5v1CRv3Kpg7UiO1BknKBY7rL0b6YgzqsVXo1puOyeHys2rYRe8Ni9TvGtpHFd2ackuEYjMAFxOXHCoh7cQec3GGjFcWuTwWnaejauYwunwWKn0e8nEQ3suAjhrHBZ9ShUpr8y2NGnVpzz+Y1V6zXCBDontuORk2O4uV9Qk03g0+3htYFpi0YvVZy3tVmlrQ0m5AluUyfsltlIuLALNycQYBsMN+8iPFciLS2S9/wAyqLipSBljAH4r2aMhpJus+0kmgXsAhsEkjC43uI3AFbmuDZp2Zhc0CDOORMOAvJvfIKG0bN1pDXOY1wjFF5EA78+Pcng6KSys+IwbRt5cWPJaBBDAP7CRJOo0sVbVeW9snE5wxgt0AIFz3acVkq0cQ6umATSdd0fVM2jJoAzVO1VCx7tWCBi/qRA7M5C4RnYspReEtvp9zbhDKoaCCDhk3ggkk+pHkkyDILsIbiAwi1jb7Lnjb24gJaCb3949FbQxvMU2kgf2ggeuicYVJ8IhOUYeszQHgs1xEiL2A1kcVZ11sJIAxYr8LjPirtl/j1R31vgf8i/nqupsv8cptuRicZublW42FSXrPBSqX0F6u5xadR1SzGOdGR/r+St2yfx57nB1Uz/yLAbu8yvQ0dmDcgANIU2My4K9Ss6dPfGWZ9W7nPbhFdGgGgAdytIUQMuGakQN+qulMIv3hJBNykmIvHlzkiEAc70kxC8ApfvyRn7pE5IGCFI/CUJAACCglDggkZtv2gU2OcRIaCYHDNecqbQCXio0sc9gsCZFicXDct/SlRz6oa1wwhrw5oJDiYHlaFg2LahUjrGmQ2MUGbWhxvfVYl5V1y09EbFrS0Q1NfUTR1TWEPxCrA3wTkY1Q49VSd2u1TbqPq1wjhJ0WZjHEEQJYTnYgE2dCk9jqtRrmkNbAEzw7T2g5ACFQyXXHLy37/l+xBzXU+3aKrcwZcPOwnfpC0tqMwi7iMBa87vjMjgsmwdIBr3NDg4klvWOygatGgvktGz03CWn6XCC4CLbxOSNWSc1tv8A2U16hpuHVNcxsYXvc3FeRM6+IWY0m1HOpNqsIqNDXOgiRc9kTY6Lp16D6jAxtQMaDJ0bY5gi5voVy67cbQ1lFuJhLi9tpAmCLgwVJYCGJLz4vJp6A6GpNJGG7SRJOZBXrNnoACBA18c4Xk+jHhlQBpBa4Ym7779y9bQqWBXoqEtUEzz1eLjNplxaiwNhwQDbjKJldsHAi0WThA+Uid2iBDafgp4QoEa+CZORQIkG23yhIC3N0kAXgI3pYuflG9SwIbtUTdDgkMkgGmP2kD6I3oGOLrLt21imwuJgAeS0HuXE6W6QIMx2GENdrM2hyrXFX0cM9ehYt6XpJpHOr7O7EalElri52MHtEAjNvgtGz7Wf8dRpAAYQ4AHtCdbWgjNZSzqSHNJwVTGc2MwL5a+ireRTDMBcJlkTdpiTimxBKwW3ybjipJL4fc0V2B1QEOa0Omf+tQuTtG2zSfYMGPPXs5BusH5Ve17TZrWQMJcCZz7p99Etk6NO01OzamL+e7xlFKlKpLCOjcaMdUzL0b0a+tU6wAtizRpf4+y9Jsz3vbhkdkAR4+Z7l29h6MbTaAByFzukujQDiEw7OPRXrq10wUodCjSu/STal14Mu0YSAwAgD6nEb7Zf1ss9WlTxgNe6myC0umxnduCuq1mO7GJzWiZP+5ifIFRqUw2nha1ri4Qby4zeQB9KzkXlt3OacFN9pJxRiyDm/dex2B8tE8/ZeR2wgDstcHMEOmY7oGR13LvdDbRLQPBbNhPMXEzL+m8qZ3GuOaQd8qBqc88VIDzC0TLDFKMvP04InLxyRNggQ3Z5KLjlp8pgd2SU29UgJFCidZP5QgC0OvlzvQFWSnOikRLfVKVF2aWKyBk2uU96qBjhKbXJDKekNsFNhc4xaB4rzNDacFR5t1L3TibvIsD/AKnNdHpesS/D/UtINpAk3J1tbyXJLw5zWQMDg2RYDEJMOO7OJvcLCvKuubXRG5aUlGGX15931IMEBxccTacvbOcRnexmVl27pIsmo0iSQKYHECSNw18ll23byWta0yRYtgnF2suIHqF1ui/48XHrKsEzIbkASJsOC50LeVV+ws1qsaS1S56LzuZOhf486qMVQnCTMHNxnP8AC9psmxtYAAAFKiwNAAsIVnW86Lcp0401iJh1q060tUi0u9FTtFIOEb7J4woh3591NrJyTODUpPbIxhgbJJImZ/HqqH1HEF9NoAiHFojXMk9+4rtbbsgdfUX79y5Neniu8Yr/AEgwT38F5+4pOjPHR8G1b1VUW/Jzqz3tHYe0l/1DLO0y6xJ1Vn8ddgcWOmW2gn51Uq+ydkt6toNzcnsxudl7lYtheW1WwCA8A3MiRYxwXWzlpqL2nW6SnRfs36Ht2u9ss4U25Kqk4x8q1vMrdPOhh8J90gD+OCXvqpEQgREjXkJlw0SxoxaoACPXJNV4oi9/j7oQBYDGiCfVAAScLeikRDGIScUEKJ4IGScb8+KiKicevqojj6JDOFtNeHOL5aHf2yMEx2SRaVyNpo1SW06bThuS4jCDJsDa/gvaQJ4e6i+nnI0Wd+Ai5NtmlG+cVhI4PQvQLaUufBqGTlAHcF3Ot54KQpqGHhZXoxUVhFOdR1Japckm1M5vKfWKOGU2tUiBNzs/FLrCoBv7UsOSAGKg591zNsoajXmV0sMH8+yiaQ5+VxrUlVi4s7U6jpy1I4z6TcN2twjMFxEnfv8AJcgUGCs0MmcR1kRAMDdGXgvV1NiYZGG6hQ6MptktaAd/FUKNlOEk2+C7K9i4OO+5q2cwPC/4U+CrDL8+aQHHnctUyi0PnnmUi6yig+aYh4t/gni3896iQolICwhCgPHn2TTEf//Z" id="510" name="Shape 510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https://i.stack.imgur.com/Sct0R.jpg" id="511" name="Shape 511"/>
          <p:cNvPicPr preferRelativeResize="0"/>
          <p:nvPr/>
        </p:nvPicPr>
        <p:blipFill rotWithShape="1">
          <a:blip r:embed="rId3">
            <a:alphaModFix/>
          </a:blip>
          <a:srcRect b="0" l="18215" r="17260" t="0"/>
          <a:stretch/>
        </p:blipFill>
        <p:spPr>
          <a:xfrm>
            <a:off x="2956223" y="1742320"/>
            <a:ext cx="3565200" cy="394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stack.imgur.com/Sct0R.jpg" id="512" name="Shape 512"/>
          <p:cNvPicPr preferRelativeResize="0"/>
          <p:nvPr/>
        </p:nvPicPr>
        <p:blipFill rotWithShape="1">
          <a:blip r:embed="rId3">
            <a:alphaModFix/>
          </a:blip>
          <a:srcRect b="0" l="18215" r="17260" t="0"/>
          <a:stretch/>
        </p:blipFill>
        <p:spPr>
          <a:xfrm rot="5400000">
            <a:off x="2970798" y="1666120"/>
            <a:ext cx="3565200" cy="39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 txBox="1"/>
          <p:nvPr/>
        </p:nvSpPr>
        <p:spPr>
          <a:xfrm>
            <a:off x="6673828" y="1427058"/>
            <a:ext cx="5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30000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6692578" y="5117785"/>
            <a:ext cx="5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30000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2276715" y="1423833"/>
            <a:ext cx="5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baseline="3000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x="2200378" y="5127583"/>
            <a:ext cx="5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30000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2200373" y="5127575"/>
            <a:ext cx="684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30000" lang="en-US" sz="3600">
                <a:latin typeface="Calibri"/>
                <a:ea typeface="Calibri"/>
                <a:cs typeface="Calibri"/>
                <a:sym typeface="Calibri"/>
              </a:rPr>
              <a:t>+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6673824" y="1427050"/>
            <a:ext cx="583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30000" lang="en-US" sz="3600">
                <a:latin typeface="Calibri"/>
                <a:ea typeface="Calibri"/>
                <a:cs typeface="Calibri"/>
                <a:sym typeface="Calibri"/>
              </a:rPr>
              <a:t>+</a:t>
            </a:r>
          </a:p>
        </p:txBody>
      </p:sp>
      <p:sp>
        <p:nvSpPr>
          <p:cNvPr id="519" name="Shape 519"/>
          <p:cNvSpPr/>
          <p:nvPr/>
        </p:nvSpPr>
        <p:spPr>
          <a:xfrm>
            <a:off x="3528850" y="5947737"/>
            <a:ext cx="987600" cy="18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0" name="Shape 520"/>
          <p:cNvSpPr txBox="1"/>
          <p:nvPr/>
        </p:nvSpPr>
        <p:spPr>
          <a:xfrm>
            <a:off x="4682975" y="5748300"/>
            <a:ext cx="14982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time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202499" y="33875"/>
            <a:ext cx="87891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Symmetry Plays a Fundamental Role in Particle Physics</a:t>
            </a:r>
          </a:p>
        </p:txBody>
      </p:sp>
      <p:sp>
        <p:nvSpPr>
          <p:cNvPr id="526" name="Shape 526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527" name="Shape 527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528" name="Shape 528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529" name="Shape 529"/>
          <p:cNvSpPr txBox="1"/>
          <p:nvPr/>
        </p:nvSpPr>
        <p:spPr>
          <a:xfrm>
            <a:off x="399175" y="1295400"/>
            <a:ext cx="8287500" cy="15846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sz="2400" u="sng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Time Reversal</a:t>
            </a: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Any particle interaction that occurs </a:t>
            </a:r>
            <a:r>
              <a:rPr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forward</a:t>
            </a:r>
            <a:r>
              <a:rPr lang="en-US" sz="24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in time can also occur </a:t>
            </a:r>
            <a:r>
              <a:rPr lang="en-US" sz="24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backwards</a:t>
            </a:r>
            <a:r>
              <a:rPr lang="en-US" sz="24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</p:txBody>
      </p:sp>
      <p:sp>
        <p:nvSpPr>
          <p:cNvPr id="530" name="Shape 530"/>
          <p:cNvSpPr/>
          <p:nvPr/>
        </p:nvSpPr>
        <p:spPr>
          <a:xfrm>
            <a:off x="457200" y="3200400"/>
            <a:ext cx="3962400" cy="2438400"/>
          </a:xfrm>
          <a:prstGeom prst="rect">
            <a:avLst/>
          </a:prstGeom>
          <a:solidFill>
            <a:srgbClr val="FF0000"/>
          </a:solidFill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531" name="Shape 531"/>
          <p:cNvCxnSpPr/>
          <p:nvPr/>
        </p:nvCxnSpPr>
        <p:spPr>
          <a:xfrm>
            <a:off x="609600" y="4267200"/>
            <a:ext cx="990599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532" name="Shape 532"/>
          <p:cNvCxnSpPr/>
          <p:nvPr/>
        </p:nvCxnSpPr>
        <p:spPr>
          <a:xfrm>
            <a:off x="1447800" y="4267200"/>
            <a:ext cx="914400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Shape 533"/>
          <p:cNvSpPr/>
          <p:nvPr/>
        </p:nvSpPr>
        <p:spPr>
          <a:xfrm>
            <a:off x="2286000" y="4114800"/>
            <a:ext cx="304799" cy="304799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534" name="Shape 534"/>
          <p:cNvCxnSpPr/>
          <p:nvPr/>
        </p:nvCxnSpPr>
        <p:spPr>
          <a:xfrm flipH="1" rot="10800000">
            <a:off x="2514600" y="4038599"/>
            <a:ext cx="838199" cy="195122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535" name="Shape 535"/>
          <p:cNvCxnSpPr/>
          <p:nvPr/>
        </p:nvCxnSpPr>
        <p:spPr>
          <a:xfrm flipH="1" rot="10800000">
            <a:off x="2971800" y="3886199"/>
            <a:ext cx="914400" cy="2286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6" name="Shape 536"/>
          <p:cNvCxnSpPr/>
          <p:nvPr/>
        </p:nvCxnSpPr>
        <p:spPr>
          <a:xfrm>
            <a:off x="2438400" y="4343400"/>
            <a:ext cx="914400" cy="2286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7" name="Shape 537"/>
          <p:cNvSpPr txBox="1"/>
          <p:nvPr/>
        </p:nvSpPr>
        <p:spPr>
          <a:xfrm>
            <a:off x="762000" y="38862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neutron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1828800" y="44196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proton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2895600" y="35814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2895600" y="47244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neutrino</a:t>
            </a:r>
          </a:p>
        </p:txBody>
      </p:sp>
      <p:cxnSp>
        <p:nvCxnSpPr>
          <p:cNvPr id="541" name="Shape 541"/>
          <p:cNvCxnSpPr/>
          <p:nvPr/>
        </p:nvCxnSpPr>
        <p:spPr>
          <a:xfrm rot="10800000">
            <a:off x="3048000" y="4495799"/>
            <a:ext cx="838199" cy="2286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542" name="Shape 542"/>
          <p:cNvSpPr txBox="1"/>
          <p:nvPr/>
        </p:nvSpPr>
        <p:spPr>
          <a:xfrm>
            <a:off x="609600" y="5181600"/>
            <a:ext cx="2362200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Beta-Decay</a:t>
            </a:r>
          </a:p>
        </p:txBody>
      </p:sp>
      <p:sp>
        <p:nvSpPr>
          <p:cNvPr id="543" name="Shape 543"/>
          <p:cNvSpPr/>
          <p:nvPr/>
        </p:nvSpPr>
        <p:spPr>
          <a:xfrm>
            <a:off x="4800600" y="3200400"/>
            <a:ext cx="3962400" cy="2514600"/>
          </a:xfrm>
          <a:prstGeom prst="rect">
            <a:avLst/>
          </a:prstGeom>
          <a:solidFill>
            <a:srgbClr val="000090"/>
          </a:solidFill>
          <a:ln cap="flat" cmpd="sng" w="12700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544" name="Shape 544"/>
          <p:cNvCxnSpPr/>
          <p:nvPr/>
        </p:nvCxnSpPr>
        <p:spPr>
          <a:xfrm rot="10800000">
            <a:off x="5715000" y="4648200"/>
            <a:ext cx="838199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545" name="Shape 545"/>
          <p:cNvCxnSpPr/>
          <p:nvPr/>
        </p:nvCxnSpPr>
        <p:spPr>
          <a:xfrm>
            <a:off x="5181600" y="4648200"/>
            <a:ext cx="914400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6" name="Shape 546"/>
          <p:cNvSpPr/>
          <p:nvPr/>
        </p:nvSpPr>
        <p:spPr>
          <a:xfrm>
            <a:off x="6477000" y="4495800"/>
            <a:ext cx="304799" cy="30479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547" name="Shape 547"/>
          <p:cNvCxnSpPr/>
          <p:nvPr/>
        </p:nvCxnSpPr>
        <p:spPr>
          <a:xfrm flipH="1">
            <a:off x="7162799" y="4114800"/>
            <a:ext cx="762000" cy="304799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548" name="Shape 548"/>
          <p:cNvCxnSpPr/>
          <p:nvPr/>
        </p:nvCxnSpPr>
        <p:spPr>
          <a:xfrm flipH="1" rot="10800000">
            <a:off x="6629400" y="4343400"/>
            <a:ext cx="762000" cy="304799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Shape 549"/>
          <p:cNvCxnSpPr/>
          <p:nvPr/>
        </p:nvCxnSpPr>
        <p:spPr>
          <a:xfrm>
            <a:off x="6629400" y="4648200"/>
            <a:ext cx="914400" cy="304799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550" name="Shape 550"/>
          <p:cNvCxnSpPr/>
          <p:nvPr/>
        </p:nvCxnSpPr>
        <p:spPr>
          <a:xfrm>
            <a:off x="7315200" y="4876800"/>
            <a:ext cx="762000" cy="2286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Shape 551"/>
          <p:cNvSpPr txBox="1"/>
          <p:nvPr/>
        </p:nvSpPr>
        <p:spPr>
          <a:xfrm>
            <a:off x="6248400" y="47244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proton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5257800" y="41910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neutrino</a:t>
            </a:r>
          </a:p>
        </p:txBody>
      </p:sp>
      <p:sp>
        <p:nvSpPr>
          <p:cNvPr id="553" name="Shape 553"/>
          <p:cNvSpPr txBox="1"/>
          <p:nvPr/>
        </p:nvSpPr>
        <p:spPr>
          <a:xfrm>
            <a:off x="7239000" y="51054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neutron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6781800" y="3581400"/>
            <a:ext cx="2209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 (+), which is named the positron 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x="4876800" y="5334000"/>
            <a:ext cx="3048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Inverse Beta-Decay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4442000" y="5795135"/>
            <a:ext cx="4419600" cy="955500"/>
          </a:xfrm>
          <a:prstGeom prst="rect">
            <a:avLst/>
          </a:prstGeom>
          <a:solidFill>
            <a:srgbClr val="CBE7FC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We can </a:t>
            </a: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DETECT</a:t>
            </a:r>
            <a:r>
              <a:rPr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the neutrino by the inverse beta-decay.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562" name="Shape 562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563" name="Shape 563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upload.wikimedia.org/wikipedia/commons/thumb/7/7b/Yukawa.jpg/200px-Yukawa.jpg" id="564" name="Shape 5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295400"/>
            <a:ext cx="2667000" cy="37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Shape 565"/>
          <p:cNvSpPr txBox="1"/>
          <p:nvPr/>
        </p:nvSpPr>
        <p:spPr>
          <a:xfrm>
            <a:off x="3069450" y="754600"/>
            <a:ext cx="5943600" cy="5850900"/>
          </a:xfrm>
          <a:prstGeom prst="rect">
            <a:avLst/>
          </a:prstGeom>
          <a:solidFill>
            <a:srgbClr val="FDF8CD"/>
          </a:solidFill>
          <a:ln cap="flat" cmpd="sng" w="5715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In 1936, Yukawa proposed the 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W boson</a:t>
            </a:r>
            <a:r>
              <a:rPr b="1" lang="en-US" sz="1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carrier of the 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WEAK FORCE</a:t>
            </a:r>
            <a:r>
              <a:rPr b="1" lang="en-US" sz="1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weak force is one of the four fundamental forces of nature.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Weak force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is </a:t>
            </a:r>
            <a:r>
              <a:rPr b="1" lang="en-US" sz="18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10,000 times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weaker than the electromagnetic force.</a:t>
            </a:r>
          </a:p>
        </p:txBody>
      </p:sp>
      <p:grpSp>
        <p:nvGrpSpPr>
          <p:cNvPr id="566" name="Shape 566"/>
          <p:cNvGrpSpPr/>
          <p:nvPr/>
        </p:nvGrpSpPr>
        <p:grpSpPr>
          <a:xfrm>
            <a:off x="3832400" y="1886050"/>
            <a:ext cx="4876800" cy="2514600"/>
            <a:chOff x="3832400" y="1886050"/>
            <a:chExt cx="4876800" cy="2514600"/>
          </a:xfrm>
        </p:grpSpPr>
        <p:sp>
          <p:nvSpPr>
            <p:cNvPr id="567" name="Shape 567"/>
            <p:cNvSpPr/>
            <p:nvPr/>
          </p:nvSpPr>
          <p:spPr>
            <a:xfrm>
              <a:off x="3832400" y="1886050"/>
              <a:ext cx="4876800" cy="2514600"/>
            </a:xfrm>
            <a:prstGeom prst="rect">
              <a:avLst/>
            </a:prstGeom>
            <a:solidFill>
              <a:srgbClr val="000000"/>
            </a:solidFill>
            <a:ln cap="flat" cmpd="sng" w="12700">
              <a:solidFill>
                <a:srgbClr val="0D0D0D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grpSp>
          <p:nvGrpSpPr>
            <p:cNvPr id="568" name="Shape 568"/>
            <p:cNvGrpSpPr/>
            <p:nvPr/>
          </p:nvGrpSpPr>
          <p:grpSpPr>
            <a:xfrm>
              <a:off x="4267200" y="1981200"/>
              <a:ext cx="3809999" cy="2285999"/>
              <a:chOff x="4267200" y="1981200"/>
              <a:chExt cx="3809999" cy="2285999"/>
            </a:xfrm>
          </p:grpSpPr>
          <p:sp>
            <p:nvSpPr>
              <p:cNvPr id="569" name="Shape 569"/>
              <p:cNvSpPr txBox="1"/>
              <p:nvPr/>
            </p:nvSpPr>
            <p:spPr>
              <a:xfrm>
                <a:off x="4343400" y="2057400"/>
                <a:ext cx="1219199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neutron</a:t>
                </a:r>
              </a:p>
            </p:txBody>
          </p:sp>
          <p:cxnSp>
            <p:nvCxnSpPr>
              <p:cNvPr id="570" name="Shape 570"/>
              <p:cNvCxnSpPr/>
              <p:nvPr/>
            </p:nvCxnSpPr>
            <p:spPr>
              <a:xfrm>
                <a:off x="4267200" y="2514600"/>
                <a:ext cx="838199" cy="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lg" w="lg" type="triangle"/>
              </a:ln>
            </p:spPr>
          </p:cxnSp>
          <p:cxnSp>
            <p:nvCxnSpPr>
              <p:cNvPr id="571" name="Shape 571"/>
              <p:cNvCxnSpPr/>
              <p:nvPr/>
            </p:nvCxnSpPr>
            <p:spPr>
              <a:xfrm>
                <a:off x="4876800" y="2514600"/>
                <a:ext cx="838199" cy="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2" name="Shape 572"/>
              <p:cNvCxnSpPr/>
              <p:nvPr/>
            </p:nvCxnSpPr>
            <p:spPr>
              <a:xfrm flipH="1" rot="10800000">
                <a:off x="5715000" y="2209800"/>
                <a:ext cx="838199" cy="304799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lg" w="lg" type="triangle"/>
              </a:ln>
            </p:spPr>
          </p:cxnSp>
          <p:cxnSp>
            <p:nvCxnSpPr>
              <p:cNvPr id="573" name="Shape 573"/>
              <p:cNvCxnSpPr/>
              <p:nvPr/>
            </p:nvCxnSpPr>
            <p:spPr>
              <a:xfrm flipH="1" rot="10800000">
                <a:off x="6400800" y="1981200"/>
                <a:ext cx="762000" cy="304799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4" name="Shape 574"/>
              <p:cNvCxnSpPr/>
              <p:nvPr/>
            </p:nvCxnSpPr>
            <p:spPr>
              <a:xfrm>
                <a:off x="5715000" y="2514600"/>
                <a:ext cx="0" cy="838199"/>
              </a:xfrm>
              <a:prstGeom prst="straightConnector1">
                <a:avLst/>
              </a:prstGeom>
              <a:noFill/>
              <a:ln cap="flat" cmpd="sng" w="57150">
                <a:solidFill>
                  <a:srgbClr val="FF0000"/>
                </a:solidFill>
                <a:prstDash val="dash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5" name="Shape 575"/>
              <p:cNvCxnSpPr/>
              <p:nvPr/>
            </p:nvCxnSpPr>
            <p:spPr>
              <a:xfrm>
                <a:off x="5715000" y="3352800"/>
                <a:ext cx="685799" cy="533399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lg" w="lg" type="triangle"/>
              </a:ln>
            </p:spPr>
          </p:cxnSp>
          <p:cxnSp>
            <p:nvCxnSpPr>
              <p:cNvPr id="576" name="Shape 576"/>
              <p:cNvCxnSpPr/>
              <p:nvPr/>
            </p:nvCxnSpPr>
            <p:spPr>
              <a:xfrm flipH="1" rot="10800000">
                <a:off x="6324600" y="2971800"/>
                <a:ext cx="838200" cy="22860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7" name="Shape 577"/>
              <p:cNvCxnSpPr/>
              <p:nvPr/>
            </p:nvCxnSpPr>
            <p:spPr>
              <a:xfrm>
                <a:off x="6096000" y="3657600"/>
                <a:ext cx="685799" cy="533399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78" name="Shape 578"/>
              <p:cNvSpPr txBox="1"/>
              <p:nvPr/>
            </p:nvSpPr>
            <p:spPr>
              <a:xfrm>
                <a:off x="6858000" y="2133600"/>
                <a:ext cx="1219199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proton</a:t>
                </a:r>
              </a:p>
            </p:txBody>
          </p:sp>
          <p:sp>
            <p:nvSpPr>
              <p:cNvPr id="579" name="Shape 579"/>
              <p:cNvSpPr txBox="1"/>
              <p:nvPr/>
            </p:nvSpPr>
            <p:spPr>
              <a:xfrm>
                <a:off x="6781800" y="3048000"/>
                <a:ext cx="1219199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electron</a:t>
                </a:r>
              </a:p>
            </p:txBody>
          </p:sp>
          <p:sp>
            <p:nvSpPr>
              <p:cNvPr id="580" name="Shape 580"/>
              <p:cNvSpPr txBox="1"/>
              <p:nvPr/>
            </p:nvSpPr>
            <p:spPr>
              <a:xfrm>
                <a:off x="5435525" y="3886200"/>
                <a:ext cx="14226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neutrino</a:t>
                </a:r>
              </a:p>
            </p:txBody>
          </p:sp>
          <p:sp>
            <p:nvSpPr>
              <p:cNvPr id="581" name="Shape 581"/>
              <p:cNvSpPr txBox="1"/>
              <p:nvPr/>
            </p:nvSpPr>
            <p:spPr>
              <a:xfrm>
                <a:off x="5105400" y="2743200"/>
                <a:ext cx="5333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W</a:t>
                </a:r>
                <a:r>
                  <a:rPr b="1" baseline="30000" lang="en-US" sz="1800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-</a:t>
                </a:r>
              </a:p>
            </p:txBody>
          </p:sp>
          <p:cxnSp>
            <p:nvCxnSpPr>
              <p:cNvPr id="582" name="Shape 582"/>
              <p:cNvCxnSpPr/>
              <p:nvPr/>
            </p:nvCxnSpPr>
            <p:spPr>
              <a:xfrm flipH="1" rot="10800000">
                <a:off x="5715000" y="3124200"/>
                <a:ext cx="914400" cy="22860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FFFFFF"/>
                </a:solidFill>
                <a:prstDash val="solid"/>
                <a:round/>
                <a:headEnd len="med" w="med" type="none"/>
                <a:tailEnd len="lg" w="lg" type="triangle"/>
              </a:ln>
            </p:spPr>
          </p:cxnSp>
        </p:grpSp>
      </p:grpSp>
      <p:sp>
        <p:nvSpPr>
          <p:cNvPr id="583" name="Shape 583"/>
          <p:cNvSpPr txBox="1"/>
          <p:nvPr>
            <p:ph type="title"/>
          </p:nvPr>
        </p:nvSpPr>
        <p:spPr>
          <a:xfrm>
            <a:off x="228600" y="34775"/>
            <a:ext cx="72390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weak force and neutrinos</a:t>
            </a:r>
          </a:p>
        </p:txBody>
      </p:sp>
      <p:pic>
        <p:nvPicPr>
          <p:cNvPr id="584" name="Shape 5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470800"/>
            <a:ext cx="980100" cy="9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/>
          <p:nvPr>
            <p:ph idx="1" type="body"/>
          </p:nvPr>
        </p:nvSpPr>
        <p:spPr>
          <a:xfrm>
            <a:off x="112950" y="1447800"/>
            <a:ext cx="8878500" cy="1981200"/>
          </a:xfrm>
          <a:prstGeom prst="rect">
            <a:avLst/>
          </a:prstGeom>
          <a:solidFill>
            <a:srgbClr val="FAEA66"/>
          </a:solidFill>
          <a:ln cap="flat" cmpd="sng" w="28575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Short Stack"/>
              <a:buNone/>
            </a:pPr>
            <a:r>
              <a:rPr b="1" i="0" lang="en-US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Scattering experiments measure the cross-section of a particle interaction.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2000"/>
              </a:spcBef>
              <a:buClr>
                <a:srgbClr val="FF0000"/>
              </a:buClr>
              <a:buSzPct val="25000"/>
              <a:buFont typeface="Short Stack"/>
              <a:buNone/>
            </a:pPr>
            <a:r>
              <a:rPr b="1" i="0" lang="en-US" u="none" cap="none" strike="noStrik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Cross-section is the number of counts in which the particle interacts with another particle</a:t>
            </a:r>
            <a:r>
              <a:rPr b="1" i="0" lang="en-US" sz="2775" u="none" cap="none" strike="noStrik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. </a:t>
            </a:r>
          </a:p>
        </p:txBody>
      </p:sp>
      <p:sp>
        <p:nvSpPr>
          <p:cNvPr id="590" name="Shape 590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591" name="Shape 591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593" name="Shape 593"/>
          <p:cNvSpPr txBox="1"/>
          <p:nvPr/>
        </p:nvSpPr>
        <p:spPr>
          <a:xfrm>
            <a:off x="152400" y="152400"/>
            <a:ext cx="8839199" cy="1219199"/>
          </a:xfrm>
          <a:prstGeom prst="rect">
            <a:avLst/>
          </a:prstGeom>
          <a:solidFill>
            <a:srgbClr val="C3F076"/>
          </a:solidFill>
          <a:ln cap="flat" cmpd="sng" w="28575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Short Stack"/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Physicists Use Scattering Experiments to Understand and Discover Particles</a:t>
            </a:r>
          </a:p>
        </p:txBody>
      </p:sp>
      <p:pic>
        <p:nvPicPr>
          <p:cNvPr descr="http://122.physics.ucdavis.edu/course/cosmology/sites/default/files/images/Rutherford/gold_foil.jpg" id="594" name="Shape 5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3429000"/>
            <a:ext cx="5715000" cy="32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Shape 595"/>
          <p:cNvSpPr txBox="1"/>
          <p:nvPr/>
        </p:nvSpPr>
        <p:spPr>
          <a:xfrm>
            <a:off x="112949" y="3977350"/>
            <a:ext cx="31368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Units of cross-section: </a:t>
            </a: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buSzPct val="25000"/>
              <a:buNone/>
            </a:pPr>
            <a:r>
              <a:rPr b="1" lang="en-US" sz="2400">
                <a:latin typeface="Short Stack"/>
                <a:ea typeface="Short Stack"/>
                <a:cs typeface="Short Stack"/>
                <a:sym typeface="Short Stack"/>
              </a:rPr>
              <a:t>area (cm</a:t>
            </a:r>
            <a:r>
              <a:rPr b="1" baseline="30000" lang="en-US" sz="2400"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b="1" lang="en-US" sz="2400">
                <a:latin typeface="Short Stack"/>
                <a:ea typeface="Short Stack"/>
                <a:cs typeface="Short Stack"/>
                <a:sym typeface="Short Stack"/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/>
          <p:nvPr>
            <p:ph idx="10" type="dt"/>
          </p:nvPr>
        </p:nvSpPr>
        <p:spPr>
          <a:xfrm>
            <a:off x="6651811" y="65087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601" name="Shape 601"/>
          <p:cNvSpPr txBox="1"/>
          <p:nvPr>
            <p:ph idx="11" type="ftr"/>
          </p:nvPr>
        </p:nvSpPr>
        <p:spPr>
          <a:xfrm>
            <a:off x="354106" y="64325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602" name="Shape 602"/>
          <p:cNvSpPr txBox="1"/>
          <p:nvPr>
            <p:ph idx="12" type="sldNum"/>
          </p:nvPr>
        </p:nvSpPr>
        <p:spPr>
          <a:xfrm>
            <a:off x="4191000" y="65087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603" name="Shape 603"/>
          <p:cNvSpPr/>
          <p:nvPr/>
        </p:nvSpPr>
        <p:spPr>
          <a:xfrm>
            <a:off x="76200" y="0"/>
            <a:ext cx="4648200" cy="281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604" name="Shape 604"/>
          <p:cNvCxnSpPr/>
          <p:nvPr/>
        </p:nvCxnSpPr>
        <p:spPr>
          <a:xfrm rot="10800000">
            <a:off x="838200" y="1295400"/>
            <a:ext cx="838199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605" name="Shape 605"/>
          <p:cNvSpPr/>
          <p:nvPr/>
        </p:nvSpPr>
        <p:spPr>
          <a:xfrm>
            <a:off x="1600200" y="1143000"/>
            <a:ext cx="304799" cy="30479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606" name="Shape 606"/>
          <p:cNvCxnSpPr/>
          <p:nvPr/>
        </p:nvCxnSpPr>
        <p:spPr>
          <a:xfrm flipH="1">
            <a:off x="2362199" y="762000"/>
            <a:ext cx="762000" cy="304799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607" name="Shape 607"/>
          <p:cNvCxnSpPr/>
          <p:nvPr/>
        </p:nvCxnSpPr>
        <p:spPr>
          <a:xfrm flipH="1" rot="10800000">
            <a:off x="1752600" y="990600"/>
            <a:ext cx="762000" cy="304799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8" name="Shape 608"/>
          <p:cNvCxnSpPr/>
          <p:nvPr/>
        </p:nvCxnSpPr>
        <p:spPr>
          <a:xfrm>
            <a:off x="1752600" y="1295400"/>
            <a:ext cx="914400" cy="304799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609" name="Shape 609"/>
          <p:cNvCxnSpPr/>
          <p:nvPr/>
        </p:nvCxnSpPr>
        <p:spPr>
          <a:xfrm>
            <a:off x="2438400" y="1524000"/>
            <a:ext cx="762000" cy="2286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Shape 610"/>
          <p:cNvSpPr txBox="1"/>
          <p:nvPr/>
        </p:nvSpPr>
        <p:spPr>
          <a:xfrm>
            <a:off x="1066800" y="13716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proton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381000" y="8382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neutrino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2362200" y="1752600"/>
            <a:ext cx="1066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neutron</a:t>
            </a:r>
          </a:p>
        </p:txBody>
      </p:sp>
      <p:cxnSp>
        <p:nvCxnSpPr>
          <p:cNvPr id="613" name="Shape 613"/>
          <p:cNvCxnSpPr/>
          <p:nvPr/>
        </p:nvCxnSpPr>
        <p:spPr>
          <a:xfrm>
            <a:off x="381000" y="1295400"/>
            <a:ext cx="914400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4" name="Shape 614"/>
          <p:cNvSpPr txBox="1"/>
          <p:nvPr/>
        </p:nvSpPr>
        <p:spPr>
          <a:xfrm>
            <a:off x="2209800" y="381000"/>
            <a:ext cx="22097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positron </a:t>
            </a:r>
          </a:p>
        </p:txBody>
      </p:sp>
      <p:sp>
        <p:nvSpPr>
          <p:cNvPr id="615" name="Shape 615"/>
          <p:cNvSpPr/>
          <p:nvPr/>
        </p:nvSpPr>
        <p:spPr>
          <a:xfrm rot="10800000">
            <a:off x="3810000" y="76200"/>
            <a:ext cx="685799" cy="2438399"/>
          </a:xfrm>
          <a:prstGeom prst="leftBrace">
            <a:avLst>
              <a:gd fmla="val 68003" name="adj1"/>
              <a:gd fmla="val 47279" name="adj2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2095500" y="137125"/>
            <a:ext cx="1600200" cy="22098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17" name="Shape 617"/>
          <p:cNvSpPr txBox="1"/>
          <p:nvPr/>
        </p:nvSpPr>
        <p:spPr>
          <a:xfrm>
            <a:off x="4572000" y="457200"/>
            <a:ext cx="4343400" cy="1569660"/>
          </a:xfrm>
          <a:prstGeom prst="rect">
            <a:avLst/>
          </a:prstGeom>
          <a:solidFill>
            <a:srgbClr val="E06666"/>
          </a:solidFill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To observe the neutrino, scientists needed to detect the signatures of the positron and neutron.</a:t>
            </a:r>
          </a:p>
        </p:txBody>
      </p:sp>
      <p:sp>
        <p:nvSpPr>
          <p:cNvPr id="618" name="Shape 618"/>
          <p:cNvSpPr/>
          <p:nvPr/>
        </p:nvSpPr>
        <p:spPr>
          <a:xfrm>
            <a:off x="152400" y="2895600"/>
            <a:ext cx="8686800" cy="1143000"/>
          </a:xfrm>
          <a:prstGeom prst="rect">
            <a:avLst/>
          </a:prstGeom>
          <a:solidFill>
            <a:srgbClr val="FAEA66"/>
          </a:solidFill>
          <a:ln cap="flat" cmpd="sng" w="127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609600" y="2971800"/>
            <a:ext cx="838199" cy="762000"/>
          </a:xfrm>
          <a:prstGeom prst="ellipse">
            <a:avLst/>
          </a:prstGeom>
          <a:solidFill>
            <a:srgbClr val="6A24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354099" y="3657600"/>
            <a:ext cx="124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positron </a:t>
            </a:r>
          </a:p>
        </p:txBody>
      </p:sp>
      <p:sp>
        <p:nvSpPr>
          <p:cNvPr id="621" name="Shape 621"/>
          <p:cNvSpPr txBox="1"/>
          <p:nvPr/>
        </p:nvSpPr>
        <p:spPr>
          <a:xfrm>
            <a:off x="762000" y="31242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b="1" baseline="30000"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+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2209800" y="2971800"/>
            <a:ext cx="6705599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is a positive charged electron → interacts via the electromagnetic force → interaction results in emission of gamma rays</a:t>
            </a:r>
          </a:p>
        </p:txBody>
      </p:sp>
      <p:cxnSp>
        <p:nvCxnSpPr>
          <p:cNvPr id="623" name="Shape 623"/>
          <p:cNvCxnSpPr/>
          <p:nvPr/>
        </p:nvCxnSpPr>
        <p:spPr>
          <a:xfrm>
            <a:off x="1828800" y="2895600"/>
            <a:ext cx="0" cy="1143000"/>
          </a:xfrm>
          <a:prstGeom prst="straightConnector1">
            <a:avLst/>
          </a:prstGeom>
          <a:noFill/>
          <a:ln cap="flat" cmpd="sng" w="762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Shape 624"/>
          <p:cNvSpPr/>
          <p:nvPr/>
        </p:nvSpPr>
        <p:spPr>
          <a:xfrm>
            <a:off x="152400" y="4191000"/>
            <a:ext cx="8686800" cy="1143000"/>
          </a:xfrm>
          <a:prstGeom prst="rect">
            <a:avLst/>
          </a:prstGeom>
          <a:solidFill>
            <a:srgbClr val="CBE7FC"/>
          </a:solidFill>
          <a:ln cap="flat" cmpd="sng" w="127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625" name="Shape 625"/>
          <p:cNvCxnSpPr/>
          <p:nvPr/>
        </p:nvCxnSpPr>
        <p:spPr>
          <a:xfrm>
            <a:off x="1828800" y="4191000"/>
            <a:ext cx="0" cy="1143000"/>
          </a:xfrm>
          <a:prstGeom prst="straightConnector1">
            <a:avLst/>
          </a:prstGeom>
          <a:noFill/>
          <a:ln cap="flat" cmpd="sng" w="762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6" name="Shape 626"/>
          <p:cNvSpPr txBox="1"/>
          <p:nvPr/>
        </p:nvSpPr>
        <p:spPr>
          <a:xfrm>
            <a:off x="457200" y="4953000"/>
            <a:ext cx="12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neutron</a:t>
            </a:r>
          </a:p>
        </p:txBody>
      </p:sp>
      <p:sp>
        <p:nvSpPr>
          <p:cNvPr id="627" name="Shape 627"/>
          <p:cNvSpPr/>
          <p:nvPr/>
        </p:nvSpPr>
        <p:spPr>
          <a:xfrm>
            <a:off x="533400" y="4267200"/>
            <a:ext cx="838200" cy="76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28" name="Shape 628"/>
          <p:cNvSpPr txBox="1"/>
          <p:nvPr/>
        </p:nvSpPr>
        <p:spPr>
          <a:xfrm>
            <a:off x="762000" y="4419600"/>
            <a:ext cx="6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</a:t>
            </a:r>
            <a:r>
              <a:rPr b="1" baseline="30000"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0</a:t>
            </a:r>
          </a:p>
        </p:txBody>
      </p:sp>
      <p:sp>
        <p:nvSpPr>
          <p:cNvPr id="629" name="Shape 629"/>
          <p:cNvSpPr txBox="1"/>
          <p:nvPr/>
        </p:nvSpPr>
        <p:spPr>
          <a:xfrm>
            <a:off x="2895600" y="4495800"/>
            <a:ext cx="455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is an uncharged nucleon   </a:t>
            </a:r>
          </a:p>
        </p:txBody>
      </p:sp>
      <p:sp>
        <p:nvSpPr>
          <p:cNvPr id="630" name="Shape 630"/>
          <p:cNvSpPr txBox="1"/>
          <p:nvPr/>
        </p:nvSpPr>
        <p:spPr>
          <a:xfrm>
            <a:off x="2362200" y="4419587"/>
            <a:ext cx="5292600" cy="461700"/>
          </a:xfrm>
          <a:prstGeom prst="rect">
            <a:avLst/>
          </a:prstGeom>
          <a:solidFill>
            <a:srgbClr val="FDF8CD"/>
          </a:solidFill>
          <a:ln cap="flat" cmpd="sng" w="762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looking inside the neutron</a:t>
            </a:r>
          </a:p>
        </p:txBody>
      </p:sp>
      <p:grpSp>
        <p:nvGrpSpPr>
          <p:cNvPr id="631" name="Shape 631"/>
          <p:cNvGrpSpPr/>
          <p:nvPr/>
        </p:nvGrpSpPr>
        <p:grpSpPr>
          <a:xfrm>
            <a:off x="152400" y="5029200"/>
            <a:ext cx="8839200" cy="1352700"/>
            <a:chOff x="152400" y="4876800"/>
            <a:chExt cx="8839200" cy="1352700"/>
          </a:xfrm>
        </p:grpSpPr>
        <p:sp>
          <p:nvSpPr>
            <p:cNvPr id="632" name="Shape 632"/>
            <p:cNvSpPr/>
            <p:nvPr/>
          </p:nvSpPr>
          <p:spPr>
            <a:xfrm>
              <a:off x="152400" y="4973600"/>
              <a:ext cx="8686800" cy="1219200"/>
            </a:xfrm>
            <a:prstGeom prst="rect">
              <a:avLst/>
            </a:prstGeom>
            <a:solidFill>
              <a:srgbClr val="EBF9D1"/>
            </a:solidFill>
            <a:ln cap="flat" cmpd="sng" w="12700">
              <a:solidFill>
                <a:srgbClr val="796D04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633" name="Shape 633"/>
            <p:cNvSpPr txBox="1"/>
            <p:nvPr/>
          </p:nvSpPr>
          <p:spPr>
            <a:xfrm>
              <a:off x="2133600" y="5029200"/>
              <a:ext cx="6858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6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an atomic nucleus can capture a neutron → strong force binds the neutron in the nucleus to create a heavier particle → the heavier particle is unstable → emits gamma rays to become stable</a:t>
              </a:r>
            </a:p>
          </p:txBody>
        </p:sp>
        <p:cxnSp>
          <p:nvCxnSpPr>
            <p:cNvPr id="634" name="Shape 634"/>
            <p:cNvCxnSpPr/>
            <p:nvPr/>
          </p:nvCxnSpPr>
          <p:spPr>
            <a:xfrm>
              <a:off x="1828800" y="4876800"/>
              <a:ext cx="600" cy="1258800"/>
            </a:xfrm>
            <a:prstGeom prst="straightConnector1">
              <a:avLst/>
            </a:prstGeom>
            <a:noFill/>
            <a:ln cap="flat" cmpd="sng" w="76200">
              <a:solidFill>
                <a:srgbClr val="796D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35" name="Shape 635"/>
            <p:cNvGrpSpPr/>
            <p:nvPr/>
          </p:nvGrpSpPr>
          <p:grpSpPr>
            <a:xfrm>
              <a:off x="571500" y="5060950"/>
              <a:ext cx="990600" cy="990600"/>
              <a:chOff x="571500" y="5060950"/>
              <a:chExt cx="990600" cy="990600"/>
            </a:xfrm>
          </p:grpSpPr>
          <p:sp>
            <p:nvSpPr>
              <p:cNvPr id="636" name="Shape 636"/>
              <p:cNvSpPr/>
              <p:nvPr/>
            </p:nvSpPr>
            <p:spPr>
              <a:xfrm>
                <a:off x="571500" y="5060950"/>
                <a:ext cx="990600" cy="990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990600" y="5257800"/>
                <a:ext cx="381000" cy="381000"/>
              </a:xfrm>
              <a:prstGeom prst="ellipse">
                <a:avLst/>
              </a:prstGeom>
              <a:solidFill>
                <a:srgbClr val="FBF199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638" name="Shape 638"/>
              <p:cNvSpPr txBox="1"/>
              <p:nvPr/>
            </p:nvSpPr>
            <p:spPr>
              <a:xfrm>
                <a:off x="1066800" y="5257800"/>
                <a:ext cx="2286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rgbClr val="000000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u</a:t>
                </a:r>
              </a:p>
            </p:txBody>
          </p:sp>
          <p:grpSp>
            <p:nvGrpSpPr>
              <p:cNvPr id="639" name="Shape 639"/>
              <p:cNvGrpSpPr/>
              <p:nvPr/>
            </p:nvGrpSpPr>
            <p:grpSpPr>
              <a:xfrm>
                <a:off x="609600" y="5334000"/>
                <a:ext cx="609600" cy="685800"/>
                <a:chOff x="609600" y="5334000"/>
                <a:chExt cx="609600" cy="685800"/>
              </a:xfrm>
            </p:grpSpPr>
            <p:sp>
              <p:nvSpPr>
                <p:cNvPr id="640" name="Shape 640"/>
                <p:cNvSpPr/>
                <p:nvPr/>
              </p:nvSpPr>
              <p:spPr>
                <a:xfrm>
                  <a:off x="838200" y="5638800"/>
                  <a:ext cx="381000" cy="381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641" name="Shape 641"/>
                <p:cNvSpPr/>
                <p:nvPr/>
              </p:nvSpPr>
              <p:spPr>
                <a:xfrm>
                  <a:off x="609600" y="5334000"/>
                  <a:ext cx="381000" cy="381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642" name="Shape 642"/>
                <p:cNvSpPr txBox="1"/>
                <p:nvPr/>
              </p:nvSpPr>
              <p:spPr>
                <a:xfrm>
                  <a:off x="914400" y="5638800"/>
                  <a:ext cx="228600" cy="38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1800">
                      <a:solidFill>
                        <a:srgbClr val="000000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d</a:t>
                  </a:r>
                </a:p>
              </p:txBody>
            </p:sp>
            <p:sp>
              <p:nvSpPr>
                <p:cNvPr id="643" name="Shape 643"/>
                <p:cNvSpPr txBox="1"/>
                <p:nvPr/>
              </p:nvSpPr>
              <p:spPr>
                <a:xfrm>
                  <a:off x="685800" y="5334000"/>
                  <a:ext cx="228600" cy="38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1800">
                      <a:solidFill>
                        <a:srgbClr val="000000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d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4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649" name="Shape 64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650" name="Shape 65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651" name="Shape 651"/>
          <p:cNvSpPr/>
          <p:nvPr/>
        </p:nvSpPr>
        <p:spPr>
          <a:xfrm>
            <a:off x="76200" y="0"/>
            <a:ext cx="4648200" cy="281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652" name="Shape 652"/>
          <p:cNvCxnSpPr/>
          <p:nvPr/>
        </p:nvCxnSpPr>
        <p:spPr>
          <a:xfrm rot="10800000">
            <a:off x="838200" y="1295400"/>
            <a:ext cx="838200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653" name="Shape 653"/>
          <p:cNvSpPr/>
          <p:nvPr/>
        </p:nvSpPr>
        <p:spPr>
          <a:xfrm>
            <a:off x="1600200" y="1143000"/>
            <a:ext cx="304800" cy="30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654" name="Shape 654"/>
          <p:cNvCxnSpPr/>
          <p:nvPr/>
        </p:nvCxnSpPr>
        <p:spPr>
          <a:xfrm flipH="1">
            <a:off x="2362200" y="762000"/>
            <a:ext cx="762000" cy="3048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655" name="Shape 655"/>
          <p:cNvCxnSpPr/>
          <p:nvPr/>
        </p:nvCxnSpPr>
        <p:spPr>
          <a:xfrm flipH="1" rot="10800000">
            <a:off x="1752600" y="990600"/>
            <a:ext cx="762000" cy="3048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6" name="Shape 656"/>
          <p:cNvCxnSpPr/>
          <p:nvPr/>
        </p:nvCxnSpPr>
        <p:spPr>
          <a:xfrm>
            <a:off x="1752600" y="1295400"/>
            <a:ext cx="914400" cy="3048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657" name="Shape 657"/>
          <p:cNvCxnSpPr/>
          <p:nvPr/>
        </p:nvCxnSpPr>
        <p:spPr>
          <a:xfrm>
            <a:off x="2438400" y="1524000"/>
            <a:ext cx="762000" cy="2286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8" name="Shape 658"/>
          <p:cNvSpPr txBox="1"/>
          <p:nvPr/>
        </p:nvSpPr>
        <p:spPr>
          <a:xfrm>
            <a:off x="1066800" y="1371600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proton</a:t>
            </a:r>
          </a:p>
        </p:txBody>
      </p:sp>
      <p:sp>
        <p:nvSpPr>
          <p:cNvPr id="659" name="Shape 659"/>
          <p:cNvSpPr txBox="1"/>
          <p:nvPr/>
        </p:nvSpPr>
        <p:spPr>
          <a:xfrm>
            <a:off x="381000" y="838200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neutrino</a:t>
            </a:r>
          </a:p>
        </p:txBody>
      </p:sp>
      <p:sp>
        <p:nvSpPr>
          <p:cNvPr id="660" name="Shape 660"/>
          <p:cNvSpPr txBox="1"/>
          <p:nvPr/>
        </p:nvSpPr>
        <p:spPr>
          <a:xfrm>
            <a:off x="2362200" y="1752600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neutron</a:t>
            </a:r>
          </a:p>
        </p:txBody>
      </p:sp>
      <p:cxnSp>
        <p:nvCxnSpPr>
          <p:cNvPr id="661" name="Shape 661"/>
          <p:cNvCxnSpPr/>
          <p:nvPr/>
        </p:nvCxnSpPr>
        <p:spPr>
          <a:xfrm>
            <a:off x="381000" y="1295400"/>
            <a:ext cx="914400" cy="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2" name="Shape 662"/>
          <p:cNvSpPr txBox="1"/>
          <p:nvPr/>
        </p:nvSpPr>
        <p:spPr>
          <a:xfrm>
            <a:off x="2209800" y="381000"/>
            <a:ext cx="220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positron </a:t>
            </a:r>
          </a:p>
        </p:txBody>
      </p:sp>
      <p:sp>
        <p:nvSpPr>
          <p:cNvPr id="663" name="Shape 663"/>
          <p:cNvSpPr/>
          <p:nvPr/>
        </p:nvSpPr>
        <p:spPr>
          <a:xfrm rot="10800000">
            <a:off x="3810000" y="76200"/>
            <a:ext cx="685800" cy="2438400"/>
          </a:xfrm>
          <a:prstGeom prst="leftBrace">
            <a:avLst>
              <a:gd fmla="val 68003" name="adj1"/>
              <a:gd fmla="val 47279" name="adj2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4" name="Shape 664"/>
          <p:cNvSpPr/>
          <p:nvPr/>
        </p:nvSpPr>
        <p:spPr>
          <a:xfrm>
            <a:off x="2095500" y="137125"/>
            <a:ext cx="1600200" cy="22098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65" name="Shape 6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100" y="2743200"/>
            <a:ext cx="32766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/>
          <p:nvPr/>
        </p:nvSpPr>
        <p:spPr>
          <a:xfrm>
            <a:off x="4672500" y="1028500"/>
            <a:ext cx="3482400" cy="634800"/>
          </a:xfrm>
          <a:prstGeom prst="rect">
            <a:avLst/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7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signature of the inverse beta decay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3124200" y="5943600"/>
            <a:ext cx="3733800" cy="769500"/>
          </a:xfrm>
          <a:prstGeom prst="rect">
            <a:avLst/>
          </a:prstGeom>
          <a:solidFill>
            <a:srgbClr val="FF0000"/>
          </a:solidFill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HULK is unstable.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Bruce Banner is stable.</a:t>
            </a:r>
          </a:p>
        </p:txBody>
      </p:sp>
      <p:pic>
        <p:nvPicPr>
          <p:cNvPr id="668" name="Shape 6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587" y="1752600"/>
            <a:ext cx="4526099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 txBox="1"/>
          <p:nvPr/>
        </p:nvSpPr>
        <p:spPr>
          <a:xfrm>
            <a:off x="4610100" y="2346925"/>
            <a:ext cx="2133600" cy="430800"/>
          </a:xfrm>
          <a:prstGeom prst="rect">
            <a:avLst/>
          </a:prstGeom>
          <a:solidFill>
            <a:srgbClr val="FFFF00"/>
          </a:solidFill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Gamma Rays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675" name="Shape 675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676" name="Shape 676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677" name="Shape 677"/>
          <p:cNvSpPr txBox="1"/>
          <p:nvPr/>
        </p:nvSpPr>
        <p:spPr>
          <a:xfrm>
            <a:off x="914400" y="150725"/>
            <a:ext cx="7391400" cy="10668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Short Stack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One would think that finding the signature of the neutrino will be easy. </a:t>
            </a:r>
          </a:p>
        </p:txBody>
      </p:sp>
      <p:sp>
        <p:nvSpPr>
          <p:cNvPr id="678" name="Shape 678"/>
          <p:cNvSpPr txBox="1"/>
          <p:nvPr/>
        </p:nvSpPr>
        <p:spPr>
          <a:xfrm>
            <a:off x="609600" y="2743200"/>
            <a:ext cx="8229600" cy="5538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What does that mean? What is the rate?</a:t>
            </a:r>
          </a:p>
        </p:txBody>
      </p:sp>
      <p:sp>
        <p:nvSpPr>
          <p:cNvPr id="679" name="Shape 679"/>
          <p:cNvSpPr txBox="1"/>
          <p:nvPr>
            <p:ph idx="1" type="body"/>
          </p:nvPr>
        </p:nvSpPr>
        <p:spPr>
          <a:xfrm>
            <a:off x="197825" y="1447800"/>
            <a:ext cx="8808000" cy="1066800"/>
          </a:xfrm>
          <a:prstGeom prst="rect">
            <a:avLst/>
          </a:prstGeom>
          <a:solidFill>
            <a:srgbClr val="CBE7FC"/>
          </a:solidFill>
          <a:ln cap="flat" cmpd="sng" w="9525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Physicists calculated the cross-section of the inverse beta-decay to be less than 10</a:t>
            </a:r>
            <a:r>
              <a:rPr b="1" baseline="30000" i="0" lang="en-US" sz="20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-44</a:t>
            </a:r>
            <a:r>
              <a:rPr b="1" i="0" lang="en-US" sz="20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meters x meters.</a:t>
            </a:r>
          </a:p>
        </p:txBody>
      </p:sp>
      <p:grpSp>
        <p:nvGrpSpPr>
          <p:cNvPr id="680" name="Shape 680"/>
          <p:cNvGrpSpPr/>
          <p:nvPr/>
        </p:nvGrpSpPr>
        <p:grpSpPr>
          <a:xfrm>
            <a:off x="472725" y="3352800"/>
            <a:ext cx="8595075" cy="3010200"/>
            <a:chOff x="472725" y="3352800"/>
            <a:chExt cx="8595075" cy="3010200"/>
          </a:xfrm>
        </p:grpSpPr>
        <p:sp>
          <p:nvSpPr>
            <p:cNvPr id="681" name="Shape 681"/>
            <p:cNvSpPr txBox="1"/>
            <p:nvPr/>
          </p:nvSpPr>
          <p:spPr>
            <a:xfrm>
              <a:off x="1676400" y="4191000"/>
              <a:ext cx="7391400" cy="990600"/>
            </a:xfrm>
            <a:prstGeom prst="rect">
              <a:avLst/>
            </a:prstGeom>
            <a:solidFill>
              <a:srgbClr val="E8D5F5"/>
            </a:solidFill>
            <a:ln cap="flat" cmpd="sng" w="9525">
              <a:solidFill>
                <a:srgbClr val="796D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b" bIns="0" lIns="45700" rIns="45700" tIns="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ndara"/>
                <a:buNone/>
              </a:pPr>
              <a:r>
                <a:t/>
              </a:r>
              <a:endParaRPr b="1" i="0" sz="2400" u="none" strike="noStrik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Short Stack"/>
                <a:buNone/>
              </a:pPr>
              <a:r>
                <a:rPr b="1" i="0" lang="en-US" sz="20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Neutrinos</a:t>
              </a:r>
              <a:r>
                <a:rPr b="1" i="0" lang="en-US" sz="20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 at </a:t>
              </a:r>
              <a:r>
                <a:rPr b="1" lang="en-US" sz="20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F</a:t>
              </a:r>
              <a:r>
                <a:rPr b="1" i="0" lang="en-US" sz="20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ermilab can travel up to 200 earths before interacting(</a:t>
              </a:r>
              <a:r>
                <a:rPr b="1" lang="en-US" sz="18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(GeV scale)</a:t>
              </a:r>
              <a:r>
                <a:rPr b="1" i="0" lang="en-US" sz="20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)</a:t>
              </a:r>
            </a:p>
          </p:txBody>
        </p:sp>
        <p:sp>
          <p:nvSpPr>
            <p:cNvPr id="682" name="Shape 682"/>
            <p:cNvSpPr/>
            <p:nvPr/>
          </p:nvSpPr>
          <p:spPr>
            <a:xfrm>
              <a:off x="472725" y="3452675"/>
              <a:ext cx="1131900" cy="55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3" name="Shape 683"/>
            <p:cNvSpPr txBox="1"/>
            <p:nvPr/>
          </p:nvSpPr>
          <p:spPr>
            <a:xfrm>
              <a:off x="1676400" y="3352800"/>
              <a:ext cx="7391400" cy="763200"/>
            </a:xfrm>
            <a:prstGeom prst="rect">
              <a:avLst/>
            </a:prstGeom>
            <a:solidFill>
              <a:srgbClr val="E8D5F5"/>
            </a:solidFill>
            <a:ln cap="flat" cmpd="sng" w="9525">
              <a:solidFill>
                <a:srgbClr val="796D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b" bIns="0" lIns="45700" rIns="45700" tIns="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ndara"/>
                <a:buNone/>
              </a:pPr>
              <a:r>
                <a:t/>
              </a:r>
              <a:endParaRPr b="1" i="0" sz="2400" u="none" strike="noStrik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Short Stack"/>
                <a:buNone/>
              </a:pPr>
              <a:r>
                <a:rPr b="1" lang="en-US" sz="18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Solar </a:t>
              </a:r>
              <a:r>
                <a:rPr b="1" i="0" lang="en-US" sz="18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Neutrinos</a:t>
              </a:r>
              <a:r>
                <a:rPr b="1" i="0" lang="en-US" sz="18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 can travel up to a light year o</a:t>
              </a:r>
              <a:r>
                <a:rPr b="1" lang="en-US" sz="18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f lead </a:t>
              </a:r>
              <a:r>
                <a:rPr b="1" i="0" lang="en-US" sz="1800" u="none" strike="noStrike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before interacting (MeV scale)</a:t>
              </a:r>
              <a:r>
                <a:rPr b="1" lang="en-US" sz="18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.</a:t>
              </a:r>
            </a:p>
          </p:txBody>
        </p:sp>
        <p:sp>
          <p:nvSpPr>
            <p:cNvPr id="684" name="Shape 684"/>
            <p:cNvSpPr/>
            <p:nvPr/>
          </p:nvSpPr>
          <p:spPr>
            <a:xfrm>
              <a:off x="472725" y="4367075"/>
              <a:ext cx="1131900" cy="55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85" name="Shape 685"/>
            <p:cNvGrpSpPr/>
            <p:nvPr/>
          </p:nvGrpSpPr>
          <p:grpSpPr>
            <a:xfrm>
              <a:off x="3306925" y="5238600"/>
              <a:ext cx="5270700" cy="1124400"/>
              <a:chOff x="3306925" y="4171800"/>
              <a:chExt cx="5270700" cy="1124400"/>
            </a:xfrm>
          </p:grpSpPr>
          <p:pic>
            <p:nvPicPr>
              <p:cNvPr id="686" name="Shape 68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306925" y="4171800"/>
                <a:ext cx="5270700" cy="1124400"/>
              </a:xfrm>
              <a:prstGeom prst="rect">
                <a:avLst/>
              </a:prstGeom>
              <a:noFill/>
              <a:ln cap="flat" cmpd="sng" w="57150">
                <a:solidFill>
                  <a:srgbClr val="46186A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pic>
          <p:sp>
            <p:nvSpPr>
              <p:cNvPr id="687" name="Shape 687"/>
              <p:cNvSpPr txBox="1"/>
              <p:nvPr/>
            </p:nvSpPr>
            <p:spPr>
              <a:xfrm>
                <a:off x="4789300" y="4228475"/>
                <a:ext cx="3352800" cy="310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688" name="Shape 688"/>
              <p:cNvSpPr txBox="1"/>
              <p:nvPr/>
            </p:nvSpPr>
            <p:spPr>
              <a:xfrm>
                <a:off x="3429750" y="4229800"/>
                <a:ext cx="1376400" cy="369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600">
                    <a:solidFill>
                      <a:srgbClr val="000000"/>
                    </a:solidFill>
                    <a:latin typeface="Short Stack"/>
                    <a:ea typeface="Short Stack"/>
                    <a:cs typeface="Short Stack"/>
                    <a:sym typeface="Short Stack"/>
                  </a:rPr>
                  <a:t>Neutrinos</a:t>
                </a:r>
              </a:p>
            </p:txBody>
          </p:sp>
        </p:grpSp>
      </p:grpSp>
      <p:sp>
        <p:nvSpPr>
          <p:cNvPr id="689" name="Shape 689"/>
          <p:cNvSpPr txBox="1"/>
          <p:nvPr/>
        </p:nvSpPr>
        <p:spPr>
          <a:xfrm>
            <a:off x="197824" y="5465800"/>
            <a:ext cx="30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/>
              <a:t>1GeV = 10</a:t>
            </a:r>
            <a:r>
              <a:rPr baseline="30000" lang="en-US" sz="2400"/>
              <a:t>3</a:t>
            </a:r>
            <a:r>
              <a:rPr lang="en-US" sz="2400"/>
              <a:t> MeV</a:t>
            </a:r>
          </a:p>
          <a:p>
            <a:pPr lvl="0">
              <a:spcBef>
                <a:spcPts val="0"/>
              </a:spcBef>
              <a:buNone/>
            </a:pPr>
            <a:r>
              <a:rPr lang="en-US" sz="2400"/>
              <a:t>          = 10</a:t>
            </a:r>
            <a:r>
              <a:rPr baseline="30000" lang="en-US" sz="2400"/>
              <a:t>9</a:t>
            </a:r>
            <a:r>
              <a:rPr lang="en-US" sz="2400"/>
              <a:t>eV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/>
          <p:nvPr>
            <p:ph idx="1" type="body"/>
          </p:nvPr>
        </p:nvSpPr>
        <p:spPr>
          <a:xfrm>
            <a:off x="457200" y="457200"/>
            <a:ext cx="8153399" cy="5029199"/>
          </a:xfrm>
          <a:prstGeom prst="rect">
            <a:avLst/>
          </a:prstGeom>
          <a:solidFill>
            <a:srgbClr val="E8D5F5"/>
          </a:solidFill>
          <a:ln cap="flat" cmpd="tri" w="762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ctr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Neutrino interactions are extremely rare !</a:t>
            </a:r>
          </a:p>
          <a:p>
            <a:pPr indent="-403225" lvl="0" marL="403225" marR="0" rtl="0" algn="ctr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l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spcBef>
                <a:spcPts val="2000"/>
              </a:spcBef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95" name="Shape 695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696" name="Shape 696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697" name="Shape 697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698" name="Shape 698"/>
          <p:cNvSpPr txBox="1"/>
          <p:nvPr/>
        </p:nvSpPr>
        <p:spPr>
          <a:xfrm>
            <a:off x="789525" y="2298375"/>
            <a:ext cx="7554600" cy="27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403225" rtl="0" algn="ctr">
              <a:lnSpc>
                <a:spcPct val="115000"/>
              </a:lnSpc>
              <a:spcBef>
                <a:spcPts val="2000"/>
              </a:spcBef>
              <a:buNone/>
            </a:pPr>
            <a:r>
              <a:rPr b="1" lang="en-US" sz="3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Need an intense source of neutrinos!</a:t>
            </a:r>
          </a:p>
          <a:p>
            <a:pPr lvl="0" marL="403225" rtl="0" algn="ctr">
              <a:lnSpc>
                <a:spcPct val="115000"/>
              </a:lnSpc>
              <a:spcBef>
                <a:spcPts val="2000"/>
              </a:spcBef>
              <a:buNone/>
            </a:pPr>
            <a:r>
              <a:rPr b="1" lang="en-US" sz="3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(more neutrino per area per time, higher flux)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89" name="Shape 89"/>
          <p:cNvSpPr txBox="1"/>
          <p:nvPr/>
        </p:nvSpPr>
        <p:spPr>
          <a:xfrm>
            <a:off x="838200" y="152400"/>
            <a:ext cx="7239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ckwell"/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Elementary Particles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2941100" y="955500"/>
            <a:ext cx="6050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What does elementary mean?</a:t>
            </a:r>
          </a:p>
        </p:txBody>
      </p:sp>
      <p:grpSp>
        <p:nvGrpSpPr>
          <p:cNvPr id="91" name="Shape 91"/>
          <p:cNvGrpSpPr/>
          <p:nvPr/>
        </p:nvGrpSpPr>
        <p:grpSpPr>
          <a:xfrm>
            <a:off x="3200400" y="1543050"/>
            <a:ext cx="5334000" cy="2857500"/>
            <a:chOff x="3429000" y="2000250"/>
            <a:chExt cx="5334000" cy="2857500"/>
          </a:xfrm>
        </p:grpSpPr>
        <p:grpSp>
          <p:nvGrpSpPr>
            <p:cNvPr id="92" name="Shape 92"/>
            <p:cNvGrpSpPr/>
            <p:nvPr/>
          </p:nvGrpSpPr>
          <p:grpSpPr>
            <a:xfrm>
              <a:off x="6477000" y="2743200"/>
              <a:ext cx="2286000" cy="609599"/>
              <a:chOff x="6172200" y="2743200"/>
              <a:chExt cx="2286000" cy="609599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6172200" y="2743200"/>
                <a:ext cx="1447800" cy="5334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1"/>
              </a:solidFill>
              <a:ln cap="flat" cmpd="sng" w="12700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228600" sx="104000" rotWithShape="0" algn="ctr" dir="5400000" dist="38100" sy="104000">
                  <a:srgbClr val="000000">
                    <a:alpha val="80000"/>
                  </a:srgbClr>
                </a:outerShdw>
              </a:effectLst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7696200" y="2819400"/>
                <a:ext cx="533399" cy="533399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F1D701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228600" sx="104000" rotWithShape="0" algn="ctr" dir="5400000" dist="38100" sy="104000">
                  <a:srgbClr val="000000">
                    <a:alpha val="80000"/>
                  </a:srgbClr>
                </a:outerShdw>
              </a:effectLst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95" name="Shape 95"/>
              <p:cNvSpPr txBox="1"/>
              <p:nvPr/>
            </p:nvSpPr>
            <p:spPr>
              <a:xfrm>
                <a:off x="7772400" y="2819400"/>
                <a:ext cx="685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2400">
                    <a:solidFill>
                      <a:schemeClr val="lt1"/>
                    </a:solidFill>
                    <a:latin typeface="Bookman Old Style"/>
                    <a:ea typeface="Bookman Old Style"/>
                    <a:cs typeface="Bookman Old Style"/>
                    <a:sym typeface="Bookman Old Style"/>
                  </a:rPr>
                  <a:t>e</a:t>
                </a:r>
              </a:p>
            </p:txBody>
          </p:sp>
        </p:grpSp>
        <p:grpSp>
          <p:nvGrpSpPr>
            <p:cNvPr id="96" name="Shape 96"/>
            <p:cNvGrpSpPr/>
            <p:nvPr/>
          </p:nvGrpSpPr>
          <p:grpSpPr>
            <a:xfrm>
              <a:off x="3429000" y="2000250"/>
              <a:ext cx="2895600" cy="2857500"/>
              <a:chOff x="3124200" y="2000250"/>
              <a:chExt cx="2895600" cy="2857500"/>
            </a:xfrm>
          </p:grpSpPr>
          <p:grpSp>
            <p:nvGrpSpPr>
              <p:cNvPr id="97" name="Shape 97"/>
              <p:cNvGrpSpPr/>
              <p:nvPr/>
            </p:nvGrpSpPr>
            <p:grpSpPr>
              <a:xfrm>
                <a:off x="3124200" y="2000250"/>
                <a:ext cx="2895600" cy="2857500"/>
                <a:chOff x="3124200" y="2000250"/>
                <a:chExt cx="2895600" cy="2857500"/>
              </a:xfrm>
            </p:grpSpPr>
            <p:pic>
              <p:nvPicPr>
                <p:cNvPr id="98" name="Shape 9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3124200" y="2000250"/>
                  <a:ext cx="2895600" cy="2857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Screen Shot 2017-03-22 at 2.14.05 PM.png" id="99" name="Shape 9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3252449" y="3152449"/>
                  <a:ext cx="1447799" cy="1617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Screen Shot 2017-03-22 at 2.14.05 PM.png" id="100" name="Shape 100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3657600" y="3917225"/>
                  <a:ext cx="2133599" cy="940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01" name="Shape 101"/>
              <p:cNvSpPr/>
              <p:nvPr/>
            </p:nvSpPr>
            <p:spPr>
              <a:xfrm>
                <a:off x="5191250" y="3921712"/>
                <a:ext cx="533400" cy="53340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F1D701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228600" sx="104000" rotWithShape="0" algn="ctr" dir="5400000" dist="38100" sy="104000">
                  <a:srgbClr val="000000">
                    <a:alpha val="80000"/>
                  </a:srgbClr>
                </a:outerShdw>
              </a:effectLst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102" name="Shape 102"/>
              <p:cNvSpPr txBox="1"/>
              <p:nvPr/>
            </p:nvSpPr>
            <p:spPr>
              <a:xfrm>
                <a:off x="5267450" y="3917225"/>
                <a:ext cx="685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2400">
                    <a:solidFill>
                      <a:schemeClr val="lt1"/>
                    </a:solidFill>
                    <a:latin typeface="Bookman Old Style"/>
                    <a:ea typeface="Bookman Old Style"/>
                    <a:cs typeface="Bookman Old Style"/>
                    <a:sym typeface="Bookman Old Style"/>
                  </a:rPr>
                  <a:t>e</a:t>
                </a:r>
              </a:p>
            </p:txBody>
          </p:sp>
        </p:grpSp>
      </p:grpSp>
      <p:grpSp>
        <p:nvGrpSpPr>
          <p:cNvPr id="103" name="Shape 103"/>
          <p:cNvGrpSpPr/>
          <p:nvPr/>
        </p:nvGrpSpPr>
        <p:grpSpPr>
          <a:xfrm>
            <a:off x="-76200" y="1066800"/>
            <a:ext cx="7543800" cy="5648825"/>
            <a:chOff x="-76200" y="1066800"/>
            <a:chExt cx="7543800" cy="5648825"/>
          </a:xfrm>
        </p:grpSpPr>
        <p:grpSp>
          <p:nvGrpSpPr>
            <p:cNvPr id="104" name="Shape 104"/>
            <p:cNvGrpSpPr/>
            <p:nvPr/>
          </p:nvGrpSpPr>
          <p:grpSpPr>
            <a:xfrm>
              <a:off x="-76200" y="1066800"/>
              <a:ext cx="6172350" cy="5181600"/>
              <a:chOff x="-76200" y="1066800"/>
              <a:chExt cx="6172350" cy="5181600"/>
            </a:xfrm>
          </p:grpSpPr>
          <p:grpSp>
            <p:nvGrpSpPr>
              <p:cNvPr id="105" name="Shape 105"/>
              <p:cNvGrpSpPr/>
              <p:nvPr/>
            </p:nvGrpSpPr>
            <p:grpSpPr>
              <a:xfrm>
                <a:off x="-76200" y="1066800"/>
                <a:ext cx="2840900" cy="2656800"/>
                <a:chOff x="-76200" y="1066800"/>
                <a:chExt cx="2840900" cy="2656800"/>
              </a:xfrm>
            </p:grpSpPr>
            <p:sp>
              <p:nvSpPr>
                <p:cNvPr id="106" name="Shape 106"/>
                <p:cNvSpPr/>
                <p:nvPr/>
              </p:nvSpPr>
              <p:spPr>
                <a:xfrm>
                  <a:off x="76200" y="1752600"/>
                  <a:ext cx="1356900" cy="1219200"/>
                </a:xfrm>
                <a:prstGeom prst="roundRect">
                  <a:avLst>
                    <a:gd fmla="val 0" name="adj"/>
                  </a:avLst>
                </a:prstGeom>
                <a:solidFill>
                  <a:srgbClr val="E5ECE9"/>
                </a:solidFill>
                <a:ln cap="flat" cmpd="sng" w="31750">
                  <a:solidFill>
                    <a:srgbClr val="D7F5A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07" name="Shape 107"/>
                <p:cNvSpPr txBox="1"/>
                <p:nvPr/>
              </p:nvSpPr>
              <p:spPr>
                <a:xfrm>
                  <a:off x="-76200" y="1066800"/>
                  <a:ext cx="2209800" cy="58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3200">
                      <a:solidFill>
                        <a:schemeClr val="lt1"/>
                      </a:solidFill>
                      <a:latin typeface="Short Stack"/>
                      <a:ea typeface="Short Stack"/>
                      <a:cs typeface="Short Stack"/>
                      <a:sym typeface="Short Stack"/>
                    </a:rPr>
                    <a:t>Leptons</a:t>
                  </a:r>
                </a:p>
              </p:txBody>
            </p:sp>
            <p:sp>
              <p:nvSpPr>
                <p:cNvPr id="108" name="Shape 108"/>
                <p:cNvSpPr txBox="1"/>
                <p:nvPr/>
              </p:nvSpPr>
              <p:spPr>
                <a:xfrm>
                  <a:off x="-70555" y="3200400"/>
                  <a:ext cx="2133600" cy="52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3200">
                      <a:solidFill>
                        <a:schemeClr val="lt1"/>
                      </a:solidFill>
                      <a:latin typeface="Short Stack"/>
                      <a:ea typeface="Short Stack"/>
                      <a:cs typeface="Short Stack"/>
                      <a:sym typeface="Short Stack"/>
                    </a:rPr>
                    <a:t>Quarks</a:t>
                  </a:r>
                </a:p>
              </p:txBody>
            </p:sp>
            <p:sp>
              <p:nvSpPr>
                <p:cNvPr id="109" name="Shape 109"/>
                <p:cNvSpPr txBox="1"/>
                <p:nvPr/>
              </p:nvSpPr>
              <p:spPr>
                <a:xfrm>
                  <a:off x="152400" y="2514600"/>
                  <a:ext cx="14478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800">
                      <a:solidFill>
                        <a:srgbClr val="0D0D0D"/>
                      </a:solidFill>
                      <a:latin typeface="Short Stack"/>
                      <a:ea typeface="Short Stack"/>
                      <a:cs typeface="Short Stack"/>
                      <a:sym typeface="Short Stack"/>
                    </a:rPr>
                    <a:t>electron</a:t>
                  </a:r>
                </a:p>
              </p:txBody>
            </p:sp>
            <p:sp>
              <p:nvSpPr>
                <p:cNvPr id="110" name="Shape 110"/>
                <p:cNvSpPr/>
                <p:nvPr/>
              </p:nvSpPr>
              <p:spPr>
                <a:xfrm>
                  <a:off x="381000" y="1905000"/>
                  <a:ext cx="609600" cy="533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11" name="Shape 111"/>
                <p:cNvSpPr txBox="1"/>
                <p:nvPr/>
              </p:nvSpPr>
              <p:spPr>
                <a:xfrm>
                  <a:off x="457200" y="1905000"/>
                  <a:ext cx="6858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2400">
                      <a:solidFill>
                        <a:schemeClr val="lt1"/>
                      </a:solidFill>
                      <a:latin typeface="Bookman Old Style"/>
                      <a:ea typeface="Bookman Old Style"/>
                      <a:cs typeface="Bookman Old Style"/>
                      <a:sym typeface="Bookman Old Style"/>
                    </a:rPr>
                    <a:t>e</a:t>
                  </a:r>
                </a:p>
              </p:txBody>
            </p:sp>
            <p:sp>
              <p:nvSpPr>
                <p:cNvPr id="112" name="Shape 112"/>
                <p:cNvSpPr txBox="1"/>
                <p:nvPr/>
              </p:nvSpPr>
              <p:spPr>
                <a:xfrm>
                  <a:off x="1029800" y="1911650"/>
                  <a:ext cx="1734900" cy="53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b="1" i="1" lang="en-US" sz="2400">
                      <a:solidFill>
                        <a:srgbClr val="0000FF"/>
                      </a:solidFill>
                      <a:latin typeface="Kaushan Script"/>
                      <a:ea typeface="Kaushan Script"/>
                      <a:cs typeface="Kaushan Script"/>
                      <a:sym typeface="Kaushan Script"/>
                    </a:rPr>
                    <a:t>charge: -1</a:t>
                  </a:r>
                </a:p>
              </p:txBody>
            </p:sp>
          </p:grpSp>
          <p:grpSp>
            <p:nvGrpSpPr>
              <p:cNvPr id="113" name="Shape 113"/>
              <p:cNvGrpSpPr/>
              <p:nvPr/>
            </p:nvGrpSpPr>
            <p:grpSpPr>
              <a:xfrm>
                <a:off x="152400" y="3810000"/>
                <a:ext cx="5943750" cy="2438400"/>
                <a:chOff x="152400" y="3810000"/>
                <a:chExt cx="5943750" cy="2438400"/>
              </a:xfrm>
            </p:grpSpPr>
            <p:sp>
              <p:nvSpPr>
                <p:cNvPr id="114" name="Shape 114"/>
                <p:cNvSpPr/>
                <p:nvPr/>
              </p:nvSpPr>
              <p:spPr>
                <a:xfrm>
                  <a:off x="1307950" y="5682525"/>
                  <a:ext cx="1065300" cy="3651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" name="Shape 115"/>
                <p:cNvSpPr/>
                <p:nvPr/>
              </p:nvSpPr>
              <p:spPr>
                <a:xfrm>
                  <a:off x="152400" y="3810000"/>
                  <a:ext cx="1219200" cy="24384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8E2DE"/>
                </a:solidFill>
                <a:ln cap="flat" cmpd="sng" w="31750">
                  <a:solidFill>
                    <a:srgbClr val="D7F5A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16" name="Shape 116"/>
                <p:cNvSpPr txBox="1"/>
                <p:nvPr/>
              </p:nvSpPr>
              <p:spPr>
                <a:xfrm>
                  <a:off x="152400" y="4572000"/>
                  <a:ext cx="11430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800">
                      <a:solidFill>
                        <a:srgbClr val="0D0D0D"/>
                      </a:solidFill>
                      <a:latin typeface="Short Stack"/>
                      <a:ea typeface="Short Stack"/>
                      <a:cs typeface="Short Stack"/>
                      <a:sym typeface="Short Stack"/>
                    </a:rPr>
                    <a:t>up</a:t>
                  </a:r>
                </a:p>
              </p:txBody>
            </p:sp>
            <p:sp>
              <p:nvSpPr>
                <p:cNvPr id="117" name="Shape 117"/>
                <p:cNvSpPr txBox="1"/>
                <p:nvPr/>
              </p:nvSpPr>
              <p:spPr>
                <a:xfrm>
                  <a:off x="228600" y="5638800"/>
                  <a:ext cx="11430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800">
                      <a:solidFill>
                        <a:srgbClr val="0D0D0D"/>
                      </a:solidFill>
                      <a:latin typeface="Short Stack"/>
                      <a:ea typeface="Short Stack"/>
                      <a:cs typeface="Short Stack"/>
                      <a:sym typeface="Short Stack"/>
                    </a:rPr>
                    <a:t>down</a:t>
                  </a:r>
                </a:p>
              </p:txBody>
            </p:sp>
            <p:sp>
              <p:nvSpPr>
                <p:cNvPr id="118" name="Shape 118"/>
                <p:cNvSpPr/>
                <p:nvPr/>
              </p:nvSpPr>
              <p:spPr>
                <a:xfrm>
                  <a:off x="457200" y="4038600"/>
                  <a:ext cx="609600" cy="5334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19" name="Shape 119"/>
                <p:cNvSpPr txBox="1"/>
                <p:nvPr/>
              </p:nvSpPr>
              <p:spPr>
                <a:xfrm>
                  <a:off x="457200" y="4038600"/>
                  <a:ext cx="6858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2400">
                      <a:solidFill>
                        <a:schemeClr val="lt1"/>
                      </a:solidFill>
                      <a:latin typeface="Bookman Old Style"/>
                      <a:ea typeface="Bookman Old Style"/>
                      <a:cs typeface="Bookman Old Style"/>
                      <a:sym typeface="Bookman Old Style"/>
                    </a:rPr>
                    <a:t> u</a:t>
                  </a:r>
                </a:p>
              </p:txBody>
            </p:sp>
            <p:sp>
              <p:nvSpPr>
                <p:cNvPr id="120" name="Shape 120"/>
                <p:cNvSpPr/>
                <p:nvPr/>
              </p:nvSpPr>
              <p:spPr>
                <a:xfrm>
                  <a:off x="457200" y="5029200"/>
                  <a:ext cx="609600" cy="533400"/>
                </a:xfrm>
                <a:prstGeom prst="ellipse">
                  <a:avLst/>
                </a:prstGeom>
                <a:solidFill>
                  <a:srgbClr val="B985E3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21" name="Shape 121"/>
                <p:cNvSpPr txBox="1"/>
                <p:nvPr/>
              </p:nvSpPr>
              <p:spPr>
                <a:xfrm>
                  <a:off x="457200" y="5029200"/>
                  <a:ext cx="6858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2400">
                      <a:solidFill>
                        <a:schemeClr val="lt1"/>
                      </a:solidFill>
                      <a:latin typeface="Bookman Old Style"/>
                      <a:ea typeface="Bookman Old Style"/>
                      <a:cs typeface="Bookman Old Style"/>
                      <a:sym typeface="Bookman Old Style"/>
                    </a:rPr>
                    <a:t> d</a:t>
                  </a:r>
                </a:p>
              </p:txBody>
            </p:sp>
            <p:sp>
              <p:nvSpPr>
                <p:cNvPr id="122" name="Shape 122"/>
                <p:cNvSpPr txBox="1"/>
                <p:nvPr/>
              </p:nvSpPr>
              <p:spPr>
                <a:xfrm>
                  <a:off x="953600" y="3962400"/>
                  <a:ext cx="1987500" cy="53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b="1" i="1" lang="en-US" sz="2400">
                      <a:solidFill>
                        <a:srgbClr val="0000FF"/>
                      </a:solidFill>
                      <a:latin typeface="Kaushan Script"/>
                      <a:ea typeface="Kaushan Script"/>
                      <a:cs typeface="Kaushan Script"/>
                      <a:sym typeface="Kaushan Script"/>
                    </a:rPr>
                    <a:t>charge: +2/3</a:t>
                  </a:r>
                </a:p>
              </p:txBody>
            </p:sp>
            <p:sp>
              <p:nvSpPr>
                <p:cNvPr id="123" name="Shape 123"/>
                <p:cNvSpPr txBox="1"/>
                <p:nvPr/>
              </p:nvSpPr>
              <p:spPr>
                <a:xfrm>
                  <a:off x="953600" y="4953000"/>
                  <a:ext cx="2063700" cy="53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b="1" i="1" lang="en-US" sz="2400">
                      <a:solidFill>
                        <a:srgbClr val="0000FF"/>
                      </a:solidFill>
                      <a:latin typeface="Kaushan Script"/>
                      <a:ea typeface="Kaushan Script"/>
                      <a:cs typeface="Kaushan Script"/>
                      <a:sym typeface="Kaushan Script"/>
                    </a:rPr>
                    <a:t>charge: -1/3</a:t>
                  </a:r>
                </a:p>
              </p:txBody>
            </p:sp>
            <p:sp>
              <p:nvSpPr>
                <p:cNvPr id="124" name="Shape 124"/>
                <p:cNvSpPr txBox="1"/>
                <p:nvPr/>
              </p:nvSpPr>
              <p:spPr>
                <a:xfrm>
                  <a:off x="2307450" y="5598375"/>
                  <a:ext cx="3788700" cy="53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b="1" i="1" lang="en-US" sz="2400">
                      <a:solidFill>
                        <a:srgbClr val="0000FF"/>
                      </a:solidFill>
                      <a:latin typeface="Kaushan Script"/>
                      <a:ea typeface="Kaushan Script"/>
                      <a:cs typeface="Kaushan Script"/>
                      <a:sym typeface="Kaushan Script"/>
                    </a:rPr>
                    <a:t>protons = 2 up and 1 down</a:t>
                  </a:r>
                </a:p>
              </p:txBody>
            </p:sp>
          </p:grpSp>
        </p:grpSp>
        <p:grpSp>
          <p:nvGrpSpPr>
            <p:cNvPr id="125" name="Shape 125"/>
            <p:cNvGrpSpPr/>
            <p:nvPr/>
          </p:nvGrpSpPr>
          <p:grpSpPr>
            <a:xfrm>
              <a:off x="5562600" y="4343400"/>
              <a:ext cx="1905000" cy="2372225"/>
              <a:chOff x="7010400" y="3886200"/>
              <a:chExt cx="1905000" cy="2372225"/>
            </a:xfrm>
          </p:grpSpPr>
          <p:sp>
            <p:nvSpPr>
              <p:cNvPr id="126" name="Shape 126"/>
              <p:cNvSpPr txBox="1"/>
              <p:nvPr/>
            </p:nvSpPr>
            <p:spPr>
              <a:xfrm>
                <a:off x="7848600" y="5889125"/>
                <a:ext cx="990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1" lang="en-US" sz="1800">
                    <a:solidFill>
                      <a:schemeClr val="lt1"/>
                    </a:solidFill>
                    <a:latin typeface="Nunito"/>
                    <a:ea typeface="Nunito"/>
                    <a:cs typeface="Nunito"/>
                    <a:sym typeface="Nunito"/>
                  </a:rPr>
                  <a:t>proton</a:t>
                </a:r>
              </a:p>
            </p:txBody>
          </p:sp>
          <p:grpSp>
            <p:nvGrpSpPr>
              <p:cNvPr id="127" name="Shape 127"/>
              <p:cNvGrpSpPr/>
              <p:nvPr/>
            </p:nvGrpSpPr>
            <p:grpSpPr>
              <a:xfrm>
                <a:off x="7010400" y="3886200"/>
                <a:ext cx="1905000" cy="2057400"/>
                <a:chOff x="7010400" y="3886200"/>
                <a:chExt cx="1905000" cy="2057400"/>
              </a:xfrm>
            </p:grpSpPr>
            <p:sp>
              <p:nvSpPr>
                <p:cNvPr id="128" name="Shape 128"/>
                <p:cNvSpPr/>
                <p:nvPr/>
              </p:nvSpPr>
              <p:spPr>
                <a:xfrm>
                  <a:off x="7010400" y="4114800"/>
                  <a:ext cx="1143000" cy="1066800"/>
                </a:xfrm>
                <a:prstGeom prst="ellipse">
                  <a:avLst/>
                </a:prstGeom>
                <a:solidFill>
                  <a:srgbClr val="00B050"/>
                </a:solidFill>
                <a:ln cap="flat" cmpd="sng" w="31750">
                  <a:solidFill>
                    <a:srgbClr val="00B05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29" name="Shape 129"/>
                <p:cNvSpPr/>
                <p:nvPr/>
              </p:nvSpPr>
              <p:spPr>
                <a:xfrm>
                  <a:off x="7543800" y="4267200"/>
                  <a:ext cx="381000" cy="381000"/>
                </a:xfrm>
                <a:prstGeom prst="ellipse">
                  <a:avLst/>
                </a:prstGeom>
                <a:solidFill>
                  <a:srgbClr val="6A24A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30" name="Shape 130"/>
                <p:cNvSpPr/>
                <p:nvPr/>
              </p:nvSpPr>
              <p:spPr>
                <a:xfrm>
                  <a:off x="7162800" y="4343400"/>
                  <a:ext cx="381000" cy="381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31" name="Shape 131"/>
                <p:cNvSpPr/>
                <p:nvPr/>
              </p:nvSpPr>
              <p:spPr>
                <a:xfrm>
                  <a:off x="7391400" y="4648200"/>
                  <a:ext cx="381000" cy="381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ndara"/>
                    <a:ea typeface="Candara"/>
                    <a:cs typeface="Candara"/>
                    <a:sym typeface="Candara"/>
                  </a:endParaRPr>
                </a:p>
              </p:txBody>
            </p:sp>
            <p:sp>
              <p:nvSpPr>
                <p:cNvPr id="132" name="Shape 132"/>
                <p:cNvSpPr txBox="1"/>
                <p:nvPr/>
              </p:nvSpPr>
              <p:spPr>
                <a:xfrm>
                  <a:off x="7010400" y="3886200"/>
                  <a:ext cx="11430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1800">
                      <a:solidFill>
                        <a:schemeClr val="lt1"/>
                      </a:solidFill>
                      <a:latin typeface="Nunito"/>
                      <a:ea typeface="Nunito"/>
                      <a:cs typeface="Nunito"/>
                      <a:sym typeface="Nunito"/>
                    </a:rPr>
                    <a:t>neutron</a:t>
                  </a:r>
                </a:p>
              </p:txBody>
            </p:sp>
            <p:sp>
              <p:nvSpPr>
                <p:cNvPr id="133" name="Shape 133"/>
                <p:cNvSpPr txBox="1"/>
                <p:nvPr/>
              </p:nvSpPr>
              <p:spPr>
                <a:xfrm>
                  <a:off x="7162800" y="4343400"/>
                  <a:ext cx="3048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1800">
                      <a:solidFill>
                        <a:srgbClr val="EFEFEF"/>
                      </a:solidFill>
                      <a:latin typeface="Nunito"/>
                      <a:ea typeface="Nunito"/>
                      <a:cs typeface="Nunito"/>
                      <a:sym typeface="Nunito"/>
                    </a:rPr>
                    <a:t>d</a:t>
                  </a:r>
                </a:p>
              </p:txBody>
            </p:sp>
            <p:sp>
              <p:nvSpPr>
                <p:cNvPr id="134" name="Shape 134"/>
                <p:cNvSpPr txBox="1"/>
                <p:nvPr/>
              </p:nvSpPr>
              <p:spPr>
                <a:xfrm>
                  <a:off x="7434617" y="4648200"/>
                  <a:ext cx="3048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1800">
                      <a:solidFill>
                        <a:srgbClr val="FFFFFF"/>
                      </a:solidFill>
                      <a:latin typeface="Nunito"/>
                      <a:ea typeface="Nunito"/>
                      <a:cs typeface="Nunito"/>
                      <a:sym typeface="Nunito"/>
                    </a:rPr>
                    <a:t>d</a:t>
                  </a:r>
                </a:p>
              </p:txBody>
            </p:sp>
            <p:sp>
              <p:nvSpPr>
                <p:cNvPr id="135" name="Shape 135"/>
                <p:cNvSpPr txBox="1"/>
                <p:nvPr/>
              </p:nvSpPr>
              <p:spPr>
                <a:xfrm>
                  <a:off x="7620000" y="4267200"/>
                  <a:ext cx="3048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buSzPct val="25000"/>
                    <a:buNone/>
                  </a:pPr>
                  <a:r>
                    <a:rPr b="1" lang="en-US" sz="1800">
                      <a:solidFill>
                        <a:srgbClr val="FFFFFF"/>
                      </a:solidFill>
                      <a:latin typeface="Nunito"/>
                      <a:ea typeface="Nunito"/>
                      <a:cs typeface="Nunito"/>
                      <a:sym typeface="Nunito"/>
                    </a:rPr>
                    <a:t>u</a:t>
                  </a:r>
                </a:p>
              </p:txBody>
            </p:sp>
            <p:grpSp>
              <p:nvGrpSpPr>
                <p:cNvPr id="136" name="Shape 136"/>
                <p:cNvGrpSpPr/>
                <p:nvPr/>
              </p:nvGrpSpPr>
              <p:grpSpPr>
                <a:xfrm>
                  <a:off x="7772400" y="4953000"/>
                  <a:ext cx="1143000" cy="990600"/>
                  <a:chOff x="7772400" y="4953000"/>
                  <a:chExt cx="1143000" cy="990600"/>
                </a:xfrm>
              </p:grpSpPr>
              <p:sp>
                <p:nvSpPr>
                  <p:cNvPr id="137" name="Shape 137"/>
                  <p:cNvSpPr/>
                  <p:nvPr/>
                </p:nvSpPr>
                <p:spPr>
                  <a:xfrm>
                    <a:off x="7772400" y="4953000"/>
                    <a:ext cx="1143000" cy="990600"/>
                  </a:xfrm>
                  <a:prstGeom prst="ellipse">
                    <a:avLst/>
                  </a:prstGeom>
                  <a:solidFill>
                    <a:srgbClr val="0070C0"/>
                  </a:solidFill>
                  <a:ln cap="flat" cmpd="sng" w="31750">
                    <a:solidFill>
                      <a:srgbClr val="0070C0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  <p:txBody>
                  <a:bodyPr anchorCtr="0" anchor="ctr" bIns="45700" lIns="91425" rIns="91425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ndara"/>
                      <a:ea typeface="Candara"/>
                      <a:cs typeface="Candara"/>
                      <a:sym typeface="Candara"/>
                    </a:endParaRPr>
                  </a:p>
                </p:txBody>
              </p:sp>
              <p:sp>
                <p:nvSpPr>
                  <p:cNvPr id="138" name="Shape 138"/>
                  <p:cNvSpPr/>
                  <p:nvPr/>
                </p:nvSpPr>
                <p:spPr>
                  <a:xfrm>
                    <a:off x="8001000" y="5410200"/>
                    <a:ext cx="381000" cy="381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45700" lIns="91425" rIns="91425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ndara"/>
                      <a:ea typeface="Candara"/>
                      <a:cs typeface="Candara"/>
                      <a:sym typeface="Candara"/>
                    </a:endParaRPr>
                  </a:p>
                </p:txBody>
              </p:sp>
              <p:sp>
                <p:nvSpPr>
                  <p:cNvPr id="139" name="Shape 139"/>
                  <p:cNvSpPr/>
                  <p:nvPr/>
                </p:nvSpPr>
                <p:spPr>
                  <a:xfrm>
                    <a:off x="8382000" y="5334000"/>
                    <a:ext cx="381000" cy="381000"/>
                  </a:xfrm>
                  <a:prstGeom prst="ellipse">
                    <a:avLst/>
                  </a:prstGeom>
                  <a:solidFill>
                    <a:srgbClr val="6A24A0"/>
                  </a:solidFill>
                  <a:ln>
                    <a:noFill/>
                  </a:ln>
                </p:spPr>
                <p:txBody>
                  <a:bodyPr anchorCtr="0" anchor="ctr" bIns="45700" lIns="91425" rIns="91425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ndara"/>
                      <a:ea typeface="Candara"/>
                      <a:cs typeface="Candara"/>
                      <a:sym typeface="Candara"/>
                    </a:endParaRPr>
                  </a:p>
                </p:txBody>
              </p:sp>
              <p:sp>
                <p:nvSpPr>
                  <p:cNvPr id="140" name="Shape 140"/>
                  <p:cNvSpPr/>
                  <p:nvPr/>
                </p:nvSpPr>
                <p:spPr>
                  <a:xfrm>
                    <a:off x="8153400" y="5105400"/>
                    <a:ext cx="381000" cy="304800"/>
                  </a:xfrm>
                  <a:prstGeom prst="ellipse">
                    <a:avLst/>
                  </a:prstGeom>
                  <a:solidFill>
                    <a:srgbClr val="6A24A0"/>
                  </a:solidFill>
                  <a:ln>
                    <a:noFill/>
                  </a:ln>
                </p:spPr>
                <p:txBody>
                  <a:bodyPr anchorCtr="0" anchor="ctr" bIns="45700" lIns="91425" rIns="91425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ndara"/>
                      <a:ea typeface="Candara"/>
                      <a:cs typeface="Candara"/>
                      <a:sym typeface="Candara"/>
                    </a:endParaRPr>
                  </a:p>
                </p:txBody>
              </p:sp>
              <p:sp>
                <p:nvSpPr>
                  <p:cNvPr id="141" name="Shape 141"/>
                  <p:cNvSpPr txBox="1"/>
                  <p:nvPr/>
                </p:nvSpPr>
                <p:spPr>
                  <a:xfrm>
                    <a:off x="8077200" y="5410200"/>
                    <a:ext cx="304800" cy="36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rIns="91425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buSzPct val="25000"/>
                      <a:buNone/>
                    </a:pPr>
                    <a:r>
                      <a:rPr b="1" lang="en-US" sz="18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d</a:t>
                    </a:r>
                  </a:p>
                </p:txBody>
              </p:sp>
              <p:sp>
                <p:nvSpPr>
                  <p:cNvPr id="142" name="Shape 142"/>
                  <p:cNvSpPr txBox="1"/>
                  <p:nvPr/>
                </p:nvSpPr>
                <p:spPr>
                  <a:xfrm>
                    <a:off x="8382000" y="5334000"/>
                    <a:ext cx="304800" cy="36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rIns="91425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buSzPct val="25000"/>
                      <a:buNone/>
                    </a:pPr>
                    <a:r>
                      <a:rPr b="1" lang="en-US" sz="18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u</a:t>
                    </a:r>
                  </a:p>
                </p:txBody>
              </p:sp>
              <p:sp>
                <p:nvSpPr>
                  <p:cNvPr id="143" name="Shape 143"/>
                  <p:cNvSpPr txBox="1"/>
                  <p:nvPr/>
                </p:nvSpPr>
                <p:spPr>
                  <a:xfrm>
                    <a:off x="8153400" y="5029200"/>
                    <a:ext cx="304800" cy="36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rIns="91425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buSzPct val="25000"/>
                      <a:buNone/>
                    </a:pPr>
                    <a:r>
                      <a:rPr b="1" lang="en-US" sz="18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u</a:t>
                    </a: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/>
          <p:nvPr>
            <p:ph idx="1" type="body"/>
          </p:nvPr>
        </p:nvSpPr>
        <p:spPr>
          <a:xfrm>
            <a:off x="304800" y="152400"/>
            <a:ext cx="8381999" cy="1371599"/>
          </a:xfrm>
          <a:prstGeom prst="rect">
            <a:avLst/>
          </a:prstGeom>
          <a:solidFill>
            <a:srgbClr val="EBF9D1"/>
          </a:solidFill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buClr>
                <a:srgbClr val="000000"/>
              </a:buClr>
              <a:buSzPct val="25000"/>
              <a:buFont typeface="Short Stack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In 1934, Fermi was developing nuclear fission, </a:t>
            </a:r>
            <a:r>
              <a:rPr b="1" i="0" lang="en-US" sz="2000" u="none" cap="none" strike="noStrike">
                <a:solidFill>
                  <a:srgbClr val="941414"/>
                </a:solidFill>
                <a:latin typeface="Short Stack"/>
                <a:ea typeface="Short Stack"/>
                <a:cs typeface="Short Stack"/>
                <a:sym typeface="Short Stack"/>
              </a:rPr>
              <a:t>artificial radioactivity</a:t>
            </a:r>
            <a:r>
              <a:rPr b="1" i="0" lang="en-US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. He bombarded heavy elements with slow neutrons.</a:t>
            </a:r>
          </a:p>
        </p:txBody>
      </p:sp>
      <p:sp>
        <p:nvSpPr>
          <p:cNvPr id="704" name="Shape 704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05" name="Shape 705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706" name="Shape 706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images.tutorvista.com/cms/images/95/uncontrolled-fission.jpeg" id="707" name="Shape 7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1689825"/>
            <a:ext cx="6592800" cy="46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13" name="Shape 713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714" name="Shape 714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File:Nagasakibomb.jpg" id="715" name="Shape 7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3810000"/>
            <a:ext cx="3048000" cy="28956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6" name="Shape 716"/>
          <p:cNvSpPr txBox="1"/>
          <p:nvPr/>
        </p:nvSpPr>
        <p:spPr>
          <a:xfrm>
            <a:off x="76200" y="0"/>
            <a:ext cx="8915400" cy="37338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Noto Sans Symbols"/>
              <a:buNone/>
            </a:pPr>
            <a:r>
              <a:rPr b="1" lang="en-US" sz="1800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Fermi’s</a:t>
            </a:r>
            <a:r>
              <a:rPr b="1" lang="en-US" sz="1800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lang="en-US" sz="1800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colleague</a:t>
            </a:r>
            <a:r>
              <a:rPr b="1" lang="en-US" sz="1800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 Leo Szilard understood the </a:t>
            </a:r>
            <a:r>
              <a:rPr b="1" lang="en-US" sz="1800" u="none" cap="none" strike="noStrik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military</a:t>
            </a:r>
            <a:r>
              <a:rPr b="1" lang="en-US" sz="1800" u="none" cap="none" strike="noStrike">
                <a:solidFill>
                  <a:srgbClr val="002060"/>
                </a:solidFill>
                <a:latin typeface="Short Stack"/>
                <a:ea typeface="Short Stack"/>
                <a:cs typeface="Short Stack"/>
                <a:sym typeface="Short Stack"/>
              </a:rPr>
              <a:t> application of nuclear fission. </a:t>
            </a: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1800">
              <a:solidFill>
                <a:srgbClr val="0C0C0C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717" name="Shape 717"/>
          <p:cNvSpPr txBox="1"/>
          <p:nvPr/>
        </p:nvSpPr>
        <p:spPr>
          <a:xfrm>
            <a:off x="430300" y="1055075"/>
            <a:ext cx="81867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t/>
            </a:r>
            <a:endParaRPr b="1" sz="1800">
              <a:solidFill>
                <a:srgbClr val="0C0C0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rPr b="1" lang="en-US" sz="16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Both Fermi and Szilard recruited Albert Einstein to write a letter to President Franklin D. Roosevelt to encourage him to fund their work.</a:t>
            </a:r>
          </a:p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t/>
            </a:r>
            <a:endParaRPr b="1" sz="1800">
              <a:solidFill>
                <a:srgbClr val="58768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718" name="Shape 718"/>
          <p:cNvSpPr txBox="1"/>
          <p:nvPr/>
        </p:nvSpPr>
        <p:spPr>
          <a:xfrm>
            <a:off x="125500" y="2608595"/>
            <a:ext cx="90624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rPr b="1" lang="en-US" sz="1800">
                <a:solidFill>
                  <a:srgbClr val="587680"/>
                </a:solidFill>
                <a:latin typeface="Short Stack"/>
                <a:ea typeface="Short Stack"/>
                <a:cs typeface="Short Stack"/>
                <a:sym typeface="Short Stack"/>
              </a:rPr>
              <a:t>The most brilliant physicists of the era working together constructed the first 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atomic bomb!</a:t>
            </a:r>
          </a:p>
        </p:txBody>
      </p:sp>
      <p:sp>
        <p:nvSpPr>
          <p:cNvPr id="719" name="Shape 719"/>
          <p:cNvSpPr txBox="1"/>
          <p:nvPr/>
        </p:nvSpPr>
        <p:spPr>
          <a:xfrm>
            <a:off x="411975" y="1931075"/>
            <a:ext cx="82050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274320" rtl="0" algn="ctr">
              <a:lnSpc>
                <a:spcPct val="80000"/>
              </a:lnSpc>
              <a:spcBef>
                <a:spcPts val="600"/>
              </a:spcBef>
              <a:buNone/>
            </a:pPr>
            <a:r>
              <a:rPr b="1" lang="en-US" sz="18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The Manhattan Project was put into action in 1942.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 txBox="1"/>
          <p:nvPr>
            <p:ph idx="1" type="body"/>
          </p:nvPr>
        </p:nvSpPr>
        <p:spPr>
          <a:xfrm>
            <a:off x="304800" y="152400"/>
            <a:ext cx="8153399" cy="1981199"/>
          </a:xfrm>
          <a:prstGeom prst="rect">
            <a:avLst/>
          </a:prstGeom>
          <a:solidFill>
            <a:srgbClr val="FDF8CD"/>
          </a:solidFill>
          <a:ln cap="flat" cmpd="sng" w="9525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After World War II, scientists aim to extend the knowledge of frontier particle physics.</a:t>
            </a:r>
          </a:p>
          <a:p>
            <a:pPr indent="-403225" lvl="0" marL="403225" marR="0" rtl="0" algn="ctr">
              <a:spcBef>
                <a:spcPts val="200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From the explosion products of the nuclear bomb, scientists were given a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manufactured nuclear reactor</a:t>
            </a:r>
            <a:r>
              <a:rPr b="1" i="0" lang="en-US" sz="1800" u="none" cap="none" strike="noStrik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</p:txBody>
      </p:sp>
      <p:sp>
        <p:nvSpPr>
          <p:cNvPr id="725" name="Shape 725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26" name="Shape 726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727" name="Shape 727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images.tutorvista.com/cms/images/95/uncontrolled-fission.jpeg" id="728" name="Shape 7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819400"/>
            <a:ext cx="3124199" cy="2666999"/>
          </a:xfrm>
          <a:prstGeom prst="rect">
            <a:avLst/>
          </a:prstGeom>
          <a:noFill/>
          <a:ln cap="flat" cmpd="sng" w="38100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9" name="Shape 729"/>
          <p:cNvSpPr txBox="1"/>
          <p:nvPr/>
        </p:nvSpPr>
        <p:spPr>
          <a:xfrm>
            <a:off x="3810000" y="2895600"/>
            <a:ext cx="4495800" cy="2273400"/>
          </a:xfrm>
          <a:prstGeom prst="rect">
            <a:avLst/>
          </a:prstGeom>
          <a:solidFill>
            <a:srgbClr val="CCE8FC"/>
          </a:solidFill>
          <a:ln cap="flat" cmpd="sng" w="9525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1600">
                <a:solidFill>
                  <a:srgbClr val="7030A0"/>
                </a:solidFill>
                <a:latin typeface="Short Stack"/>
                <a:ea typeface="Short Stack"/>
                <a:cs typeface="Short Stack"/>
                <a:sym typeface="Short Stack"/>
              </a:rPr>
              <a:t>Neutrons are unstable particles.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i="1" sz="1600">
              <a:solidFill>
                <a:srgbClr val="7030A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1600">
                <a:solidFill>
                  <a:srgbClr val="7030A0"/>
                </a:solidFill>
                <a:latin typeface="Short Stack"/>
                <a:ea typeface="Short Stack"/>
                <a:cs typeface="Short Stack"/>
                <a:sym typeface="Short Stack"/>
              </a:rPr>
              <a:t>Neutrons decay via beta decay.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i="1" sz="1600">
              <a:solidFill>
                <a:srgbClr val="7030A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18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Remember: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18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Beta decay is the emission of an electron and neutrino.</a:t>
            </a:r>
          </a:p>
        </p:txBody>
      </p:sp>
      <p:sp>
        <p:nvSpPr>
          <p:cNvPr id="730" name="Shape 730"/>
          <p:cNvSpPr txBox="1"/>
          <p:nvPr/>
        </p:nvSpPr>
        <p:spPr>
          <a:xfrm>
            <a:off x="152400" y="5562600"/>
            <a:ext cx="8686800" cy="769441"/>
          </a:xfrm>
          <a:prstGeom prst="rect">
            <a:avLst/>
          </a:prstGeom>
          <a:solidFill>
            <a:srgbClr val="CCE8FC"/>
          </a:solidFill>
          <a:ln cap="flat" cmpd="sng" w="9525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Nuclear reactors were expected to produce 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 beams 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on the order of 10</a:t>
            </a:r>
            <a:r>
              <a:rPr b="1" baseline="30000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12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-10</a:t>
            </a:r>
            <a:r>
              <a:rPr b="1" baseline="30000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13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neutrino / sec / cm</a:t>
            </a:r>
            <a:r>
              <a:rPr b="1" baseline="30000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.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1219200" y="2209800"/>
            <a:ext cx="7086600" cy="533399"/>
          </a:xfrm>
          <a:prstGeom prst="rect">
            <a:avLst/>
          </a:prstGeom>
          <a:solidFill>
            <a:srgbClr val="CBE7FC"/>
          </a:solidFill>
          <a:ln cap="flat" cmpd="sng" w="9525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Lets do some Science!!!</a:t>
            </a:r>
          </a:p>
        </p:txBody>
      </p:sp>
      <p:grpSp>
        <p:nvGrpSpPr>
          <p:cNvPr id="732" name="Shape 732"/>
          <p:cNvGrpSpPr/>
          <p:nvPr/>
        </p:nvGrpSpPr>
        <p:grpSpPr>
          <a:xfrm>
            <a:off x="3997275" y="2933700"/>
            <a:ext cx="3962400" cy="2438400"/>
            <a:chOff x="3997275" y="2933700"/>
            <a:chExt cx="3962400" cy="2438400"/>
          </a:xfrm>
        </p:grpSpPr>
        <p:sp>
          <p:nvSpPr>
            <p:cNvPr id="733" name="Shape 733"/>
            <p:cNvSpPr/>
            <p:nvPr/>
          </p:nvSpPr>
          <p:spPr>
            <a:xfrm>
              <a:off x="3997275" y="2933700"/>
              <a:ext cx="3962400" cy="2438400"/>
            </a:xfrm>
            <a:prstGeom prst="rect">
              <a:avLst/>
            </a:prstGeom>
            <a:solidFill>
              <a:srgbClr val="FF0000"/>
            </a:solidFill>
            <a:ln cap="flat" cmpd="sng" w="571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cxnSp>
          <p:nvCxnSpPr>
            <p:cNvPr id="734" name="Shape 734"/>
            <p:cNvCxnSpPr/>
            <p:nvPr/>
          </p:nvCxnSpPr>
          <p:spPr>
            <a:xfrm>
              <a:off x="4149675" y="4000500"/>
              <a:ext cx="990600" cy="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cxnSp>
          <p:nvCxnSpPr>
            <p:cNvPr id="735" name="Shape 735"/>
            <p:cNvCxnSpPr/>
            <p:nvPr/>
          </p:nvCxnSpPr>
          <p:spPr>
            <a:xfrm>
              <a:off x="4987875" y="4000500"/>
              <a:ext cx="914400" cy="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36" name="Shape 736"/>
            <p:cNvSpPr/>
            <p:nvPr/>
          </p:nvSpPr>
          <p:spPr>
            <a:xfrm>
              <a:off x="5826075" y="3848100"/>
              <a:ext cx="304800" cy="304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cxnSp>
          <p:nvCxnSpPr>
            <p:cNvPr id="737" name="Shape 737"/>
            <p:cNvCxnSpPr/>
            <p:nvPr/>
          </p:nvCxnSpPr>
          <p:spPr>
            <a:xfrm flipH="1" rot="10800000">
              <a:off x="6054675" y="3772021"/>
              <a:ext cx="838200" cy="195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cxnSp>
          <p:nvCxnSpPr>
            <p:cNvPr id="738" name="Shape 738"/>
            <p:cNvCxnSpPr/>
            <p:nvPr/>
          </p:nvCxnSpPr>
          <p:spPr>
            <a:xfrm flipH="1" rot="10800000">
              <a:off x="6511875" y="3619500"/>
              <a:ext cx="914400" cy="2286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9" name="Shape 739"/>
            <p:cNvCxnSpPr/>
            <p:nvPr/>
          </p:nvCxnSpPr>
          <p:spPr>
            <a:xfrm>
              <a:off x="5978475" y="4076700"/>
              <a:ext cx="914400" cy="2286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40" name="Shape 740"/>
            <p:cNvSpPr txBox="1"/>
            <p:nvPr/>
          </p:nvSpPr>
          <p:spPr>
            <a:xfrm>
              <a:off x="4302075" y="3619500"/>
              <a:ext cx="1066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FFFFFF"/>
                  </a:solidFill>
                  <a:latin typeface="Gentium Basic"/>
                  <a:ea typeface="Gentium Basic"/>
                  <a:cs typeface="Gentium Basic"/>
                  <a:sym typeface="Gentium Basic"/>
                </a:rPr>
                <a:t>neutron</a:t>
              </a:r>
            </a:p>
          </p:txBody>
        </p:sp>
        <p:sp>
          <p:nvSpPr>
            <p:cNvPr id="741" name="Shape 741"/>
            <p:cNvSpPr txBox="1"/>
            <p:nvPr/>
          </p:nvSpPr>
          <p:spPr>
            <a:xfrm>
              <a:off x="5368875" y="4152900"/>
              <a:ext cx="1066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FFFFFF"/>
                  </a:solidFill>
                  <a:latin typeface="Gentium Basic"/>
                  <a:ea typeface="Gentium Basic"/>
                  <a:cs typeface="Gentium Basic"/>
                  <a:sym typeface="Gentium Basic"/>
                </a:rPr>
                <a:t>proton</a:t>
              </a:r>
            </a:p>
          </p:txBody>
        </p:sp>
        <p:sp>
          <p:nvSpPr>
            <p:cNvPr id="742" name="Shape 742"/>
            <p:cNvSpPr txBox="1"/>
            <p:nvPr/>
          </p:nvSpPr>
          <p:spPr>
            <a:xfrm>
              <a:off x="6435675" y="3314700"/>
              <a:ext cx="1066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FFFFFF"/>
                  </a:solidFill>
                  <a:latin typeface="Gentium Basic"/>
                  <a:ea typeface="Gentium Basic"/>
                  <a:cs typeface="Gentium Basic"/>
                  <a:sym typeface="Gentium Basic"/>
                </a:rPr>
                <a:t>electron</a:t>
              </a:r>
            </a:p>
          </p:txBody>
        </p:sp>
        <p:sp>
          <p:nvSpPr>
            <p:cNvPr id="743" name="Shape 743"/>
            <p:cNvSpPr txBox="1"/>
            <p:nvPr/>
          </p:nvSpPr>
          <p:spPr>
            <a:xfrm>
              <a:off x="6435675" y="4457700"/>
              <a:ext cx="1066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FFFFFF"/>
                  </a:solidFill>
                  <a:latin typeface="Gentium Basic"/>
                  <a:ea typeface="Gentium Basic"/>
                  <a:cs typeface="Gentium Basic"/>
                  <a:sym typeface="Gentium Basic"/>
                </a:rPr>
                <a:t>neutrino</a:t>
              </a:r>
            </a:p>
          </p:txBody>
        </p:sp>
        <p:cxnSp>
          <p:nvCxnSpPr>
            <p:cNvPr id="744" name="Shape 744"/>
            <p:cNvCxnSpPr/>
            <p:nvPr/>
          </p:nvCxnSpPr>
          <p:spPr>
            <a:xfrm rot="10800000">
              <a:off x="6588075" y="4229100"/>
              <a:ext cx="838200" cy="2286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745" name="Shape 745"/>
            <p:cNvSpPr txBox="1"/>
            <p:nvPr/>
          </p:nvSpPr>
          <p:spPr>
            <a:xfrm>
              <a:off x="4149675" y="4914900"/>
              <a:ext cx="2362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600">
                  <a:solidFill>
                    <a:srgbClr val="FFFFFF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Beta-Decay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/>
          <p:nvPr>
            <p:ph type="title"/>
          </p:nvPr>
        </p:nvSpPr>
        <p:spPr>
          <a:xfrm>
            <a:off x="0" y="-152400"/>
            <a:ext cx="7239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Project Poltergeist</a:t>
            </a:r>
          </a:p>
        </p:txBody>
      </p:sp>
      <p:sp>
        <p:nvSpPr>
          <p:cNvPr id="751" name="Shape 751"/>
          <p:cNvSpPr txBox="1"/>
          <p:nvPr>
            <p:ph idx="1" type="body"/>
          </p:nvPr>
        </p:nvSpPr>
        <p:spPr>
          <a:xfrm>
            <a:off x="76200" y="651925"/>
            <a:ext cx="8940300" cy="771000"/>
          </a:xfrm>
          <a:prstGeom prst="rect">
            <a:avLst/>
          </a:prstGeom>
          <a:solidFill>
            <a:srgbClr val="EBF9D1"/>
          </a:solidFill>
          <a:ln cap="flat" cmpd="sng" w="57150">
            <a:solidFill>
              <a:srgbClr val="76AF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Short Stack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Two decades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later, a team lead by </a:t>
            </a:r>
            <a:r>
              <a:rPr b="1" i="0" lang="en-US" sz="1800" u="none" cap="none" strike="noStrike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Clyde  L. Cowan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and </a:t>
            </a:r>
            <a:r>
              <a:rPr b="1" i="0" lang="en-US" sz="1800" u="none" cap="none" strike="noStrike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Frederick Reines</a:t>
            </a:r>
            <a:r>
              <a:rPr b="1" i="0" lang="en-US" sz="18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designed an experiment to detect neutrinos.</a:t>
            </a:r>
          </a:p>
        </p:txBody>
      </p:sp>
      <p:sp>
        <p:nvSpPr>
          <p:cNvPr id="752" name="Shape 752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53" name="Shape 753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754" name="Shape 754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grpSp>
        <p:nvGrpSpPr>
          <p:cNvPr id="755" name="Shape 755"/>
          <p:cNvGrpSpPr/>
          <p:nvPr/>
        </p:nvGrpSpPr>
        <p:grpSpPr>
          <a:xfrm>
            <a:off x="290750" y="1555550"/>
            <a:ext cx="3560100" cy="3741824"/>
            <a:chOff x="138350" y="1860350"/>
            <a:chExt cx="3560100" cy="3741824"/>
          </a:xfrm>
        </p:grpSpPr>
        <p:pic>
          <p:nvPicPr>
            <p:cNvPr descr="Screen Shot 2017-04-02 at 10.54.57 PM.png" id="756" name="Shape 7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8350" y="1895849"/>
              <a:ext cx="3560024" cy="3706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7" name="Shape 757"/>
            <p:cNvSpPr/>
            <p:nvPr/>
          </p:nvSpPr>
          <p:spPr>
            <a:xfrm>
              <a:off x="2894150" y="1860350"/>
              <a:ext cx="804300" cy="203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descr="nubar.png" id="758" name="Shape 7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10774" y="1895850"/>
              <a:ext cx="459816" cy="417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9" name="Shape 759"/>
          <p:cNvSpPr txBox="1"/>
          <p:nvPr/>
        </p:nvSpPr>
        <p:spPr>
          <a:xfrm>
            <a:off x="4189075" y="1908075"/>
            <a:ext cx="4528200" cy="914400"/>
          </a:xfrm>
          <a:prstGeom prst="rect">
            <a:avLst/>
          </a:prstGeom>
          <a:solidFill>
            <a:srgbClr val="F1F5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Uses neutrinos from nuclear fission.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760" name="Shape 760"/>
          <p:cNvSpPr txBox="1"/>
          <p:nvPr/>
        </p:nvSpPr>
        <p:spPr>
          <a:xfrm>
            <a:off x="354100" y="5372500"/>
            <a:ext cx="8424300" cy="914400"/>
          </a:xfrm>
          <a:prstGeom prst="rect">
            <a:avLst/>
          </a:prstGeom>
          <a:solidFill>
            <a:srgbClr val="F1F5F3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Detects the outgoing particles from the neutrino interaction.</a:t>
            </a:r>
          </a:p>
        </p:txBody>
      </p:sp>
      <p:cxnSp>
        <p:nvCxnSpPr>
          <p:cNvPr id="761" name="Shape 761"/>
          <p:cNvCxnSpPr>
            <a:stCxn id="757" idx="1"/>
          </p:cNvCxnSpPr>
          <p:nvPr/>
        </p:nvCxnSpPr>
        <p:spPr>
          <a:xfrm>
            <a:off x="3046550" y="1657400"/>
            <a:ext cx="1117500" cy="300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62" name="Shape 762"/>
          <p:cNvSpPr txBox="1"/>
          <p:nvPr/>
        </p:nvSpPr>
        <p:spPr>
          <a:xfrm>
            <a:off x="4112875" y="3355875"/>
            <a:ext cx="4903500" cy="1288800"/>
          </a:xfrm>
          <a:prstGeom prst="rect">
            <a:avLst/>
          </a:prstGeom>
          <a:solidFill>
            <a:srgbClr val="F1F5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Neutrinos interact with a proton via inverse beta decay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 txBox="1"/>
          <p:nvPr>
            <p:ph type="title"/>
          </p:nvPr>
        </p:nvSpPr>
        <p:spPr>
          <a:xfrm>
            <a:off x="0" y="-152400"/>
            <a:ext cx="7239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Project Poltergeist</a:t>
            </a:r>
          </a:p>
        </p:txBody>
      </p:sp>
      <p:sp>
        <p:nvSpPr>
          <p:cNvPr id="768" name="Shape 768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69" name="Shape 769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770" name="Shape 770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771" name="Shape 771"/>
          <p:cNvSpPr/>
          <p:nvPr/>
        </p:nvSpPr>
        <p:spPr>
          <a:xfrm>
            <a:off x="304800" y="685800"/>
            <a:ext cx="8534400" cy="7710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Results (1956)</a:t>
            </a:r>
          </a:p>
          <a:p>
            <a:pPr indent="0" lvl="1" marL="0" marR="0" rtl="0" algn="l">
              <a:spcBef>
                <a:spcPts val="0"/>
              </a:spcBef>
              <a:buSzPct val="25000"/>
              <a:buNone/>
            </a:pPr>
            <a:r>
              <a:rPr b="1" i="0" lang="en-US" sz="1800" u="none" cap="none" strike="noStrike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Neutrinos are observed at a rate of 0.56 counts per hour!</a:t>
            </a:r>
          </a:p>
          <a:p>
            <a:pPr indent="0" lvl="1" marL="0" marR="0" rtl="0" algn="l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772" name="Shape 772"/>
          <p:cNvSpPr txBox="1"/>
          <p:nvPr/>
        </p:nvSpPr>
        <p:spPr>
          <a:xfrm>
            <a:off x="331425" y="5475250"/>
            <a:ext cx="8534400" cy="692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We were able to produce and measure neutrinos here, on Earth!!</a:t>
            </a:r>
            <a:r>
              <a:rPr b="1" lang="en-US" sz="20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!</a:t>
            </a:r>
          </a:p>
        </p:txBody>
      </p:sp>
      <p:pic>
        <p:nvPicPr>
          <p:cNvPr descr="poltergeist.jpg" id="773" name="Shape 7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623" y="1575325"/>
            <a:ext cx="4643730" cy="3787723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Shape 774"/>
          <p:cNvSpPr txBox="1"/>
          <p:nvPr/>
        </p:nvSpPr>
        <p:spPr>
          <a:xfrm>
            <a:off x="2424325" y="3277075"/>
            <a:ext cx="148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>
                <a:solidFill>
                  <a:srgbClr val="FFFFFF"/>
                </a:solidFill>
              </a:rPr>
              <a:t>Cowan</a:t>
            </a:r>
          </a:p>
        </p:txBody>
      </p:sp>
      <p:sp>
        <p:nvSpPr>
          <p:cNvPr id="775" name="Shape 775"/>
          <p:cNvSpPr txBox="1"/>
          <p:nvPr/>
        </p:nvSpPr>
        <p:spPr>
          <a:xfrm>
            <a:off x="6005725" y="3124675"/>
            <a:ext cx="148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Reines</a:t>
            </a:r>
          </a:p>
        </p:txBody>
      </p:sp>
      <p:pic>
        <p:nvPicPr>
          <p:cNvPr id="776" name="Shape 7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3900" y="0"/>
            <a:ext cx="980100" cy="9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82" name="Shape 782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783" name="Shape 783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space-sun-solar-flare-animation-8.gif" id="784" name="Shape 7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752275"/>
            <a:ext cx="3228975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Shape 785"/>
          <p:cNvSpPr txBox="1"/>
          <p:nvPr/>
        </p:nvSpPr>
        <p:spPr>
          <a:xfrm>
            <a:off x="288525" y="4128125"/>
            <a:ext cx="8411700" cy="19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951414"/>
                </a:solidFill>
                <a:latin typeface="Short Stack"/>
                <a:ea typeface="Short Stack"/>
                <a:cs typeface="Short Stack"/>
                <a:sym typeface="Short Stack"/>
              </a:rPr>
              <a:t>Solar neutrinos are given to us for free!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951414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951414"/>
                </a:solidFill>
                <a:latin typeface="Short Stack"/>
                <a:ea typeface="Short Stack"/>
                <a:cs typeface="Short Stack"/>
                <a:sym typeface="Short Stack"/>
              </a:rPr>
              <a:t>We should take advantage of them.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951414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951414"/>
                </a:solidFill>
                <a:latin typeface="Short Stack"/>
                <a:ea typeface="Short Stack"/>
                <a:cs typeface="Short Stack"/>
                <a:sym typeface="Short Stack"/>
              </a:rPr>
              <a:t>And maybe learn a thing or two about the universe!</a:t>
            </a:r>
          </a:p>
        </p:txBody>
      </p:sp>
      <p:sp>
        <p:nvSpPr>
          <p:cNvPr id="786" name="Shape 786"/>
          <p:cNvSpPr txBox="1"/>
          <p:nvPr/>
        </p:nvSpPr>
        <p:spPr>
          <a:xfrm>
            <a:off x="228600" y="928450"/>
            <a:ext cx="46527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n-US" sz="3000">
                <a:solidFill>
                  <a:srgbClr val="951414"/>
                </a:solidFill>
                <a:latin typeface="Rockwell"/>
                <a:ea typeface="Rockwell"/>
                <a:cs typeface="Rockwell"/>
                <a:sym typeface="Rockwell"/>
              </a:rPr>
              <a:t>What about using neutrinos emitted from the Sun...</a:t>
            </a:r>
          </a:p>
        </p:txBody>
      </p:sp>
      <p:sp>
        <p:nvSpPr>
          <p:cNvPr id="787" name="Shape 787"/>
          <p:cNvSpPr txBox="1"/>
          <p:nvPr/>
        </p:nvSpPr>
        <p:spPr>
          <a:xfrm>
            <a:off x="176075" y="4128125"/>
            <a:ext cx="8955300" cy="19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In the late 1930s, physicists developed the </a:t>
            </a:r>
            <a:r>
              <a:rPr b="1" lang="en-US" sz="2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solar model</a:t>
            </a: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0C0C0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The </a:t>
            </a:r>
            <a:r>
              <a:rPr b="1" lang="en-US" sz="2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solar model </a:t>
            </a: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mathematically describes the nuclear fusion reactions that are occurring in the </a:t>
            </a:r>
            <a:r>
              <a:rPr b="1" lang="en-US" sz="2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Sun’s core</a:t>
            </a: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951414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 txBox="1"/>
          <p:nvPr>
            <p:ph type="title"/>
          </p:nvPr>
        </p:nvSpPr>
        <p:spPr>
          <a:xfrm>
            <a:off x="216725" y="1600200"/>
            <a:ext cx="8685000" cy="26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i="1" lang="en-US" sz="5000" u="none" cap="none" strike="noStrike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30 years after neutrino</a:t>
            </a:r>
            <a:r>
              <a:rPr i="1" lang="en-US" sz="50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 were postulated...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798" name="Shape 798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799" name="Shape 799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800" name="Shape 800"/>
          <p:cNvSpPr txBox="1"/>
          <p:nvPr/>
        </p:nvSpPr>
        <p:spPr>
          <a:xfrm>
            <a:off x="0" y="1219200"/>
            <a:ext cx="5715000" cy="4589100"/>
          </a:xfrm>
          <a:prstGeom prst="rect">
            <a:avLst/>
          </a:prstGeom>
          <a:solidFill>
            <a:srgbClr val="FDF8CD"/>
          </a:solidFill>
          <a:ln cap="flat" cmpd="sng" w="28575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In 1961, Ray Davis confirmed the detection of solar neutrinos. The </a:t>
            </a:r>
            <a:r>
              <a:rPr b="1" lang="en-US" sz="18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Homestake Experiment</a:t>
            </a: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used solar neutrino interactions to convert Chlorine-37 into radioactive Argon-37.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After correcting for detector effects and using the Solar Model prediction, the Davis’ group expected to see </a:t>
            </a:r>
            <a:r>
              <a:rPr b="1" i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one solar neutrino per day</a:t>
            </a:r>
            <a:r>
              <a:rPr b="1" lang="en-US" sz="18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However, they only saw </a:t>
            </a:r>
            <a:r>
              <a:rPr b="1" i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one solar neutrino every fourth day.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801" name="Shape 801"/>
          <p:cNvSpPr txBox="1"/>
          <p:nvPr/>
        </p:nvSpPr>
        <p:spPr>
          <a:xfrm>
            <a:off x="227550" y="2441350"/>
            <a:ext cx="52599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36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Where did all of the neutrinos go?</a:t>
            </a:r>
          </a:p>
        </p:txBody>
      </p:sp>
      <p:pic>
        <p:nvPicPr>
          <p:cNvPr descr="space-sun-solar-flare-animation-8.gif" id="802" name="Shape 8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175" y="697450"/>
            <a:ext cx="2541199" cy="233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nobelprize.org/nobel_prizes/physics/laureates/2002/davis_postcard.jpg" id="803" name="Shape 8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0" y="0"/>
            <a:ext cx="1524000" cy="215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stake.jpg" id="804" name="Shape 8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0" y="3229055"/>
            <a:ext cx="3182039" cy="3628946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Shape 805"/>
          <p:cNvSpPr txBox="1"/>
          <p:nvPr/>
        </p:nvSpPr>
        <p:spPr>
          <a:xfrm>
            <a:off x="6301276" y="2634683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06" name="Shape 806"/>
          <p:cNvSpPr txBox="1"/>
          <p:nvPr/>
        </p:nvSpPr>
        <p:spPr>
          <a:xfrm>
            <a:off x="7022061" y="1877512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6876818" y="2319882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6355080" y="2284610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09" name="Shape 809"/>
          <p:cNvSpPr txBox="1"/>
          <p:nvPr/>
        </p:nvSpPr>
        <p:spPr>
          <a:xfrm>
            <a:off x="6589047" y="1459536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0" name="Shape 810"/>
          <p:cNvSpPr txBox="1"/>
          <p:nvPr/>
        </p:nvSpPr>
        <p:spPr>
          <a:xfrm>
            <a:off x="6511058" y="1866634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1" name="Shape 811"/>
          <p:cNvSpPr txBox="1"/>
          <p:nvPr/>
        </p:nvSpPr>
        <p:spPr>
          <a:xfrm>
            <a:off x="7452360" y="2309004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2" name="Shape 812"/>
          <p:cNvSpPr txBox="1"/>
          <p:nvPr/>
        </p:nvSpPr>
        <p:spPr>
          <a:xfrm>
            <a:off x="7334018" y="2680831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6758476" y="2716081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6484156" y="3098807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5" name="Shape 815"/>
          <p:cNvSpPr txBox="1"/>
          <p:nvPr/>
        </p:nvSpPr>
        <p:spPr>
          <a:xfrm>
            <a:off x="7516898" y="3144956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6" name="Shape 816"/>
          <p:cNvSpPr txBox="1"/>
          <p:nvPr/>
        </p:nvSpPr>
        <p:spPr>
          <a:xfrm>
            <a:off x="6941356" y="3144956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7" name="Shape 817"/>
          <p:cNvSpPr txBox="1"/>
          <p:nvPr/>
        </p:nvSpPr>
        <p:spPr>
          <a:xfrm>
            <a:off x="6629400" y="3657847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8" name="Shape 818"/>
          <p:cNvSpPr txBox="1"/>
          <p:nvPr/>
        </p:nvSpPr>
        <p:spPr>
          <a:xfrm>
            <a:off x="7662141" y="3703995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19" name="Shape 819"/>
          <p:cNvSpPr txBox="1"/>
          <p:nvPr/>
        </p:nvSpPr>
        <p:spPr>
          <a:xfrm>
            <a:off x="7086600" y="3703995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0" name="Shape 820"/>
          <p:cNvSpPr txBox="1"/>
          <p:nvPr/>
        </p:nvSpPr>
        <p:spPr>
          <a:xfrm>
            <a:off x="6053858" y="3668724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1" name="Shape 821"/>
          <p:cNvSpPr txBox="1"/>
          <p:nvPr/>
        </p:nvSpPr>
        <p:spPr>
          <a:xfrm>
            <a:off x="5989320" y="3052659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2" name="Shape 822"/>
          <p:cNvSpPr txBox="1"/>
          <p:nvPr/>
        </p:nvSpPr>
        <p:spPr>
          <a:xfrm>
            <a:off x="5715000" y="5975736"/>
            <a:ext cx="2151000" cy="690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Homestake Mine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Lead, SD, USA</a:t>
            </a:r>
          </a:p>
        </p:txBody>
      </p:sp>
      <p:sp>
        <p:nvSpPr>
          <p:cNvPr id="823" name="Shape 823"/>
          <p:cNvSpPr txBox="1"/>
          <p:nvPr/>
        </p:nvSpPr>
        <p:spPr>
          <a:xfrm>
            <a:off x="6812280" y="4146365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7845021" y="4192513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5" name="Shape 825"/>
          <p:cNvSpPr txBox="1"/>
          <p:nvPr/>
        </p:nvSpPr>
        <p:spPr>
          <a:xfrm>
            <a:off x="7269480" y="4192513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6" name="Shape 826"/>
          <p:cNvSpPr txBox="1"/>
          <p:nvPr/>
        </p:nvSpPr>
        <p:spPr>
          <a:xfrm>
            <a:off x="6236738" y="4157242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7" name="Shape 827"/>
          <p:cNvSpPr txBox="1"/>
          <p:nvPr/>
        </p:nvSpPr>
        <p:spPr>
          <a:xfrm>
            <a:off x="6812280" y="4634883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8" name="Shape 828"/>
          <p:cNvSpPr txBox="1"/>
          <p:nvPr/>
        </p:nvSpPr>
        <p:spPr>
          <a:xfrm>
            <a:off x="7845021" y="4681032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29" name="Shape 829"/>
          <p:cNvSpPr txBox="1"/>
          <p:nvPr/>
        </p:nvSpPr>
        <p:spPr>
          <a:xfrm>
            <a:off x="7269480" y="4681032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0" name="Shape 830"/>
          <p:cNvSpPr txBox="1"/>
          <p:nvPr/>
        </p:nvSpPr>
        <p:spPr>
          <a:xfrm>
            <a:off x="6236738" y="4610510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1" name="Shape 831"/>
          <p:cNvSpPr txBox="1"/>
          <p:nvPr/>
        </p:nvSpPr>
        <p:spPr>
          <a:xfrm>
            <a:off x="6812280" y="5088151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2" name="Shape 832"/>
          <p:cNvSpPr txBox="1"/>
          <p:nvPr/>
        </p:nvSpPr>
        <p:spPr>
          <a:xfrm>
            <a:off x="7845021" y="5169550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3" name="Shape 833"/>
          <p:cNvSpPr txBox="1"/>
          <p:nvPr/>
        </p:nvSpPr>
        <p:spPr>
          <a:xfrm>
            <a:off x="7269480" y="5169550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4" name="Shape 834"/>
          <p:cNvSpPr txBox="1"/>
          <p:nvPr/>
        </p:nvSpPr>
        <p:spPr>
          <a:xfrm>
            <a:off x="6236738" y="5134279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5" name="Shape 835"/>
          <p:cNvSpPr txBox="1"/>
          <p:nvPr/>
        </p:nvSpPr>
        <p:spPr>
          <a:xfrm>
            <a:off x="5806439" y="4192513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6" name="Shape 836"/>
          <p:cNvSpPr txBox="1"/>
          <p:nvPr/>
        </p:nvSpPr>
        <p:spPr>
          <a:xfrm>
            <a:off x="5806439" y="4681032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7" name="Shape 837"/>
          <p:cNvSpPr txBox="1"/>
          <p:nvPr/>
        </p:nvSpPr>
        <p:spPr>
          <a:xfrm>
            <a:off x="5806439" y="5169550"/>
            <a:ext cx="575640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8" name="Shape 838"/>
          <p:cNvSpPr txBox="1"/>
          <p:nvPr/>
        </p:nvSpPr>
        <p:spPr>
          <a:xfrm>
            <a:off x="8339858" y="5134300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sp>
        <p:nvSpPr>
          <p:cNvPr id="839" name="Shape 839"/>
          <p:cNvSpPr txBox="1"/>
          <p:nvPr/>
        </p:nvSpPr>
        <p:spPr>
          <a:xfrm>
            <a:off x="8248418" y="4670154"/>
            <a:ext cx="575639" cy="559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2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</a:p>
        </p:txBody>
      </p:sp>
      <p:pic>
        <p:nvPicPr>
          <p:cNvPr id="840" name="Shape 8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80100" cy="9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846" name="Shape 846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847" name="Shape 847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848" name="Shape 848"/>
          <p:cNvSpPr txBox="1"/>
          <p:nvPr/>
        </p:nvSpPr>
        <p:spPr>
          <a:xfrm>
            <a:off x="227550" y="2441350"/>
            <a:ext cx="52599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36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Where did all of the neutrinos go?</a:t>
            </a:r>
          </a:p>
        </p:txBody>
      </p:sp>
      <p:sp>
        <p:nvSpPr>
          <p:cNvPr id="849" name="Shape 849"/>
          <p:cNvSpPr txBox="1"/>
          <p:nvPr/>
        </p:nvSpPr>
        <p:spPr>
          <a:xfrm>
            <a:off x="3760400" y="5381100"/>
            <a:ext cx="50250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21212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50" name="Shape 850"/>
          <p:cNvSpPr txBox="1"/>
          <p:nvPr/>
        </p:nvSpPr>
        <p:spPr>
          <a:xfrm>
            <a:off x="4545800" y="1402775"/>
            <a:ext cx="42396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21212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51" name="Shape 851"/>
          <p:cNvSpPr/>
          <p:nvPr/>
        </p:nvSpPr>
        <p:spPr>
          <a:xfrm>
            <a:off x="227550" y="436425"/>
            <a:ext cx="3747060" cy="1309230"/>
          </a:xfrm>
          <a:prstGeom prst="flowChartTerminator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rgbClr val="212121"/>
                </a:solidFill>
                <a:latin typeface="Short Stack"/>
                <a:ea typeface="Short Stack"/>
                <a:cs typeface="Short Stack"/>
                <a:sym typeface="Short Stack"/>
              </a:rPr>
              <a:t>Our measurement is wrong</a:t>
            </a:r>
          </a:p>
        </p:txBody>
      </p:sp>
      <p:sp>
        <p:nvSpPr>
          <p:cNvPr id="852" name="Shape 852"/>
          <p:cNvSpPr/>
          <p:nvPr/>
        </p:nvSpPr>
        <p:spPr>
          <a:xfrm>
            <a:off x="4545800" y="1163087"/>
            <a:ext cx="4329558" cy="1593269"/>
          </a:xfrm>
          <a:prstGeom prst="flowChartTerminator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rgbClr val="212121"/>
                </a:solidFill>
                <a:latin typeface="Short Stack"/>
                <a:ea typeface="Short Stack"/>
                <a:cs typeface="Short Stack"/>
                <a:sym typeface="Short Stack"/>
              </a:rPr>
              <a:t>Our understanding of how our detector behaves is wrong</a:t>
            </a:r>
          </a:p>
        </p:txBody>
      </p:sp>
      <p:sp>
        <p:nvSpPr>
          <p:cNvPr id="853" name="Shape 853"/>
          <p:cNvSpPr/>
          <p:nvPr/>
        </p:nvSpPr>
        <p:spPr>
          <a:xfrm>
            <a:off x="0" y="5144100"/>
            <a:ext cx="5751378" cy="1309230"/>
          </a:xfrm>
          <a:prstGeom prst="flowChartTerminator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rgbClr val="212121"/>
                </a:solidFill>
                <a:latin typeface="Short Stack"/>
                <a:ea typeface="Short Stack"/>
                <a:cs typeface="Short Stack"/>
                <a:sym typeface="Short Stack"/>
              </a:rPr>
              <a:t>Our understanding of the way neutrinos are created in the sun is wrong</a:t>
            </a:r>
          </a:p>
        </p:txBody>
      </p:sp>
      <p:sp>
        <p:nvSpPr>
          <p:cNvPr id="854" name="Shape 854"/>
          <p:cNvSpPr/>
          <p:nvPr/>
        </p:nvSpPr>
        <p:spPr>
          <a:xfrm>
            <a:off x="4418550" y="3843275"/>
            <a:ext cx="4646484" cy="1309230"/>
          </a:xfrm>
          <a:prstGeom prst="flowChartTerminator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rgbClr val="212121"/>
                </a:solidFill>
                <a:latin typeface="Short Stack"/>
                <a:ea typeface="Short Stack"/>
                <a:cs typeface="Short Stack"/>
                <a:sym typeface="Short Stack"/>
              </a:rPr>
              <a:t>Our understanding of how neutrinos behave is wrong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/>
          <p:nvPr>
            <p:ph type="title"/>
          </p:nvPr>
        </p:nvSpPr>
        <p:spPr>
          <a:xfrm>
            <a:off x="457200" y="152400"/>
            <a:ext cx="8153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i="1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What have we </a:t>
            </a:r>
            <a:r>
              <a:rPr i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learned</a:t>
            </a:r>
            <a:r>
              <a:rPr i="1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 thus far about neutrinos?</a:t>
            </a:r>
            <a:r>
              <a:rPr b="1" i="0" lang="en-US" sz="3600" u="none" cap="none" strike="noStrik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sp>
        <p:nvSpPr>
          <p:cNvPr id="860" name="Shape 860"/>
          <p:cNvSpPr txBox="1"/>
          <p:nvPr>
            <p:ph idx="1" type="body"/>
          </p:nvPr>
        </p:nvSpPr>
        <p:spPr>
          <a:xfrm>
            <a:off x="115450" y="1981200"/>
            <a:ext cx="8915400" cy="34587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hort Stack"/>
            </a:pPr>
            <a:r>
              <a:rPr b="1" i="0" lang="en-US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Neutrinos do not have charge! </a:t>
            </a:r>
          </a:p>
          <a:p>
            <a:pPr indent="-228600" lvl="0" marL="457200" marR="0" rtl="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Font typeface="Short Stack"/>
            </a:pPr>
            <a:r>
              <a:rPr b="1" i="0" lang="en-US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Neutrinos only interact by the weak force.</a:t>
            </a:r>
          </a:p>
          <a:p>
            <a:pPr indent="-228600" lvl="0" marL="457200" marR="0" rtl="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Font typeface="Short Stack"/>
            </a:pPr>
            <a:r>
              <a:rPr b="1" i="0" lang="en-US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Neutrinos are difficult to detect!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hort Stack"/>
            </a:pPr>
            <a:r>
              <a:rPr lang="en-US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Neutrinos maybe massless.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hort Stack"/>
            </a:pPr>
            <a:r>
              <a:rPr lang="en-US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expected number of solar neutrinos is missing.</a:t>
            </a: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6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03225" lvl="0" marL="403225" marR="0" rtl="0" algn="l">
              <a:lnSpc>
                <a:spcPct val="80000"/>
              </a:lnSpc>
              <a:spcBef>
                <a:spcPts val="2000"/>
              </a:spcBef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6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1" name="Shape 861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862" name="Shape 862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863" name="Shape 863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149" name="Shape 14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1" name="Shape 151"/>
          <p:cNvSpPr txBox="1"/>
          <p:nvPr/>
        </p:nvSpPr>
        <p:spPr>
          <a:xfrm>
            <a:off x="354100" y="152400"/>
            <a:ext cx="8180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ckwell"/>
              <a:buNone/>
            </a:pPr>
            <a:r>
              <a:rPr b="1" lang="en-US" sz="3600">
                <a:solidFill>
                  <a:srgbClr val="980000"/>
                </a:solidFill>
                <a:latin typeface="Rockwell"/>
                <a:ea typeface="Rockwell"/>
                <a:cs typeface="Rockwell"/>
                <a:sym typeface="Rockwell"/>
              </a:rPr>
              <a:t>Partial </a:t>
            </a: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Standard Model of </a:t>
            </a: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Elementary Particles</a:t>
            </a:r>
          </a:p>
        </p:txBody>
      </p:sp>
      <p:sp>
        <p:nvSpPr>
          <p:cNvPr id="152" name="Shape 152"/>
          <p:cNvSpPr/>
          <p:nvPr/>
        </p:nvSpPr>
        <p:spPr>
          <a:xfrm>
            <a:off x="990600" y="3733800"/>
            <a:ext cx="1219199" cy="2438399"/>
          </a:xfrm>
          <a:prstGeom prst="roundRect">
            <a:avLst>
              <a:gd fmla="val 16667" name="adj"/>
            </a:avLst>
          </a:prstGeom>
          <a:solidFill>
            <a:srgbClr val="D8E2DE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914400" y="1676400"/>
            <a:ext cx="1219199" cy="1219199"/>
          </a:xfrm>
          <a:prstGeom prst="roundRect">
            <a:avLst>
              <a:gd fmla="val 0" name="adj"/>
            </a:avLst>
          </a:prstGeom>
          <a:solidFill>
            <a:srgbClr val="E5ECE9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4" name="Shape 154"/>
          <p:cNvSpPr txBox="1"/>
          <p:nvPr/>
        </p:nvSpPr>
        <p:spPr>
          <a:xfrm rot="-5400000">
            <a:off x="-812511" y="1574512"/>
            <a:ext cx="220979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Leptons</a:t>
            </a:r>
          </a:p>
        </p:txBody>
      </p:sp>
      <p:sp>
        <p:nvSpPr>
          <p:cNvPr id="155" name="Shape 155"/>
          <p:cNvSpPr txBox="1"/>
          <p:nvPr/>
        </p:nvSpPr>
        <p:spPr>
          <a:xfrm rot="-5400000">
            <a:off x="-652790" y="4691390"/>
            <a:ext cx="2133599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Quarks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914400" y="2438400"/>
            <a:ext cx="129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electron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990600" y="44958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up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1066800" y="55626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down</a:t>
            </a:r>
          </a:p>
        </p:txBody>
      </p:sp>
      <p:sp>
        <p:nvSpPr>
          <p:cNvPr id="159" name="Shape 159"/>
          <p:cNvSpPr/>
          <p:nvPr/>
        </p:nvSpPr>
        <p:spPr>
          <a:xfrm>
            <a:off x="1219200" y="18288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1295400" y="18288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61" name="Shape 161"/>
          <p:cNvSpPr/>
          <p:nvPr/>
        </p:nvSpPr>
        <p:spPr>
          <a:xfrm>
            <a:off x="1295400" y="3962400"/>
            <a:ext cx="609599" cy="53339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1295400" y="39624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u</a:t>
            </a:r>
          </a:p>
        </p:txBody>
      </p:sp>
      <p:sp>
        <p:nvSpPr>
          <p:cNvPr id="163" name="Shape 163"/>
          <p:cNvSpPr/>
          <p:nvPr/>
        </p:nvSpPr>
        <p:spPr>
          <a:xfrm>
            <a:off x="1295400" y="4953000"/>
            <a:ext cx="609599" cy="533399"/>
          </a:xfrm>
          <a:prstGeom prst="ellipse">
            <a:avLst/>
          </a:prstGeom>
          <a:solidFill>
            <a:srgbClr val="B985E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1295400" y="49530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d</a:t>
            </a:r>
          </a:p>
        </p:txBody>
      </p:sp>
      <p:sp>
        <p:nvSpPr>
          <p:cNvPr id="165" name="Shape 165"/>
          <p:cNvSpPr/>
          <p:nvPr/>
        </p:nvSpPr>
        <p:spPr>
          <a:xfrm>
            <a:off x="4038600" y="1676400"/>
            <a:ext cx="1219199" cy="1219199"/>
          </a:xfrm>
          <a:prstGeom prst="roundRect">
            <a:avLst>
              <a:gd fmla="val 0" name="adj"/>
            </a:avLst>
          </a:prstGeom>
          <a:solidFill>
            <a:srgbClr val="E5ECE9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4114800" y="24384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muon</a:t>
            </a:r>
          </a:p>
        </p:txBody>
      </p:sp>
      <p:sp>
        <p:nvSpPr>
          <p:cNvPr id="167" name="Shape 167"/>
          <p:cNvSpPr/>
          <p:nvPr/>
        </p:nvSpPr>
        <p:spPr>
          <a:xfrm>
            <a:off x="4343400" y="18288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4419600" y="1981200"/>
            <a:ext cx="685799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30000" lang="en-US" sz="280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μ</a:t>
            </a:r>
          </a:p>
        </p:txBody>
      </p:sp>
      <p:sp>
        <p:nvSpPr>
          <p:cNvPr id="169" name="Shape 169"/>
          <p:cNvSpPr/>
          <p:nvPr/>
        </p:nvSpPr>
        <p:spPr>
          <a:xfrm>
            <a:off x="3959724" y="3810000"/>
            <a:ext cx="1298100" cy="2438400"/>
          </a:xfrm>
          <a:prstGeom prst="roundRect">
            <a:avLst>
              <a:gd fmla="val 16667" name="adj"/>
            </a:avLst>
          </a:prstGeom>
          <a:solidFill>
            <a:srgbClr val="D8E2DE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3962400" y="45720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charm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962400" y="5638800"/>
            <a:ext cx="129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strange</a:t>
            </a:r>
          </a:p>
        </p:txBody>
      </p:sp>
      <p:sp>
        <p:nvSpPr>
          <p:cNvPr id="172" name="Shape 172"/>
          <p:cNvSpPr/>
          <p:nvPr/>
        </p:nvSpPr>
        <p:spPr>
          <a:xfrm>
            <a:off x="4267200" y="4038600"/>
            <a:ext cx="609599" cy="53339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4267200" y="40386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c</a:t>
            </a:r>
          </a:p>
        </p:txBody>
      </p:sp>
      <p:sp>
        <p:nvSpPr>
          <p:cNvPr id="174" name="Shape 174"/>
          <p:cNvSpPr/>
          <p:nvPr/>
        </p:nvSpPr>
        <p:spPr>
          <a:xfrm>
            <a:off x="4267200" y="5029200"/>
            <a:ext cx="609599" cy="533399"/>
          </a:xfrm>
          <a:prstGeom prst="ellipse">
            <a:avLst/>
          </a:prstGeom>
          <a:solidFill>
            <a:srgbClr val="B985E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4267200" y="50292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s</a:t>
            </a:r>
          </a:p>
        </p:txBody>
      </p:sp>
      <p:sp>
        <p:nvSpPr>
          <p:cNvPr id="176" name="Shape 176"/>
          <p:cNvSpPr/>
          <p:nvPr/>
        </p:nvSpPr>
        <p:spPr>
          <a:xfrm>
            <a:off x="7239000" y="1676400"/>
            <a:ext cx="1219199" cy="1219199"/>
          </a:xfrm>
          <a:prstGeom prst="roundRect">
            <a:avLst>
              <a:gd fmla="val 0" name="adj"/>
            </a:avLst>
          </a:prstGeom>
          <a:solidFill>
            <a:srgbClr val="E5ECE9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7315200" y="24384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tau</a:t>
            </a:r>
          </a:p>
        </p:txBody>
      </p:sp>
      <p:sp>
        <p:nvSpPr>
          <p:cNvPr id="178" name="Shape 178"/>
          <p:cNvSpPr/>
          <p:nvPr/>
        </p:nvSpPr>
        <p:spPr>
          <a:xfrm>
            <a:off x="7543800" y="18288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7620000" y="1981200"/>
            <a:ext cx="685799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30000" lang="en-US" sz="280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τ</a:t>
            </a:r>
          </a:p>
        </p:txBody>
      </p:sp>
      <p:sp>
        <p:nvSpPr>
          <p:cNvPr id="180" name="Shape 180"/>
          <p:cNvSpPr/>
          <p:nvPr/>
        </p:nvSpPr>
        <p:spPr>
          <a:xfrm>
            <a:off x="7315200" y="3810000"/>
            <a:ext cx="1219199" cy="2438399"/>
          </a:xfrm>
          <a:prstGeom prst="roundRect">
            <a:avLst>
              <a:gd fmla="val 16667" name="adj"/>
            </a:avLst>
          </a:prstGeom>
          <a:solidFill>
            <a:srgbClr val="D8E2DE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7315200" y="45720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top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7391400" y="56388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bottom</a:t>
            </a:r>
          </a:p>
        </p:txBody>
      </p:sp>
      <p:sp>
        <p:nvSpPr>
          <p:cNvPr id="183" name="Shape 183"/>
          <p:cNvSpPr/>
          <p:nvPr/>
        </p:nvSpPr>
        <p:spPr>
          <a:xfrm>
            <a:off x="7620000" y="4038600"/>
            <a:ext cx="609599" cy="53339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7620000" y="40386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t</a:t>
            </a:r>
          </a:p>
        </p:txBody>
      </p:sp>
      <p:sp>
        <p:nvSpPr>
          <p:cNvPr id="185" name="Shape 185"/>
          <p:cNvSpPr/>
          <p:nvPr/>
        </p:nvSpPr>
        <p:spPr>
          <a:xfrm>
            <a:off x="7620000" y="5029200"/>
            <a:ext cx="609599" cy="533399"/>
          </a:xfrm>
          <a:prstGeom prst="ellipse">
            <a:avLst/>
          </a:prstGeom>
          <a:solidFill>
            <a:srgbClr val="B985E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7620000" y="50292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b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228600" y="3124200"/>
            <a:ext cx="3082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1</a:t>
            </a:r>
            <a:r>
              <a:rPr baseline="30000"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ST</a:t>
            </a:r>
            <a:r>
              <a:rPr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 GENERATION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3200400" y="3124200"/>
            <a:ext cx="3276600" cy="492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baseline="30000"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ND</a:t>
            </a:r>
            <a:r>
              <a:rPr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 GENERATION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6102774" y="3124200"/>
            <a:ext cx="3041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3</a:t>
            </a:r>
            <a:r>
              <a:rPr baseline="30000"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RD</a:t>
            </a:r>
            <a:r>
              <a:rPr lang="en-US" sz="24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 GENERATION</a:t>
            </a:r>
          </a:p>
        </p:txBody>
      </p:sp>
      <p:grpSp>
        <p:nvGrpSpPr>
          <p:cNvPr id="190" name="Shape 190"/>
          <p:cNvGrpSpPr/>
          <p:nvPr/>
        </p:nvGrpSpPr>
        <p:grpSpPr>
          <a:xfrm>
            <a:off x="1143000" y="1447800"/>
            <a:ext cx="7086600" cy="5105400"/>
            <a:chOff x="838200" y="1143000"/>
            <a:chExt cx="7086600" cy="5105400"/>
          </a:xfrm>
        </p:grpSpPr>
        <p:sp>
          <p:nvSpPr>
            <p:cNvPr id="191" name="Shape 191"/>
            <p:cNvSpPr/>
            <p:nvPr/>
          </p:nvSpPr>
          <p:spPr>
            <a:xfrm>
              <a:off x="838200" y="1143000"/>
              <a:ext cx="7086600" cy="5105400"/>
            </a:xfrm>
            <a:prstGeom prst="rect">
              <a:avLst/>
            </a:prstGeom>
            <a:gradFill>
              <a:gsLst>
                <a:gs pos="0">
                  <a:srgbClr val="8C7D03"/>
                </a:gs>
                <a:gs pos="80000">
                  <a:srgbClr val="E6CE06"/>
                </a:gs>
                <a:gs pos="100000">
                  <a:srgbClr val="FFF833"/>
                </a:gs>
              </a:gsLst>
              <a:lin ang="16200038" scaled="0"/>
            </a:gradFill>
            <a:ln cap="flat" cmpd="sng" w="12700">
              <a:solidFill>
                <a:srgbClr val="F1D701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1066800" y="1219200"/>
              <a:ext cx="66294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n-US" sz="2800">
                  <a:solidFill>
                    <a:srgbClr val="FF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The difference between the generations is the MASS!</a:t>
              </a:r>
            </a:p>
          </p:txBody>
        </p:sp>
        <p:pic>
          <p:nvPicPr>
            <p:cNvPr id="193" name="Shape 19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86000" y="2286000"/>
              <a:ext cx="4102200" cy="3403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/>
          <p:nvPr>
            <p:ph idx="1" type="body"/>
          </p:nvPr>
        </p:nvSpPr>
        <p:spPr>
          <a:xfrm>
            <a:off x="533400" y="2971800"/>
            <a:ext cx="8077200" cy="13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n"/>
              <a:buNone/>
            </a:pPr>
            <a:r>
              <a:rPr b="1" i="1" lang="en-US" sz="5000" u="none" cap="none" strike="noStrike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The Mysteries of  Neutrinos</a:t>
            </a:r>
          </a:p>
          <a:p>
            <a:pPr indent="-403225" lvl="0" marL="403225" marR="0" rtl="0" algn="ctr">
              <a:spcBef>
                <a:spcPts val="2000"/>
              </a:spcBef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874" name="Shape 874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875" name="Shape 875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kellymcclymer.com/wp-content/uploads/2011/05/turtle-picture1.jpeg" id="876" name="Shape 8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228600"/>
            <a:ext cx="3990973" cy="28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Shape 877"/>
          <p:cNvSpPr txBox="1"/>
          <p:nvPr/>
        </p:nvSpPr>
        <p:spPr>
          <a:xfrm>
            <a:off x="838200" y="609600"/>
            <a:ext cx="37338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 cap="none">
                <a:solidFill>
                  <a:srgbClr val="9B0000"/>
                </a:solidFill>
                <a:latin typeface="Candara"/>
                <a:ea typeface="Candara"/>
                <a:cs typeface="Candara"/>
                <a:sym typeface="Candara"/>
              </a:rPr>
              <a:t>NEUTRINO EXPERIMENTS</a:t>
            </a:r>
          </a:p>
        </p:txBody>
      </p:sp>
      <p:pic>
        <p:nvPicPr>
          <p:cNvPr descr="Hawksbill Turtle" id="878" name="Shape 8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3429000"/>
            <a:ext cx="4267199" cy="2852406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Shape 879"/>
          <p:cNvSpPr txBox="1"/>
          <p:nvPr/>
        </p:nvSpPr>
        <p:spPr>
          <a:xfrm>
            <a:off x="4267200" y="3657600"/>
            <a:ext cx="37338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NEUTRINO THEORIES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/>
          <p:nvPr>
            <p:ph idx="1" type="body"/>
          </p:nvPr>
        </p:nvSpPr>
        <p:spPr>
          <a:xfrm>
            <a:off x="0" y="381000"/>
            <a:ext cx="9144000" cy="850800"/>
          </a:xfrm>
          <a:prstGeom prst="rect">
            <a:avLst/>
          </a:prstGeom>
          <a:solidFill>
            <a:srgbClr val="46186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buClr>
                <a:srgbClr val="C0FF54"/>
              </a:buClr>
              <a:buSzPct val="25000"/>
              <a:buFont typeface="Short Stack"/>
              <a:buNone/>
            </a:pPr>
            <a:r>
              <a:rPr b="1" i="0" lang="en-US" sz="2400" u="none" cap="none" strike="noStrike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The muon was discovered (1936) before the muon neutrino.</a:t>
            </a:r>
          </a:p>
        </p:txBody>
      </p:sp>
      <p:sp>
        <p:nvSpPr>
          <p:cNvPr id="885" name="Shape 885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886" name="Shape 886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887" name="Shape 887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888" name="Shape 888"/>
          <p:cNvSpPr txBox="1"/>
          <p:nvPr/>
        </p:nvSpPr>
        <p:spPr>
          <a:xfrm>
            <a:off x="1371600" y="1600200"/>
            <a:ext cx="2971799" cy="707886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434343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π </a:t>
            </a:r>
            <a:r>
              <a:rPr lang="en-US" sz="4000">
                <a:solidFill>
                  <a:srgbClr val="434343"/>
                </a:solidFill>
                <a:latin typeface="Rambla"/>
                <a:ea typeface="Rambla"/>
                <a:cs typeface="Rambla"/>
                <a:sym typeface="Rambla"/>
              </a:rPr>
              <a:t>→ </a:t>
            </a:r>
            <a:r>
              <a:rPr lang="en-US" sz="4000">
                <a:solidFill>
                  <a:srgbClr val="434343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 ν</a:t>
            </a:r>
          </a:p>
        </p:txBody>
      </p:sp>
      <p:cxnSp>
        <p:nvCxnSpPr>
          <p:cNvPr id="889" name="Shape 889"/>
          <p:cNvCxnSpPr>
            <a:stCxn id="890" idx="0"/>
          </p:cNvCxnSpPr>
          <p:nvPr/>
        </p:nvCxnSpPr>
        <p:spPr>
          <a:xfrm>
            <a:off x="2098450" y="858750"/>
            <a:ext cx="1025700" cy="969900"/>
          </a:xfrm>
          <a:prstGeom prst="straightConnector1">
            <a:avLst/>
          </a:prstGeom>
          <a:noFill/>
          <a:ln cap="flat" cmpd="sng" w="762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891" name="Shape 891"/>
          <p:cNvSpPr txBox="1"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Noto Sans Symbols"/>
              <a:buNone/>
            </a:pPr>
            <a:r>
              <a:rPr b="1" lang="en-US" sz="2000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   </a:t>
            </a:r>
            <a:r>
              <a:rPr b="1" lang="en-US" sz="2000" u="none" cap="none" strike="noStrike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There must be a 2</a:t>
            </a:r>
            <a:r>
              <a:rPr b="1" baseline="30000" lang="en-US" sz="2000" u="none" cap="none" strike="noStrike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nd</a:t>
            </a:r>
            <a:r>
              <a:rPr b="1" lang="en-US" sz="2000" u="none" cap="none" strike="noStrike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 generation of the neutrino.</a:t>
            </a: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0FF54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Noto Sans Symbols"/>
              <a:buNone/>
            </a:pPr>
            <a:r>
              <a:rPr b="1" lang="en-US" sz="2000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Eventually,</a:t>
            </a:r>
            <a:r>
              <a:rPr b="1" lang="en-US" sz="2000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 physicists discovered that there exist two types of neutrinos.</a:t>
            </a: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0FF54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400">
              <a:solidFill>
                <a:srgbClr val="C0FF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Noto Sans Symbols"/>
              <a:buNone/>
            </a:pPr>
            <a:r>
              <a:rPr b="1" lang="en-US" sz="2400">
                <a:solidFill>
                  <a:srgbClr val="CCFFCC"/>
                </a:solidFill>
                <a:latin typeface="Short Stack"/>
                <a:ea typeface="Short Stack"/>
                <a:cs typeface="Short Stack"/>
                <a:sym typeface="Short Stack"/>
              </a:rPr>
              <a:t>So, h</a:t>
            </a:r>
            <a:r>
              <a:rPr b="1" lang="en-US" sz="2400">
                <a:solidFill>
                  <a:srgbClr val="CCFFCC"/>
                </a:solidFill>
                <a:latin typeface="Short Stack"/>
                <a:ea typeface="Short Stack"/>
                <a:cs typeface="Short Stack"/>
                <a:sym typeface="Short Stack"/>
              </a:rPr>
              <a:t>ow many generations of neutrinos do exist?</a:t>
            </a: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400">
              <a:solidFill>
                <a:srgbClr val="C0FF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2" name="Shape 892"/>
          <p:cNvSpPr/>
          <p:nvPr/>
        </p:nvSpPr>
        <p:spPr>
          <a:xfrm>
            <a:off x="3429000" y="4495800"/>
            <a:ext cx="685800" cy="609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93" name="Shape 893"/>
          <p:cNvSpPr/>
          <p:nvPr/>
        </p:nvSpPr>
        <p:spPr>
          <a:xfrm>
            <a:off x="4267200" y="4495800"/>
            <a:ext cx="685800" cy="609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94" name="Shape 894"/>
          <p:cNvSpPr/>
          <p:nvPr/>
        </p:nvSpPr>
        <p:spPr>
          <a:xfrm>
            <a:off x="3429000" y="5257800"/>
            <a:ext cx="685800" cy="609600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 cap="flat" cmpd="sng" w="3175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4267200" y="5257800"/>
            <a:ext cx="685800" cy="609600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 cap="flat" cmpd="sng" w="3175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96" name="Shape 896"/>
          <p:cNvSpPr txBox="1"/>
          <p:nvPr/>
        </p:nvSpPr>
        <p:spPr>
          <a:xfrm>
            <a:off x="3581400" y="4343400"/>
            <a:ext cx="30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</p:txBody>
      </p:sp>
      <p:sp>
        <p:nvSpPr>
          <p:cNvPr id="897" name="Shape 897"/>
          <p:cNvSpPr txBox="1"/>
          <p:nvPr/>
        </p:nvSpPr>
        <p:spPr>
          <a:xfrm>
            <a:off x="4419600" y="4419600"/>
            <a:ext cx="457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898" name="Shape 898"/>
          <p:cNvSpPr txBox="1"/>
          <p:nvPr/>
        </p:nvSpPr>
        <p:spPr>
          <a:xfrm>
            <a:off x="4343400" y="5257800"/>
            <a:ext cx="83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899" name="Shape 899"/>
          <p:cNvSpPr txBox="1"/>
          <p:nvPr/>
        </p:nvSpPr>
        <p:spPr>
          <a:xfrm>
            <a:off x="3505200" y="5257800"/>
            <a:ext cx="83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</p:txBody>
      </p:sp>
      <p:sp>
        <p:nvSpPr>
          <p:cNvPr id="900" name="Shape 900"/>
          <p:cNvSpPr/>
          <p:nvPr/>
        </p:nvSpPr>
        <p:spPr>
          <a:xfrm>
            <a:off x="1676400" y="1600200"/>
            <a:ext cx="838199" cy="68579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90" name="Shape 890"/>
          <p:cNvSpPr txBox="1"/>
          <p:nvPr/>
        </p:nvSpPr>
        <p:spPr>
          <a:xfrm>
            <a:off x="1755550" y="858750"/>
            <a:ext cx="6858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01" name="Shape 901"/>
          <p:cNvSpPr txBox="1"/>
          <p:nvPr/>
        </p:nvSpPr>
        <p:spPr>
          <a:xfrm>
            <a:off x="4341925" y="1444750"/>
            <a:ext cx="47259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274320" rtl="0" algn="ctr">
              <a:lnSpc>
                <a:spcPct val="80000"/>
              </a:lnSpc>
              <a:spcBef>
                <a:spcPts val="0"/>
              </a:spcBef>
              <a:buNone/>
            </a:pPr>
            <a:r>
              <a:rPr b="1" i="1" lang="en-US" sz="3000">
                <a:solidFill>
                  <a:srgbClr val="980000"/>
                </a:solidFill>
                <a:latin typeface="Rockwell"/>
                <a:ea typeface="Rockwell"/>
                <a:cs typeface="Rockwell"/>
                <a:sym typeface="Rockwell"/>
              </a:rPr>
              <a:t>muon is a 2</a:t>
            </a:r>
            <a:r>
              <a:rPr b="1" baseline="30000" i="1" lang="en-US" sz="3000">
                <a:solidFill>
                  <a:srgbClr val="980000"/>
                </a:solidFill>
                <a:latin typeface="Rockwell"/>
                <a:ea typeface="Rockwell"/>
                <a:cs typeface="Rockwell"/>
                <a:sym typeface="Rockwell"/>
              </a:rPr>
              <a:t>nd</a:t>
            </a:r>
            <a:r>
              <a:rPr b="1" i="1" lang="en-US" sz="3000">
                <a:solidFill>
                  <a:srgbClr val="980000"/>
                </a:solidFill>
                <a:latin typeface="Rockwell"/>
                <a:ea typeface="Rockwell"/>
                <a:cs typeface="Rockwell"/>
                <a:sym typeface="Rockwell"/>
              </a:rPr>
              <a:t> generation of the electron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/>
          <p:nvPr>
            <p:ph type="title"/>
          </p:nvPr>
        </p:nvSpPr>
        <p:spPr>
          <a:xfrm>
            <a:off x="779462" y="107577"/>
            <a:ext cx="7581901" cy="11116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48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What is a Pion (π)?</a:t>
            </a:r>
          </a:p>
        </p:txBody>
      </p:sp>
      <p:sp>
        <p:nvSpPr>
          <p:cNvPr id="907" name="Shape 907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908" name="Shape 908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909" name="Shape 909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910" name="Shape 910"/>
          <p:cNvSpPr txBox="1"/>
          <p:nvPr/>
        </p:nvSpPr>
        <p:spPr>
          <a:xfrm>
            <a:off x="304799" y="1295400"/>
            <a:ext cx="8153400" cy="461700"/>
          </a:xfrm>
          <a:prstGeom prst="rect">
            <a:avLst/>
          </a:prstGeom>
          <a:solidFill>
            <a:srgbClr val="CBE7FC"/>
          </a:solidFill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A particle made from a quark and anti-quark pair.</a:t>
            </a:r>
          </a:p>
        </p:txBody>
      </p:sp>
      <p:sp>
        <p:nvSpPr>
          <p:cNvPr id="911" name="Shape 911"/>
          <p:cNvSpPr txBox="1"/>
          <p:nvPr/>
        </p:nvSpPr>
        <p:spPr>
          <a:xfrm>
            <a:off x="1600200" y="2057400"/>
            <a:ext cx="6172199" cy="461664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There are three types of pions.</a:t>
            </a:r>
          </a:p>
        </p:txBody>
      </p:sp>
      <p:pic>
        <p:nvPicPr>
          <p:cNvPr id="912" name="Shape 9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98" y="2895600"/>
            <a:ext cx="3505200" cy="2666999"/>
          </a:xfrm>
          <a:prstGeom prst="rect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13" name="Shape 913"/>
          <p:cNvSpPr/>
          <p:nvPr/>
        </p:nvSpPr>
        <p:spPr>
          <a:xfrm>
            <a:off x="4724400" y="2743200"/>
            <a:ext cx="4114800" cy="3733800"/>
          </a:xfrm>
          <a:prstGeom prst="rect">
            <a:avLst/>
          </a:prstGeom>
          <a:solidFill>
            <a:srgbClr val="FFFFFF"/>
          </a:solidFill>
          <a:ln cap="flat" cmpd="sng" w="57150">
            <a:solidFill>
              <a:srgbClr val="76AF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π</a:t>
            </a:r>
          </a:p>
        </p:txBody>
      </p:sp>
      <p:pic>
        <p:nvPicPr>
          <p:cNvPr id="914" name="Shape 9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5600" y="3124200"/>
            <a:ext cx="1600199" cy="1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Shape 9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9200" y="4572000"/>
            <a:ext cx="16763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Shape 916"/>
          <p:cNvSpPr txBox="1"/>
          <p:nvPr/>
        </p:nvSpPr>
        <p:spPr>
          <a:xfrm>
            <a:off x="5257800" y="3276600"/>
            <a:ext cx="7443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0D0D0D"/>
                </a:solidFill>
                <a:latin typeface="Candara"/>
                <a:ea typeface="Candara"/>
                <a:cs typeface="Candara"/>
                <a:sym typeface="Candara"/>
              </a:rPr>
              <a:t>π</a:t>
            </a:r>
            <a:r>
              <a:rPr b="1" baseline="30000" lang="en-US" sz="400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</a:p>
        </p:txBody>
      </p:sp>
      <p:sp>
        <p:nvSpPr>
          <p:cNvPr id="917" name="Shape 917"/>
          <p:cNvSpPr txBox="1"/>
          <p:nvPr/>
        </p:nvSpPr>
        <p:spPr>
          <a:xfrm>
            <a:off x="2819400" y="3352800"/>
            <a:ext cx="874052" cy="584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0D0D0D"/>
                </a:solidFill>
                <a:latin typeface="Candara"/>
                <a:ea typeface="Candara"/>
                <a:cs typeface="Candara"/>
                <a:sym typeface="Candara"/>
              </a:rPr>
              <a:t>π</a:t>
            </a:r>
            <a:r>
              <a:rPr b="1" baseline="30000" lang="en-US" sz="320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918" name="Shape 918"/>
          <p:cNvSpPr txBox="1"/>
          <p:nvPr/>
        </p:nvSpPr>
        <p:spPr>
          <a:xfrm>
            <a:off x="609600" y="4572000"/>
            <a:ext cx="838199" cy="584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0D0D0D"/>
                </a:solidFill>
                <a:latin typeface="Candara"/>
                <a:ea typeface="Candara"/>
                <a:cs typeface="Candara"/>
                <a:sym typeface="Candara"/>
              </a:rPr>
              <a:t>π</a:t>
            </a:r>
            <a:r>
              <a:rPr b="1" baseline="30000" lang="en-US" sz="320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919" name="Shape 919"/>
          <p:cNvSpPr txBox="1"/>
          <p:nvPr>
            <p:ph idx="1" type="body"/>
          </p:nvPr>
        </p:nvSpPr>
        <p:spPr>
          <a:xfrm>
            <a:off x="0" y="381000"/>
            <a:ext cx="9144000" cy="685800"/>
          </a:xfrm>
          <a:prstGeom prst="rect">
            <a:avLst/>
          </a:prstGeom>
          <a:solidFill>
            <a:srgbClr val="46186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buClr>
                <a:srgbClr val="C0FF54"/>
              </a:buClr>
              <a:buSzPct val="25000"/>
              <a:buFont typeface="Short Stack"/>
              <a:buNone/>
            </a:pPr>
            <a:r>
              <a:rPr i="1" lang="en-US" sz="3000">
                <a:solidFill>
                  <a:srgbClr val="C0FF54"/>
                </a:solidFill>
                <a:latin typeface="Short Stack"/>
                <a:ea typeface="Short Stack"/>
                <a:cs typeface="Short Stack"/>
                <a:sym typeface="Short Stack"/>
              </a:rPr>
              <a:t>Pions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925" name="Shape 925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 </a:t>
            </a:r>
          </a:p>
        </p:txBody>
      </p:sp>
      <p:sp>
        <p:nvSpPr>
          <p:cNvPr id="926" name="Shape 926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927" name="Shape 927"/>
          <p:cNvSpPr txBox="1"/>
          <p:nvPr/>
        </p:nvSpPr>
        <p:spPr>
          <a:xfrm>
            <a:off x="0" y="1219200"/>
            <a:ext cx="9144000" cy="449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400">
              <a:solidFill>
                <a:srgbClr val="C0FF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000">
              <a:solidFill>
                <a:srgbClr val="CCFFC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Noto Sans Symbols"/>
              <a:buNone/>
            </a:pPr>
            <a:r>
              <a:rPr b="1" lang="en-US" sz="2400">
                <a:solidFill>
                  <a:srgbClr val="CCFFCC"/>
                </a:solidFill>
                <a:latin typeface="Short Stack"/>
                <a:ea typeface="Short Stack"/>
                <a:cs typeface="Short Stack"/>
                <a:sym typeface="Short Stack"/>
              </a:rPr>
              <a:t>So, how many generations of neutrinos do exist?</a:t>
            </a:r>
          </a:p>
          <a:p>
            <a:pPr indent="-274320" lvl="0" marL="27432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t/>
            </a:r>
            <a:endParaRPr b="1" sz="2400">
              <a:solidFill>
                <a:srgbClr val="C0FF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28" name="Shape 928"/>
          <p:cNvGrpSpPr/>
          <p:nvPr/>
        </p:nvGrpSpPr>
        <p:grpSpPr>
          <a:xfrm>
            <a:off x="3276600" y="1981200"/>
            <a:ext cx="1905000" cy="1560600"/>
            <a:chOff x="2667000" y="4572000"/>
            <a:chExt cx="1905000" cy="1560600"/>
          </a:xfrm>
        </p:grpSpPr>
        <p:sp>
          <p:nvSpPr>
            <p:cNvPr id="929" name="Shape 929"/>
            <p:cNvSpPr/>
            <p:nvPr/>
          </p:nvSpPr>
          <p:spPr>
            <a:xfrm>
              <a:off x="2667000" y="4724400"/>
              <a:ext cx="685800" cy="6096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1750">
              <a:solidFill>
                <a:srgbClr val="A796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0" name="Shape 930"/>
            <p:cNvSpPr/>
            <p:nvPr/>
          </p:nvSpPr>
          <p:spPr>
            <a:xfrm>
              <a:off x="2667000" y="5486400"/>
              <a:ext cx="685800" cy="609600"/>
            </a:xfrm>
            <a:prstGeom prst="roundRect">
              <a:avLst>
                <a:gd fmla="val 16667" name="adj"/>
              </a:avLst>
            </a:prstGeom>
            <a:solidFill>
              <a:srgbClr val="00B0F0"/>
            </a:solidFill>
            <a:ln cap="flat" cmpd="sng" w="31750">
              <a:solidFill>
                <a:srgbClr val="00206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1" name="Shape 931"/>
            <p:cNvSpPr txBox="1"/>
            <p:nvPr/>
          </p:nvSpPr>
          <p:spPr>
            <a:xfrm>
              <a:off x="2819400" y="4572000"/>
              <a:ext cx="3048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4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</a:p>
          </p:txBody>
        </p:sp>
        <p:sp>
          <p:nvSpPr>
            <p:cNvPr id="932" name="Shape 932"/>
            <p:cNvSpPr txBox="1"/>
            <p:nvPr/>
          </p:nvSpPr>
          <p:spPr>
            <a:xfrm>
              <a:off x="2743200" y="5486400"/>
              <a:ext cx="838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rgbClr val="FFFF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</a:p>
          </p:txBody>
        </p:sp>
        <p:sp>
          <p:nvSpPr>
            <p:cNvPr id="933" name="Shape 933"/>
            <p:cNvSpPr/>
            <p:nvPr/>
          </p:nvSpPr>
          <p:spPr>
            <a:xfrm>
              <a:off x="3733800" y="4724400"/>
              <a:ext cx="685800" cy="6096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1750">
              <a:solidFill>
                <a:srgbClr val="A796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4" name="Shape 934"/>
            <p:cNvSpPr/>
            <p:nvPr/>
          </p:nvSpPr>
          <p:spPr>
            <a:xfrm>
              <a:off x="3733800" y="5486400"/>
              <a:ext cx="685800" cy="609600"/>
            </a:xfrm>
            <a:prstGeom prst="roundRect">
              <a:avLst>
                <a:gd fmla="val 16667" name="adj"/>
              </a:avLst>
            </a:prstGeom>
            <a:solidFill>
              <a:srgbClr val="00B0F0"/>
            </a:solidFill>
            <a:ln cap="flat" cmpd="sng" w="31750">
              <a:solidFill>
                <a:srgbClr val="00206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5" name="Shape 935"/>
            <p:cNvSpPr txBox="1"/>
            <p:nvPr/>
          </p:nvSpPr>
          <p:spPr>
            <a:xfrm>
              <a:off x="3810000" y="4648200"/>
              <a:ext cx="457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rgbClr val="FFFF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</a:p>
          </p:txBody>
        </p:sp>
        <p:sp>
          <p:nvSpPr>
            <p:cNvPr id="936" name="Shape 936"/>
            <p:cNvSpPr txBox="1"/>
            <p:nvPr/>
          </p:nvSpPr>
          <p:spPr>
            <a:xfrm>
              <a:off x="3733800" y="5486400"/>
              <a:ext cx="838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rgbClr val="FFFF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lang="en-US" sz="1800">
                  <a:solidFill>
                    <a:srgbClr val="FFFF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</a:p>
          </p:txBody>
        </p:sp>
      </p:grpSp>
      <p:sp>
        <p:nvSpPr>
          <p:cNvPr id="937" name="Shape 937"/>
          <p:cNvSpPr txBox="1"/>
          <p:nvPr/>
        </p:nvSpPr>
        <p:spPr>
          <a:xfrm>
            <a:off x="5293300" y="2020400"/>
            <a:ext cx="15204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6000">
                <a:solidFill>
                  <a:srgbClr val="FFFFFF"/>
                </a:solidFill>
              </a:rPr>
              <a:t>...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943" name="Shape 943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944" name="Shape 944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945" name="Shape 945"/>
          <p:cNvSpPr txBox="1"/>
          <p:nvPr/>
        </p:nvSpPr>
        <p:spPr>
          <a:xfrm>
            <a:off x="914400" y="304800"/>
            <a:ext cx="7239000" cy="954000"/>
          </a:xfrm>
          <a:prstGeom prst="rect">
            <a:avLst/>
          </a:prstGeom>
          <a:solidFill>
            <a:srgbClr val="E8D5F5"/>
          </a:solidFill>
          <a:ln cap="flat" cmpd="sng" w="28575">
            <a:solidFill>
              <a:srgbClr val="6600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470089"/>
                </a:solidFill>
                <a:latin typeface="Short Stack"/>
                <a:ea typeface="Short Stack"/>
                <a:cs typeface="Short Stack"/>
                <a:sym typeface="Short Stack"/>
              </a:rPr>
              <a:t>Physicists worried about the number of generations. </a:t>
            </a:r>
            <a:r>
              <a:rPr b="1" lang="en-US" sz="2800">
                <a:solidFill>
                  <a:srgbClr val="470089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sp>
        <p:nvSpPr>
          <p:cNvPr descr="data:image/jpeg;base64,/9j/4AAQSkZJRgABAQAAAQABAAD/2wCEAAkGBhQSEBQUEhQUFRUUFBoXFxUXFBcUFRQaGBUWFxUUFxUXHCYeGBkkGRQUHy8gJCcpLCwsFx4xNTAqNSYrLCkBCQoKDgwOGg8PGiwkHCQpLCwsLCksLCwsLCwvLCwsKSwsLCwsLCwsLCopLCwsKSwsLCwsLSwsLCosLCwsLCwsL//AABEIANQAyAMBIgACEQEDEQH/xAAcAAACAgMBAQAAAAAAAAAAAAACAwEFAAQGBwj/xABBEAACAQIEAwUFBgQDCAMAAAABAgADEQQSITEFQVEGE2FxgSIykaGxB0JiwdHwFCNS4YKishUWM0Njc5LxJDRU/8QAGgEAAgMBAQAAAAAAAAAAAAAAAQIAAwQFBv/EACoRAAICAQMDBAICAwEAAAAAAAABAhEDEiExBCJBE1Fx8GGRgfEy0eEU/9oADAMBAAIRAxEAPwDuh+9I0GKSNUzyx0GMBhrAEMQisK0IQbyGqW+NpBaGg9JuUaajfU+OwmpSrgWuQDzO9vCFXxwFgrC55m7eunKWRaW4ri+BtXiFtFW/kPnc8pq4/ivdgZveY7AbeJtsJGIxhJy/Mm19dQMu01WUOSAATpfLmt6ltWOnhA5NlkYLyhi8VPuvTAN9wQVNzpqNpu9+jLoADsbHYyqxlDuUGyXtZVGp6ljyHhNSlixz32vsL8rQW0P6akriXQN5BlccTrddCOfXwMsVa+sBXKNGQTJtIMgELaLIjiYkmAdCjFtGuIth+/pAMhDQCI5xFGEZAFf3+c13j3MSw6SDGuwmQnEyMNZerGKYkHeOWKUDB6w4sQxIKzKlSwvvyt18IIpht2APS5Hpa3zgY85aRa402vOcbEfzPfY2F9OeoAAHix38IUhorayzxnEMlgbDTSzDKdNwd4jDcTYe6VANgRtbq1yNdxNGt2mqMMikGw2NrkXt71r2lelYr7xA8DrcddOW8fQMdLiOI6Du3U2945WIvz9q9pr0eIuTZXA6sifK5lRUx+YAC1ut9+tgDr5zKavuNj0Vh6chG0gS9zoMRX3uS34m5+Nukrlrr56323vNOvUYmzbHlp49ILb9IjRu6fHcdyzwuOXMASADpe+3nOho0soI53nC1rEW8NfXrOg7J8VNRGpObtTsVJ3ZDpY+INh6iSthOqwVHVHgvSIJhGCYhz0ARFsYwn6QWMg6FOIphGOIt5BhZEB4bxbGQZCmim3jWEW4kHQhhMkmZCEuRGLFgw1gKBgMYouYoR1Ea/vlCKwON8PLIbEBcuxOpNtwPGcWmHNN/ae4AIy9NNBmnR47jWZyLaAHT10lHUsSdLm+o69ZavwGNpUzXxNPKq5d3vewF9NTcznuLdpVosKfdtUbSyKLEm1xckTpzTuAuul7W5BrMf8ATb1nKcCw+bibO++RmXzGUC1+gvLYVu34RfihrdFjw7BV7CrVoPT03DZgg390C5MUnanCs+tZwxIC95TdA1+eot0nTcQxjmg5zMFAubH2tCMqqPE2EnieCXMQRsdhy5j6ytZE92v19ZslhVbc/v8A0VeHxKmpYEEno1z5W5TdCTQbs7Qe5q0lcnRSdGXmbFSDCfs8lgEq16YuLAP3qjwtUB09YHpfkfFajwPxiMRpYEDnYjzPSanZzjDUsZSzqclTNSzZTZidiPW00eI8JqLTSnTNOpUqVQAWVqKlTmNiQxAbTePxXFan8OiPTyO2VmYuC9MXXIVyWysT15Ax1FV72Cc1JU/J6aR+kWZq8HxLVKCO17tci+4F7AE8/ObZaZ2chqnQBMEwmEAmAZCni3jDFkSDIW0UxjWiiJB0LYxZMYTFNIEU4mSWmQhLcCMBiwYxYCoMQ1ix6wh9ZBTleKYNqdewNwwuuum+31mvXzBlRB7Tai+ll/rPQTouPYXPSuN0N/TUETj8VjCy06inmofLvlHvDyBEuhuWcl3Vq91TsurPdQ29jzJ/8pz2HwGSpTrAe4LMNyVIytp85ZA3Xa9xffUcj+UPCUgDe+pO3Qaw3Ro6fZhYl2UKVpmsMwBUEDS98+vKK4T3rI/fZu87581xbQm6eBGWwlgtr8pNWrc6bAyu9qOg3e4C0hpf+8IpJZtZKnnFYivk0cd7AQ5S2SoGPOwysCQOe4mtkFR85QIMqgC+a+UH2yTzJJMtWqG1+fXe0rKmUMQz5Qd/0+ceL8DKPk6Ts5xHMvdH7gJQ9QD7Q8xe8uGP6TjeBnPUXuhUBRxqwsCL6nysDOyY79IslTOb1UFGdryCYtoUAxTMgGizGExbSDCjFmMMWTIOLMW0Y0W8gwphJmOJMgS0WGDF3kgyFLGgwlMWBCEgBg8ZwfGOzyYMq/e/y3drIRqAbsxvyUHS/jO8H7PSeZ9reK9/WJHuqMq+XM+pufhL8MXJ14LMS3Lagt1BRgR1vcEdPhNihTsDb9+E4PBcSeixKEkXBKE+yfTl6Tr+Fcap119k2bmp3B/MRsuKUfg6OHRW3JZ5rmCDaSrfv6yai3mcv4CSNy6ems1Va02kfSQWa9hDNYGU/EaOYG5A6H6fWXNdhl03ldgh3FZqyqHZgFZX1BsbgqDs3QiPDbcKutkdtgGPc0rix7tLi1tQoBuPS8Yxksf2d5Ers4b3YJgHnCMAyBAJgEw2gGQIswGhsYt5BwGiobRZMgwDTJDSZAlkBGCLEMQFbDB/WGoPTWRSpljp8b6CbKlU2IvzP6dJfiwufwLRT9pqWJFF0w6U2Z0YXeoEyEjSy/ePhPEE7R+3lrpkYEgsPcuDbbcfOfQpPgCeuk47t12Gp4xC6qFrgaHRVqae6w69DOljhDHtRYk67eTzkVQQCOY35ekSHZWDISHGoIPn8pQ08U+GdqbhsoaxU6FCN7eP1l0tVWUFSCCLg/XyMuca+AwyKXyjuuz3HxXWx9moo9pOo5sPCXWcD8p5bSdkdaiHK66g8j+E+BE7rh3GVrUw462deatzE5ufBpdrg6GLJr2fJZs0ynW9YlAznKisx8Beb9Ds5XO+VB4nX4Dwmeh5TjHlmt36todDNjgdItiluAVRWfyNrL/mtLGj2YpDVyzNvvlHwEssPhFp+6oF+fM+sFpcGXJ1MXFxiPJgkyDIiGAEwSZJMEmQhDGAzSWMEwDIAxLGMcxbQjgNFPGNFmQItzJkNMhCWizV/wBr0s7qGDNSIDgEAKxHulzoD16Sl7a9pWw1NKVCxxOIutP/AKa7NVPlrY7aE8pxtPhpoKhxDtSwyhjYrevjWcXq1ch91GtYM2wA5zVg6fUtUv4Ale7PQB2171hTwqpU6kA92ovYnNzG+ssVxjjVirH+lVAXn6nWeeYPtrXxLHD8PpJRpqAWqHL3dJL3L1HtawAtaa/Fe3TqwSlU7xFFmd0Cio1gMygAFVvc69Zu0PgZOPg9K/2k3MqPDS8D+Kzn2th8fITjcPjlpUBVxKVkLqahPvIoPuUxrcaa69Y7E41lp2veyjT7y3F7G3OxETcekVn2p9nQwGKQaj2awA3vYLUt/lPpPNMDjDRaxvkbf9R4iej9nu1Gao2GrnPTqhshe25HtUmPMHl0InH9q+zRw76XNNtabfVD+If3mrG67JGPLFrvjyjaNTTqCAQetxvHcPx7UKmddRsym9mH6iUHBMYQe7fT+m/X+mbOPxRF1X39x6W0t13kcL7SyOXt1no/2XfaAajtg8SQGZ2ag4tlNzc0ief4T6T0pp8y4zizVmDkKjKoH8tBTy5dQ1l+9fnPVuwP2onFmlha1Ko+IPs96lsrAffddLEDc7TB1PTNd8V8opjPU/yehTCZLQSZzhyLyLyGkGQhBMC8kwDIEwmATJMG0g1ANFtGGLMgyAYxTRjCARIMLMyY0yQKPP8AiPFMzPiXOWriFzKf/wAeDBIp2B/51W3sjob85TcM4XV4pWd2Y0sNT/4lRrkIg91bn3my205ky+/3Oq4qraralRQh673vmcLZaKD/AKaZUH+I85vY6mawGFww7rDU9b82a/vE/eM7aaitv6Bob2fH37/wpcdj+9AwfD6bLQv7o9+uR/zKr8+ZA2ljwzs3Swi9/jMruCClIG6rbZm/qN+UtA1HB0ilKwv7z7k9L/pON4zxBnYHWwOt9beI8YE3LZcD0o7sjjfHXxObM3vNfLtpy9NZGC4w92RjcXuCRcpfUkDnfaVd9Nfp4wabWqHxH5fpLtKqilyd2HxhsjZwCLOtRQdxyYfOdqxTFYUq+zAEHmrW0YePLxnn+NrZqBJN7C3X7w/SWeA4oVwwW+4Gvhz/ACknFtL3EhNJu+CmxeCKsbH2kO/iOfymomIN7N717g8zfkZatVB8ZqYmgGHQ9em8tT9zNKPsamIYZww0uvzt/wCp332H8PLY2rW+7Rokf4qhygfAN8J57VNwQfeUz137CnUYfFD7xq0/gEaw+JMp6p1idAxbyPTiYJkmDecA0oiCxhGA0gQbwTCg3gCCYBjIDCQZCzBIhneC0IRUW0nFYpUy5r+21gBuevwGs18A7NTzPYkklbC1lv7PraGtrCMMyYZMAxTcUx2YCmgyrvlG3iSeZmsKYVfaaw+sliF33O/1lNVxZd/wgE26nadSrLuDX4vigT+HkOs5zE1iWsZ0GLo2Uu9iLaageX0nMNUuxItrr89Joxopm6AY6+H6iBUNqim2huPiNJjfCBV1t5/O/Tyl6M8mamf/AOO3n8Tmljw6lmWkvUqD0tfWUzn+WR1e/wCX1vLjCsqMub3VZb9bC17Qy4Kcbt/o7HtXwoVqYemtqibgCwK8h6Thif3+Uv27aFXLUct/ulrmy7gEc5VYrHmtULtkDHfIMo+ErgpI0ZHCTtPcrcRh7i43Hz8Jt9j+1j4DECoozIdKlM7Ot/kw3Bg1KdjptKnFrZj0Ost2apmSXa9SPpqjx2g+GGKFVRQK5u8bQLrbK3PMDpaUFT7VeGqbd+7eK0Xy/E2+k8OHHagwjYW/8pqq1bfiVWX4HMD5qJXgzDHoI29TGef2R9TYLGJWpLVpOKlNxdXXn6crdI0zzj7D+J5sNiKJOtOotRR+FwVe3hmVfjPRj+U5mXH6c3EvTtWCYJMkyCJWMQZNOlf3iFHU7CS1lBZvQfvlKTHcfzXTXXlsPCRb8GnFgcy4epQF/wCcNPwmV2O43SSmzIC2UE3O2g6Sh4ZhnrViFpmqiEhgNADa6hmlhiuMlGNLKKeU3y5RY38ecdwpmtYIRdc/yjMdxTMF7xmY5bdLC+Z1Fhpm2J6TfpVg6hlN1YXHl09JzRpVHrDW5cnTl1Jl/wAPwXdUlp3vlufDUk2+cM0kkV9RGC42Y5hMkMZMrMpxWMqE3P5/GN4fhMqs7eSj6nwgUbs1h1/vH9o8R3VC2lzOr+C84vjvEC9RhoFBsAJViC73JPWCWm2KpUYJSt2Mz/WBU0Igh/jz+e0Xia1gT4fXSMkI3saOcc+Xz1ufnNvIXN+R5dRuZWCblCp++W0czRfubSUdOWsaKVukVSbSPv1/tFZfGqBJ01/djNTFJcG+41E2n2+v5RDiRAmVMyNrpYxYjmU777FKzDieUe61CoH8gAQf/ICe2tPKvsS4Kt6+KzaoO5CW/rUMWv5La09UJnC6xp5XRugqigSZjOACzbDWalbi9Fa6UTUTvnI/l5hmA3zEcpp8Yxqj2nJyA6D+q2/pMjT4NmHFre/BXcZ4p3i5hmAPPlp+U5riPE2pUWNNS7+OwOup8pef70KxKoARa2UjS00q1GmykD7w1FtB5TTBadmjp129pYcC4PUoYZR/E0u8fNUqJcgZ2N7A7EgWErMbii6M5PtKLWJ1FttZTcPrV1xDpUs1IH2NLHwsedhLjhnDTVrhTfJe726C5sfW0scabbf5K4tKNnUcM4d3aKW1cqL+FxqB8ZtNGub3immNu9znOTk7YtpkxpkBCi4PghlzdTp4/GcP24433lcoputPS9zq3P4WAnY8b48lChUKWuqEIN9dl/WeRVaxJJO5JJ8+fznawwt2xeoyaVSGCpf67Qg2vjaIVpIbf0M1mHUMBmnjq1zb9jwmwz/ASuZrm8ZCTfggCMS/WAIxDCVo2KTkdJso800Mcz/v0gZbFj2eKYwM0OAN2aeKGo8vziBNrF7CasKKXyex/Yb/APWxf/ep/wCh56Bi8WqC7Hy/vPNvsZx608LiyTr3tKw/wVJHaPi1Su5CE2B1M5WTFeWTZ08UbSfwcr9odZl4k9am5/mAOrA+6cuRhcdCplsva043KASHyjMhO9hYlTzGl5znF+IrUJotYBT7DAe4/wB8sdyG59LCUwz0XBBKsuoIPwII5Tb6SnFXyuCtZnim2t4t7/ftnqPCuDu72pi5sCegBvZvIzoV7I1NL1EGnK5ivs97M1MPTfEYioWrYpFut7hEuHW55sdNtAJ1hnIzZGpUmbf/AES8bFNh+zdNbFyXI25CWVOkqiyqFHQfnGXguZQ5N8lcpylywSYtoV4BMAqAJmSHMyQY8f4jjS977cxvOexA5i5HXzlo9YEN4j8tZUCsRv8A2856LGqMeaVgpU1hVKlifKDpe408Il6ktM1k1qmnnECYxkgwlZIhWkATJCEiGrQISqZAhq2sfe8QphB/rAx0DiTpNYTabUGasiFZ13Y/FGnhq73Kp3tJajDUqjrUGYeTW+MPjHavIClHRiLE8wD18SJT8A40tBK6OhcVUAC3suYXylvAXMp5T6acm2avXccaUf6GpqbnUn9mdT2N7HnHV8raUqYBqN0GtlHiSJU8A4M+JrJRpC7Od+Sj7zHwAnvfA+B08JRFGkNgMzc3bmxMp6rqPTWmPJMOPbVI3KdIKFVRZUAUDoFAAHwEx5JMXmnENJJgGSzwGkCC0AmSYJMgQGP0mSGmQjHirUhY6/vWVFSpLRwb+H7tKtKFzr1/OejiYcvihRGukVXGsfXqAGw3vNYtHMzAkyJMIpkIPBtJkIGKnWSYu0yQIzNJFSLzQgJCBh4p0tCAjaa5tOv1gDya0OmNdryAms9M+zn7OyxXFYpSEFmpUm0Lnk7Dkg+cry5Y4o6pDY4ObOh+zrsV/CKMRV/41RLKo0FJGAJB6sflOzMIm+8CefyZHklqkdBJJbAEQWhMIBMQYgwGkmC0gQTAMl4JkCCTMkGZCE8N/jG8NhylU1c335zJk9JFHMyN0jFW+pmVlsNOsyZHK/AiTMmSCkiYJMyQhky0mZIQG0wSZkhAgYyhUKsrDcEEfGZMkGXJ6N9k3Z2jiHr16yZ3pOMgPuAtckleZvPVmOsyZOB1Um8rTOhD/FAGCTMmTMWAwWmTICIWTp6QSZkyEItjAaZMkGBMyZMjBP/Z" id="946" name="Shape 946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hQSEBQUEhQUFRUUFBoXFxUXFBcUFRQaGBUWFxUUFxUXHCYeGBkkGRQUHy8gJCcpLCwsFx4xNTAqNSYrLCkBCQoKDgwOGg8PGiwkHCQpLCwsLCksLCwsLCwvLCwsKSwsLCwsLCwsLCopLCwsKSwsLCwsLSwsLCosLCwsLCwsL//AABEIANQAyAMBIgACEQEDEQH/xAAcAAACAgMBAQAAAAAAAAAAAAACAwEFAAQGBwj/xABBEAACAQIEAwUFBgQDCAMAAAABAgADEQQSITEFQVEGE2FxgSIykaGxB0JiwdHwFCNS4YKishUWM0Njc5LxJDRU/8QAGgEAAgMBAQAAAAAAAAAAAAAAAQIAAwQFBv/EACoRAAICAQMDBAICAwEAAAAAAAABAhEDEiExBCJBE1Fx8GGRgfEy0eEU/9oADAMBAAIRAxEAPwDuh+9I0GKSNUzyx0GMBhrAEMQisK0IQbyGqW+NpBaGg9JuUaajfU+OwmpSrgWuQDzO9vCFXxwFgrC55m7eunKWRaW4ri+BtXiFtFW/kPnc8pq4/ivdgZveY7AbeJtsJGIxhJy/Mm19dQMu01WUOSAATpfLmt6ltWOnhA5NlkYLyhi8VPuvTAN9wQVNzpqNpu9+jLoADsbHYyqxlDuUGyXtZVGp6ljyHhNSlixz32vsL8rQW0P6akriXQN5BlccTrddCOfXwMsVa+sBXKNGQTJtIMgELaLIjiYkmAdCjFtGuIth+/pAMhDQCI5xFGEZAFf3+c13j3MSw6SDGuwmQnEyMNZerGKYkHeOWKUDB6w4sQxIKzKlSwvvyt18IIpht2APS5Hpa3zgY85aRa402vOcbEfzPfY2F9OeoAAHix38IUhorayzxnEMlgbDTSzDKdNwd4jDcTYe6VANgRtbq1yNdxNGt2mqMMikGw2NrkXt71r2lelYr7xA8DrcddOW8fQMdLiOI6Du3U2945WIvz9q9pr0eIuTZXA6sifK5lRUx+YAC1ut9+tgDr5zKavuNj0Vh6chG0gS9zoMRX3uS34m5+Nukrlrr56323vNOvUYmzbHlp49ILb9IjRu6fHcdyzwuOXMASADpe+3nOho0soI53nC1rEW8NfXrOg7J8VNRGpObtTsVJ3ZDpY+INh6iSthOqwVHVHgvSIJhGCYhz0ARFsYwn6QWMg6FOIphGOIt5BhZEB4bxbGQZCmim3jWEW4kHQhhMkmZCEuRGLFgw1gKBgMYouYoR1Ea/vlCKwON8PLIbEBcuxOpNtwPGcWmHNN/ae4AIy9NNBmnR47jWZyLaAHT10lHUsSdLm+o69ZavwGNpUzXxNPKq5d3vewF9NTcznuLdpVosKfdtUbSyKLEm1xckTpzTuAuul7W5BrMf8ATb1nKcCw+bibO++RmXzGUC1+gvLYVu34RfihrdFjw7BV7CrVoPT03DZgg390C5MUnanCs+tZwxIC95TdA1+eot0nTcQxjmg5zMFAubH2tCMqqPE2EnieCXMQRsdhy5j6ytZE92v19ZslhVbc/v8A0VeHxKmpYEEno1z5W5TdCTQbs7Qe5q0lcnRSdGXmbFSDCfs8lgEq16YuLAP3qjwtUB09YHpfkfFajwPxiMRpYEDnYjzPSanZzjDUsZSzqclTNSzZTZidiPW00eI8JqLTSnTNOpUqVQAWVqKlTmNiQxAbTePxXFan8OiPTyO2VmYuC9MXXIVyWysT15Ax1FV72Cc1JU/J6aR+kWZq8HxLVKCO17tci+4F7AE8/ObZaZ2chqnQBMEwmEAmAZCni3jDFkSDIW0UxjWiiJB0LYxZMYTFNIEU4mSWmQhLcCMBiwYxYCoMQ1ix6wh9ZBTleKYNqdewNwwuuum+31mvXzBlRB7Tai+ll/rPQTouPYXPSuN0N/TUETj8VjCy06inmofLvlHvDyBEuhuWcl3Vq91TsurPdQ29jzJ/8pz2HwGSpTrAe4LMNyVIytp85ZA3Xa9xffUcj+UPCUgDe+pO3Qaw3Ro6fZhYl2UKVpmsMwBUEDS98+vKK4T3rI/fZu87581xbQm6eBGWwlgtr8pNWrc6bAyu9qOg3e4C0hpf+8IpJZtZKnnFYivk0cd7AQ5S2SoGPOwysCQOe4mtkFR85QIMqgC+a+UH2yTzJJMtWqG1+fXe0rKmUMQz5Qd/0+ceL8DKPk6Ts5xHMvdH7gJQ9QD7Q8xe8uGP6TjeBnPUXuhUBRxqwsCL6nysDOyY79IslTOb1UFGdryCYtoUAxTMgGizGExbSDCjFmMMWTIOLMW0Y0W8gwphJmOJMgS0WGDF3kgyFLGgwlMWBCEgBg8ZwfGOzyYMq/e/y3drIRqAbsxvyUHS/jO8H7PSeZ9reK9/WJHuqMq+XM+pufhL8MXJ14LMS3Lagt1BRgR1vcEdPhNihTsDb9+E4PBcSeixKEkXBKE+yfTl6Tr+Fcap119k2bmp3B/MRsuKUfg6OHRW3JZ5rmCDaSrfv6yai3mcv4CSNy6ems1Va02kfSQWa9hDNYGU/EaOYG5A6H6fWXNdhl03ldgh3FZqyqHZgFZX1BsbgqDs3QiPDbcKutkdtgGPc0rix7tLi1tQoBuPS8Yxksf2d5Ers4b3YJgHnCMAyBAJgEw2gGQIswGhsYt5BwGiobRZMgwDTJDSZAlkBGCLEMQFbDB/WGoPTWRSpljp8b6CbKlU2IvzP6dJfiwufwLRT9pqWJFF0w6U2Z0YXeoEyEjSy/ePhPEE7R+3lrpkYEgsPcuDbbcfOfQpPgCeuk47t12Gp4xC6qFrgaHRVqae6w69DOljhDHtRYk67eTzkVQQCOY35ekSHZWDISHGoIPn8pQ08U+GdqbhsoaxU6FCN7eP1l0tVWUFSCCLg/XyMuca+AwyKXyjuuz3HxXWx9moo9pOo5sPCXWcD8p5bSdkdaiHK66g8j+E+BE7rh3GVrUw462deatzE5ufBpdrg6GLJr2fJZs0ynW9YlAznKisx8Beb9Ds5XO+VB4nX4Dwmeh5TjHlmt36todDNjgdItiluAVRWfyNrL/mtLGj2YpDVyzNvvlHwEssPhFp+6oF+fM+sFpcGXJ1MXFxiPJgkyDIiGAEwSZJMEmQhDGAzSWMEwDIAxLGMcxbQjgNFPGNFmQItzJkNMhCWizV/wBr0s7qGDNSIDgEAKxHulzoD16Sl7a9pWw1NKVCxxOIutP/AKa7NVPlrY7aE8pxtPhpoKhxDtSwyhjYrevjWcXq1ch91GtYM2wA5zVg6fUtUv4Ale7PQB2171hTwqpU6kA92ovYnNzG+ssVxjjVirH+lVAXn6nWeeYPtrXxLHD8PpJRpqAWqHL3dJL3L1HtawAtaa/Fe3TqwSlU7xFFmd0Cio1gMygAFVvc69Zu0PgZOPg9K/2k3MqPDS8D+Kzn2th8fITjcPjlpUBVxKVkLqahPvIoPuUxrcaa69Y7E41lp2veyjT7y3F7G3OxETcekVn2p9nQwGKQaj2awA3vYLUt/lPpPNMDjDRaxvkbf9R4iej9nu1Gao2GrnPTqhshe25HtUmPMHl0InH9q+zRw76XNNtabfVD+If3mrG67JGPLFrvjyjaNTTqCAQetxvHcPx7UKmddRsym9mH6iUHBMYQe7fT+m/X+mbOPxRF1X39x6W0t13kcL7SyOXt1no/2XfaAajtg8SQGZ2ag4tlNzc0ief4T6T0pp8y4zizVmDkKjKoH8tBTy5dQ1l+9fnPVuwP2onFmlha1Ko+IPs96lsrAffddLEDc7TB1PTNd8V8opjPU/yehTCZLQSZzhyLyLyGkGQhBMC8kwDIEwmATJMG0g1ANFtGGLMgyAYxTRjCARIMLMyY0yQKPP8AiPFMzPiXOWriFzKf/wAeDBIp2B/51W3sjob85TcM4XV4pWd2Y0sNT/4lRrkIg91bn3my205ky+/3Oq4qraralRQh673vmcLZaKD/AKaZUH+I85vY6mawGFww7rDU9b82a/vE/eM7aaitv6Bob2fH37/wpcdj+9AwfD6bLQv7o9+uR/zKr8+ZA2ljwzs3Swi9/jMruCClIG6rbZm/qN+UtA1HB0ilKwv7z7k9L/pON4zxBnYHWwOt9beI8YE3LZcD0o7sjjfHXxObM3vNfLtpy9NZGC4w92RjcXuCRcpfUkDnfaVd9Nfp4wabWqHxH5fpLtKqilyd2HxhsjZwCLOtRQdxyYfOdqxTFYUq+zAEHmrW0YePLxnn+NrZqBJN7C3X7w/SWeA4oVwwW+4Gvhz/ACknFtL3EhNJu+CmxeCKsbH2kO/iOfymomIN7N717g8zfkZatVB8ZqYmgGHQ9em8tT9zNKPsamIYZww0uvzt/wCp332H8PLY2rW+7Rokf4qhygfAN8J57VNwQfeUz137CnUYfFD7xq0/gEaw+JMp6p1idAxbyPTiYJkmDecA0oiCxhGA0gQbwTCg3gCCYBjIDCQZCzBIhneC0IRUW0nFYpUy5r+21gBuevwGs18A7NTzPYkklbC1lv7PraGtrCMMyYZMAxTcUx2YCmgyrvlG3iSeZmsKYVfaaw+sliF33O/1lNVxZd/wgE26nadSrLuDX4vigT+HkOs5zE1iWsZ0GLo2Uu9iLaageX0nMNUuxItrr89Joxopm6AY6+H6iBUNqim2huPiNJjfCBV1t5/O/Tyl6M8mamf/AOO3n8Tmljw6lmWkvUqD0tfWUzn+WR1e/wCX1vLjCsqMub3VZb9bC17Qy4Kcbt/o7HtXwoVqYemtqibgCwK8h6Thif3+Uv27aFXLUct/ulrmy7gEc5VYrHmtULtkDHfIMo+ErgpI0ZHCTtPcrcRh7i43Hz8Jt9j+1j4DECoozIdKlM7Ot/kw3Bg1KdjptKnFrZj0Ost2apmSXa9SPpqjx2g+GGKFVRQK5u8bQLrbK3PMDpaUFT7VeGqbd+7eK0Xy/E2+k8OHHagwjYW/8pqq1bfiVWX4HMD5qJXgzDHoI29TGef2R9TYLGJWpLVpOKlNxdXXn6crdI0zzj7D+J5sNiKJOtOotRR+FwVe3hmVfjPRj+U5mXH6c3EvTtWCYJMkyCJWMQZNOlf3iFHU7CS1lBZvQfvlKTHcfzXTXXlsPCRb8GnFgcy4epQF/wCcNPwmV2O43SSmzIC2UE3O2g6Sh4ZhnrViFpmqiEhgNADa6hmlhiuMlGNLKKeU3y5RY38ecdwpmtYIRdc/yjMdxTMF7xmY5bdLC+Z1Fhpm2J6TfpVg6hlN1YXHl09JzRpVHrDW5cnTl1Jl/wAPwXdUlp3vlufDUk2+cM0kkV9RGC42Y5hMkMZMrMpxWMqE3P5/GN4fhMqs7eSj6nwgUbs1h1/vH9o8R3VC2lzOr+C84vjvEC9RhoFBsAJViC73JPWCWm2KpUYJSt2Mz/WBU0Igh/jz+e0Xia1gT4fXSMkI3saOcc+Xz1ufnNvIXN+R5dRuZWCblCp++W0czRfubSUdOWsaKVukVSbSPv1/tFZfGqBJ01/djNTFJcG+41E2n2+v5RDiRAmVMyNrpYxYjmU777FKzDieUe61CoH8gAQf/ICe2tPKvsS4Kt6+KzaoO5CW/rUMWv5La09UJnC6xp5XRugqigSZjOACzbDWalbi9Fa6UTUTvnI/l5hmA3zEcpp8Yxqj2nJyA6D+q2/pMjT4NmHFre/BXcZ4p3i5hmAPPlp+U5riPE2pUWNNS7+OwOup8pef70KxKoARa2UjS00q1GmykD7w1FtB5TTBadmjp129pYcC4PUoYZR/E0u8fNUqJcgZ2N7A7EgWErMbii6M5PtKLWJ1FttZTcPrV1xDpUs1IH2NLHwsedhLjhnDTVrhTfJe726C5sfW0scabbf5K4tKNnUcM4d3aKW1cqL+FxqB8ZtNGub3immNu9znOTk7YtpkxpkBCi4PghlzdTp4/GcP24433lcoputPS9zq3P4WAnY8b48lChUKWuqEIN9dl/WeRVaxJJO5JJ8+fznawwt2xeoyaVSGCpf67Qg2vjaIVpIbf0M1mHUMBmnjq1zb9jwmwz/ASuZrm8ZCTfggCMS/WAIxDCVo2KTkdJso800Mcz/v0gZbFj2eKYwM0OAN2aeKGo8vziBNrF7CasKKXyex/Yb/APWxf/ep/wCh56Bi8WqC7Hy/vPNvsZx608LiyTr3tKw/wVJHaPi1Su5CE2B1M5WTFeWTZ08UbSfwcr9odZl4k9am5/mAOrA+6cuRhcdCplsva043KASHyjMhO9hYlTzGl5znF+IrUJotYBT7DAe4/wB8sdyG59LCUwz0XBBKsuoIPwII5Tb6SnFXyuCtZnim2t4t7/ftnqPCuDu72pi5sCegBvZvIzoV7I1NL1EGnK5ivs97M1MPTfEYioWrYpFut7hEuHW55sdNtAJ1hnIzZGpUmbf/AES8bFNh+zdNbFyXI25CWVOkqiyqFHQfnGXguZQ5N8lcpylywSYtoV4BMAqAJmSHMyQY8f4jjS977cxvOexA5i5HXzlo9YEN4j8tZUCsRv8A2856LGqMeaVgpU1hVKlifKDpe408Il6ktM1k1qmnnECYxkgwlZIhWkATJCEiGrQISqZAhq2sfe8QphB/rAx0DiTpNYTabUGasiFZ13Y/FGnhq73Kp3tJajDUqjrUGYeTW+MPjHavIClHRiLE8wD18SJT8A40tBK6OhcVUAC3suYXylvAXMp5T6acm2avXccaUf6GpqbnUn9mdT2N7HnHV8raUqYBqN0GtlHiSJU8A4M+JrJRpC7Od+Sj7zHwAnvfA+B08JRFGkNgMzc3bmxMp6rqPTWmPJMOPbVI3KdIKFVRZUAUDoFAAHwEx5JMXmnENJJgGSzwGkCC0AmSYJMgQGP0mSGmQjHirUhY6/vWVFSpLRwb+H7tKtKFzr1/OejiYcvihRGukVXGsfXqAGw3vNYtHMzAkyJMIpkIPBtJkIGKnWSYu0yQIzNJFSLzQgJCBh4p0tCAjaa5tOv1gDya0OmNdryAms9M+zn7OyxXFYpSEFmpUm0Lnk7Dkg+cry5Y4o6pDY4ObOh+zrsV/CKMRV/41RLKo0FJGAJB6sflOzMIm+8CefyZHklqkdBJJbAEQWhMIBMQYgwGkmC0gQTAMl4JkCCTMkGZCE8N/jG8NhylU1c335zJk9JFHMyN0jFW+pmVlsNOsyZHK/AiTMmSCkiYJMyQhky0mZIQG0wSZkhAgYyhUKsrDcEEfGZMkGXJ6N9k3Z2jiHr16yZ3pOMgPuAtckleZvPVmOsyZOB1Um8rTOhD/FAGCTMmTMWAwWmTICIWTp6QSZkyEItjAaZMkGBMyZMjBP/Z" id="947" name="Shape 947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hAQEBIQEA8PDxAQFRAPDw8PDw8PEA8PFBAVFBQQFBQXHCYeFxkjGRUUHy8gIycpLCwsFR4xNTAqNSYrLCkBCQoKDgwOGg8PFSwcHx8pLCwpKikpKSksLCksKSwpKSkpKSkpKSkpKSksKSkpKSwpLCwpKSksKSksKSwpLCwpKf/AABEIALsBDgMBIgACEQEDEQH/xAAcAAACAgMBAQAAAAAAAAAAAAACAwQFAQYHAAj/xABBEAACAQIEAgcEBwQKAwAAAAABAgADEQQSITEFQQYTIlFhcYEykaGxBzNCUnLB0SNi4fAUFSRjgpKissLxFjRz/8QAGQEAAgMBAAAAAAAAAAAAAAAAAAIBAwQF/8QAJBEBAAICAQQCAwEBAAAAAAAAAAECAxExITJBUQQSExQiYYH/2gAMAwEAAhEDEQA/AOW0yykFSQeVt5ipiGca623MdTrWN9QPCJa1tOe8qjXtb/XokrY6xpvoIBWSCsS1vSytPZ1FdDGUINIaGFQXWPTgluR4oazFGHihrAoDWMheYQdmNw67xeE9mOw3OVTyeOC2HaEUB25IYdqKt24qT2XSR0GpksjSR0Gph4EcmgaRbjSPUaRTiEcCeVJjB24o7SRjR2okjSXRwSUSoJlZl1nlklMIkbmZL7pFPtGAN6Km2Pp/i/KdkAnF+jzWx1L8Yna1E04uCSHLBKx1oLCXIXnC/qxJlpE4T9WJOtMd+6SAtMEQ7TBERBREEiNIgESEFESLiU1HkZNIkTFrt6xkvngQTDg2mR0ijJNpHYayTCRB1IbwqG8xT5w6Al9O1RfuFiRBoiOrm0CiI5V3gh2ZIwdEtewg8Kw5qEIurNsJslDhLURYgAne5Jbz8PKV63JolS/1ZUvfLaRqmEZWuRa282hrKL39BoTEnKw7S25XHdD6n1KhI0kZBqZeYjh33Dm8Nj7pVPhyrG/u7osxMQjy8BFGPCxTLpIjgTypceO3FAaGP4iO3EjaXV4JKHVMyk9VE8kkp1tpFI7RkzkJEcdqAL4SbY2l+NZ3FBOF4M2xdI/vp853akNB6TRiJPL1phljLTDCXoW/CPq5PtIPB/Y9ZYWmPJ3SUFpgiHaYIiILIgkRhEEiBSiJExq7Wk0iRcYNBJS+c560MCZyzG6ekdhrJAOg9IsjWMWEpSKPOHR3g4fnGUt5ox9rNfuNxA28oFIaw8Ryh4GgajADSOV0H6P8GEpVMSRd/YQcwLa28zp6GWVVtCzDU8r6yi4ZxNqKGkmzW35W3lkalwCfWRbpB8cbkCi7a2AkiphRa/5QMPRLNYX237o1sTQUdWcR2trKhqG/dcC0r02xMVV2JwvMHx7pX1KKtvow0J7xyMuKlakAAaqHWxJunkTe1pT4ysqm4ZWB0upB3kwrzfWY3HKHltcRLCSM1yT3xLCJDPKk4kO3ELtJPEx2hEINJbXgkodUTKCerTyGMU0cpGde1JajQSLVHagENTbEUz+8nznecP7K+Q+U4JVNqyH95fnO+YP2E/CvyEvxEnky0wwjLTDCaELPg/sHzlhaQOD+yfOWMyZO4obTFoVp60rQWRBIjCIBEEEVc3K1pBpKWB1O/OWZEi4ssAMovrrJD51tPDnCtMqsxOoj84xRBZNYy8JBuG+1Gp7UXhecfT3mnH2s9+4zEroJL6P3NUBdyDb0F/ykXE7CHwbEmniKLKbHOoPdlJytf0JjwR0VejtJAcztnuAWDa3K3uBsBqB6xVTArkUdbWFibZaltPHSWNHE50KgjMc52uSwO3wtrIWJpWdtdjt4Src+W6aV6TBmFwJCkriK9+SsaTo3gQUv7jJmP4KA1FlVR1SlHA0D6ixtyIsded4nBHsm/l6SY6tlv1jW7iQbfCRuYP8AjiZ2gcTTOCinJbQX110YAnn/ABmn9I8AipUKaKyIc5Xtipu5J3321m2YjEKKl2RmW5BsR2RzY95MouNV1FMvlvTY2QE6nW3zjK8lejXujdVmVgXNRQQASCLaXtr3/l4y1baBgFFtgL6mwAjXGkWGaVFxP2hE0xoZK4quokalzlleCShVxPUxCrzFMRkHLI1f2pKXaR647UEK3G6VFPiPnO+cNN6NM/uJ/tE4HxIWYTvXBDfD0T+4n+0S/ESeUy0wRDtPETQhP4Ps0sbSu4R9qWUy5O4obT0K0xaVIARBIhkQTAAIgERhgmSh83GFT3mLQqe8wOqSw1hEQau8blhIZwm7RtP2ovBjUxyLrNWPtZsncdiNhIYqlHV9srA+l5NxHsiQ6w7JlhG/YXFEuKlNyvWdq26m/wBq0eMeXZi1r3sbCw2tNM6J4qovtHNTF1QHcDmAe6bh1FzmXZ9fXnDJSY1Mxy0YbbjW+FtTbsgDnJlaplRRffUnfwAlVw6prkbQjVT3iT0fMQpYWHLxlLXWUevUXWyOdrkobaG80/pFiAtMrrl6xSAQRY2Nxr5Cbtjqdhtzt5+M5/0wqHMlMC+c9Ye/S6xvBMvSEjhuLVhpJRGkrODYQgay1ZYscMc8qXig1EiIJN4sNpDpiWV4LKJXEwkLECDTEYpy7RGI3khRpI+IGsEK3iY1E7t0bN8JQP8Adp8pwrig2ncuiLXwWHP92vyl+LkluVvaetCtPWmhCVwndpaWlZwr2jLSZsncUMxCMxaVICRBIhmCYABgERhgGSHzeqzNPeeQ3Myo1E5zqE1hqYwcoNcbwuQgkWD3MerayAuLy3sL+e0U+Jc87eWk3Y6T9erJktG+i4xdQBRcgesrK2IzaDb5yE0zTMvrXSqZ22zos4f9md11HipP5H5ibrQw+UaafKcw4VjzRrJUGyntDvQ6MPdOrUnBUMpurAEEbEEXBnV+PFctPpaNli01ncF9UG/dbex7/CIYm+gKt94bSU63lVxDGkBlU6nRudl5kGYPkfCtjn+esS2VzRaNz0lUcf6ZvRbIriofDQCUOAxj4ir1lQ3Y6C2gAGwAlVxRL1nttmMtOAUbETn36bgs2mza6SADSYaHTgvEjhE8qjiqjSQU0k/io0EgUxLa8ElGxAi0jcTFU4yD12iMVvJCDQyPi9xAK7iuwnbOgzXwGH/AJxTig7InZvo9a/D6HlaXYuVduWyWmIU9aaUJHDPaPlLSVfDvb9JazPl7kMGYmZiVICYJhmAYICYJhGYgHzgg1nhvCtaBfWc51SMXWANtyeUSxLbnTuiVJdix5/KSVE6WLDFY3PLFfLNp/wAYWjMmmIwf9+BngNZo0pRKiWg5f4H9ZJZb6RVPQ290jSRop5ze+hXGg1MYdyLpoh71Ow9NvdNHknh+I6uorXIF7Nb7p392/pLcOT8dtodO4pjloUnqtchRew3Y8hObpxR+t60kklruCWIysbEAHQCxm34zEO9kqa5FJ09moCPa900ritBUqOEUhSobwBOtx6fOavlWmdTE8DRfEMOadRgwNmJZSRvrrJXDOILTIDDTvHKQ3xBrka3Jy2uScpy/wMRmI39R3Tn3rF+uuiYmYdAw9VWAZSCp2Inqk07h3FHom47SndDsfHwM2vC4paqB12PLmDzBmK2Oar4t9kHio0ErkljxYaCV9OTXgSRiBEqY7ExNOOU+nE4saiOpRWL5QCu4oOyJ1/6NGvw+l4Zh8ZyHifsCdZ+ix74BfBmHxluLklm4Wnp6ZmnZSyxGxtMf0p/vGeqRRk9AP+nVB9oz39Z1fvfCIaBD6x6CUeL1O8e6D/XdTuEiMIlofSvpGlh/X7/dEz/5CfufGVTQDD8dfQ05NbSKqi4PiDb3Rt5HxNTKvjsJwaxMzqHSmdQi4VOzePtFYY8o4CdqHNeHzhAQQIfL5yQRftWmKiazFbRhGuJACphCAsMQDdej+IFfDZW+sodi/PJ9n4XHpNX44hWoV5EfIkASb0UxnV4gKTpVBpnz3X4i3rC6WYezK/iw+F/ymm0/fFv0kfQrBUawqKxtUQIVtpYZSrabHUX/AMXjInSjgjUHzbo/2htm/n5SP0ZxXVYpNbZzl8LHTX4H/DN74vw8VKRWpcg721y6GzehtJxVjJi15hEuau6nLlBU27WuhPeJd9F8RZnp8iM48xv8D8JQ1EykjuNpN4RWyV0OwJsfJhaYLV/mYNE9dth4qOzK2nvLTinsyrp7zNThdYnFCIpSRiBvI9KOU+mYvF8o2lE4vlAIPEx2PdOofRM98Dbudpy/iP1c6V9ELf2Nx3VDHoSzfJ4TxnhLEF1Ilo6pEtAFtFmMaLMAFjEsY5olobkAJiyYZgGTufYcnAlfjqvay8lHxMslEp27Tse8mYPjRu2/TVnnVdG4cWjjAUQ50mMQMyp/WComHNpILxf2T4x3KLxw7IPiIdM6SAECEBMW1hEQAqbkEEaEEEHuI1Bmz8aQVsL1oHJav6j4maqDNt4CprYN6dxdS6WP3WGYfM+6X4eu6+4DR65Nww0IsQRpY94nTejXFTisOjMR1i3R/Ej7VvEWM5nUG457S76GYzLVamb5WAIINirA2zA+olfx8n0vr2aQdJcMUxNQWtc5hpYWI/W8rFbTymz9NKJzU3OpKshNrE5SCL+OpmrXtJzV1eStsxFXPRVt8wB9bayAg1i+F4u9FkO6G4/CeXv+cYhnP1qZhfvYMTItMyVipDoyUJNOBitodI6wMXsIBB4h9XOhfQ4/9nqjuf8AKc9x31Zm+fQ0/wCzrj95T8I9OSWdIMxMmYliAPEtHPEtBBbRZjGimglholo0xTQBbRZjDFmAcqRucqaY3PfcyxxD2RvK3v0ldsJl+JHMr/kTxBqmGDFIY0CbmZkGLxD/AJQoqudvO8AZizdB5iFRaJxLdkekKg0Ac8JZhhMrAAO82PodiitSomhzKrWJA1Vrf8prj7yfwKtlxCX1DXQgb9oafG0sxTq8ShA4tSyVqotbtt6C8XwSqFxFK+xcI34X7B+DSV0mp5cQ9r62Ouh1AlSrWOYbixHmNZVf+bz/AJJ/DeelLF6KE7oQG8G1VvjNPebRxPFZ6NW+7ZagtqCCFe/vvNYq7zR8jmJJBvD6hFTwYEH3S2pyhptY3GhGsvaLXse+xmDJHXa2r2JkOmNZMxEiJvEMfS3g4raZWYxTC2pA8zAShYz6s+U3T6GX/wDYH4TK7gfRc4lc1S4p9w0L/oJsHRelSwdSoaSBQwAKl25c9byazqT/AIb2jcN/MxeV1DjVJqbMzhWUheqS9Ss4PNE/XTlcXkvCs+RDUsKmVc4XYNbUD1lu1NqzWdSZUiDHVIgyShaKaMaKeQGDEtGxLQSAxbQ2gGAaWeilOr2VqE3Py/6ij0FTMAapsQx5cpZ4K4FwSDmcj3mEtRrqb8m08dZhi9q9rozjrPMKZuh6jRahJyFzp4jSF/4cNbVCbKrbd8tmqMTbupn5iTKTaNyOWmB46Rpz3iOURgpvhQN0GINjUt2guw7t4S/R+GsxrG13BAH3R/CbDXrldWtcVFPwjMJjcxAtuarWPiDE/Yub9enprnFeieHenT6rNSZKadaWYv1lQk3YDkNpVp0VAcL1w9sU9VO82ziALISNCEUac9ZX5SH0264efsiWR8i0+ST8ekeFS/RdrA5+yQWBynYNaSj0GqAkGqgtYbHci4l+KbKty916uoCgA0u8YcRVzsLdlXRm7ymW0Sfk38Sb9ekeGp1uh9QWPWJckraxvod5C4rwpsI4JZWKvy71IM3IV8wDAWAR2sfGpNd6WNnLHcda4H+VZdhzXtbUqc2Gla7hA6creqjACzU1II2Iu1j4aTWiZe8frF6GGY2P7PJfn2HZbH3SgE25p3eZZIbjwvACphkYknPTdLdzISAPdf3TW6uwM2rohUBw+XnTrD3MNfm01riNPI7p913HuJl2TrSsl8obpc+A310liOIMOS/GQVFz7rwiL+X87TP9Ykb0e+Odtb29BMpjPC58DaRyIJaR9ITuTKtd2+1Ydy6Sy6McG/pFbtHsUxncnnrZV9T8pUX0kmi9UE0qdZUp1AheohI0K3yE73FyCo+Ii26R0NSevV0+pxinSw1U0MtVqINwHsLjUrfe/gBK7gr1Kql8VTp0qlVyyKjMr5CNFVNl15m58pW8Dq4eggpKwex0aplXtGxO+g1kniePRG1cIxvbKABa5N118pn3pt+29TK8o0zSc0qLMr2vbYg/aLNuTLPgFXEOc1Q1SLkHrAoUrrqvM8pqHDcRQqEGpXyd92JJ8zN94djqLKFp1Fa3cY9OvlVlyRxFU54lo1oljLmUBinjGMW8gBvFNDvFvAFtAJhMYBglQYamcqjvLfnFigVKrz7X5yXhV7VP8TfnM11Bq+Wa050cur4QetKFtLk0/wAxDqC6sdrKhteDiNz+A/lF1tv8kkJIF2CntftF8iLCOByOotcAVP8AqOqKBcjQrVSxHLaL3Jvr9b+cXkzwxDGmxyjWkH1/FM1kvVDKoGWqhIGwbKDPU/qj4UV/3QMCx1/+yn5CGoCxwmFZSC1mFVaikcgc0nUMEpD6ZiQpb00tK3CVWuBc2uD6mobx+CxL9dVGY2I298rtBtqvFW6pwgt2WT/XvKTj+BqO3V0qb1SrM2WkrVCBkUsxsL213my8RQLQbKLfs6h9bjWK6H4+olaqyuQWDgnvAyWEsx3+n9elOaN105pjapNIIfsM9vUr+d5WroL8+X6y/wClGuJxB5l3J5akgygbczp7+0RLmcdG09B3uzqdgVf/AEOP0kTpVh8mIbuezj1Fj8QYzoKf27/g/n5xvTX61Pwf8jNXOD/pfLXqUM1LRAOsCqxlANNS/wDO89eBThiQBR+HrsoZUVc7jKah1KpzA7r98jiLxDEW1MN6A6opopUWJFjffa+ki8Nb9oPWFjdBYaC9reFryx6FYdamMRXUMNdDKrRvoaJ11WvCuFvXcKoNjubbTpPR7okuGs2dix3EuMDw+lTAyU1XyElGRXHFTWtt5oljGtFNHIAxbmE0B4AF4t4cW8AWxgEwzFmCX//Z" id="948" name="Shape 948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49" name="Shape 949"/>
          <p:cNvSpPr txBox="1"/>
          <p:nvPr/>
        </p:nvSpPr>
        <p:spPr>
          <a:xfrm>
            <a:off x="231775" y="1339050"/>
            <a:ext cx="8579100" cy="1685400"/>
          </a:xfrm>
          <a:prstGeom prst="rect">
            <a:avLst/>
          </a:prstGeom>
          <a:solidFill>
            <a:srgbClr val="FDF8CD"/>
          </a:solidFill>
          <a:ln cap="flat" cmpd="sng" w="28575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latin typeface="Short Stack"/>
                <a:ea typeface="Short Stack"/>
                <a:cs typeface="Short Stack"/>
                <a:sym typeface="Short Stack"/>
              </a:rPr>
              <a:t>The best measurement comes from studying </a:t>
            </a:r>
            <a:r>
              <a:rPr b="1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the decay of Z boson 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→  </a:t>
            </a:r>
            <a:r>
              <a:rPr b="1" lang="en-US" sz="240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measured </a:t>
            </a:r>
            <a:r>
              <a:rPr b="1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3 generations</a:t>
            </a:r>
            <a:r>
              <a:rPr b="1" lang="en-US" sz="240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grpSp>
        <p:nvGrpSpPr>
          <p:cNvPr id="950" name="Shape 950"/>
          <p:cNvGrpSpPr/>
          <p:nvPr/>
        </p:nvGrpSpPr>
        <p:grpSpPr>
          <a:xfrm>
            <a:off x="96325" y="3600075"/>
            <a:ext cx="5105400" cy="1876425"/>
            <a:chOff x="96325" y="3600075"/>
            <a:chExt cx="5105400" cy="1876425"/>
          </a:xfrm>
        </p:grpSpPr>
        <p:pic>
          <p:nvPicPr>
            <p:cNvPr descr="Zdecay.gif" id="951" name="Shape 9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325" y="3600075"/>
              <a:ext cx="5105400" cy="187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2" name="Shape 952"/>
            <p:cNvSpPr/>
            <p:nvPr/>
          </p:nvSpPr>
          <p:spPr>
            <a:xfrm>
              <a:off x="3326300" y="4056750"/>
              <a:ext cx="1783800" cy="1023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3" name="Shape 953"/>
            <p:cNvSpPr/>
            <p:nvPr/>
          </p:nvSpPr>
          <p:spPr>
            <a:xfrm>
              <a:off x="1328950" y="4165725"/>
              <a:ext cx="1098300" cy="304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>
              <a:off x="152400" y="4011775"/>
              <a:ext cx="304800" cy="4404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228600" y="4545175"/>
              <a:ext cx="304800" cy="4404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956" name="Shape 956"/>
          <p:cNvSpPr txBox="1"/>
          <p:nvPr/>
        </p:nvSpPr>
        <p:spPr>
          <a:xfrm>
            <a:off x="79365" y="3865483"/>
            <a:ext cx="5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baseline="3000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</a:p>
        </p:txBody>
      </p:sp>
      <p:sp>
        <p:nvSpPr>
          <p:cNvPr id="957" name="Shape 957"/>
          <p:cNvSpPr txBox="1"/>
          <p:nvPr/>
        </p:nvSpPr>
        <p:spPr>
          <a:xfrm>
            <a:off x="20123" y="4594325"/>
            <a:ext cx="684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30000" lang="en-US" sz="3600">
                <a:latin typeface="Calibri"/>
                <a:ea typeface="Calibri"/>
                <a:cs typeface="Calibri"/>
                <a:sym typeface="Calibri"/>
              </a:rPr>
              <a:t>+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3355965" y="3865483"/>
            <a:ext cx="50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f</a:t>
            </a:r>
          </a:p>
        </p:txBody>
      </p:sp>
      <p:sp>
        <p:nvSpPr>
          <p:cNvPr id="959" name="Shape 959"/>
          <p:cNvSpPr txBox="1"/>
          <p:nvPr/>
        </p:nvSpPr>
        <p:spPr>
          <a:xfrm>
            <a:off x="3296723" y="4594325"/>
            <a:ext cx="684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f</a:t>
            </a:r>
          </a:p>
        </p:txBody>
      </p:sp>
      <p:cxnSp>
        <p:nvCxnSpPr>
          <p:cNvPr id="960" name="Shape 960"/>
          <p:cNvCxnSpPr>
            <a:stCxn id="959" idx="0"/>
            <a:endCxn id="959" idx="0"/>
          </p:cNvCxnSpPr>
          <p:nvPr/>
        </p:nvCxnSpPr>
        <p:spPr>
          <a:xfrm>
            <a:off x="3639173" y="459432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61" name="Shape 961"/>
          <p:cNvCxnSpPr/>
          <p:nvPr/>
        </p:nvCxnSpPr>
        <p:spPr>
          <a:xfrm>
            <a:off x="3233300" y="4704050"/>
            <a:ext cx="410100" cy="2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62" name="Shape 962"/>
          <p:cNvSpPr txBox="1"/>
          <p:nvPr/>
        </p:nvSpPr>
        <p:spPr>
          <a:xfrm>
            <a:off x="337075" y="5516525"/>
            <a:ext cx="46239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latin typeface="Short Stack"/>
                <a:ea typeface="Short Stack"/>
                <a:cs typeface="Short Stack"/>
                <a:sym typeface="Short Stack"/>
              </a:rPr>
              <a:t>Where f = quarks, leptons, neutrinos.</a:t>
            </a:r>
          </a:p>
        </p:txBody>
      </p:sp>
      <p:pic>
        <p:nvPicPr>
          <p:cNvPr descr="Inside_the_CERN_LHC_tunnel.jpg" id="963" name="Shape 9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7925" y="3176850"/>
            <a:ext cx="3789874" cy="2528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969" name="Shape 96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970" name="Shape 97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971" name="Shape 971"/>
          <p:cNvSpPr/>
          <p:nvPr/>
        </p:nvSpPr>
        <p:spPr>
          <a:xfrm>
            <a:off x="2057400" y="2057400"/>
            <a:ext cx="1219199" cy="2590800"/>
          </a:xfrm>
          <a:prstGeom prst="roundRect">
            <a:avLst>
              <a:gd fmla="val 16667" name="adj"/>
            </a:avLst>
          </a:prstGeom>
          <a:solidFill>
            <a:srgbClr val="E5ECE9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72" name="Shape 972"/>
          <p:cNvSpPr txBox="1"/>
          <p:nvPr/>
        </p:nvSpPr>
        <p:spPr>
          <a:xfrm>
            <a:off x="533400" y="609600"/>
            <a:ext cx="4267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Recap: Leptons</a:t>
            </a:r>
          </a:p>
        </p:txBody>
      </p:sp>
      <p:sp>
        <p:nvSpPr>
          <p:cNvPr id="973" name="Shape 973"/>
          <p:cNvSpPr txBox="1"/>
          <p:nvPr/>
        </p:nvSpPr>
        <p:spPr>
          <a:xfrm>
            <a:off x="2133600" y="28194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434343"/>
                </a:solidFill>
                <a:latin typeface="Candara"/>
                <a:ea typeface="Candara"/>
                <a:cs typeface="Candara"/>
                <a:sym typeface="Candara"/>
              </a:rPr>
              <a:t>electron</a:t>
            </a:r>
          </a:p>
        </p:txBody>
      </p:sp>
      <p:sp>
        <p:nvSpPr>
          <p:cNvPr id="974" name="Shape 974"/>
          <p:cNvSpPr/>
          <p:nvPr/>
        </p:nvSpPr>
        <p:spPr>
          <a:xfrm>
            <a:off x="2286000" y="22098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75" name="Shape 975"/>
          <p:cNvSpPr txBox="1"/>
          <p:nvPr/>
        </p:nvSpPr>
        <p:spPr>
          <a:xfrm>
            <a:off x="2438400" y="2209800"/>
            <a:ext cx="3810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976" name="Shape 976"/>
          <p:cNvSpPr/>
          <p:nvPr/>
        </p:nvSpPr>
        <p:spPr>
          <a:xfrm>
            <a:off x="2362200" y="32766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77" name="Shape 977"/>
          <p:cNvSpPr txBox="1"/>
          <p:nvPr/>
        </p:nvSpPr>
        <p:spPr>
          <a:xfrm>
            <a:off x="2438400" y="32766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978" name="Shape 978"/>
          <p:cNvSpPr txBox="1"/>
          <p:nvPr/>
        </p:nvSpPr>
        <p:spPr>
          <a:xfrm>
            <a:off x="2133600" y="3886200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electron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neutrino</a:t>
            </a:r>
          </a:p>
        </p:txBody>
      </p:sp>
      <p:sp>
        <p:nvSpPr>
          <p:cNvPr id="979" name="Shape 979"/>
          <p:cNvSpPr/>
          <p:nvPr/>
        </p:nvSpPr>
        <p:spPr>
          <a:xfrm>
            <a:off x="3810000" y="2057400"/>
            <a:ext cx="1219199" cy="2590800"/>
          </a:xfrm>
          <a:prstGeom prst="roundRect">
            <a:avLst>
              <a:gd fmla="val 16667" name="adj"/>
            </a:avLst>
          </a:prstGeom>
          <a:solidFill>
            <a:srgbClr val="E5ECE9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80" name="Shape 980"/>
          <p:cNvSpPr txBox="1"/>
          <p:nvPr/>
        </p:nvSpPr>
        <p:spPr>
          <a:xfrm>
            <a:off x="3886200" y="28194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muon</a:t>
            </a:r>
          </a:p>
        </p:txBody>
      </p:sp>
      <p:sp>
        <p:nvSpPr>
          <p:cNvPr id="981" name="Shape 981"/>
          <p:cNvSpPr/>
          <p:nvPr/>
        </p:nvSpPr>
        <p:spPr>
          <a:xfrm>
            <a:off x="4038600" y="22098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82" name="Shape 982"/>
          <p:cNvSpPr txBox="1"/>
          <p:nvPr/>
        </p:nvSpPr>
        <p:spPr>
          <a:xfrm>
            <a:off x="4191000" y="2209800"/>
            <a:ext cx="3810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983" name="Shape 983"/>
          <p:cNvSpPr/>
          <p:nvPr/>
        </p:nvSpPr>
        <p:spPr>
          <a:xfrm>
            <a:off x="4114800" y="32766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84" name="Shape 984"/>
          <p:cNvSpPr txBox="1"/>
          <p:nvPr/>
        </p:nvSpPr>
        <p:spPr>
          <a:xfrm>
            <a:off x="4191000" y="32766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985" name="Shape 985"/>
          <p:cNvSpPr txBox="1"/>
          <p:nvPr/>
        </p:nvSpPr>
        <p:spPr>
          <a:xfrm>
            <a:off x="3886200" y="3886200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muon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neutrino</a:t>
            </a:r>
          </a:p>
        </p:txBody>
      </p:sp>
      <p:sp>
        <p:nvSpPr>
          <p:cNvPr id="986" name="Shape 986"/>
          <p:cNvSpPr/>
          <p:nvPr/>
        </p:nvSpPr>
        <p:spPr>
          <a:xfrm>
            <a:off x="5410200" y="2057400"/>
            <a:ext cx="1219199" cy="2590800"/>
          </a:xfrm>
          <a:prstGeom prst="roundRect">
            <a:avLst>
              <a:gd fmla="val 16667" name="adj"/>
            </a:avLst>
          </a:prstGeom>
          <a:solidFill>
            <a:srgbClr val="E5ECE9"/>
          </a:solidFill>
          <a:ln cap="flat" cmpd="sng" w="31750">
            <a:solidFill>
              <a:srgbClr val="D7F5A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87" name="Shape 987"/>
          <p:cNvSpPr txBox="1"/>
          <p:nvPr/>
        </p:nvSpPr>
        <p:spPr>
          <a:xfrm>
            <a:off x="5486400" y="28194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tau</a:t>
            </a:r>
          </a:p>
        </p:txBody>
      </p:sp>
      <p:sp>
        <p:nvSpPr>
          <p:cNvPr id="988" name="Shape 988"/>
          <p:cNvSpPr/>
          <p:nvPr/>
        </p:nvSpPr>
        <p:spPr>
          <a:xfrm>
            <a:off x="5638800" y="22098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5791200" y="2209800"/>
            <a:ext cx="3810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τ</a:t>
            </a:r>
          </a:p>
        </p:txBody>
      </p:sp>
      <p:sp>
        <p:nvSpPr>
          <p:cNvPr id="990" name="Shape 990"/>
          <p:cNvSpPr/>
          <p:nvPr/>
        </p:nvSpPr>
        <p:spPr>
          <a:xfrm>
            <a:off x="5715000" y="32766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91" name="Shape 991"/>
          <p:cNvSpPr txBox="1"/>
          <p:nvPr/>
        </p:nvSpPr>
        <p:spPr>
          <a:xfrm>
            <a:off x="5791200" y="3276600"/>
            <a:ext cx="685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τ</a:t>
            </a:r>
          </a:p>
        </p:txBody>
      </p:sp>
      <p:sp>
        <p:nvSpPr>
          <p:cNvPr id="992" name="Shape 992"/>
          <p:cNvSpPr txBox="1"/>
          <p:nvPr/>
        </p:nvSpPr>
        <p:spPr>
          <a:xfrm>
            <a:off x="5486400" y="3886200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tau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neutrino</a:t>
            </a:r>
          </a:p>
        </p:txBody>
      </p:sp>
      <p:sp>
        <p:nvSpPr>
          <p:cNvPr id="993" name="Shape 993"/>
          <p:cNvSpPr txBox="1"/>
          <p:nvPr/>
        </p:nvSpPr>
        <p:spPr>
          <a:xfrm>
            <a:off x="5181600" y="533400"/>
            <a:ext cx="3429000" cy="784200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796D04"/>
                </a:solidFill>
                <a:latin typeface="Short Stack"/>
                <a:ea typeface="Short Stack"/>
                <a:cs typeface="Short Stack"/>
                <a:sym typeface="Short Stack"/>
              </a:rPr>
              <a:t>Discovered in the mid 1970s</a:t>
            </a:r>
          </a:p>
        </p:txBody>
      </p:sp>
      <p:cxnSp>
        <p:nvCxnSpPr>
          <p:cNvPr id="994" name="Shape 994"/>
          <p:cNvCxnSpPr/>
          <p:nvPr/>
        </p:nvCxnSpPr>
        <p:spPr>
          <a:xfrm flipH="1">
            <a:off x="6019800" y="1219200"/>
            <a:ext cx="152399" cy="1002268"/>
          </a:xfrm>
          <a:prstGeom prst="straightConnector1">
            <a:avLst/>
          </a:prstGeom>
          <a:noFill/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995" name="Shape 995"/>
          <p:cNvCxnSpPr/>
          <p:nvPr/>
        </p:nvCxnSpPr>
        <p:spPr>
          <a:xfrm rot="10800000">
            <a:off x="6324600" y="3657599"/>
            <a:ext cx="609599" cy="381000"/>
          </a:xfrm>
          <a:prstGeom prst="straightConnector1">
            <a:avLst/>
          </a:prstGeom>
          <a:noFill/>
          <a:ln cap="flat" cmpd="sng" w="57150">
            <a:solidFill>
              <a:srgbClr val="796D04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996" name="Shape 996"/>
          <p:cNvSpPr txBox="1"/>
          <p:nvPr/>
        </p:nvSpPr>
        <p:spPr>
          <a:xfrm>
            <a:off x="6629400" y="4038600"/>
            <a:ext cx="2362200" cy="708000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0D0D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>
                <a:solidFill>
                  <a:srgbClr val="796C03"/>
                </a:solidFill>
                <a:latin typeface="Short Stack"/>
                <a:ea typeface="Short Stack"/>
                <a:cs typeface="Short Stack"/>
                <a:sym typeface="Short Stack"/>
              </a:rPr>
              <a:t>Discovered in 2000 at Fermilab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b="1" lang="en-US">
                <a:solidFill>
                  <a:srgbClr val="796C03"/>
                </a:solidFill>
                <a:latin typeface="Short Stack"/>
                <a:ea typeface="Short Stack"/>
                <a:cs typeface="Short Stack"/>
                <a:sym typeface="Short Stack"/>
              </a:rPr>
              <a:t>DONUT experiment</a:t>
            </a:r>
          </a:p>
        </p:txBody>
      </p:sp>
      <p:cxnSp>
        <p:nvCxnSpPr>
          <p:cNvPr id="997" name="Shape 997"/>
          <p:cNvCxnSpPr/>
          <p:nvPr/>
        </p:nvCxnSpPr>
        <p:spPr>
          <a:xfrm rot="10800000">
            <a:off x="6103400" y="4685800"/>
            <a:ext cx="0" cy="521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98" name="Shape 998"/>
          <p:cNvSpPr txBox="1"/>
          <p:nvPr/>
        </p:nvSpPr>
        <p:spPr>
          <a:xfrm>
            <a:off x="4572000" y="5061187"/>
            <a:ext cx="32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3rd generation!!!!</a:t>
            </a:r>
          </a:p>
        </p:txBody>
      </p:sp>
      <p:sp>
        <p:nvSpPr>
          <p:cNvPr id="999" name="Shape 999"/>
          <p:cNvSpPr txBox="1"/>
          <p:nvPr/>
        </p:nvSpPr>
        <p:spPr>
          <a:xfrm>
            <a:off x="744300" y="5675525"/>
            <a:ext cx="622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n-US" sz="3000">
                <a:solidFill>
                  <a:srgbClr val="0000FF"/>
                </a:solidFill>
              </a:rPr>
              <a:t>OK! do we have everything??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009" name="Shape 100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010" name="Shape 101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011" name="Shape 1011"/>
          <p:cNvSpPr/>
          <p:nvPr/>
        </p:nvSpPr>
        <p:spPr>
          <a:xfrm>
            <a:off x="3124200" y="127000"/>
            <a:ext cx="685799" cy="609599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12" name="Shape 1012"/>
          <p:cNvSpPr/>
          <p:nvPr/>
        </p:nvSpPr>
        <p:spPr>
          <a:xfrm>
            <a:off x="3962400" y="127000"/>
            <a:ext cx="685799" cy="609599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317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13" name="Shape 1013"/>
          <p:cNvSpPr/>
          <p:nvPr/>
        </p:nvSpPr>
        <p:spPr>
          <a:xfrm>
            <a:off x="3124200" y="889000"/>
            <a:ext cx="685799" cy="609599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 cap="flat" cmpd="sng" w="3175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14" name="Shape 1014"/>
          <p:cNvSpPr/>
          <p:nvPr/>
        </p:nvSpPr>
        <p:spPr>
          <a:xfrm>
            <a:off x="3962400" y="889000"/>
            <a:ext cx="685799" cy="609599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 cap="flat" cmpd="sng" w="3175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15" name="Shape 1015"/>
          <p:cNvSpPr txBox="1"/>
          <p:nvPr/>
        </p:nvSpPr>
        <p:spPr>
          <a:xfrm>
            <a:off x="3276600" y="-25400"/>
            <a:ext cx="30479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</p:txBody>
      </p:sp>
      <p:sp>
        <p:nvSpPr>
          <p:cNvPr id="1016" name="Shape 1016"/>
          <p:cNvSpPr txBox="1"/>
          <p:nvPr/>
        </p:nvSpPr>
        <p:spPr>
          <a:xfrm>
            <a:off x="4114800" y="50800"/>
            <a:ext cx="45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17" name="Shape 1017"/>
          <p:cNvSpPr txBox="1"/>
          <p:nvPr/>
        </p:nvSpPr>
        <p:spPr>
          <a:xfrm>
            <a:off x="4038600" y="812800"/>
            <a:ext cx="838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18" name="Shape 1018"/>
          <p:cNvSpPr txBox="1"/>
          <p:nvPr/>
        </p:nvSpPr>
        <p:spPr>
          <a:xfrm>
            <a:off x="3200400" y="812800"/>
            <a:ext cx="838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</p:txBody>
      </p:sp>
      <p:sp>
        <p:nvSpPr>
          <p:cNvPr id="1019" name="Shape 1019"/>
          <p:cNvSpPr/>
          <p:nvPr/>
        </p:nvSpPr>
        <p:spPr>
          <a:xfrm>
            <a:off x="4800600" y="127000"/>
            <a:ext cx="685799" cy="609599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31750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20" name="Shape 1020"/>
          <p:cNvSpPr txBox="1"/>
          <p:nvPr/>
        </p:nvSpPr>
        <p:spPr>
          <a:xfrm>
            <a:off x="4953000" y="50800"/>
            <a:ext cx="45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τ</a:t>
            </a:r>
          </a:p>
        </p:txBody>
      </p:sp>
      <p:sp>
        <p:nvSpPr>
          <p:cNvPr id="1021" name="Shape 1021"/>
          <p:cNvSpPr/>
          <p:nvPr/>
        </p:nvSpPr>
        <p:spPr>
          <a:xfrm>
            <a:off x="4876800" y="889000"/>
            <a:ext cx="685799" cy="609599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 cap="flat" cmpd="sng" w="3175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22" name="Shape 1022"/>
          <p:cNvSpPr txBox="1"/>
          <p:nvPr/>
        </p:nvSpPr>
        <p:spPr>
          <a:xfrm>
            <a:off x="4953000" y="812800"/>
            <a:ext cx="838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τ</a:t>
            </a:r>
          </a:p>
        </p:txBody>
      </p:sp>
      <p:sp>
        <p:nvSpPr>
          <p:cNvPr id="1023" name="Shape 1023"/>
          <p:cNvSpPr/>
          <p:nvPr/>
        </p:nvSpPr>
        <p:spPr>
          <a:xfrm>
            <a:off x="2895600" y="812800"/>
            <a:ext cx="2743200" cy="990600"/>
          </a:xfrm>
          <a:prstGeom prst="rect">
            <a:avLst/>
          </a:prstGeom>
          <a:noFill/>
          <a:ln cap="flat" cmpd="sng" w="317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24" name="Shape 1024"/>
          <p:cNvCxnSpPr>
            <a:stCxn id="1023" idx="2"/>
          </p:cNvCxnSpPr>
          <p:nvPr/>
        </p:nvCxnSpPr>
        <p:spPr>
          <a:xfrm>
            <a:off x="4267200" y="1803400"/>
            <a:ext cx="0" cy="6096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025" name="Shape 1025"/>
          <p:cNvSpPr txBox="1"/>
          <p:nvPr/>
        </p:nvSpPr>
        <p:spPr>
          <a:xfrm>
            <a:off x="304800" y="2438400"/>
            <a:ext cx="8686800" cy="3318600"/>
          </a:xfrm>
          <a:prstGeom prst="rect">
            <a:avLst/>
          </a:prstGeom>
          <a:solidFill>
            <a:srgbClr val="E4EAEC"/>
          </a:solidFill>
          <a:ln cap="flat" cmpd="sng" w="76200">
            <a:solidFill>
              <a:srgbClr val="3A4F55"/>
            </a:solidFill>
            <a:prstDash val="solid"/>
            <a:round/>
            <a:headEnd len="med" w="med" type="none"/>
            <a:tailEnd len="med" w="med" type="none"/>
          </a:ln>
          <a:effectLst>
            <a:outerShdw blurRad="152400" rotWithShape="0" algn="r" dir="10800000" dist="1905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Particle physics proposed that the measured neutrinos are NOT REAL particles!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In fact, the real neutrinos </a:t>
            </a:r>
            <a:r>
              <a:rPr b="1" lang="en-US" sz="24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1</a:t>
            </a:r>
            <a:r>
              <a:rPr b="1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24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b="1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24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3</a:t>
            </a:r>
            <a:r>
              <a:rPr b="1" baseline="-25000" lang="en-US" sz="2400">
                <a:solidFill>
                  <a:srgbClr val="6A24A0"/>
                </a:solidFill>
                <a:latin typeface="Short Stack"/>
                <a:ea typeface="Short Stack"/>
                <a:cs typeface="Short Stack"/>
                <a:sym typeface="Short Stack"/>
              </a:rPr>
              <a:t>  </a:t>
            </a: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mix to create the flavor neutrinos, </a:t>
            </a:r>
            <a:r>
              <a:rPr b="1" lang="en-US" sz="240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e</a:t>
            </a:r>
            <a:r>
              <a:rPr b="1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240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b="1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240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τ</a:t>
            </a:r>
            <a:r>
              <a:rPr b="1" baseline="-25000" lang="en-US" sz="24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baseline="-25000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 </a:t>
            </a: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!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The real neutrinos, </a:t>
            </a:r>
            <a:r>
              <a:rPr b="1" lang="en-US" sz="24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1</a:t>
            </a:r>
            <a:r>
              <a:rPr b="1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24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b="1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24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3</a:t>
            </a:r>
            <a:r>
              <a:rPr b="1" lang="en-US" sz="24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have a well defined mass.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 txBox="1"/>
          <p:nvPr/>
        </p:nvSpPr>
        <p:spPr>
          <a:xfrm>
            <a:off x="590375" y="1432275"/>
            <a:ext cx="8276100" cy="3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36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W</a:t>
            </a:r>
            <a:r>
              <a:rPr b="1" i="1" lang="en-US" sz="36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ait….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i="1" sz="3600">
              <a:solidFill>
                <a:srgbClr val="98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i="1" sz="3600">
              <a:solidFill>
                <a:srgbClr val="98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36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So, the neutrinos that scientists have detected are a mixture of real neutrinos?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 txBox="1"/>
          <p:nvPr>
            <p:ph idx="1" type="body"/>
          </p:nvPr>
        </p:nvSpPr>
        <p:spPr>
          <a:xfrm>
            <a:off x="63225" y="1217000"/>
            <a:ext cx="9009600" cy="12660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9525" lvl="1" marL="403225" marR="0" rtl="0" algn="l">
              <a:spcBef>
                <a:spcPts val="600"/>
              </a:spcBef>
              <a:buClr>
                <a:srgbClr val="000000"/>
              </a:buClr>
              <a:buSzPct val="25000"/>
              <a:buFont typeface="Short Stack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Neutrinos created with a specific flavor can evolve into a different flavor at a later time.</a:t>
            </a:r>
          </a:p>
        </p:txBody>
      </p:sp>
      <p:sp>
        <p:nvSpPr>
          <p:cNvPr id="1036" name="Shape 1036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037" name="Shape 1037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  <a:r>
              <a:rPr lang="en-US"/>
              <a:t>Neutrinos - Leo Aliaga</a:t>
            </a:r>
          </a:p>
        </p:txBody>
      </p:sp>
      <p:sp>
        <p:nvSpPr>
          <p:cNvPr id="1038" name="Shape 1038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039" name="Shape 1039"/>
          <p:cNvSpPr/>
          <p:nvPr/>
        </p:nvSpPr>
        <p:spPr>
          <a:xfrm>
            <a:off x="304800" y="2743200"/>
            <a:ext cx="8458200" cy="3200399"/>
          </a:xfrm>
          <a:prstGeom prst="rect">
            <a:avLst/>
          </a:prstGeom>
          <a:solidFill>
            <a:srgbClr val="000000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40" name="Shape 1040"/>
          <p:cNvCxnSpPr/>
          <p:nvPr/>
        </p:nvCxnSpPr>
        <p:spPr>
          <a:xfrm>
            <a:off x="1066800" y="5410200"/>
            <a:ext cx="67818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041" name="Shape 1041"/>
          <p:cNvSpPr/>
          <p:nvPr/>
        </p:nvSpPr>
        <p:spPr>
          <a:xfrm>
            <a:off x="1143000" y="3810000"/>
            <a:ext cx="6248399" cy="1588827"/>
          </a:xfrm>
          <a:custGeom>
            <a:pathLst>
              <a:path extrusionOk="0" h="120000" w="120000">
                <a:moveTo>
                  <a:pt x="0" y="113175"/>
                </a:moveTo>
                <a:cubicBezTo>
                  <a:pt x="3105" y="56587"/>
                  <a:pt x="6210" y="0"/>
                  <a:pt x="11684" y="568"/>
                </a:cubicBezTo>
                <a:cubicBezTo>
                  <a:pt x="17157" y="1137"/>
                  <a:pt x="26368" y="116587"/>
                  <a:pt x="32842" y="116587"/>
                </a:cubicBezTo>
                <a:cubicBezTo>
                  <a:pt x="39315" y="116587"/>
                  <a:pt x="44263" y="758"/>
                  <a:pt x="50526" y="568"/>
                </a:cubicBezTo>
                <a:cubicBezTo>
                  <a:pt x="56789" y="379"/>
                  <a:pt x="65105" y="115450"/>
                  <a:pt x="70421" y="115450"/>
                </a:cubicBezTo>
                <a:cubicBezTo>
                  <a:pt x="75736" y="115450"/>
                  <a:pt x="77105" y="1137"/>
                  <a:pt x="82421" y="568"/>
                </a:cubicBezTo>
                <a:cubicBezTo>
                  <a:pt x="87736" y="0"/>
                  <a:pt x="96052" y="104075"/>
                  <a:pt x="102315" y="112037"/>
                </a:cubicBezTo>
                <a:cubicBezTo>
                  <a:pt x="108578" y="120000"/>
                  <a:pt x="120000" y="48341"/>
                  <a:pt x="120000" y="48341"/>
                </a:cubicBezTo>
                <a:lnTo>
                  <a:pt x="120000" y="48341"/>
                </a:lnTo>
              </a:path>
            </a:pathLst>
          </a:custGeom>
          <a:noFill/>
          <a:ln cap="flat" cmpd="sng" w="508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42" name="Shape 1042"/>
          <p:cNvSpPr txBox="1"/>
          <p:nvPr/>
        </p:nvSpPr>
        <p:spPr>
          <a:xfrm>
            <a:off x="1447800" y="3962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cxnSp>
        <p:nvCxnSpPr>
          <p:cNvPr id="1043" name="Shape 1043"/>
          <p:cNvCxnSpPr/>
          <p:nvPr/>
        </p:nvCxnSpPr>
        <p:spPr>
          <a:xfrm rot="10800000">
            <a:off x="1066800" y="3657599"/>
            <a:ext cx="0" cy="17526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044" name="Shape 1044"/>
          <p:cNvSpPr txBox="1"/>
          <p:nvPr/>
        </p:nvSpPr>
        <p:spPr>
          <a:xfrm>
            <a:off x="1600200" y="4267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45" name="Shape 1045"/>
          <p:cNvSpPr txBox="1"/>
          <p:nvPr/>
        </p:nvSpPr>
        <p:spPr>
          <a:xfrm>
            <a:off x="1295400" y="4191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46" name="Shape 1046"/>
          <p:cNvSpPr txBox="1"/>
          <p:nvPr/>
        </p:nvSpPr>
        <p:spPr>
          <a:xfrm>
            <a:off x="1524000" y="4419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47" name="Shape 1047"/>
          <p:cNvSpPr txBox="1"/>
          <p:nvPr/>
        </p:nvSpPr>
        <p:spPr>
          <a:xfrm>
            <a:off x="1524000" y="5029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48" name="Shape 1048"/>
          <p:cNvSpPr txBox="1"/>
          <p:nvPr/>
        </p:nvSpPr>
        <p:spPr>
          <a:xfrm>
            <a:off x="1295400" y="4800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1257300" y="49530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0" name="Shape 1050"/>
          <p:cNvSpPr txBox="1"/>
          <p:nvPr/>
        </p:nvSpPr>
        <p:spPr>
          <a:xfrm>
            <a:off x="1600200" y="4648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1" name="Shape 1051"/>
          <p:cNvSpPr txBox="1"/>
          <p:nvPr/>
        </p:nvSpPr>
        <p:spPr>
          <a:xfrm>
            <a:off x="1752600" y="4953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2" name="Shape 1052"/>
          <p:cNvSpPr txBox="1"/>
          <p:nvPr/>
        </p:nvSpPr>
        <p:spPr>
          <a:xfrm>
            <a:off x="1905000" y="46482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3" name="Shape 1053"/>
          <p:cNvSpPr txBox="1"/>
          <p:nvPr/>
        </p:nvSpPr>
        <p:spPr>
          <a:xfrm>
            <a:off x="4648200" y="3962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4" name="Shape 1054"/>
          <p:cNvSpPr txBox="1"/>
          <p:nvPr/>
        </p:nvSpPr>
        <p:spPr>
          <a:xfrm>
            <a:off x="1981200" y="5029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5" name="Shape 1055"/>
          <p:cNvSpPr txBox="1"/>
          <p:nvPr/>
        </p:nvSpPr>
        <p:spPr>
          <a:xfrm>
            <a:off x="4343400" y="4343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6" name="Shape 1056"/>
          <p:cNvSpPr txBox="1"/>
          <p:nvPr/>
        </p:nvSpPr>
        <p:spPr>
          <a:xfrm>
            <a:off x="1333500" y="45720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7" name="Shape 1057"/>
          <p:cNvSpPr txBox="1"/>
          <p:nvPr/>
        </p:nvSpPr>
        <p:spPr>
          <a:xfrm>
            <a:off x="3810000" y="4724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8" name="Shape 1058"/>
          <p:cNvSpPr txBox="1"/>
          <p:nvPr/>
        </p:nvSpPr>
        <p:spPr>
          <a:xfrm>
            <a:off x="1866900" y="48768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59" name="Shape 1059"/>
          <p:cNvSpPr txBox="1"/>
          <p:nvPr/>
        </p:nvSpPr>
        <p:spPr>
          <a:xfrm>
            <a:off x="1828800" y="41910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0" name="Shape 1060"/>
          <p:cNvSpPr txBox="1"/>
          <p:nvPr/>
        </p:nvSpPr>
        <p:spPr>
          <a:xfrm>
            <a:off x="4572000" y="4343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1" name="Shape 1061"/>
          <p:cNvSpPr txBox="1"/>
          <p:nvPr/>
        </p:nvSpPr>
        <p:spPr>
          <a:xfrm>
            <a:off x="4038600" y="50292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2" name="Shape 1062"/>
          <p:cNvSpPr txBox="1"/>
          <p:nvPr/>
        </p:nvSpPr>
        <p:spPr>
          <a:xfrm>
            <a:off x="3505200" y="4343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3" name="Shape 1063"/>
          <p:cNvSpPr txBox="1"/>
          <p:nvPr/>
        </p:nvSpPr>
        <p:spPr>
          <a:xfrm>
            <a:off x="3810000" y="4419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4" name="Shape 1064"/>
          <p:cNvSpPr txBox="1"/>
          <p:nvPr/>
        </p:nvSpPr>
        <p:spPr>
          <a:xfrm>
            <a:off x="3276600" y="44958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5" name="Shape 1065"/>
          <p:cNvSpPr txBox="1"/>
          <p:nvPr/>
        </p:nvSpPr>
        <p:spPr>
          <a:xfrm>
            <a:off x="3200400" y="4876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6" name="Shape 1066"/>
          <p:cNvSpPr txBox="1"/>
          <p:nvPr/>
        </p:nvSpPr>
        <p:spPr>
          <a:xfrm>
            <a:off x="3124200" y="50292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7" name="Shape 1067"/>
          <p:cNvSpPr txBox="1"/>
          <p:nvPr/>
        </p:nvSpPr>
        <p:spPr>
          <a:xfrm>
            <a:off x="3505200" y="4724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8" name="Shape 1068"/>
          <p:cNvSpPr txBox="1"/>
          <p:nvPr/>
        </p:nvSpPr>
        <p:spPr>
          <a:xfrm>
            <a:off x="3657600" y="5029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69" name="Shape 1069"/>
          <p:cNvSpPr txBox="1"/>
          <p:nvPr/>
        </p:nvSpPr>
        <p:spPr>
          <a:xfrm>
            <a:off x="2438400" y="3733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0" name="Shape 1070"/>
          <p:cNvSpPr txBox="1"/>
          <p:nvPr/>
        </p:nvSpPr>
        <p:spPr>
          <a:xfrm>
            <a:off x="2362200" y="38862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1" name="Shape 1071"/>
          <p:cNvSpPr txBox="1"/>
          <p:nvPr/>
        </p:nvSpPr>
        <p:spPr>
          <a:xfrm>
            <a:off x="2438400" y="4114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2" name="Shape 1072"/>
          <p:cNvSpPr txBox="1"/>
          <p:nvPr/>
        </p:nvSpPr>
        <p:spPr>
          <a:xfrm>
            <a:off x="2514600" y="4572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3" name="Shape 1073"/>
          <p:cNvSpPr txBox="1"/>
          <p:nvPr/>
        </p:nvSpPr>
        <p:spPr>
          <a:xfrm>
            <a:off x="2819400" y="41148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4" name="Shape 1074"/>
          <p:cNvSpPr txBox="1"/>
          <p:nvPr/>
        </p:nvSpPr>
        <p:spPr>
          <a:xfrm>
            <a:off x="2667000" y="4343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5" name="Shape 1075"/>
          <p:cNvSpPr txBox="1"/>
          <p:nvPr/>
        </p:nvSpPr>
        <p:spPr>
          <a:xfrm>
            <a:off x="2667000" y="38100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6" name="Shape 1076"/>
          <p:cNvSpPr txBox="1"/>
          <p:nvPr/>
        </p:nvSpPr>
        <p:spPr>
          <a:xfrm>
            <a:off x="2895600" y="4267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7" name="Shape 1077"/>
          <p:cNvSpPr txBox="1"/>
          <p:nvPr/>
        </p:nvSpPr>
        <p:spPr>
          <a:xfrm>
            <a:off x="2133600" y="3962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8" name="Shape 1078"/>
          <p:cNvSpPr txBox="1"/>
          <p:nvPr/>
        </p:nvSpPr>
        <p:spPr>
          <a:xfrm>
            <a:off x="2295098" y="4361596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79" name="Shape 1079"/>
          <p:cNvSpPr txBox="1"/>
          <p:nvPr/>
        </p:nvSpPr>
        <p:spPr>
          <a:xfrm>
            <a:off x="2590800" y="48006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80" name="Shape 1080"/>
          <p:cNvSpPr txBox="1"/>
          <p:nvPr/>
        </p:nvSpPr>
        <p:spPr>
          <a:xfrm>
            <a:off x="2743200" y="4572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81" name="Shape 1081"/>
          <p:cNvSpPr txBox="1"/>
          <p:nvPr/>
        </p:nvSpPr>
        <p:spPr>
          <a:xfrm>
            <a:off x="3581400" y="41148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82" name="Shape 1082"/>
          <p:cNvSpPr txBox="1"/>
          <p:nvPr/>
        </p:nvSpPr>
        <p:spPr>
          <a:xfrm>
            <a:off x="5257800" y="4038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4038600" y="47244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4" name="Shape 1084"/>
          <p:cNvSpPr txBox="1"/>
          <p:nvPr/>
        </p:nvSpPr>
        <p:spPr>
          <a:xfrm>
            <a:off x="3429000" y="4953000"/>
            <a:ext cx="4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5" name="Shape 1085"/>
          <p:cNvSpPr txBox="1"/>
          <p:nvPr/>
        </p:nvSpPr>
        <p:spPr>
          <a:xfrm>
            <a:off x="4724400" y="3657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6" name="Shape 1086"/>
          <p:cNvSpPr txBox="1"/>
          <p:nvPr/>
        </p:nvSpPr>
        <p:spPr>
          <a:xfrm>
            <a:off x="4343400" y="3581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7" name="Shape 1087"/>
          <p:cNvSpPr txBox="1"/>
          <p:nvPr/>
        </p:nvSpPr>
        <p:spPr>
          <a:xfrm>
            <a:off x="4572000" y="3810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8" name="Shape 1088"/>
          <p:cNvSpPr txBox="1"/>
          <p:nvPr/>
        </p:nvSpPr>
        <p:spPr>
          <a:xfrm>
            <a:off x="4191000" y="3810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89" name="Shape 1089"/>
          <p:cNvSpPr txBox="1"/>
          <p:nvPr/>
        </p:nvSpPr>
        <p:spPr>
          <a:xfrm>
            <a:off x="4419600" y="4038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90" name="Shape 1090"/>
          <p:cNvSpPr txBox="1"/>
          <p:nvPr/>
        </p:nvSpPr>
        <p:spPr>
          <a:xfrm>
            <a:off x="4800600" y="3962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91" name="Shape 1091"/>
          <p:cNvSpPr txBox="1"/>
          <p:nvPr/>
        </p:nvSpPr>
        <p:spPr>
          <a:xfrm>
            <a:off x="4572000" y="4724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92" name="Shape 1092"/>
          <p:cNvSpPr txBox="1"/>
          <p:nvPr/>
        </p:nvSpPr>
        <p:spPr>
          <a:xfrm>
            <a:off x="5105400" y="4953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93" name="Shape 1093"/>
          <p:cNvSpPr txBox="1"/>
          <p:nvPr/>
        </p:nvSpPr>
        <p:spPr>
          <a:xfrm>
            <a:off x="5486400" y="4267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94" name="Shape 1094"/>
          <p:cNvSpPr txBox="1"/>
          <p:nvPr/>
        </p:nvSpPr>
        <p:spPr>
          <a:xfrm>
            <a:off x="4267200" y="4191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95" name="Shape 1095"/>
          <p:cNvSpPr txBox="1"/>
          <p:nvPr/>
        </p:nvSpPr>
        <p:spPr>
          <a:xfrm>
            <a:off x="4876800" y="3733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96" name="Shape 1096"/>
          <p:cNvSpPr txBox="1"/>
          <p:nvPr/>
        </p:nvSpPr>
        <p:spPr>
          <a:xfrm>
            <a:off x="4114800" y="3657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97" name="Shape 1097"/>
          <p:cNvSpPr txBox="1"/>
          <p:nvPr/>
        </p:nvSpPr>
        <p:spPr>
          <a:xfrm>
            <a:off x="4648200" y="3581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098" name="Shape 1098"/>
          <p:cNvSpPr txBox="1"/>
          <p:nvPr/>
        </p:nvSpPr>
        <p:spPr>
          <a:xfrm>
            <a:off x="5257800" y="4343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099" name="Shape 1099"/>
          <p:cNvSpPr txBox="1"/>
          <p:nvPr/>
        </p:nvSpPr>
        <p:spPr>
          <a:xfrm>
            <a:off x="5410200" y="4495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100" name="Shape 1100"/>
          <p:cNvSpPr txBox="1"/>
          <p:nvPr/>
        </p:nvSpPr>
        <p:spPr>
          <a:xfrm>
            <a:off x="5257800" y="43434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101" name="Shape 1101"/>
          <p:cNvSpPr txBox="1"/>
          <p:nvPr/>
        </p:nvSpPr>
        <p:spPr>
          <a:xfrm>
            <a:off x="5486400" y="4572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102" name="Shape 1102"/>
          <p:cNvSpPr txBox="1"/>
          <p:nvPr/>
        </p:nvSpPr>
        <p:spPr>
          <a:xfrm>
            <a:off x="5257800" y="4648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103" name="Shape 1103"/>
          <p:cNvSpPr txBox="1"/>
          <p:nvPr/>
        </p:nvSpPr>
        <p:spPr>
          <a:xfrm>
            <a:off x="5486400" y="4953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104" name="Shape 1104"/>
          <p:cNvSpPr txBox="1"/>
          <p:nvPr/>
        </p:nvSpPr>
        <p:spPr>
          <a:xfrm>
            <a:off x="5638800" y="4876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105" name="Shape 1105"/>
          <p:cNvSpPr txBox="1"/>
          <p:nvPr/>
        </p:nvSpPr>
        <p:spPr>
          <a:xfrm>
            <a:off x="5105400" y="45720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aseline="-25000" lang="en-US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1106" name="Shape 1106"/>
          <p:cNvSpPr txBox="1"/>
          <p:nvPr/>
        </p:nvSpPr>
        <p:spPr>
          <a:xfrm>
            <a:off x="6858000" y="5486400"/>
            <a:ext cx="76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time</a:t>
            </a:r>
          </a:p>
        </p:txBody>
      </p:sp>
      <p:sp>
        <p:nvSpPr>
          <p:cNvPr id="1107" name="Shape 1107"/>
          <p:cNvSpPr txBox="1"/>
          <p:nvPr/>
        </p:nvSpPr>
        <p:spPr>
          <a:xfrm>
            <a:off x="609600" y="2895600"/>
            <a:ext cx="7924799" cy="64633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b="1" lang="en-US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Diagram shows the probability of changing to another type of neutrino as a function of time. </a:t>
            </a:r>
          </a:p>
        </p:txBody>
      </p:sp>
      <p:sp>
        <p:nvSpPr>
          <p:cNvPr id="1108" name="Shape 1108"/>
          <p:cNvSpPr txBox="1"/>
          <p:nvPr/>
        </p:nvSpPr>
        <p:spPr>
          <a:xfrm>
            <a:off x="985087" y="131575"/>
            <a:ext cx="80586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403225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48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Neutrino Oscillations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199" name="Shape 19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200" name="Shape 20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905000"/>
            <a:ext cx="3429000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3657600" y="2133600"/>
            <a:ext cx="53340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Thanks to the electromagnetic force, we can’t walk through walls!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-147725" y="175400"/>
            <a:ext cx="93639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Fundamental  Forces of the Universe </a:t>
            </a:r>
            <a:r>
              <a:rPr b="1" lang="en-US" sz="34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Influence</a:t>
            </a: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 the Behavior of Particles!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114" name="Shape 1114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115" name="Shape 1115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osc_formula.png" id="1116" name="Shape 1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849" y="858524"/>
            <a:ext cx="7448452" cy="25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 txBox="1"/>
          <p:nvPr/>
        </p:nvSpPr>
        <p:spPr>
          <a:xfrm>
            <a:off x="908887" y="55375"/>
            <a:ext cx="80586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403225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48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Neutrino Oscillations</a:t>
            </a:r>
          </a:p>
        </p:txBody>
      </p:sp>
      <p:pic>
        <p:nvPicPr>
          <p:cNvPr descr="3osc.png" id="1118" name="Shape 1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600" y="3455900"/>
            <a:ext cx="4583093" cy="26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Shape 1119"/>
          <p:cNvSpPr txBox="1"/>
          <p:nvPr/>
        </p:nvSpPr>
        <p:spPr>
          <a:xfrm>
            <a:off x="762000" y="3897300"/>
            <a:ext cx="30000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3000">
                <a:solidFill>
                  <a:srgbClr val="980000"/>
                </a:solidFill>
                <a:latin typeface="Rockwell"/>
                <a:ea typeface="Rockwell"/>
                <a:cs typeface="Rockwell"/>
                <a:sym typeface="Rockwell"/>
              </a:rPr>
              <a:t>Oscillation probability</a:t>
            </a:r>
          </a:p>
        </p:txBody>
      </p:sp>
      <p:cxnSp>
        <p:nvCxnSpPr>
          <p:cNvPr id="1120" name="Shape 1120"/>
          <p:cNvCxnSpPr/>
          <p:nvPr/>
        </p:nvCxnSpPr>
        <p:spPr>
          <a:xfrm rot="10800000">
            <a:off x="1216950" y="2466525"/>
            <a:ext cx="16500" cy="13983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21" name="Shape 1121"/>
          <p:cNvCxnSpPr/>
          <p:nvPr/>
        </p:nvCxnSpPr>
        <p:spPr>
          <a:xfrm>
            <a:off x="3058975" y="4584050"/>
            <a:ext cx="1360500" cy="594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22" name="Shape 1122"/>
          <p:cNvSpPr txBox="1"/>
          <p:nvPr/>
        </p:nvSpPr>
        <p:spPr>
          <a:xfrm>
            <a:off x="364550" y="4898225"/>
            <a:ext cx="30000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3000">
                <a:solidFill>
                  <a:srgbClr val="980000"/>
                </a:solidFill>
                <a:latin typeface="Rockwell"/>
                <a:ea typeface="Rockwell"/>
                <a:cs typeface="Rockwell"/>
                <a:sym typeface="Rockwell"/>
              </a:rPr>
              <a:t>f(L/E)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 txBox="1"/>
          <p:nvPr>
            <p:ph idx="1" type="body"/>
          </p:nvPr>
        </p:nvSpPr>
        <p:spPr>
          <a:xfrm>
            <a:off x="762000" y="2468875"/>
            <a:ext cx="7772400" cy="26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orben"/>
              <a:buNone/>
            </a:pPr>
            <a:r>
              <a:rPr b="1" i="1" lang="en-US" sz="5000" u="none" cap="none" strike="noStrike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Understanding the Behavior</a:t>
            </a:r>
            <a:r>
              <a:rPr i="1" lang="en-US" sz="5000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b="1" i="1" lang="en-US" sz="5000" u="none" cap="none" strike="noStrike">
                <a:solidFill>
                  <a:srgbClr val="99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of Neutrinos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 txBox="1"/>
          <p:nvPr>
            <p:ph idx="1" type="body"/>
          </p:nvPr>
        </p:nvSpPr>
        <p:spPr>
          <a:xfrm>
            <a:off x="201700" y="95950"/>
            <a:ext cx="8790000" cy="8373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403225" lvl="0" marL="403225" marR="0" rtl="0" algn="ctr">
              <a:spcBef>
                <a:spcPts val="0"/>
              </a:spcBef>
              <a:buClr>
                <a:srgbClr val="000000"/>
              </a:buClr>
              <a:buSzPct val="25000"/>
              <a:buFont typeface="Short Stack"/>
              <a:buNone/>
            </a:pPr>
            <a:r>
              <a:rPr lang="en-US" sz="20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In 1998, </a:t>
            </a:r>
            <a:r>
              <a:rPr i="0" lang="en-US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Super–Kamiokande (Japan) announced the finding of neutrinos with </a:t>
            </a:r>
            <a:r>
              <a:rPr i="0" lang="en-US" sz="2000" u="none" cap="none" strike="noStrike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non-zero mass</a:t>
            </a:r>
            <a:r>
              <a:rPr i="0" lang="en-US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.</a:t>
            </a:r>
          </a:p>
        </p:txBody>
      </p:sp>
      <p:sp>
        <p:nvSpPr>
          <p:cNvPr id="1133" name="Shape 1133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134" name="Shape 1134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135" name="Shape 1135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www-sk.icrr.u-tokyo.ac.jp/sk/physics/image/image_atmnu/taiki_hyou02.gif" id="1136" name="Shape 1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1981200"/>
            <a:ext cx="2438400" cy="28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Shape 1137"/>
          <p:cNvSpPr txBox="1"/>
          <p:nvPr/>
        </p:nvSpPr>
        <p:spPr>
          <a:xfrm>
            <a:off x="307000" y="1152625"/>
            <a:ext cx="4267200" cy="646200"/>
          </a:xfrm>
          <a:prstGeom prst="rect">
            <a:avLst/>
          </a:prstGeom>
          <a:solidFill>
            <a:srgbClr val="FDE1C8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Study neutrino oscillations using at</a:t>
            </a:r>
            <a:r>
              <a:rPr b="1" lang="en-US" sz="1600">
                <a:latin typeface="Short Stack"/>
                <a:ea typeface="Short Stack"/>
                <a:cs typeface="Short Stack"/>
                <a:sym typeface="Short Stack"/>
              </a:rPr>
              <a:t>mo</a:t>
            </a:r>
            <a:r>
              <a:rPr b="1" lang="en-US" sz="16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spheric neutrinos.</a:t>
            </a:r>
          </a:p>
        </p:txBody>
      </p:sp>
      <p:sp>
        <p:nvSpPr>
          <p:cNvPr id="1138" name="Shape 1138"/>
          <p:cNvSpPr txBox="1"/>
          <p:nvPr/>
        </p:nvSpPr>
        <p:spPr>
          <a:xfrm>
            <a:off x="114300" y="5070823"/>
            <a:ext cx="8915400" cy="12057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At</a:t>
            </a: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mo</a:t>
            </a: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spheric neutrinos produced by the decay of particles resulting from interaction of particles with the Earth’s atmosphere.</a:t>
            </a:r>
          </a:p>
        </p:txBody>
      </p:sp>
      <p:pic>
        <p:nvPicPr>
          <p:cNvPr descr="superkamiokande-sdtop.jpg.1515683.jpg" id="1139" name="Shape 1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52451"/>
            <a:ext cx="4953000" cy="26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 txBox="1"/>
          <p:nvPr>
            <p:ph idx="1" type="body"/>
          </p:nvPr>
        </p:nvSpPr>
        <p:spPr>
          <a:xfrm>
            <a:off x="-9625" y="134650"/>
            <a:ext cx="9077400" cy="10083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344170" lvl="0" marL="27432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In 2001, the results from Sudbury Neutrino Observatory (Canada) solved the mystery of the missing solar neutrinos puzzle.</a:t>
            </a:r>
          </a:p>
          <a:p>
            <a:pPr indent="-403225" lvl="0" marL="403225" marR="0" rtl="0" algn="ctr">
              <a:spcBef>
                <a:spcPts val="0"/>
              </a:spcBef>
              <a:buClr>
                <a:srgbClr val="000000"/>
              </a:buClr>
              <a:buSzPct val="25000"/>
              <a:buFont typeface="Short Stack"/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145" name="Shape 1145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146" name="Shape 1146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147" name="Shape 1147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148" name="Shape 1148"/>
          <p:cNvSpPr txBox="1"/>
          <p:nvPr/>
        </p:nvSpPr>
        <p:spPr>
          <a:xfrm>
            <a:off x="114300" y="5223220"/>
            <a:ext cx="8915400" cy="9171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lvl="0" marL="274320" rtl="0" algn="ctr">
              <a:lnSpc>
                <a:spcPct val="80000"/>
              </a:lnSpc>
              <a:spcBef>
                <a:spcPts val="600"/>
              </a:spcBef>
              <a:buClr>
                <a:schemeClr val="lt2"/>
              </a:buClr>
              <a:buSzPct val="25000"/>
              <a:buFont typeface="Noto Sans Symbols"/>
              <a:buNone/>
            </a:pPr>
            <a:r>
              <a:rPr b="1" lang="en-US" sz="20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SNO announced that the total number of all neutrino flavour agrees with the Solar model.</a:t>
            </a:r>
          </a:p>
        </p:txBody>
      </p:sp>
      <p:pic>
        <p:nvPicPr>
          <p:cNvPr descr="sno.png" id="1149" name="Shape 1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149" y="1408750"/>
            <a:ext cx="3506770" cy="366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159" name="Shape 115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160" name="Shape 116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grpSp>
        <p:nvGrpSpPr>
          <p:cNvPr id="1161" name="Shape 1161"/>
          <p:cNvGrpSpPr/>
          <p:nvPr/>
        </p:nvGrpSpPr>
        <p:grpSpPr>
          <a:xfrm>
            <a:off x="2667000" y="1371600"/>
            <a:ext cx="3047999" cy="1676399"/>
            <a:chOff x="2667000" y="1905000"/>
            <a:chExt cx="3047999" cy="1676399"/>
          </a:xfrm>
        </p:grpSpPr>
        <p:sp>
          <p:nvSpPr>
            <p:cNvPr id="1162" name="Shape 1162"/>
            <p:cNvSpPr/>
            <p:nvPr/>
          </p:nvSpPr>
          <p:spPr>
            <a:xfrm>
              <a:off x="3048000" y="1981200"/>
              <a:ext cx="685799" cy="60959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1750">
              <a:solidFill>
                <a:srgbClr val="A796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3886200" y="1981200"/>
              <a:ext cx="685799" cy="60959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1750">
              <a:solidFill>
                <a:srgbClr val="A796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3048000" y="2743200"/>
              <a:ext cx="685799" cy="609599"/>
            </a:xfrm>
            <a:prstGeom prst="roundRect">
              <a:avLst>
                <a:gd fmla="val 16667" name="adj"/>
              </a:avLst>
            </a:prstGeom>
            <a:solidFill>
              <a:srgbClr val="00B0F0"/>
            </a:solidFill>
            <a:ln cap="flat" cmpd="sng" w="31750">
              <a:solidFill>
                <a:srgbClr val="00206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3886200" y="2743200"/>
              <a:ext cx="685799" cy="609599"/>
            </a:xfrm>
            <a:prstGeom prst="roundRect">
              <a:avLst>
                <a:gd fmla="val 16667" name="adj"/>
              </a:avLst>
            </a:prstGeom>
            <a:solidFill>
              <a:srgbClr val="00B0F0"/>
            </a:solidFill>
            <a:ln cap="flat" cmpd="sng" w="31750">
              <a:solidFill>
                <a:srgbClr val="00206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66" name="Shape 1166"/>
            <p:cNvSpPr txBox="1"/>
            <p:nvPr/>
          </p:nvSpPr>
          <p:spPr>
            <a:xfrm>
              <a:off x="3962400" y="2667000"/>
              <a:ext cx="8381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lang="en-US" sz="18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</a:p>
          </p:txBody>
        </p:sp>
        <p:sp>
          <p:nvSpPr>
            <p:cNvPr id="1167" name="Shape 1167"/>
            <p:cNvSpPr txBox="1"/>
            <p:nvPr/>
          </p:nvSpPr>
          <p:spPr>
            <a:xfrm>
              <a:off x="3124200" y="2667000"/>
              <a:ext cx="8381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4724400" y="1981200"/>
              <a:ext cx="685799" cy="60959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1750">
              <a:solidFill>
                <a:srgbClr val="A7960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4800600" y="2743200"/>
              <a:ext cx="685799" cy="609599"/>
            </a:xfrm>
            <a:prstGeom prst="roundRect">
              <a:avLst>
                <a:gd fmla="val 16667" name="adj"/>
              </a:avLst>
            </a:prstGeom>
            <a:solidFill>
              <a:srgbClr val="00B0F0"/>
            </a:solidFill>
            <a:ln cap="flat" cmpd="sng" w="31750">
              <a:solidFill>
                <a:srgbClr val="00206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70" name="Shape 1170"/>
            <p:cNvSpPr txBox="1"/>
            <p:nvPr/>
          </p:nvSpPr>
          <p:spPr>
            <a:xfrm>
              <a:off x="4876800" y="2667000"/>
              <a:ext cx="8381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lang="en-US" sz="18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τ</a:t>
              </a:r>
            </a:p>
          </p:txBody>
        </p:sp>
        <p:sp>
          <p:nvSpPr>
            <p:cNvPr id="1171" name="Shape 1171"/>
            <p:cNvSpPr txBox="1"/>
            <p:nvPr/>
          </p:nvSpPr>
          <p:spPr>
            <a:xfrm>
              <a:off x="3200400" y="1981200"/>
              <a:ext cx="457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</a:p>
          </p:txBody>
        </p:sp>
        <p:sp>
          <p:nvSpPr>
            <p:cNvPr id="1172" name="Shape 1172"/>
            <p:cNvSpPr txBox="1"/>
            <p:nvPr/>
          </p:nvSpPr>
          <p:spPr>
            <a:xfrm>
              <a:off x="4038600" y="1905000"/>
              <a:ext cx="457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</a:p>
          </p:txBody>
        </p:sp>
        <p:sp>
          <p:nvSpPr>
            <p:cNvPr id="1173" name="Shape 1173"/>
            <p:cNvSpPr txBox="1"/>
            <p:nvPr/>
          </p:nvSpPr>
          <p:spPr>
            <a:xfrm>
              <a:off x="4876800" y="1981200"/>
              <a:ext cx="457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36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τ</a:t>
              </a: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667000" y="2590800"/>
              <a:ext cx="1143000" cy="990599"/>
            </a:xfrm>
            <a:prstGeom prst="rect">
              <a:avLst/>
            </a:prstGeom>
            <a:noFill/>
            <a:ln cap="flat" cmpd="sng" w="666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175" name="Shape 1175"/>
          <p:cNvSpPr txBox="1"/>
          <p:nvPr/>
        </p:nvSpPr>
        <p:spPr>
          <a:xfrm>
            <a:off x="1143000" y="228600"/>
            <a:ext cx="6858000" cy="954106"/>
          </a:xfrm>
          <a:prstGeom prst="rect">
            <a:avLst/>
          </a:prstGeom>
          <a:solidFill>
            <a:srgbClr val="F1F5F3"/>
          </a:solidFill>
          <a:ln cap="flat" cmpd="sng" w="53975">
            <a:solidFill>
              <a:srgbClr val="587680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What is the Source of the Missing Solar Neutrinos? </a:t>
            </a:r>
          </a:p>
        </p:txBody>
      </p:sp>
      <p:sp>
        <p:nvSpPr>
          <p:cNvPr id="1176" name="Shape 1176"/>
          <p:cNvSpPr txBox="1"/>
          <p:nvPr/>
        </p:nvSpPr>
        <p:spPr>
          <a:xfrm>
            <a:off x="304800" y="3276600"/>
            <a:ext cx="8610600" cy="1572900"/>
          </a:xfrm>
          <a:prstGeom prst="rect">
            <a:avLst/>
          </a:prstGeom>
          <a:solidFill>
            <a:srgbClr val="F8CBCB"/>
          </a:solidFill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Can neutrino oscillations explain the missing solar neutrinos?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By the time the neutrinos enter the Earth’s atmosphere,  the electron neutrinos </a:t>
            </a:r>
            <a:r>
              <a:rPr b="1" lang="en-US" sz="1800">
                <a:solidFill>
                  <a:srgbClr val="941414"/>
                </a:solidFill>
                <a:latin typeface="Short Stack"/>
                <a:ea typeface="Short Stack"/>
                <a:cs typeface="Short Stack"/>
                <a:sym typeface="Short Stack"/>
              </a:rPr>
              <a:t>COULD BE</a:t>
            </a:r>
            <a:r>
              <a:rPr b="1" lang="en-US" sz="18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 changing flavour.</a:t>
            </a:r>
          </a:p>
        </p:txBody>
      </p:sp>
      <p:sp>
        <p:nvSpPr>
          <p:cNvPr id="1177" name="Shape 1177"/>
          <p:cNvSpPr txBox="1"/>
          <p:nvPr>
            <p:ph type="title"/>
          </p:nvPr>
        </p:nvSpPr>
        <p:spPr>
          <a:xfrm>
            <a:off x="1253950" y="5078100"/>
            <a:ext cx="6863100" cy="87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3600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40-year Puzzle Solved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183" name="Shape 1183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184" name="Shape 1184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185" name="Shape 1185"/>
          <p:cNvSpPr txBox="1"/>
          <p:nvPr/>
        </p:nvSpPr>
        <p:spPr>
          <a:xfrm>
            <a:off x="604100" y="0"/>
            <a:ext cx="80586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403225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48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Neutrino experiments. </a:t>
            </a:r>
          </a:p>
        </p:txBody>
      </p:sp>
      <p:sp>
        <p:nvSpPr>
          <p:cNvPr id="1186" name="Shape 1186"/>
          <p:cNvSpPr txBox="1"/>
          <p:nvPr/>
        </p:nvSpPr>
        <p:spPr>
          <a:xfrm>
            <a:off x="219225" y="926775"/>
            <a:ext cx="8566200" cy="14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So far, there are 4 types/sources of experiments:</a:t>
            </a:r>
          </a:p>
        </p:txBody>
      </p:sp>
      <p:sp>
        <p:nvSpPr>
          <p:cNvPr id="1187" name="Shape 1187"/>
          <p:cNvSpPr txBox="1"/>
          <p:nvPr/>
        </p:nvSpPr>
        <p:spPr>
          <a:xfrm>
            <a:off x="444025" y="2355887"/>
            <a:ext cx="2351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>
              <a:spcBef>
                <a:spcPts val="0"/>
              </a:spcBef>
              <a:buSzPct val="100000"/>
              <a:buFont typeface="Short Stack"/>
              <a:buChar char="-"/>
            </a:pP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Solar</a:t>
            </a:r>
          </a:p>
        </p:txBody>
      </p:sp>
      <p:sp>
        <p:nvSpPr>
          <p:cNvPr id="1188" name="Shape 1188"/>
          <p:cNvSpPr txBox="1"/>
          <p:nvPr/>
        </p:nvSpPr>
        <p:spPr>
          <a:xfrm>
            <a:off x="378250" y="3199025"/>
            <a:ext cx="35523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Font typeface="Short Stack"/>
              <a:buChar char="-"/>
            </a:pP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Atmospheric</a:t>
            </a:r>
          </a:p>
        </p:txBody>
      </p:sp>
      <p:sp>
        <p:nvSpPr>
          <p:cNvPr id="1189" name="Shape 1189"/>
          <p:cNvSpPr txBox="1"/>
          <p:nvPr/>
        </p:nvSpPr>
        <p:spPr>
          <a:xfrm>
            <a:off x="378250" y="4118350"/>
            <a:ext cx="35523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Font typeface="Short Stack"/>
              <a:buChar char="-"/>
            </a:pP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Reactor </a:t>
            </a:r>
          </a:p>
        </p:txBody>
      </p:sp>
      <p:sp>
        <p:nvSpPr>
          <p:cNvPr id="1190" name="Shape 1190"/>
          <p:cNvSpPr txBox="1"/>
          <p:nvPr/>
        </p:nvSpPr>
        <p:spPr>
          <a:xfrm>
            <a:off x="378250" y="4901650"/>
            <a:ext cx="35523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Font typeface="Short Stack"/>
              <a:buChar char="-"/>
            </a:pP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Accelerator</a:t>
            </a: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sp>
        <p:nvSpPr>
          <p:cNvPr id="1191" name="Shape 1191"/>
          <p:cNvSpPr/>
          <p:nvPr/>
        </p:nvSpPr>
        <p:spPr>
          <a:xfrm>
            <a:off x="3755725" y="2227900"/>
            <a:ext cx="526200" cy="1662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1192" name="Shape 1192"/>
          <p:cNvSpPr txBox="1"/>
          <p:nvPr/>
        </p:nvSpPr>
        <p:spPr>
          <a:xfrm>
            <a:off x="4512250" y="2629150"/>
            <a:ext cx="42552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Natural sources</a:t>
            </a:r>
          </a:p>
        </p:txBody>
      </p:sp>
      <p:sp>
        <p:nvSpPr>
          <p:cNvPr id="1193" name="Shape 1193"/>
          <p:cNvSpPr/>
          <p:nvPr/>
        </p:nvSpPr>
        <p:spPr>
          <a:xfrm>
            <a:off x="3755725" y="4132900"/>
            <a:ext cx="526200" cy="1662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1194" name="Shape 1194"/>
          <p:cNvSpPr txBox="1"/>
          <p:nvPr/>
        </p:nvSpPr>
        <p:spPr>
          <a:xfrm>
            <a:off x="4512250" y="4534150"/>
            <a:ext cx="42552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Artificial</a:t>
            </a:r>
            <a:r>
              <a:rPr lang="en-US" sz="3000">
                <a:latin typeface="Short Stack"/>
                <a:ea typeface="Short Stack"/>
                <a:cs typeface="Short Stack"/>
                <a:sym typeface="Short Stack"/>
              </a:rPr>
              <a:t> sources</a:t>
            </a:r>
          </a:p>
        </p:txBody>
      </p:sp>
      <p:grpSp>
        <p:nvGrpSpPr>
          <p:cNvPr id="1195" name="Shape 1195"/>
          <p:cNvGrpSpPr/>
          <p:nvPr/>
        </p:nvGrpSpPr>
        <p:grpSpPr>
          <a:xfrm>
            <a:off x="291625" y="4714675"/>
            <a:ext cx="8823900" cy="1764975"/>
            <a:chOff x="291625" y="4714675"/>
            <a:chExt cx="8823900" cy="1764975"/>
          </a:xfrm>
        </p:grpSpPr>
        <p:sp>
          <p:nvSpPr>
            <p:cNvPr id="1196" name="Shape 1196"/>
            <p:cNvSpPr/>
            <p:nvPr/>
          </p:nvSpPr>
          <p:spPr>
            <a:xfrm>
              <a:off x="291625" y="4714675"/>
              <a:ext cx="3552300" cy="1463700"/>
            </a:xfrm>
            <a:prstGeom prst="ellipse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cxnSp>
          <p:nvCxnSpPr>
            <p:cNvPr id="1197" name="Shape 1197"/>
            <p:cNvCxnSpPr/>
            <p:nvPr/>
          </p:nvCxnSpPr>
          <p:spPr>
            <a:xfrm flipH="1" rot="10800000">
              <a:off x="2604500" y="6150700"/>
              <a:ext cx="2203800" cy="33000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1198" name="Shape 1198"/>
            <p:cNvSpPr txBox="1"/>
            <p:nvPr/>
          </p:nvSpPr>
          <p:spPr>
            <a:xfrm>
              <a:off x="4434325" y="5435350"/>
              <a:ext cx="4681200" cy="104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b="1" lang="en-US" sz="3000">
                  <a:solidFill>
                    <a:srgbClr val="98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Let’s talk about it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204" name="Shape 1204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205" name="Shape 1205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f_N_Strategy.png" id="1206" name="Shape 1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52600"/>
            <a:ext cx="8839203" cy="25143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Shape 1207"/>
          <p:cNvSpPr txBox="1"/>
          <p:nvPr/>
        </p:nvSpPr>
        <p:spPr>
          <a:xfrm>
            <a:off x="152400" y="152400"/>
            <a:ext cx="8909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403225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Accelerator </a:t>
            </a: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Neutrinos Strategy</a:t>
            </a:r>
          </a:p>
        </p:txBody>
      </p:sp>
      <p:cxnSp>
        <p:nvCxnSpPr>
          <p:cNvPr id="1208" name="Shape 1208"/>
          <p:cNvCxnSpPr/>
          <p:nvPr/>
        </p:nvCxnSpPr>
        <p:spPr>
          <a:xfrm>
            <a:off x="581650" y="1425325"/>
            <a:ext cx="0" cy="1628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09" name="Shape 1209"/>
          <p:cNvSpPr txBox="1"/>
          <p:nvPr/>
        </p:nvSpPr>
        <p:spPr>
          <a:xfrm>
            <a:off x="100325" y="1008150"/>
            <a:ext cx="7499400" cy="569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Generate neutrinos from accelerators</a:t>
            </a:r>
          </a:p>
        </p:txBody>
      </p:sp>
      <p:cxnSp>
        <p:nvCxnSpPr>
          <p:cNvPr id="1210" name="Shape 1210"/>
          <p:cNvCxnSpPr/>
          <p:nvPr/>
        </p:nvCxnSpPr>
        <p:spPr>
          <a:xfrm rot="10800000">
            <a:off x="3157650" y="3957975"/>
            <a:ext cx="1003200" cy="8388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11" name="Shape 1211"/>
          <p:cNvCxnSpPr/>
          <p:nvPr/>
        </p:nvCxnSpPr>
        <p:spPr>
          <a:xfrm flipH="1" rot="10800000">
            <a:off x="5542325" y="4072975"/>
            <a:ext cx="1973400" cy="8718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12" name="Shape 1212"/>
          <p:cNvSpPr txBox="1"/>
          <p:nvPr/>
        </p:nvSpPr>
        <p:spPr>
          <a:xfrm>
            <a:off x="114300" y="5395120"/>
            <a:ext cx="8915400" cy="8718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Oscillation probability = differences between measured and expected without oscillation </a:t>
            </a:r>
          </a:p>
        </p:txBody>
      </p:sp>
      <p:sp>
        <p:nvSpPr>
          <p:cNvPr id="1213" name="Shape 1213"/>
          <p:cNvSpPr txBox="1"/>
          <p:nvPr/>
        </p:nvSpPr>
        <p:spPr>
          <a:xfrm>
            <a:off x="720250" y="4587675"/>
            <a:ext cx="7989000" cy="569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To have two functionally identical detectors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erialWithBeamlines-lg.jpg" id="1218" name="Shape 1218"/>
          <p:cNvPicPr preferRelativeResize="0"/>
          <p:nvPr/>
        </p:nvPicPr>
        <p:blipFill rotWithShape="1">
          <a:blip r:embed="rId3">
            <a:alphaModFix/>
          </a:blip>
          <a:srcRect b="6666" l="0" r="0" t="0"/>
          <a:stretch/>
        </p:blipFill>
        <p:spPr>
          <a:xfrm>
            <a:off x="5873" y="76200"/>
            <a:ext cx="913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Shape 1219"/>
          <p:cNvSpPr txBox="1"/>
          <p:nvPr/>
        </p:nvSpPr>
        <p:spPr>
          <a:xfrm>
            <a:off x="2032250" y="2829750"/>
            <a:ext cx="10068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</a:rPr>
              <a:t>Booster</a:t>
            </a:r>
          </a:p>
        </p:txBody>
      </p:sp>
      <p:sp>
        <p:nvSpPr>
          <p:cNvPr id="1220" name="Shape 1220"/>
          <p:cNvSpPr txBox="1"/>
          <p:nvPr/>
        </p:nvSpPr>
        <p:spPr>
          <a:xfrm>
            <a:off x="1174075" y="125025"/>
            <a:ext cx="73908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Fermilab Accelerator Complex</a:t>
            </a:r>
          </a:p>
        </p:txBody>
      </p:sp>
      <p:sp>
        <p:nvSpPr>
          <p:cNvPr id="1221" name="Shape 1221"/>
          <p:cNvSpPr txBox="1"/>
          <p:nvPr/>
        </p:nvSpPr>
        <p:spPr>
          <a:xfrm>
            <a:off x="153875" y="4979650"/>
            <a:ext cx="2485800" cy="13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</a:t>
            </a:r>
            <a:r>
              <a:rPr lang="en-US" sz="18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eutrino beams: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hort Stack"/>
              <a:buChar char="-"/>
            </a:pPr>
            <a:r>
              <a:rPr lang="en-US" sz="18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BNB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hort Stack"/>
              <a:buChar char="-"/>
            </a:pPr>
            <a:r>
              <a:rPr lang="en-US" sz="18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NuMI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Future: LBNE</a:t>
            </a:r>
          </a:p>
        </p:txBody>
      </p:sp>
      <p:sp>
        <p:nvSpPr>
          <p:cNvPr id="1222" name="Shape 1222"/>
          <p:cNvSpPr txBox="1"/>
          <p:nvPr/>
        </p:nvSpPr>
        <p:spPr>
          <a:xfrm>
            <a:off x="2186875" y="2625575"/>
            <a:ext cx="876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1200">
                <a:solidFill>
                  <a:srgbClr val="FFFFFF"/>
                </a:solidFill>
              </a:rPr>
              <a:t>LINAC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ereal_exp.png" id="1228" name="Shape 1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0" y="18800"/>
            <a:ext cx="922117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 txBox="1"/>
          <p:nvPr>
            <p:ph type="title"/>
          </p:nvPr>
        </p:nvSpPr>
        <p:spPr>
          <a:xfrm>
            <a:off x="0" y="107577"/>
            <a:ext cx="8839199" cy="10354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What do the detectors see?</a:t>
            </a:r>
          </a:p>
        </p:txBody>
      </p:sp>
      <p:sp>
        <p:nvSpPr>
          <p:cNvPr id="1234" name="Shape 1234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235" name="Shape 1235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236" name="Shape 1236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237" name="Shape 1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990600"/>
            <a:ext cx="4305299" cy="21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Shape 1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2667000"/>
            <a:ext cx="3505200" cy="27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Shape 12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5800" y="1219200"/>
            <a:ext cx="36831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Shape 12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7058" y="3200400"/>
            <a:ext cx="5474399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Shape 1241"/>
          <p:cNvSpPr txBox="1"/>
          <p:nvPr/>
        </p:nvSpPr>
        <p:spPr>
          <a:xfrm>
            <a:off x="5382100" y="1166700"/>
            <a:ext cx="1642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latin typeface="Short Stack"/>
                <a:ea typeface="Short Stack"/>
                <a:cs typeface="Short Stack"/>
                <a:sym typeface="Short Stack"/>
              </a:rPr>
              <a:t>MINERvA</a:t>
            </a:r>
          </a:p>
        </p:txBody>
      </p:sp>
      <p:sp>
        <p:nvSpPr>
          <p:cNvPr id="1242" name="Shape 1242"/>
          <p:cNvSpPr txBox="1"/>
          <p:nvPr/>
        </p:nvSpPr>
        <p:spPr>
          <a:xfrm>
            <a:off x="4091875" y="3441600"/>
            <a:ext cx="1642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NO</a:t>
            </a:r>
            <a:r>
              <a:rPr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vA</a:t>
            </a:r>
          </a:p>
        </p:txBody>
      </p:sp>
      <p:sp>
        <p:nvSpPr>
          <p:cNvPr id="1243" name="Shape 1243"/>
          <p:cNvSpPr txBox="1"/>
          <p:nvPr/>
        </p:nvSpPr>
        <p:spPr>
          <a:xfrm>
            <a:off x="304800" y="889275"/>
            <a:ext cx="20478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latin typeface="Short Stack"/>
                <a:ea typeface="Short Stack"/>
                <a:cs typeface="Short Stack"/>
                <a:sym typeface="Short Stack"/>
              </a:rPr>
              <a:t>ArgoNeuT</a:t>
            </a:r>
          </a:p>
        </p:txBody>
      </p:sp>
      <p:sp>
        <p:nvSpPr>
          <p:cNvPr id="1244" name="Shape 1244"/>
          <p:cNvSpPr txBox="1"/>
          <p:nvPr/>
        </p:nvSpPr>
        <p:spPr>
          <a:xfrm>
            <a:off x="752050" y="2814250"/>
            <a:ext cx="22689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MiniBooNE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209" name="Shape 209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210" name="Shape 210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11" name="Shape 211"/>
          <p:cNvSpPr txBox="1"/>
          <p:nvPr/>
        </p:nvSpPr>
        <p:spPr>
          <a:xfrm>
            <a:off x="277900" y="2362200"/>
            <a:ext cx="86376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How about the weak force?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Let’s take a detour first…. 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-147725" y="175400"/>
            <a:ext cx="93639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Fundamental  Forces of the Universe </a:t>
            </a:r>
            <a:r>
              <a:rPr b="1" lang="en-US" sz="34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Influence</a:t>
            </a: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 the Behavior of Particles!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838200" y="4267200"/>
            <a:ext cx="7239000" cy="1371600"/>
          </a:xfrm>
          <a:prstGeom prst="rect">
            <a:avLst/>
          </a:prstGeom>
          <a:solidFill>
            <a:srgbClr val="FDF8CB"/>
          </a:solidFill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Rockwell"/>
              <a:buNone/>
            </a:pPr>
            <a:r>
              <a:rPr b="1" lang="en-US" sz="4400" u="none" strike="noStrike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Nature</a:t>
            </a:r>
            <a:r>
              <a:rPr b="1" lang="en-US" sz="4400" u="none" strike="noStrike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 Can Produce Particles!</a:t>
            </a:r>
            <a:r>
              <a:rPr b="1" lang="en-US" sz="4400" u="none" strike="noStrike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!!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8/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17</a:t>
            </a:r>
          </a:p>
        </p:txBody>
      </p:sp>
      <p:sp>
        <p:nvSpPr>
          <p:cNvPr id="1250" name="Shape 1250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251" name="Shape 1251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252" name="Shape 1252"/>
          <p:cNvSpPr/>
          <p:nvPr/>
        </p:nvSpPr>
        <p:spPr>
          <a:xfrm>
            <a:off x="152400" y="76200"/>
            <a:ext cx="8839199" cy="4038599"/>
          </a:xfrm>
          <a:prstGeom prst="rect">
            <a:avLst/>
          </a:prstGeom>
          <a:solidFill>
            <a:srgbClr val="000000"/>
          </a:solidFill>
          <a:ln cap="flat" cmpd="sng" w="12700">
            <a:solidFill>
              <a:srgbClr val="F1D70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253" name="Shape 1253"/>
          <p:cNvCxnSpPr/>
          <p:nvPr/>
        </p:nvCxnSpPr>
        <p:spPr>
          <a:xfrm>
            <a:off x="457200" y="13716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54" name="Shape 1254"/>
          <p:cNvCxnSpPr/>
          <p:nvPr/>
        </p:nvCxnSpPr>
        <p:spPr>
          <a:xfrm>
            <a:off x="457200" y="16764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55" name="Shape 1255"/>
          <p:cNvCxnSpPr/>
          <p:nvPr/>
        </p:nvCxnSpPr>
        <p:spPr>
          <a:xfrm>
            <a:off x="457200" y="15240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56" name="Shape 1256"/>
          <p:cNvCxnSpPr/>
          <p:nvPr/>
        </p:nvCxnSpPr>
        <p:spPr>
          <a:xfrm>
            <a:off x="457200" y="18288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57" name="Shape 1257"/>
          <p:cNvCxnSpPr/>
          <p:nvPr/>
        </p:nvCxnSpPr>
        <p:spPr>
          <a:xfrm>
            <a:off x="457200" y="19812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58" name="Shape 1258"/>
          <p:cNvCxnSpPr/>
          <p:nvPr/>
        </p:nvCxnSpPr>
        <p:spPr>
          <a:xfrm>
            <a:off x="457200" y="22860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59" name="Shape 1259"/>
          <p:cNvCxnSpPr/>
          <p:nvPr/>
        </p:nvCxnSpPr>
        <p:spPr>
          <a:xfrm>
            <a:off x="457200" y="21336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60" name="Shape 1260"/>
          <p:cNvCxnSpPr/>
          <p:nvPr/>
        </p:nvCxnSpPr>
        <p:spPr>
          <a:xfrm>
            <a:off x="457200" y="2438400"/>
            <a:ext cx="1524000" cy="0"/>
          </a:xfrm>
          <a:prstGeom prst="straightConnector1">
            <a:avLst/>
          </a:prstGeom>
          <a:noFill/>
          <a:ln cap="flat" cmpd="sng" w="63500">
            <a:solidFill>
              <a:srgbClr val="0070C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61" name="Shape 1261"/>
          <p:cNvSpPr/>
          <p:nvPr/>
        </p:nvSpPr>
        <p:spPr>
          <a:xfrm>
            <a:off x="2667000" y="990600"/>
            <a:ext cx="152399" cy="1981199"/>
          </a:xfrm>
          <a:prstGeom prst="rect">
            <a:avLst/>
          </a:prstGeom>
          <a:solidFill>
            <a:srgbClr val="06457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262" name="Shape 1262"/>
          <p:cNvCxnSpPr/>
          <p:nvPr/>
        </p:nvCxnSpPr>
        <p:spPr>
          <a:xfrm flipH="1" rot="10800000">
            <a:off x="3048000" y="1219200"/>
            <a:ext cx="1828800" cy="304799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3" name="Shape 1263"/>
          <p:cNvCxnSpPr/>
          <p:nvPr/>
        </p:nvCxnSpPr>
        <p:spPr>
          <a:xfrm>
            <a:off x="3048000" y="1828800"/>
            <a:ext cx="1904999" cy="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4" name="Shape 1264"/>
          <p:cNvCxnSpPr/>
          <p:nvPr/>
        </p:nvCxnSpPr>
        <p:spPr>
          <a:xfrm>
            <a:off x="3048000" y="1905000"/>
            <a:ext cx="1904999" cy="22860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5" name="Shape 1265"/>
          <p:cNvCxnSpPr/>
          <p:nvPr/>
        </p:nvCxnSpPr>
        <p:spPr>
          <a:xfrm>
            <a:off x="3048000" y="2057400"/>
            <a:ext cx="1828800" cy="38100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6" name="Shape 1266"/>
          <p:cNvCxnSpPr/>
          <p:nvPr/>
        </p:nvCxnSpPr>
        <p:spPr>
          <a:xfrm>
            <a:off x="3048000" y="2209800"/>
            <a:ext cx="1752600" cy="45720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7" name="Shape 1267"/>
          <p:cNvCxnSpPr/>
          <p:nvPr/>
        </p:nvCxnSpPr>
        <p:spPr>
          <a:xfrm>
            <a:off x="2971800" y="2438400"/>
            <a:ext cx="1752600" cy="533399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8" name="Shape 1268"/>
          <p:cNvCxnSpPr/>
          <p:nvPr/>
        </p:nvCxnSpPr>
        <p:spPr>
          <a:xfrm flipH="1" rot="10800000">
            <a:off x="3048000" y="1528548"/>
            <a:ext cx="1892489" cy="147851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69" name="Shape 1269"/>
          <p:cNvCxnSpPr/>
          <p:nvPr/>
        </p:nvCxnSpPr>
        <p:spPr>
          <a:xfrm flipH="1" rot="10800000">
            <a:off x="4648200" y="838199"/>
            <a:ext cx="3352799" cy="38100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0" name="Shape 1270"/>
          <p:cNvCxnSpPr/>
          <p:nvPr/>
        </p:nvCxnSpPr>
        <p:spPr>
          <a:xfrm flipH="1" rot="10800000">
            <a:off x="4572000" y="1295399"/>
            <a:ext cx="3276600" cy="22860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1" name="Shape 1271"/>
          <p:cNvCxnSpPr/>
          <p:nvPr/>
        </p:nvCxnSpPr>
        <p:spPr>
          <a:xfrm flipH="1" rot="10800000">
            <a:off x="4724400" y="1752600"/>
            <a:ext cx="3124199" cy="76199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2" name="Shape 1272"/>
          <p:cNvCxnSpPr/>
          <p:nvPr/>
        </p:nvCxnSpPr>
        <p:spPr>
          <a:xfrm>
            <a:off x="4724400" y="2133600"/>
            <a:ext cx="3276600" cy="152399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3" name="Shape 1273"/>
          <p:cNvCxnSpPr/>
          <p:nvPr/>
        </p:nvCxnSpPr>
        <p:spPr>
          <a:xfrm>
            <a:off x="4495800" y="2362200"/>
            <a:ext cx="3276600" cy="609599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4" name="Shape 1274"/>
          <p:cNvCxnSpPr/>
          <p:nvPr/>
        </p:nvCxnSpPr>
        <p:spPr>
          <a:xfrm>
            <a:off x="4572000" y="2590800"/>
            <a:ext cx="3048000" cy="838199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5" name="Shape 1275"/>
          <p:cNvCxnSpPr/>
          <p:nvPr/>
        </p:nvCxnSpPr>
        <p:spPr>
          <a:xfrm>
            <a:off x="4419600" y="2895600"/>
            <a:ext cx="3276600" cy="1143000"/>
          </a:xfrm>
          <a:prstGeom prst="straightConnector1">
            <a:avLst/>
          </a:prstGeom>
          <a:noFill/>
          <a:ln cap="flat" cmpd="sng" w="50800">
            <a:solidFill>
              <a:srgbClr val="00B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76" name="Shape 1276"/>
          <p:cNvCxnSpPr/>
          <p:nvPr/>
        </p:nvCxnSpPr>
        <p:spPr>
          <a:xfrm flipH="1" rot="10800000">
            <a:off x="4800600" y="685800"/>
            <a:ext cx="990599" cy="533399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77" name="Shape 1277"/>
          <p:cNvCxnSpPr/>
          <p:nvPr/>
        </p:nvCxnSpPr>
        <p:spPr>
          <a:xfrm>
            <a:off x="4876800" y="1524000"/>
            <a:ext cx="1219199" cy="76199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78" name="Shape 1278"/>
          <p:cNvCxnSpPr/>
          <p:nvPr/>
        </p:nvCxnSpPr>
        <p:spPr>
          <a:xfrm>
            <a:off x="4800600" y="1828800"/>
            <a:ext cx="1447800" cy="228600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79" name="Shape 1279"/>
          <p:cNvCxnSpPr/>
          <p:nvPr/>
        </p:nvCxnSpPr>
        <p:spPr>
          <a:xfrm>
            <a:off x="4876800" y="2133600"/>
            <a:ext cx="1371599" cy="228600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80" name="Shape 1280"/>
          <p:cNvCxnSpPr/>
          <p:nvPr/>
        </p:nvCxnSpPr>
        <p:spPr>
          <a:xfrm>
            <a:off x="4724400" y="2667000"/>
            <a:ext cx="1447800" cy="152399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81" name="Shape 1281"/>
          <p:cNvCxnSpPr/>
          <p:nvPr/>
        </p:nvCxnSpPr>
        <p:spPr>
          <a:xfrm>
            <a:off x="4648200" y="2971800"/>
            <a:ext cx="838199" cy="990599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282" name="Shape 1282"/>
          <p:cNvSpPr txBox="1"/>
          <p:nvPr/>
        </p:nvSpPr>
        <p:spPr>
          <a:xfrm>
            <a:off x="1981200" y="457200"/>
            <a:ext cx="16001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target</a:t>
            </a:r>
          </a:p>
        </p:txBody>
      </p:sp>
      <p:sp>
        <p:nvSpPr>
          <p:cNvPr id="1283" name="Shape 1283"/>
          <p:cNvSpPr txBox="1"/>
          <p:nvPr/>
        </p:nvSpPr>
        <p:spPr>
          <a:xfrm>
            <a:off x="0" y="2667000"/>
            <a:ext cx="243839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Beam of protons</a:t>
            </a:r>
          </a:p>
        </p:txBody>
      </p:sp>
      <p:sp>
        <p:nvSpPr>
          <p:cNvPr id="1284" name="Shape 1284"/>
          <p:cNvSpPr txBox="1"/>
          <p:nvPr/>
        </p:nvSpPr>
        <p:spPr>
          <a:xfrm>
            <a:off x="2590800" y="2667000"/>
            <a:ext cx="24383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pions</a:t>
            </a:r>
          </a:p>
        </p:txBody>
      </p:sp>
      <p:sp>
        <p:nvSpPr>
          <p:cNvPr id="1285" name="Shape 1285"/>
          <p:cNvSpPr txBox="1"/>
          <p:nvPr/>
        </p:nvSpPr>
        <p:spPr>
          <a:xfrm>
            <a:off x="6019800" y="2831082"/>
            <a:ext cx="2438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muon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neutrinos</a:t>
            </a:r>
          </a:p>
        </p:txBody>
      </p:sp>
      <p:sp>
        <p:nvSpPr>
          <p:cNvPr id="1286" name="Shape 1286"/>
          <p:cNvSpPr txBox="1"/>
          <p:nvPr/>
        </p:nvSpPr>
        <p:spPr>
          <a:xfrm>
            <a:off x="4648200" y="228600"/>
            <a:ext cx="24383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3F3F3"/>
                </a:solidFill>
                <a:latin typeface="Short Stack"/>
                <a:ea typeface="Short Stack"/>
                <a:cs typeface="Short Stack"/>
                <a:sym typeface="Short Stack"/>
              </a:rPr>
              <a:t>muons</a:t>
            </a:r>
          </a:p>
        </p:txBody>
      </p:sp>
      <p:sp>
        <p:nvSpPr>
          <p:cNvPr id="1287" name="Shape 1287"/>
          <p:cNvSpPr/>
          <p:nvPr/>
        </p:nvSpPr>
        <p:spPr>
          <a:xfrm>
            <a:off x="1295400" y="4343400"/>
            <a:ext cx="6781800" cy="2057400"/>
          </a:xfrm>
          <a:prstGeom prst="rect">
            <a:avLst/>
          </a:prstGeom>
          <a:solidFill>
            <a:srgbClr val="000000"/>
          </a:solidFill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288" name="Shape 1288"/>
          <p:cNvCxnSpPr/>
          <p:nvPr/>
        </p:nvCxnSpPr>
        <p:spPr>
          <a:xfrm>
            <a:off x="1524000" y="5181600"/>
            <a:ext cx="1066799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89" name="Shape 1289"/>
          <p:cNvCxnSpPr/>
          <p:nvPr/>
        </p:nvCxnSpPr>
        <p:spPr>
          <a:xfrm>
            <a:off x="2438400" y="5181600"/>
            <a:ext cx="990599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0" name="Shape 1290"/>
          <p:cNvSpPr/>
          <p:nvPr/>
        </p:nvSpPr>
        <p:spPr>
          <a:xfrm>
            <a:off x="3352800" y="5029200"/>
            <a:ext cx="381000" cy="381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291" name="Shape 1291"/>
          <p:cNvCxnSpPr/>
          <p:nvPr/>
        </p:nvCxnSpPr>
        <p:spPr>
          <a:xfrm>
            <a:off x="3657600" y="5257800"/>
            <a:ext cx="914400" cy="3047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92" name="Shape 1292"/>
          <p:cNvCxnSpPr/>
          <p:nvPr/>
        </p:nvCxnSpPr>
        <p:spPr>
          <a:xfrm flipH="1" rot="10800000">
            <a:off x="3581400" y="5029200"/>
            <a:ext cx="838199" cy="1523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93" name="Shape 1293"/>
          <p:cNvCxnSpPr/>
          <p:nvPr/>
        </p:nvCxnSpPr>
        <p:spPr>
          <a:xfrm>
            <a:off x="3581400" y="5334000"/>
            <a:ext cx="533399" cy="5333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94" name="Shape 1294"/>
          <p:cNvCxnSpPr/>
          <p:nvPr/>
        </p:nvCxnSpPr>
        <p:spPr>
          <a:xfrm>
            <a:off x="3581400" y="5257800"/>
            <a:ext cx="838199" cy="5333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95" name="Shape 1295"/>
          <p:cNvCxnSpPr/>
          <p:nvPr/>
        </p:nvCxnSpPr>
        <p:spPr>
          <a:xfrm flipH="1" rot="10800000">
            <a:off x="4343400" y="4876800"/>
            <a:ext cx="762000" cy="1523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6" name="Shape 1296"/>
          <p:cNvCxnSpPr/>
          <p:nvPr/>
        </p:nvCxnSpPr>
        <p:spPr>
          <a:xfrm>
            <a:off x="5105400" y="4876800"/>
            <a:ext cx="609599" cy="533399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97" name="Shape 1297"/>
          <p:cNvCxnSpPr/>
          <p:nvPr/>
        </p:nvCxnSpPr>
        <p:spPr>
          <a:xfrm flipH="1" rot="10800000">
            <a:off x="5715000" y="5105400"/>
            <a:ext cx="838199" cy="3047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298" name="Shape 1298"/>
          <p:cNvCxnSpPr/>
          <p:nvPr/>
        </p:nvCxnSpPr>
        <p:spPr>
          <a:xfrm flipH="1" rot="10800000">
            <a:off x="6324600" y="4876800"/>
            <a:ext cx="762000" cy="3047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9" name="Shape 1299"/>
          <p:cNvCxnSpPr/>
          <p:nvPr/>
        </p:nvCxnSpPr>
        <p:spPr>
          <a:xfrm>
            <a:off x="5715000" y="5410200"/>
            <a:ext cx="838199" cy="1523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300" name="Shape 1300"/>
          <p:cNvCxnSpPr/>
          <p:nvPr/>
        </p:nvCxnSpPr>
        <p:spPr>
          <a:xfrm>
            <a:off x="5715000" y="5410200"/>
            <a:ext cx="1676399" cy="30479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1" name="Shape 1301"/>
          <p:cNvSpPr txBox="1"/>
          <p:nvPr/>
        </p:nvSpPr>
        <p:spPr>
          <a:xfrm>
            <a:off x="2133600" y="47244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proton</a:t>
            </a:r>
          </a:p>
        </p:txBody>
      </p:sp>
      <p:sp>
        <p:nvSpPr>
          <p:cNvPr id="1302" name="Shape 1302"/>
          <p:cNvSpPr txBox="1"/>
          <p:nvPr/>
        </p:nvSpPr>
        <p:spPr>
          <a:xfrm>
            <a:off x="3048000" y="46482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Carbon</a:t>
            </a:r>
          </a:p>
        </p:txBody>
      </p:sp>
      <p:sp>
        <p:nvSpPr>
          <p:cNvPr id="1303" name="Shape 1303"/>
          <p:cNvSpPr txBox="1"/>
          <p:nvPr/>
        </p:nvSpPr>
        <p:spPr>
          <a:xfrm>
            <a:off x="4267200" y="45720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pion</a:t>
            </a:r>
          </a:p>
        </p:txBody>
      </p:sp>
      <p:sp>
        <p:nvSpPr>
          <p:cNvPr id="1304" name="Shape 1304"/>
          <p:cNvSpPr txBox="1"/>
          <p:nvPr/>
        </p:nvSpPr>
        <p:spPr>
          <a:xfrm>
            <a:off x="6096000" y="4648200"/>
            <a:ext cx="1143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muon</a:t>
            </a:r>
          </a:p>
        </p:txBody>
      </p:sp>
      <p:sp>
        <p:nvSpPr>
          <p:cNvPr id="1305" name="Shape 1305"/>
          <p:cNvSpPr txBox="1"/>
          <p:nvPr/>
        </p:nvSpPr>
        <p:spPr>
          <a:xfrm>
            <a:off x="6096000" y="5638800"/>
            <a:ext cx="129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neutrino</a:t>
            </a:r>
          </a:p>
        </p:txBody>
      </p:sp>
      <p:sp>
        <p:nvSpPr>
          <p:cNvPr id="1306" name="Shape 1306"/>
          <p:cNvSpPr txBox="1"/>
          <p:nvPr/>
        </p:nvSpPr>
        <p:spPr>
          <a:xfrm rot="-2306974">
            <a:off x="5390998" y="4850195"/>
            <a:ext cx="533400" cy="369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</a:t>
            </a:r>
          </a:p>
        </p:txBody>
      </p:sp>
      <p:sp>
        <p:nvSpPr>
          <p:cNvPr id="1307" name="Shape 1307"/>
          <p:cNvSpPr/>
          <p:nvPr/>
        </p:nvSpPr>
        <p:spPr>
          <a:xfrm rot="2276410">
            <a:off x="4196148" y="5433138"/>
            <a:ext cx="380999" cy="891326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08" name="Shape 1308"/>
          <p:cNvSpPr txBox="1"/>
          <p:nvPr/>
        </p:nvSpPr>
        <p:spPr>
          <a:xfrm>
            <a:off x="4419600" y="5943600"/>
            <a:ext cx="140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particles</a:t>
            </a:r>
          </a:p>
        </p:txBody>
      </p:sp>
      <p:cxnSp>
        <p:nvCxnSpPr>
          <p:cNvPr id="1309" name="Shape 1309"/>
          <p:cNvCxnSpPr/>
          <p:nvPr/>
        </p:nvCxnSpPr>
        <p:spPr>
          <a:xfrm>
            <a:off x="4876800" y="2514600"/>
            <a:ext cx="1371599" cy="76199"/>
          </a:xfrm>
          <a:prstGeom prst="straightConnector1">
            <a:avLst/>
          </a:prstGeom>
          <a:noFill/>
          <a:ln cap="flat" cmpd="sng" w="50800">
            <a:solidFill>
              <a:srgbClr val="F1D701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Shape 1314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8/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17</a:t>
            </a:r>
          </a:p>
        </p:txBody>
      </p:sp>
      <p:sp>
        <p:nvSpPr>
          <p:cNvPr id="1315" name="Shape 1315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316" name="Shape 1316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2.png" id="1317" name="Shape 1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462" y="859100"/>
            <a:ext cx="8525076" cy="53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Shape 1318"/>
          <p:cNvSpPr txBox="1"/>
          <p:nvPr/>
        </p:nvSpPr>
        <p:spPr>
          <a:xfrm>
            <a:off x="309450" y="195500"/>
            <a:ext cx="8834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N</a:t>
            </a: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e</a:t>
            </a:r>
            <a:r>
              <a:rPr b="1" lang="en-US" sz="36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U</a:t>
            </a: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trinos at the </a:t>
            </a:r>
            <a:r>
              <a:rPr b="1" lang="en-US" sz="36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M</a:t>
            </a: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ain </a:t>
            </a:r>
            <a:r>
              <a:rPr b="1" lang="en-US" sz="36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I</a:t>
            </a: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njector</a:t>
            </a:r>
          </a:p>
        </p:txBody>
      </p:sp>
      <p:pic>
        <p:nvPicPr>
          <p:cNvPr descr="flux.png" id="1319" name="Shape 13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8575" y="2655174"/>
            <a:ext cx="2693099" cy="287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0" name="Shape 1320"/>
          <p:cNvGrpSpPr/>
          <p:nvPr/>
        </p:nvGrpSpPr>
        <p:grpSpPr>
          <a:xfrm>
            <a:off x="354103" y="2485775"/>
            <a:ext cx="6189333" cy="3451225"/>
            <a:chOff x="354100" y="2485775"/>
            <a:chExt cx="5826900" cy="3451225"/>
          </a:xfrm>
        </p:grpSpPr>
        <p:sp>
          <p:nvSpPr>
            <p:cNvPr id="1321" name="Shape 1321"/>
            <p:cNvSpPr txBox="1"/>
            <p:nvPr/>
          </p:nvSpPr>
          <p:spPr>
            <a:xfrm>
              <a:off x="354100" y="3384600"/>
              <a:ext cx="5826900" cy="25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3000">
                  <a:latin typeface="Short Stack"/>
                  <a:ea typeface="Short Stack"/>
                  <a:cs typeface="Short Stack"/>
                  <a:sym typeface="Short Stack"/>
                </a:rPr>
                <a:t>Currently, 5x10</a:t>
              </a:r>
              <a:r>
                <a:rPr baseline="30000" lang="en-US" sz="3000">
                  <a:latin typeface="Short Stack"/>
                  <a:ea typeface="Short Stack"/>
                  <a:cs typeface="Short Stack"/>
                  <a:sym typeface="Short Stack"/>
                </a:rPr>
                <a:t>13</a:t>
              </a:r>
              <a:r>
                <a:rPr lang="en-US" sz="3000">
                  <a:latin typeface="Short Stack"/>
                  <a:ea typeface="Short Stack"/>
                  <a:cs typeface="Short Stack"/>
                  <a:sym typeface="Short Stack"/>
                </a:rPr>
                <a:t> protons on target (POT) every 1.3 sec 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US" sz="3000">
                  <a:latin typeface="Short Stack"/>
                  <a:ea typeface="Short Stack"/>
                  <a:cs typeface="Short Stack"/>
                  <a:sym typeface="Short Stack"/>
                </a:rPr>
                <a:t>~ same amount of neutrinos</a:t>
              </a:r>
            </a:p>
          </p:txBody>
        </p:sp>
        <p:cxnSp>
          <p:nvCxnSpPr>
            <p:cNvPr id="1322" name="Shape 1322"/>
            <p:cNvCxnSpPr/>
            <p:nvPr/>
          </p:nvCxnSpPr>
          <p:spPr>
            <a:xfrm rot="10800000">
              <a:off x="1242875" y="2485775"/>
              <a:ext cx="2241600" cy="1065300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1323" name="Shape 1323"/>
            <p:cNvCxnSpPr/>
            <p:nvPr/>
          </p:nvCxnSpPr>
          <p:spPr>
            <a:xfrm flipH="1" rot="10800000">
              <a:off x="4881262" y="4440325"/>
              <a:ext cx="1276200" cy="22200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329" name="Shape 132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330" name="Shape 1330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minosnear.jpg" id="1331" name="Shape 1331"/>
          <p:cNvPicPr preferRelativeResize="0"/>
          <p:nvPr/>
        </p:nvPicPr>
        <p:blipFill rotWithShape="1">
          <a:blip r:embed="rId3">
            <a:alphaModFix/>
          </a:blip>
          <a:srcRect b="0" l="16398" r="0" t="0"/>
          <a:stretch/>
        </p:blipFill>
        <p:spPr>
          <a:xfrm>
            <a:off x="3885080" y="381000"/>
            <a:ext cx="5258918" cy="4190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2" name="Shape 1332"/>
          <p:cNvCxnSpPr/>
          <p:nvPr/>
        </p:nvCxnSpPr>
        <p:spPr>
          <a:xfrm flipH="1" rot="10800000">
            <a:off x="2895600" y="2209799"/>
            <a:ext cx="3505200" cy="28956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333" name="Shape 1333"/>
          <p:cNvSpPr txBox="1"/>
          <p:nvPr/>
        </p:nvSpPr>
        <p:spPr>
          <a:xfrm>
            <a:off x="3885074" y="0"/>
            <a:ext cx="5258999" cy="1200300"/>
          </a:xfrm>
          <a:prstGeom prst="rect">
            <a:avLst/>
          </a:prstGeom>
          <a:solidFill>
            <a:srgbClr val="CBE7FC"/>
          </a:solidFill>
          <a:ln cap="flat" cmpd="sng" w="9525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000">
                <a:latin typeface="Short Stack"/>
                <a:ea typeface="Short Stack"/>
                <a:cs typeface="Short Stack"/>
                <a:sym typeface="Short Stack"/>
              </a:rPr>
              <a:t>Front View of the MINOS Near Detector</a:t>
            </a:r>
          </a:p>
        </p:txBody>
      </p:sp>
      <p:sp>
        <p:nvSpPr>
          <p:cNvPr id="1334" name="Shape 1334"/>
          <p:cNvSpPr txBox="1"/>
          <p:nvPr/>
        </p:nvSpPr>
        <p:spPr>
          <a:xfrm>
            <a:off x="1905000" y="4724400"/>
            <a:ext cx="838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35" name="Shape 1335"/>
          <p:cNvSpPr txBox="1"/>
          <p:nvPr/>
        </p:nvSpPr>
        <p:spPr>
          <a:xfrm>
            <a:off x="190500" y="1120800"/>
            <a:ext cx="3505200" cy="1875300"/>
          </a:xfrm>
          <a:prstGeom prst="rect">
            <a:avLst/>
          </a:prstGeom>
          <a:solidFill>
            <a:srgbClr val="E8D5F5"/>
          </a:solidFill>
          <a:ln cap="flat" cmpd="sng" w="5715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The detector records information about the particles from neutrino interactions.</a:t>
            </a:r>
          </a:p>
        </p:txBody>
      </p:sp>
      <p:sp>
        <p:nvSpPr>
          <p:cNvPr id="1336" name="Shape 1336"/>
          <p:cNvSpPr txBox="1"/>
          <p:nvPr/>
        </p:nvSpPr>
        <p:spPr>
          <a:xfrm>
            <a:off x="2286000" y="4267200"/>
            <a:ext cx="83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37" name="Shape 1337"/>
          <p:cNvSpPr txBox="1"/>
          <p:nvPr/>
        </p:nvSpPr>
        <p:spPr>
          <a:xfrm>
            <a:off x="2209800" y="5334000"/>
            <a:ext cx="838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38" name="Shape 1338"/>
          <p:cNvSpPr txBox="1"/>
          <p:nvPr/>
        </p:nvSpPr>
        <p:spPr>
          <a:xfrm>
            <a:off x="2667000" y="5029200"/>
            <a:ext cx="838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39" name="Shape 1339"/>
          <p:cNvSpPr txBox="1"/>
          <p:nvPr/>
        </p:nvSpPr>
        <p:spPr>
          <a:xfrm>
            <a:off x="1219200" y="4648200"/>
            <a:ext cx="838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0" name="Shape 1340"/>
          <p:cNvSpPr txBox="1"/>
          <p:nvPr/>
        </p:nvSpPr>
        <p:spPr>
          <a:xfrm>
            <a:off x="1676400" y="4114800"/>
            <a:ext cx="83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1" name="Shape 1341"/>
          <p:cNvSpPr txBox="1"/>
          <p:nvPr/>
        </p:nvSpPr>
        <p:spPr>
          <a:xfrm>
            <a:off x="1524000" y="5257800"/>
            <a:ext cx="838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2" name="Shape 1342"/>
          <p:cNvSpPr txBox="1"/>
          <p:nvPr/>
        </p:nvSpPr>
        <p:spPr>
          <a:xfrm>
            <a:off x="685800" y="4267200"/>
            <a:ext cx="83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3" name="Shape 1343"/>
          <p:cNvSpPr txBox="1"/>
          <p:nvPr/>
        </p:nvSpPr>
        <p:spPr>
          <a:xfrm>
            <a:off x="152400" y="4267200"/>
            <a:ext cx="83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4" name="Shape 1344"/>
          <p:cNvSpPr txBox="1"/>
          <p:nvPr/>
        </p:nvSpPr>
        <p:spPr>
          <a:xfrm>
            <a:off x="685800" y="3657600"/>
            <a:ext cx="83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5" name="Shape 1345"/>
          <p:cNvSpPr txBox="1"/>
          <p:nvPr/>
        </p:nvSpPr>
        <p:spPr>
          <a:xfrm>
            <a:off x="533400" y="4876800"/>
            <a:ext cx="8381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40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46" name="Shape 1346"/>
          <p:cNvSpPr txBox="1"/>
          <p:nvPr/>
        </p:nvSpPr>
        <p:spPr>
          <a:xfrm>
            <a:off x="5181600" y="3962400"/>
            <a:ext cx="3939822" cy="615553"/>
          </a:xfrm>
          <a:prstGeom prst="rect">
            <a:avLst/>
          </a:prstGeom>
          <a:solidFill>
            <a:srgbClr val="E8D5F5"/>
          </a:solidFill>
          <a:ln cap="flat" cmpd="sng" w="5715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100 meters underground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356" name="Shape 1356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357" name="Shape 1357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MINOS" id="1358" name="Shape 13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600" y="2151885"/>
            <a:ext cx="3962400" cy="4706100"/>
          </a:xfrm>
          <a:prstGeom prst="rect">
            <a:avLst/>
          </a:prstGeom>
          <a:noFill/>
          <a:ln cap="flat" cmpd="sng" w="57150">
            <a:solidFill>
              <a:srgbClr val="0D0D0D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descr="data:image/jpeg;base64,/9j/4AAQSkZJRgABAQAAAQABAAD/2wCEAAkGBhQSERUUExQWFRUWGRoaFxcYFxcYGBoaGhkYGBwZGBoYHCYeHR0kHBcYHy8gIycpLCwsFx4xNTAqNSYrLCkBCQoKDgwOGg8PGiokHyQsLCwsLCwsLCwsLCwsLCwsLCwsLCksLCwpLCwsLCwsLCwsLCksLCwsLCwsLCwpLCksLP/AABEIAMkA+wMBIgACEQEDEQH/xAAbAAADAQEBAQEAAAAAAAAAAAADBAUGAgEHAP/EAEQQAAECAwUEBwUGBAYCAwEAAAECEQADIQQSMUFRBSJhcQYTgZGhscEjMkLR8BRSYnKC4QczkqIVNHOywvEW0kNTYyT/xAAZAQADAQEBAAAAAAAAAAAAAAABAgMEAAX/xAAuEQACAgEDAgMHBAMAAAAAAAAAAQIRAxIhMUFREyLwBDJhkbHB0XGBoeEjQvH/2gAMAwEAAhEDEQA/AM7ZrAFLAUtnzun1p4xYt8gyvYhQvIJd3CgdClx6xxsmaaAT5SfzBvKKW1JSyxUbLPDe8lQJ8RjSFoxWZ+bNmDJRHfrr9UhZdrY+4hXApunvSRDE1Jcm4oflI+YjqVOKi16YG1SW9YA57YUIUHUi4XoErJzb4gaxqtk2G4KkvkDkNPKE7DYwgBUy64GLAdpYCHJm0aNLUkk5lQYdkBsAe2bRCN0KF44VJA4mFBYAVjr5hF4BV4FyxYgsaM0F/wANmBBU0mYFY7wUrud4j2mY5AVeAZhVwBkA+UKwl7/D0SVBciemZQ0KQFDxPlEO2MSp6E1ds4VvpW4fDEKTXm4JpxjvelNV0qDgOSDy4jSOYaFBOWnGvFPrDci1uKwwpInodDBaOQChoTgFDxEHk9GFuhTUJrVgONankBHBoSWSqiXJP0/KKPR9U9C70kX1MR/+dfvqzANdwKwyi3K2RKQGIvcD7vdnzMUJUslgKcBQQ8YMTUkZS29HF9VMmWlbJcq6uT7NLly5uVJcgAEnkAIze0JolES5JmEsKBc0Y1++Qcfu/OL38QeknUTBJlkEoTfm1Yh/dAODs5auIwiF0G2oi1TFIUi6oB1KKgsrJP400atOMCfkV9EXxrXseCxzwkFUxK9QgpUti2SmdtHrCtptISC0wOTgqXMSqnwgIONCGIpBP/NLMFKQoKRUhW6aqS/3SQz8I4/xKyX70uaCbzm8oC8M2CkpYtxrnATl1Q2iIK37SVMswlKCEqSQAoX0khj71/cJqMCO16e2aVu0i9ItCFIvpMpQJIdSBgGLUCmZ9YV/w6XMU6pQqCWQsjMNQkkGhOGukdrB4a6E8STBSlhFUWWUkM0xAY+8m8GGd6hPdAJlhB9ybKP5iUq51ZI74GoXw2GtKOrsav8ATb+oN6xh5SI1m1bdOMlUuZLS26L8slsQWYuMh8UZ/Z8sX2vAa3mDd5uk8HeKLfgSMXHkaEp2Z2aCBEaCT0YdF4rUoH7qUpz/ABFRxhtHRiUBUP8AmKlf2uB4Qyg36v6CuaX97fWjGzZoBZxXCofujpVjmLG7LXUYlN0d62EbmRs5CBui7+UBPkPWOVy0j4X4mvzh1jfr19hHmS6r+X9q/kgi2TAgISlKboAAJvlhTBAb+6JU7o+uYtS1BZUqvwoGnxOW7Y1i5+QYcB8n9ITmTK3iSGwyHE1bzhvDfw+v4J+NFd38l+SMno2W3jLSKYus/wB1I7RsZDfzj2XQO54Pa7SkqCb6LxBIClOWY1AF6nbCq9ry0lnNNETCO8GG0V1+gPGb4j9X9xPZyU3wLoUHzKh/tLxW6UWiSZl5EpcpSkjrEXTRTZAJzAB7YQSizhg05LaEfKHdoTJM9lrXMLJuVSkHdSwJus5AIP6Yw60t2mbaIc63XRS+OV4RW2VtNMhAXMUSTglSiTyw+qRMRsSSoOm0KoRjLfFyMFcDHatiJWXFrqaVlzE+Ud4kfj8n+AOJYndJTOa6UhOabpJJ7/SKaZwEjrQUKIVdUkOCHDuQoBxRqU45RM2bYOpnXkT0LQHBlzSurpKS7J4nwhOZsGYD/OlNpeI/4wNcWDSaDaG2ZNolIR1SUKS7BO6kg6AVBfN88oHaJikJBQRNGaSWUO0+r9kBsPRKZeZS09WwL1vPwGTHN+yNTYNgy5YBAKi73lGvdDLzboEmkQbLstVpAUmWpLZqSUcw+fMPGh2V0WRSXMmBTkHCiSMxhyrjpF22ySwPw0IGTKHoQRAJVlrSKLH3FcuwjOsX2cqSkVBxLFn0pQQNE4k1L841O2dm3wFYXkj+oRllS2jmtPAsr6jyjhFJdol2WyTLVNwSN0Zk4ADiTQRHRNSEuo7oxP1lxiJ0i2jNtiJUlIKA90A4FQDqWA9EyxRzgaYmjaqQYRtmJ6lVsmFc3dVPJU7G6QCSakhgkBnFRShjtezJSZpXKl9WD7ovKLBmNVF66aEDWNHtacgJlyZdES0soUIq1H7HJBrezcxLKaxBybNUVROk9BZU4KWJ8mWpz7Kakpo2KVjjrh2xLt38P5zukSlCg9nNQXLN7uNVecaaYlnjm4MdY5TY1GLtHRqfIvuVJQGqxunR8jnDqtibQli/KWtaSyhdUAcM0E4sWYPGoRTMjkTB7WlUshKZjhsi+ZPr3NDa2CjFS9uW6SQDu5nrE3cHOIAcM+EUNj9MlTZ6ETxLCCd5bE0x+IH9hF42lZxLjiAfSJk3Z8u/eCEpLEboAd8SWgNp9AqxG37dlrXMSBMu31NdCSHvMCQwLEB+2HZFjmTKqFEBI3T94Kal52zp5RH29YihaFAXUl2UzG+KtT9HO8dHjYbOsklaVLMpKwuUlSAReAJIFAaYLHdHOktjrD9HLSUzZcgXFGaSAEteSoBPYEHQ5udY1NospQopXQhqJZQqHxBaMhZ5IQhRQkJUhlFgBRJCjh2iPridiWYy0zHUQpII3hnXIRSGSdVEy5MMG7ZlRsWYtIUgOkh7zhhq9RhoIzNonK664lSC60pAIqRdWtSgMRSWRjiRH0qbbEIRcTRIo3N39Yy06zSjNKkpSm61AlLl0/exA4ZwzyNdRVih2MRtLacwTEoSrEl6DIOcX1Aiem0LWSFKJqKnAU0EbnpJKSqSae5UDKpAwwNB2VjEWaQQpRyeJudlYRpBp2zEhHWBr5AQFMcBU0ejkPrEsoPDvi/PPskvSvziBNtkwklIpl9PFXkaolDHqu+5fk7MIJScQWh8bCN0vwPaNOxUfkqN1JGI3VUd2wz+6wB/DD9nUCRQv6VfwJjDOUq2r4l9O5Kl7HooUwJweoq7eHbA7LsJUwsEA/iKUt2mNXsrZd8kr90VXyxCO3E9g0gu0ZploNxKQTRCQGBPHgAK8AYELl5unQZyrYgf4AOu91wA6lAJa+a3cHJ+J6DeGMXkbMTJISlCUvmcSCz4wTYaAAQpQBxvqzU7knx5AARRkyETpUwrN2Ylmf3QDUBtXFe7KNEIqiUm2TkjF8Rpg0UtlMoEOKZeZ8olLtF0ljihIPGtY8stourd2FfERS6Im6kWETZQDjApPCr+cZ4KMtZSoVBYwzsbagTMAeiqHOpw8Y721vKvU04vXGHvqO6aLmzimZKNMx36xktsbP6uYpOP71EWOjNrZd373pBtpy0KWpS1ABKXPY+Ec90F7pHzbpbtYyEJkp95YdR+6nD59w1gWzNoiVKM0fzVDq5aMeqQKgKyvF76uJajQgLB9tmTrTMKkSpeDVcuAlLOMBjV3IbizaVmYSo0egGSUigSOz1jPOXQtCNITCe3U5nj3x5crBEy4IEROygKeIGiU3LGGZiHYx5dzjrCAUloLaU17EjuSBH5SPnBrSj2iuZ8C0FAYjMDYQESmqYcVKj8uWcBWCAQt1hE6TMQWvAdZLP45bqCf1JvJ5kaQboTPdEpOJlTLnMXgU+Ck90GNmUnEFqVbXDlErYs82e2TJd0qcImJAYXrpZw5aqSk45QeVRxolpKFTQQ4F4ECrgO+GOMar+H/X2iyqSW9ku6N7K6k51xKoxki1Lo8pbqdRcoq5J+9g7d0fSf4YTRcnpulJvJUQbuY4E5gwcfYWW7Cz+jM8/d/qieejM1K1PcYtW9o/z8I361RI2gsRWOCL5JzlXB836YE2dCbwvdYpKKFgm8SAXIrg7aNrELqQI2H8S5qWs8ssyXV2gpY/2x86tltB3U5BydIjKKjKkPHdbhtqrHVhsCYilJ+94tBbTagqzSt9nxPfCwsn4j2/8AUWkiePh/qz6cvY4e6EygBmLxJLZuPWDI2MlnKu4ILcKojOf+QlKgeqmKrUskAf1KeD/+T3QT1ZID0MyWDyZ65UeJUHd8mmTZQBdE2YlOIuiUK4OB1fnBBslDhZmTJhAYXikAPiwSgB6RjVdNCG9jSjtOlOOwkecfrV0+lS1BfVgKu3feSSQ71KSaDHHWOSb5OpmuGzAo+8WeoYVbU6Q5I2MpV+6oVFQQpzUaH0j59P8A4jrSRclovHJV5+0JVxh2zfxKmpO8JcsgfEguXGO8sPDqKXJ1NmlXs1QIZKCCMir1gUyznNBHJQjHTP4nzFKYLlY4hKNcaqIGsAmdPVg781eJ9xN6mtFpGOlAI5oGhn0OQMCUzBpuq/8AWHLdtdKkssgHiySa4tTWPlCeniSSy555lCRypex1MMSv4mFLIkrtBB95KlC5jVgwIgqw6D6dsm3hMwKBSdN4AEeMTttdIQoLTLWAtlXmxQE1UockpLfiUjjGCtHSG0TQ6lUUoXEhSyTUMwKyKnhFA3glMqjzASvdZQF8E3lPUbrAAANMrVUK3SGjCmHCrslElDXE7x1UtQdRUc2JKRygEpVDBlJI+UelFXEQsscykR4tOY+hBA9AY/KRAsJ+AdNI5TLg0qWwMFTKo8dYBYS8BBbSHUo8VecGkpN9JBbeHmBA1EqJJrBsAvcYPH6SWU5AIwz76QUirQNaIIDy2zkkU10OlS5OZy1ESbcQlUqapgQCkKowTvUUQHYhVK/DwijMluX+EVV8hxOHbC9qs/WpUg4qG7wUKobg9ORMFbBB2rbycVTDeAZITLegdkks7vR2Mc7L6Uzk2hQss5gpN0qGDhIUaHRThx5QLoxZEKmBwRcCysh7wF0Bi1femKw8WaOtlbLSg9YCAZiAyGUGDlqgHFN2vCDrUTnGzRydoWotetU8PU+0JFeGXfHs7aUxBLTJilEO65ilB8jA7QlzunHDEUAYY8ImW+2pClKdwWCca6eUKssm0rE8PqwIlz7UpSp6ybhUlJJbdByAycHHIiP0nZIKSSKKp2cIJsqduBJJJpeLFiWqxGVFYcIsgJKdGYNh4fWEVYvBAHRzAAbgwfyFfSCDZWiQ0WLTOdkxxegWzkfMZdqN4mgfVKT3OC2sTPt6rxBN6tGbwanZG52fa5dtkz0JkiUtDFIYFR+IZDNLNxjH7BtqEWuWspSEXrocBg4YKNaGoPfAwzcnJNU0VkqWx0JhPAihBDEdhwiSoG8QXLUHyj6btqRJtQQb8tE0HdJY33BFwkF2dq1rlWMYrZ4ClTDpyZhj5RSE0xpwcJOLaddna+ZzZpqZKbyheKhialxgl9OPA8ImWlV5RUWUVGhwHJsmfCAzZ5Vj9fXpDGzbcpCmDFKmvJUHSoOMcxzBBitdRD1NnuhzjwrFaXPEuUJixevFheYuQyiGJdQzUeKQ9Y8M2StPsnSVEJVLVUpcFylQDKS2DsQ7VxhiVZDOUSSLooASLqUhy9RQABSjwfFmhW+4Dibs+Wu6uXuLLG4FEoLjFGJyqgsdH+Gv0V6PLtU7q5LXgXWcmwvEHBOD8SzEmO9lbMM2YE2VHXAggMkhQbFSReACruKVO1M2j6dbOgtmVZpdps8+ZJVKBvzQk9a/x3xRYW+IJfV4m30Gol2qzyLDMUlgpUkJVLADKXPmpupoC7JAUoDLrQ1WdbZ1gWxmTS81fvEl24P5/sIJYtipQtcx1LWovfmG8s5OTqR8nijdYUiEpdDiMtO8RH40pFM2UK5wpabAcRVsoQYWUzR2iXQUEdSZINGrpBRKaOCc3IIgZD/qPbjkNBJcho4U/ShvJ4EeBhO7WkVZKa9/gCYS6mCcAUmBTOEMM1I8Si7vZ4J569nmRoYZAAT5Qa6MseKv2r4woAxDZEGG1QEhoYBCsqpkqXPSg1XMKK1ooimH4kV1EW5MpaVGnupbgyQEBnGsSrRZiu0SkgO5JuhySQHBw1Awruwmux2yWWCVFRxCTMD1JZgpJOuERkrfPr0iy42NPabYXOW4RV86DAHM65RGtVg3N5JWAUlklsLrPR2zyzg9lmldJiVgkhJe84AoHfkSebwwN5iaNUo0JyfA4szNuwkW1KzRojpV9jgyReQkBgMqORmz6sO7OKajukijZHD6+UT7MWVebB01GLsSz1DsKQa0kKQA+GOoLcMR9VjRGXczZYdjlKzeeju2kNibwET7lEtTN4MVKGfhDmdox3Ri2D7YlSrrK3ClICUh6XqfiuwD+IWz+qnMGCTXDubWh8DESyEpWC/Pt+WPZG46Wyftdklz0kXkpIVR6jhXAhffEcn+PNGfR7fgrHdUYuxm9ZiRRclQUk0wqoZOWaYcdIodI5BU4R8Skm6PxVA71CJnR2fdnBOUwFGdSapzHxBI7Y0W0rPusSDeloKTiaJ6t+d6WT2iNctmKjH26wTJMxUuagoWn3kmhDgHyIgSY0PSsdYJM8+9Mlsr88vdPg0Z9IhsctUU2GcdLosbIFVHhQjUgn0EWrDbutR1ShdSadYEi8BUgLD7yCQkv7wYYgARH2LPCPeSlSS4INDQYhQqDiMxqDGo6P7NROnJlSSxUsBctbBcv7ylVZSWqSPuh2pAYrPo/wDCrosmzoXOUQpS2CSMLo+IZ1NGP3cBD239pibOUhAZCSLygf5ihqPwGnPlDu2bSLPKlyJLJLBKdUSwGJpgchxc5GIlnlgBhgIzSkPxsdolx5ORDCEwoonm5iTCgUgG9wyMNiU8eolOGFIbTZ2IrWAGiTMsQBcCsDmSK84sKk5GhhOZZzUM44ZRxwCVLaPVqo/d3wSTLdhH5ctyMgIIAUsi8Xf3VYNodcIEUw4hA36fCfMD1hM0MMAWEkqUztxOEDmrvFxgMOXz14vDM7BhnjyyHr3QmE1gnA1Jjkyiqg7AIZnpaOUhkqN4JupJvKJADChJSHFWwrDWKBs2zVS5om7yZgBAvClaUBAPjFwbVmNvMoZ0b5w7sHaMwHqV35mTGaiYlLcFkTAMhunKMPa9rzPtc0oIIvquyyQEFiwHAYYNFI48ea9UeDPLxINVLkvyDLQFial1kqbFgSVfPTAQvaLCglgVK/EBh594/eKSpaFkNiUkrNfepgHwxpCMwKlUc3Tpj2GFx48b3h/I08+VbT4+AiiyqTQsfxa4kuPrE844ns5o3jzbh8+UU5JIIMtyBn8n8oWmoKiCA4NaYg4+QA78M1nHqjRiydJfMQugu6mOjU5gh/LvgHVP/wDIO28/gIbnpAen16F/p2hIp0utxoe0XxXs78YEZUUlj1PYz0vqbrhKAW+LHDT94o9D7QJyJ8kgEjfQBoaMH4sO0wnI2ejJBPMf+8GlL+z2qTN91KvZqAwrg7M3jCZoqUGlz+CcbTsxE6RW+kkOosDim6aCmYDRt5eyl2pKCkDGoqWTMAJa6k0SpDaVNYjdL9nmTaZgUEhKiJiEi7vEu4+8d5xpSKXQ61zEImSz1iVsbt3dUQsXk3ToVAh8Pa0jVq1QUkKlvuaK0dGrNLkNaGMuV7RipSSSVAGid66xNARgI+X7ZEnr5n2cnqSolALuAa3a1LFwCcQAY3liAmFxJUJc1JTMmqKyWU4DvTE+IjBWiyELUgpZSSUngQWOT5QML5RbLFume2CaApLswINdcn5n1j6/sjoyqQU2woSlR6spUSCSllUSAd5SjdBfG6Hpej499nAYVPJu7t1j7NsC1TF2OzomE3ZaTcCmvC8Sd8jE3SwNKZByIOV0SRUloJdSi6lFzVwMwkfhDsIYSg5Qqh8oblKEZQnFrmEJYZx5Z0ECoqfrug6pYOIjpCc6CFGQ1ZUdpg5liE7FNxf6/aHyoM0cOgbPjjlHiJLCsGQM8DH6eo0gnNEybLuvTl9duEI9eL5FTRyRlVosrS/14xAtUplr5EeJ1GHJvWOoRjiAwVy/5JhSYPGGZFoQUFyXYBmGTPn3COlWKtKgGhNARkXOGsEAoJUKWmVWmcVlISkFzePDDEZ9+UTrQvg3L6eCA4VK1LHQVPnSFLaoqMuWgAXlAqOO4kpUXenwjLMx6kQBQ9s70Sg/3EJ+fdDI4NbNoLQgzUllpIIJwc0NMzvHtY5PGf2JYOvtEpBq63VxCQVl+4d8M9ILYXTLbdWCp9ClSWGjVPdFDoNJPWrmAA3EMHwdZ+SR3xqg/DwSn69WZZrXljEog9SpWcsEjUpananHiOWBzODl6pIpj4GuT+EeLlqlAkkkDFzR+R5xIRabppvIL7qcqYhi2tO7SPNjNp2j0lgU4vUUJsspBKTunH99DHJIPuAvm9B28eIgdnUzlAKknBsD4Djygs2SRvJccM+Rj0YS8RXwzy8sfBdLeP0AWhD4Y5jy4dsIKlnR/wBIP/A+fdhDtGwJWe99SdIGoKGRPIOPGJTgv0NeLLJqktS9d/8ApFlyCMSB3DzeFNs2mT1Sk9YAtnTV2UKih9BEvbSusDgEAYpQSxpwYY1+cZ+UkUKUY6knNqQkMd72ByNx0lQJ9jkzwErmoSUnE5YgUeqQaj4oyHRraCkTwL3vBk1oD7w5C9WNf0XtJVLmSTR03kp5MCMBk3dGP21KCZySlN1mcYVTWnZ2drwvs9x1Yn04/cZtbM1W1J6lLWSpRF4LS5NEqF4CuhdH6TE7pdYz7O0AMJourwqpIBCnH3knA5pMPTVy1yETVX3BSBdNGXeVvVoAtMz+oQ1YblrkmQEhCVpHVh3uTEYV4gtRqPDXoal0LK5Rcepmej2yutmC97j14nQNWPqVlllCAkAMBQCh1zxPE1jFbGmBK7iASUYhquMX0Lg90afZfS2TPmJkoKjMUQlilSQCS1SRSrQ2W2yEdinLtL0YiG5ZePyrAorUgjeTooM5D0I4QumYpKylQdqaEehjOOPoU0G6zWFkCuPoYKFcaQQWHSWwMNSl051hSStoMC5gDWOy5tHMEZ4Xk1oMoYICcTkCw4jX1Dw1BsBMSx5xEtdndayTdADvwF45EPphV40SZugA8T3n9oi7SZInnHdT5cefnBFZA2ftIKmqk7wUlJJAwJcghxikUHNyxy0csKmpByAYd3d2jjGb6JTlCdOD7pDkZfzErBbUORyJjYbPAlpCcad1SD4CO21Uw/6iCrGoBm7aRPtNlIL5Z8HdvKLtoUMQBTv55ecSLQv2SRqon+1PDUnSGkkhFuS1ocx+sGzBMUopmIvvd6sliQl8CaGqjSO567ktSzkKcSaD5ngDGXkTJgS59oTUvQ1ORTjjx5ZQtWtnR37WVelchUtMqWtF1e8ohwaE3U4cEmnGLXQmz3ZClOpN9RYgUZO6H7vGMXNtC1G8q8ojAF1EVokDmcOMbHY22rktKEKSUpADKFDxBxrjjnhGrLhcvZ1jbVvf7mWOTTlc6dcDFqXUlSTmXBFTlm2FInmclKXCGUKk4EHGo+vWLSbQZjhAuqL3qvTAXQ1TxOHbEi12QPQkkfFl+UkY4dkYowUPLVM2eLrXNr6CadoKvFaAmvvJAJCuId2VxzwOsOSbdfchzqPQg+UTVJUKgFJxKaHgSG/LhwwxA9kWgLeZLUAsDeTiP1AVu+Ih1loM/ZtS/Hrj6fpw/aLPmKcHqIW+0rFAojk3y7YLI2vLUklwDgoaaV9YItKXwjQs0Ze+YXgyQfkMXOUqYgoKUyw+JN5ZByKUPTt7cQRyujiCkrSDTFQWE5tgPURxKQVGobQ1qeAwPYYp2XZ8wAvQKoSrdp21fkIlKenZyo0pKtl8yLs1C5VpC7zpQoguVEkMXFaBxB+kvRgLmLUgoSwChVip3IZzVwDgM4t2bYMsEklS3xAonXFQ45CPdrbKMxUu7S6m6AMWpmp3wjP48VlUl2oem1RFsUr2XVJ3gtICcqlin+9KP6jBOj9jmymMxk3SkXXdVXBNKUva5DSGhsu4l0guhW8SSSBroACxywihJs5mCaWASoXkMC98jeSdGWacKxeM1kTSO9xp8itt2ePtaLTKKR1gInodt4FiRRncZ5jjDSbLKE1U5KLqlEE3cjreLB6O4eErA5tKesb2jlgS28CQ2YLpPfGssdnTVLU1Z3B1eJNzkqsvKMYSsnStpLs0xClIIQs3VBy+oLnPT5Exr51mTPCZiaqAemChkefqCIzHSJHWWVq35akl3egZL/OOtk9IOptBlKLJUykHIOA/ZQv35F5e6W0qUS6EAwJdlORpp+8P2yU4vo/UMW8YWQdS/NvL6MWi00Y5RcWETYyksogNqe2gxPYI9vjIk+A8PnH5ar1TX9g3pAxKbDx+cMLYymYWxppB0LhKWo54wS9SOOsc62JG2pnspvFSR4JPlDyZjBzicOWZ9O+IPSC1XZavzv8A0oT84KObJPRaaTapoGaWHYw8yO+N0qYByBIB1CSRGS/hxJvXrQRiQkfpcnxSD+mNTtEMAS/xU1Lkt4+UJJ+covdB2p2JGnj2V7f+jKtFQgZgeJJ/aGp9pYaj0hXaYCEVUxALam4necg0DsH4nQsZPqLHsT7bKExUuWlTpvBKmqCslVU5EDAHm+MczOj60D4SRmKYBsPUQ/s5JTPQhkkIlliAAkED4KvkPHlBukduuy5rUCZbc1LNx+xj3xieecpxilz9yjilG2YOwz1GawxWWdzR3JNHJoIZNy8SpCSTipICSe1mPaI76MywZpUcEpObe9u+QPfD1p2eCokAAHJnPLDGPU9pf+Sl2I+zZFCHmV2z2yWslmXvZEllaMoGh5vUYjW3Itt9BSAEKSk3xgSPw5gd+Lc8tNsfHmwPcAI/S582WwAvZs15sacOwxJy1Kn+zKeDDVcHV8pmitFlFAkqYNXzHLJ8solJlIK3AUieCLzMDrjduqcYYAscwQGbP0lSoXVDqzmQ7EDLUQWdZ0rqgX0ge+wUzsSNWoHGo4QiV88jtzxPzLb1wIWqxlbmXuzBQXhdBOKgACcaUD4vADblJopKkqGIdJbvUD3xbsklk1oFVZgUqerkGhf61JBs9H4e1RHYzhuUIlsNPL5t1t8DOyUqHugIGd3E81YmCIByBJJ+qmsV+qRLyrHstSjgGjJqM+oXkWNZG8AkR1NKQKVIr9PFVFkcVUT4QVGzkCt3vr5xHVuDUZubPIWtkvfS12rFw1YhSLNaUCYtSCBLCSQSxNd4JzNHOlBG+t8sXQQKpIIaA2oX7xugJUllXzdB8zF8WbT0DZmLZZCu4uXdN0hQrjULH0Wxi/Lnb4I93xjLSJxkrmSr4VdAuKGYDrbiCLyf0Re2ZMMyUFiinIU1A6SxYaHHtjUm4/FF5NSVsrTpKZslYADkKGT1FH7ow+2F1s8zAlLE8j+8af7d1SkYXFsCcGPEGlCTphEPbtl9mof/AFzS3Jb/ADHdAbtpmjD5bTNXsHapSEBeCkhu1IJQX0enAcIpW2ytvJ90+EZnYyRMs6HLs4GoLqIHAgKQQdO6LPRzbgmJuqL5HyeF912TlFTTXYMhdIJ1keW2zXDwOBhYKjQmYmqdMcSoGO0ljjTx7IUQS9KnhBFLanfzgnBZ9svOpWPYIxHS21KX7NBqtd0fqID8mTUxqp4BjPT1DrwGrv1fRK8m+mjk63OW5tujOxxLkSkiiQimR3mYniQCf1mC7YmpSEgZP6w0mctKALoLBqK0DYEDTWM9tq0kqAqGctT0POIreReT2AITeIGpHYCW+cZXpKZyphmKQbhSsJKd4MoUChkxGOd4nhGl2dN9qAamrk0Tg4SHxN5u6KNos+6UjPT3hDOTjwRsxWwNqTJloBvKbeK33kFLOpn912HOHNu2k9SzuVrc8WB9W8I0FkswSS4ajUoDzGX1hEnauxOsLpLMSLrbrClGwwhcVPMpNUl/YZvyNLkU2DYSJa1YFSyBnRICe2t6FtoW60SakJWn8KSO9yY01nklCLqmzLjAEkkjHUwK02XSo+u+JT9rmsrvizo4IOKtGQlbdnLqybut0u/CsBmbcmh8DzEX7RZEmjM3CI1t2e3zEaYe0ahXggugPZm3ZVoWJU1hOLsQGBqWQ5+Nq6F2xxpo2TNBeQolWacFfIiPne1tjXVXgo1UHfI6vG72B0kBQCtd1csD2hNFjC8rQ5ZgxpkoyXO48FmxpygriuVz8h+w9I1y1XJqGqxpdIyO6WHc0W09JJBH8wDmFP8A7Y8/xeXOQBPQlaTgobw5gio5gwmrotZVF0zlAHAXkU/qD98Qlia5QVmwZN5bMeVZgYYCQMI4eOkmPJZEOlUd3oElMeTJgTCBObQ5BApxiVZLECHXvl/ir4YRUllzAkKuzFJahrDXQUZvpXZt1EwBig3VflJ3T2KbsUY96JWukxJLAEKrk4un+5PjFHb8xCUK6z3VAggVPYPWMn0Sn3Z4QSWW6D2i8nxS/wCqPQ9ndxHjvFpmptCOsMxGSi6DophTtYxKQVLROSuqgmvNPu9rDzisuU5bAv3Efu1ITtiQlYnAY7qwNcPH1EGapmzDJONHfRGa8tQIwIIOuJ7wJYPImJE62GzWlbYdYR3nHlDnRZQExaa1fwKW7WvEdsI9KpDLmK4S1d4q3Bx4wWjl77Po2yNpJny7p/6MLWmzGWog9kZvZU25KRNligvCYnH3VkXh2NGzs09NplAPvNQ6wsbi6J5IKSJoUwfu+f1nyjnrI4npKCysoEtTtFzI74CKmxA697ZLHFQ7y3rFG02hozez7Z//AFy1lrqVEEk5kpNNSGdsWDwa2YY8n1ebMOA+hR/OMvte1EzbiasKnjWg1bWCWzby5pSmQmhBBOBDlNexjHtn2eE1Bcmr8600xiEVXJSb2PNn2e4CTi2OdSP3h0zL1D2GBJo76j1/aOFqpDEA1olEjdNYUFqCGBrr9c4IVkpKQplZZnshGzWMl75oMTHbMZbFWTaEqG6aYHhhTxjhdnb3acMv2gdhT7MUZ3U35i7dgIHZDHWax5+TA47x3LRmnyT7XKChhdV9Yaxn7VJUjGo1y/aNbMSDjWFJ1lpSo8f37YODMobNHSjZirZYgsaGIG1NmkSggBi9SMgMKZ9lY3tr2QDVNOH1hGX24FSmC0m7+xc8o9OElKmgRyOKa7kbooid191ExSUByrNKgOCgQ5piHDx9Cs2zrQtIUJQUDmFXQWLYElsIkbAsyRK6wD+YAcGpl6nui7I2xMlpCUrYDAMnnpFHmdkZYoy3aLEehOcBVoINLSwjxWKj2uscTi+cezFUgIU8KELZ0tnCO11spLKIOoh1RAEI7RkXkhRoAfCGiurHjyKiRLTVbzFnLF+z5xA25ZZqJyJ38sLIoGcFCSUFsyz00pmI1cpUuUkKAvKOEQdtbJVaD1i1EKAdLYJqk4ZmhpxjXgty2OlKtxix7W63Fgse+BnoocC3fQ8GbZOSASRurDK0ByV6PwjGWC2nrVJolctRu4sz+6fwnA9hjYWK1BaQciClQNSDgQfqorlGzJDuPhyU7MdJ6QrlLJSA4o+RFW+fdFe2jrJHWK95SFcHqmjcHVhSuTQK1yEoVKVdSHcK3QQSk4mKe2VbgSBRBUkM11iMaYGjcbpNKPJ78G5ySf6jfRtZ6lN4a3dFJupURxIrxpwEMWa0GzLSQXlrqD90ufNojdHbYqWl0kaqJBNwlFxKwH93dZWeHCHrXbpqxdWEMpwpw3VzN41OaFsd7gchBcU1RntqVmztMhNol3k+8Pp+UZqfOKXSRUYxx0a26qWu4t0qFGVjShSdSMOMaPbWzBOlibKx8j90+h/eFi62fr4nZIXujB7TtzUDlVeFeJ05d4iNYdnqVapV9+ryyaj7oyr5xqEbJzUK6GDq2W7V5NiMqRfV2MymkqorSSlC1hDAJUCR+aWhSeyij2R7LnEjk/mfRoR2fJWCb7OQEhVK3Xuv2G6eXGh5irhBxQaHF0HQ8KxJQfJ0pJ7DClOOP/Q9InK2gAq4DX6oDHtuthAZOfrXuhOy2G8XP/f7Q2nbcRbblGUsTM8Cx7gacK/WbEyoKciGPIwtYKpp8RKuQJp/aBDNzIQKo5sOF9kcKMcjCBkQKBYW+3KOr0CjpNYhkwqZSM2jxaX565wpa7IlaSlaQoHhSvlzEOEx4YyaZ4nsVtSI06zXRTACg4DSEgHxxi5Okj6whFcqvuxphnTW4NLRYSqCAwvDCMIyMgDmTIWvl4LNxgKsYZI4PLU8ebRSLhBPFo/SITtWC+2NOHEpumI5UAss9w7QdcsqByGsTtmRaX9d0ehCKjshJu3uYvpbshEtHWykstKwpRzUCGqcNNI/bK2m3tE1o0xOobH8yR4cou7XwVzR/uTGX2Z/mJ3+oYs1qjTBCTTKe02Ui8C4CwoEaKFfENDlulXpN/MpBcUchgrd0fyGhiZI/kL/AE+cWh/lh+X/AIrjDw6PX6IR6Ppe9QUYCmZUt0ngQrsIpFT7MCG3iGYgmqkZpL/Eny5RI6P+9N/L/wA5caWbif8AVPpBIz2kIr2YVhhRSQCldXUGIBPEAAEcOEVejPSEpJRMFRurTqOHmDBrPin6ziAv/Nnt/wB6oWXcOKV+Vmx2ls8AhaN5Kg4Oo48RmImrkxcsH+W/X/xERLT84aJDLHqBmqwqzYjIwrbJZW6XJoKAtTUnPId8NqwP1nCcnFf5x5iHRIWlIvL91RQ4BIqxZgDmxIiisuLv19Yx5ZcJn5x5R1JwVz9BBYLPZMoAAAMGhuVKAzeF5cMnCFAfljhAC8HGcczcO6OOBAYR22keSvWDoz5wAgCrWOCINPjhMK1YUwCjrADDc6FhGTJiUd0XhJs//9k=" id="1359" name="Shape 1359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hQSERUUExQWFRUVFxcYGBgYGBcXHBwYFxscGhcYFRoaHCcfGBokGhcYHy8gIycpLCwtFx4xNTAqNSYrLCkBCQoKDgwOGg8PGiwkHyQvLCwsLCwsLCwsLCwsLC0sLCwsLCwsLCwpLCwsLCwpLCwsLCwpLCkpLCwsLCwsLCwsKf/AABEIAOcA2gMBIgACEQEDEQH/xAAbAAACAwEBAQAAAAAAAAAAAAAEBQIDBgABB//EAEQQAAEDAgQCBwUFBQgBBQEAAAECAxEAIQQSMUEFUQYTImFxgZEyobHB0RQjQlLwYnKCkqIHFSQzssLh8VMlQ2Nzsxb/xAAaAQADAQEBAQAAAAAAAAAAAAABAgMEAAUG/8QAMBEAAgIBAwIDBwQCAwAAAAAAAAECEQMSITEEQVFx8BMiMmGRobFCgcHR4fEFM0P/2gAMAwEAAhEDEQA/AHXEWcLnTKWmypQKRPVqKxMFMGDrQ+F6HMEhaitSm1lYJUD7WyhFxE1RgscHerUpCZU2ldwDknYEjcn3VeMM2pXWhKQuSFLB7UokZe+wIjSaTU1sxHDVumZvivR9xCjlGdN4jUDw38q84Twz7Q/lQAQACQZSCABMkCRJ3pnxDjr+HxIUUtvskynq5QsAASBPtEb7yeVG8Rw4U917KlsLUnMTETpMgxf4xR0WtgamuQl7o8zkyuYZxEfjbOfzOW/qml7PEEYMFnrOsbXdJAOcHdKk635+NHt8Zxjf/ifA/gV8hSLi/Hg/iWVOMrbU2SqCUkZY1C99Danx4mpWyeTNFxqPLGDeGD8qlSAVpVlsCSncjWD8qYcBYIwiQdSFe8mKyGGxC3MQlZsVLT6SLelfQMAn7sRG/wATWqDuzHkjVI+X43CvtiVtqFrGDHqLVDh2FUtaUgEqc9kX1Nv151rmemGRWVxrQXKD8lfWtRgEtOIS8sZUBJIKoEDfuAgb1LT4GhTfDGHBuj7bLCWwkKIuVTCio6m1x/xXuJw5Iykkj8qwFj1N6rRiGolGJRHJSgP9RB9BVoxJN/bHNCgoeoqjZ1MEGHUn2CQOR7afQ9oeRjxpRx/pDkT1eUdYfxA5gBziAQry86Y8c48hhrOCSScoEaE7k6RXzN99ZWpwKz5lE5ie1fWx228qkPwOMOqdwrw+HjzqwoJNz5d1KGuJpPte1/KR3SKaNrVYhQV3Ksf5h9POpth0sMDfOwr0D0qhvG5YJ7MfmAifHSjCZoBoEdBtFUOI2/U0U4uKqCJrgg7RymSLDameIZQ82Um6VD9eBFAOqAsalgcZDkGMtv8Avwp4uhJK9zFY8rwzhacEp1CuadiPTSqFuDWc0aJuB/GR8Bc91bjpk8w431ftLSbODRPNKPzzv8q+ejgz0K6vtJg2FvdufCg1ZaMvErfdKjKjf4DkBsO6qTJNj5n5c6i2IssZT3iL+dGjBGkLI8ZQYjnqe/b9eFccKrnRyWMtWXrjjR9C35ZGZYHYUBItGYHLOxAOa+oV4U1VhF9WltKkqyknUGSoySbzqfGsFwDEZ05IHZcUtJv+IAGeYypT6GtQxiDy9D9aE3bIRVId4EPwUDsH2gqwNtRJHZnn3emkbZ6zDBKo6xI1BzSRuSJ1FJeFOwyVkgAmAVkgCPPvPpTXhyiVEJU2c26FBW/4ryLd9TT3K1aGL/BWcuYpy2klNtpPca+V4rCZcQ6cylFZF1HaLAcrQPI19E4tjFDMySVApE5ReDtz0i01hvsbbzy1MYpOYqIyKEKCvxJuJmRpG1WjJ+JGUV2Q16KYALdLitG9Bb2jv4DXxrW4LDZUgHvJ8yTShPA0oQ2tlOZ5oDtSElc+2Fk2g0i470iccUpBbUwGyEqzHU3JiIzJEJAjUk1oUlFGVwcmC4DBJUrM8QlCZU4qYHtCEjmTEc7VR0m6ZLxKjhcNCEkEGSE9kDVRuByAHOkXG+JnJIV2RKkzoCbTG64t3fHNYDgz+Mc+5bUuTqCAJ5FRsNqk32RqhBLdmtweGWp1LbmGbTb2pBkx+YyCTB28696xll0hklpcwq6kkK5ZkG4nyoXgnCXsMpDjiwsRdlRkEEWm5ggzaNhRC8biOtUVYVK2pgKSDYEyATBgxa4AqW9mjZo0vR7jOMROZ77S2q+VaSpQHIKAkjxkV6/j2HnerOHU0qfaTBT5lMZZE+0BpzrJYXjGGKikKdYUDe+YW1uPnWiwmOekhp9rEDQBRE+c3+VG2I8aCsX0XGoMjaR8CNaWvcKWi6SoeFxTT+9lI/zcOts/mbMjloZHu5VQyWlqCvtKiYjKs5JM7gApm4EQkCjq8RND7ALfEHEC4z+Fj6URhOJJOxbPdA9U+z7qtfwSgb5CIURdV4OgKQqg8Wxk7RQpvbtEEGdClXI8jR27A37oapdJGyxzFj6Gx9RUFYkTEweRBSfIHXypd9pyxBvV/WSO1ccj+tKNClpVrVBVM/r1ruokdkx3aj0Nx5EUM+8pNsvmn6H5TXBR2LQkpveh23MqxPsgEQNu/vNeJfzaHy39Na4iusbTsLumBC0oUNsw+Y+FQ4evMhPhRHF2JaPcQfl86s6P8FXklwZE7TqeUD60ZDY1tSIhkkwkSaLHBXOY9RTjBYIpEEJT3pnMrvg6eJqwhHd/OfrTRwyYss+OOzt+RkejTGREgTIB9R9PjWhZeB1t4ikzKlNpEIOXw2/UCmfBMQHXUNkRmN9rC59wNZB2jeYNsoaQlOcWuQgKH5iDPjtyqD7mTK5lQrtCSEBs2uArc3v5VyY7IsSAB7TiVc7KsOVu6hMS4HiEhYQAZlSok6XJnYRSoeWxRxRwpbdxKutTYlK03AXtM6DQVnf7I+DrPWYp0kgqUlud1H/MX69keKqZ9MMK48lnCMwkuqSlxSFlSSmMxzRawEnxFatpDeGYj2GmUb8ki5PMn3k1qxx2sy5Zdhf0s6RowjaZGZ1yQkDWB7Sp2A08TWA4n0ucW2plbodSVgghJsBfKCRmInfeDzpFxXHv8UxaloSpV4QgAkhtJsCB6nnetRwbhjmFdWvEspJATlJiQdg3EzaLW0N65ytjwhpiJcJ0axLikvON/dpUCAsgAgnWJBI7++0xWzxfFMqA22kNgfl2/dsIHfANU4zHLc17M/hm09/M1BpkmJ1pNQ9FAYm5omMtxbwtVuWK9WiRShAX8G2sypCVKOpKRP8ANrQ+F6HMOO3QqCkg5VQoGLKQoyQoGOc01FW4NH3if3gPW3zrg2JDwd9s/wCHxyiB/wC3iEkd5GcZka+FVcQ4hiWkzi8C282c33jRB170yB7qblE1UtRTpIOxFveKJ2oqZ4vgzg0O5upMlKQe0oG/jYwbnkKVHjqie0pt1JSkWm8iNidDuLkamjXMAlyUrSCDrPzpOvCO4B8OABWHV2L9rW2Q2sqBI2MeNckNdjFDBSgZBnOqgNhFygnYHb0ig144pVKiqZ8P+/GtXwfBpCPujIjrGzzT+JB7xEjwIoTjDbaWwpQtIAsVQN0m1o1B5SDoKaMuzJSXdClriU3SYP6tV+fOJpAAQ+pIsm5Hr9CKc4PUQCT8aLOS7k14ORcCpscMUfZJ87j6+/yp1hOG/n1O29GqbAtYDl+taMIOXAJTUPi+nf15iZnCFFyjN3i49NfSTRLuJQmJUJ5GxtySb7a15juJBIIFotJ0taBt6UkwWOzrPWDNPcLAA87yQde6tCUYO+WZ5SnkTSVLw/vxLsXxZSyQnsj4+J+VKDn/ADj0/wCKeYrhgBBT7J039ah9iPd6UJSd8hhGNcHrbxSkJSowkAa8u4046Ltlxa1EA5QBMXlWugn2Qr1rPLdAgqiJHNM+ek+VbXo5hm+qHVoI6wyQopVYSIFhrE+FeabUt9wriC8oEEyoaFaouYFl2B8SIgV2B4KcyQ044hS9lJbUggamQTIFUvLC1ykkQZsFKABECVELTseVMOGl1GZxCmpIypCm8oUP3k5RM921PFdgSkWtcK6o9opWtIVKgMolZlRA2NkiO6geM8EcxieqCi2wCM6vzqvlb55BHaNjoBcGrU8QcPYW2oOWKimchmJIWRFp0NS4v0kLiEttgoSBBJjMfoJvzrS2kqRlirlqYEvFIw6FN4dDaM4vlAISo6kke3BgifOlTeGJOZxRWr0A8BtRbTPKpLkAxFSZdC5zBwZqITPjTRsTrQeKwmUyNN6QcHyetWMt2IMxXoRFTmuOIdRvVuGbOdPcoe4zUkL7qmU770QA7uHgm2h+FDqw80yxQ+8VPM/Gqlpo2BoAWzyqxhKcpbdRnbcGVSTIBHcdlDUEXBojJBB3EH0ooYhMCRoeVoiNNhcnT6VzYEZDCPnA4jqFLzMuKzMrJukk2C4sCbTFp8TTpTAcSQtOYTC03sdineLe7uruJ8NbxCC05aZyrgSg7EdxtI5coFAcCL6FFl5JKkCMwkpcSD2VBQ1gjx5jWue4wtT0cV9pSkKGVIJzK3QbCOahYH1rVcP4YGyMk95IBJ91vKlHSPGQnRSVtnsqFgk8u8ET6VpujHSv7iW2UF/QqUoKIP7CCRaqxlFK5CSU3tHb5/0euOtoUkLVlzGNLyTGmutV9IuAKXlbZKVgBXWK0vskHfTQedL04lJeLmNaeUtRnOoDq52sDOwFxFaHC9IWHAAhYGwBBRpsJAFV9pq+Rn0aHxb8QTh/RBpbaluAqUsAi/s2AOXaTA9ayz/CFMPKSbpN0HmnfzFbprG9Uq/srJjuVuPPXxnnS3pFKmyoJBAIJnUDS1B7oaL3FuCZzJg6UR/dZ5V3C4gd9OQBzqV+JbT3R8Ud4sVAfiMi0ETB5yd6+ss4rqEobAJhATyvABN1JGoJ1mvnGH4O204lYcCgg5iNdNNucVsG8akkqKUmdIMWFyYSNpFSlob90MHJJuRfguNNouslKnFZUqUlQjYSqARa+prVPcSbVCW1JU22ABBBBO5/XfSBXSQFKEKbGW0ApAiRuSZNjMQaT8N4mwvFOqCktNqhBGUwSkAEwBa/+qtGOKvZGfLKVbsc4/GqDljGhGU6zvYC+vpXmHBVdXrzpY9jGnHVJbMdWcqQPyg28jypq0ZFSntJlsauKLl2FqqS2TE61clXOuValKndXvUgkEVYDbnUSYogAXsPFV9XTMthXjQjjJSTNLQStLG9TArssXqJXaiAnjh2z3wfUCqwKKxESIM9lO0bVWprSgMV5JqKkxRKRNWM4WTKrAan5eNcCheMPHbV7I0G5Ow+ZNLOP8OXiBnbWpt8DsFKikH9giYE7HbQ2rTPt577RYfr1pc5h4MVxxgMNx/EpJS8vM7MKS4gSANI0vuY2NEYviYT+SVpIlMiFC8+JTY+XOm/STg6VpW/BUtAlSdc6UixHIp1O5E8qy2FfbiFEKU5EJCSYg6zEIEaRPluJeI6djDh3EHICgFlH4Ukg+cW17qbo4kogdYMoMECMqdSLmByO451bhcGhMynOUqIICggRJEwYJvsOdbDCY9tCQLBCkggR3chqI/V6RSjJ7jSi62QLw/ha4C0uZ0mLIMpjQ9o2PgOWtHuNjIoKMApMk7W1+dFJ402kZQCBf8ADlF72tzoHFuBWvaQRfvi+1bY6UqR58oyu2hLwxzvkTY7eXdTgO1l8GvIVAXyqKeen/FOhPP4VA0JmM4vjWRlhKYmbRcDSNiDTnC8eUtCYPZIuClCrJ9rbwFZDHYVskAOXSnICo8tZMwTc+Rp8jgKmcPLi0LTcShRMC5g9kHWd9hWNZoRfPPmbcfTyyNQ7jvC45sjM6hpIIMmOrMERqLzGlqV8OZaOUttlHtqutS5CiPzXBlIJM1iuIY4/aVJJORByCCREagkbE92wrecLTCUR/4x7yTXrdGrdnndfBY40n3aJ4OBhM0C+JdM7wJTfzEU2aXKpHLSk/CcSF4cJGqHXAf4lFQgbG59KfprPkVyY2P4USSKkTNRWncVFLs0nBRFiDVoFVBVTbNFHMsSYNWOozAVSDtUkGPCgwoCeBFeA2o55qRMUGU7UA0Wv6IPNPwUoV63euV7CP4h7x9a8bRea5nInhsMVKiQDzOnnRbhChA0G287k99QSZRI3IB5kxPp+vDxqxmlseiwI22ql3CzTCM2m+/KvOoix20POhYKEi2oM6EVlcBwlljFrDiQGloJQSYhWaSEqKgE2t4AWNbbiDc6VmukPD0utKSsSIsP2vw++nuxRr0ZQ2V4jrlIBJQpCrXC0TYxaw21O96DZxo7CEiVJhPnEAz329aRcHwqlhKEpJKW8hKQcshStIyhPZIHlvrT8cFU0gLJCSIBAv8AiJBnTSfhNqlpemkuzKKUVJNvuvX+ybjihc+7aQLaR/1UnX4CZIuf0ZTr8KqxeDUUq6udQQSdRuL62NVjNkGdEkAyDbTltTU1HdA1Rc9miAmVGxywoEokESEkSg5p8RtRQe7k/wA9JuJNJC0glTSilQECRoFC6eUUCnEuxbEtx+9XJss4xe9CHF4dxtKSWFIlQSMwkKJmIOaNq1fGwTgMOmMmZTQUO4rSk7nbXzoLEcBdAbAbzfepUqCLAA399aDi+CnCsJAJUgtgiDNshJgcik1gm4pwe3PbyZs6dTctM74fPkfNG8OFuvG89dEDkVHbnprX0TCIACQNm2/hNZHhWGWlSitC0yue0kjRR5itk2n/APNv4GvqcSilHT4HzHUyk3K/E94Y4G8NhlADNndJkC/3iovsRFOEODdI8Qo/OayWBaUG2yTCVqOWTNgrtQNtdPO9acmvNn8TNkOEEIUn9oeh+lSVh0ROa+YXIOkchO9DxXBY3ocjFxY5KSfOPiKmhhWwB8FJPzoMm9WpPhQCFjDqFyCAI256V6sWqpt+xuBMVL7efzH1nSuCc276Cqn0SZFWK4n3A+IT9KGc4kVApCUpkjtAXAGvjrStDWizMkoAMghRudL2PwFHMsRFwece4DunU7xVHBVNYgG5LiYgXsmB2uXaPnemDiMupJIJFhsDYga1HVboppSBG09jKdlAj+ocu8UenCAxzoFrLKgJvOwmxBG49/OmLqkgDtc+fPfyoLuF9jsKIJB0+B+le4qIjY1Q+5eQRfvrkrmEGLxeRufGmQrAnKRceKcozGAVozX2C05vUT6U+xDStIPiBPl51nekPCFPoDRGXPnuZHaCezeLXiqx2ZOatB7vSFtCQEQbW2HkBJikPF+kLuQkoS4JHYkoETrIuSDFX9H+GJDLS0Qpu+Xq7BWUg/i7ZBzCxilXH3OsQ8oDLdSo5EGa29O9baZ5+SGimbjgfA8Q4w0ppDZbKbSu8TEeURcbUe70deAu0oeEKHurN9EOlPU4VDXatYG8DXVUECZirV/2ivdcpsNqkap7Q/rmY8CajkyShNoeMISVheJwZScqhcbEfI0v/uhr/wASP5aE4rxh9aVLSCg7wcx0OmaNJ/W2Zb6a4mB961oNWjPn306yxfKB7GT+F7Gtx3RzspKXCChRUJaWATERMwLmZqfGMTGHSUk26wcrpGUD108Kb8VxiQyr74LFpSAnMRI0g1nuLYZS8OwmygFOE+GYgDxgx614vURScPP+Ge900m5CzhuOWftCVqWpIbUYJJEKWMtjyHzp1lue5KB7j9aUYUInFZb2SN9M8frxp0PaV/D/AKR9a9volTf7fhHmf8l2Xzf5YrWf8Jg/4z6rrQDakKkD7NgYN+rBI/eIIp82iRUJ8sWPB7VLljVosTyql6ghiQNqhEHaK4frepQK4B4XL6e6pKUTXl/pViE5b0AoituEzzobEDIL+0REflB5959wo7FHKkKOtsoO0z2iPKw86VPqnUyda47hjrozwvqlOKESsSTAnQ5QCLgC1qO48qxVyX7jJj4V5wVdxG6PeCP+a7iiZS5++PgBNZpfEjQnsB4dWYEgmQmfQir3Fz6Cg8MiCofsq+E/KopcIv3aVRISwp7EEJIGp58qEcdIA/XhXjjoIqhSptRo6wkYvMO1c7GqXMUoXTEpEgESJ7wdZsKDW7eKhh8UCF80qA8hvRAUdD+N52kgCzbhg6SFd1CcaaSHXUJBAN7mZLgkkchmKhHdVnR5vL16LylxU+SoER3EelC8TC0vOZsxGYFKiZspIJSO4KCq2dL/ANhm6n4GO/7MGQ604kiSkpPkZH+2tDjeHpScx3Ou8AmB6Vj/AOzriCmn30p3BN52WDoNYSSa2nFFLKVe3a85UoH9UqqPW+7lf1B00NUEzsbwhKWnMovlXlJ5xI7r18Te4K5mOXSTHhNq+mpxBOUrzGZ1IFxNiTPKljvD0ZjYan8R+lZFlNiwyXA6xJeWtCFr7ClAqISJsCoX27SQPOl/GX1oThUITZSTnESE9tBvG9yfWtUOFI/Kf5j9K9HCk8lfzUJdJklVpbfP5DR6zBHhv6GB4ThIbfUoQVqRqDu4I176ck3X4j/QmnfF+FJLRuoQUkdr8pm/dtSF4wHe7N7kD6V6nSxlG9Sr0jB1eSGTTp9ciPgq5Szeey2PQCtYRyrC8IPWBtxtCoSUJcy+yVBWURvnKUhShEEGdddqw9NZ5O2UjwTJqlxdWOGh3DSbjstmvUpmotokSalNE4uGlFYZYSJWAQdBF7Gyh3D30OhuBmVpt+13D58qrecKtdf1AFccQxyyQozN6WrNG4hUoNLFu2oI41fRxwFJUPwj46++fSmOPbJSoDlP676C6NYbJhcx/GZ8iYHuINMnlDfcwPP/AKrLN3KzRHZUJcFcpi8yPUEUuX2fCjMKC28Ao2Cx4ZZ19KpfggkGavzuiXAvcegWv4VJC4TrJoUL+dcX6IDnVCgMOSlOabkknwq7FPWNCLISkE76VwQ/h2KH2h7SFtpULAHMEjN/Wk+orzirwW0og+wpEiPzBQBnfXaqOE5OsKVrAsCEZokEX3tp7hR/GW2+qUECNzebiOYn302PKo5Yr5oTJilLG2l2EfRzE9XjR+2gpt+0gp+IBr6F1ja/zKJvJBWZ5bx5181ZfbbKHVFQWhQOXYoCgSdLH61vmOM5kIKEnLAyyY7O1rmtPW45TyJxXy+n+zP0+RY8fvP16QBxBhASkx7Kki40BOU2PrVZUj84/nH0onHrK0mwBOaIPO/LnUEoEX1/h+leZLBOL3RuXVQcbTM+zin8iesxhC5KSEpRsVX7SIGka1cvG4gSftp/DlAbaKoIAv2byZjSmD/BVZrHDqlOUlRItJMDtQNZkQavxvQtyAs9QSteaUqWjtZYBKpuNBFbFk+Rj0X6Rn+C8VxTo+9fcWlUGISgRBsEoEkTGpGmlOAPu3O5LlvBP/FVcJbxiMalKm0so6txQcSQv/LQVZEkiEz3iau4jKUYiVZlAYjtczCr+vKtmCSd7Ec0arzMdwDG/ZMQlRENrjP/ABRCvLbz519Mx+FykqGhuR4718pYxKOx1iz1qkkNqIlCIJSknmZB0By+NbXo50lJcGExOUWCQ5JhRUmcoOhKhEGYObcwKwu9TNdbKhrPKqXBTHinDC120+zuOXeO6lizvXXYC7NavAJOsAXJqsrrgr0N64JcvEEiNANANv1vzqsrqqa8maJ1kMarsk/r/mlL2MVG3kB8qY4lAKTSTFIN4N/AbUo8T6nwvDJ6lsG8eGg0o0tJ5DXkKW8Dc+4QfGjFL1nn8xrWRssJ+kLQzNqGk3ty7Q+BpZiGghxaRoFKt5nSj+ky/u0kbLHwIpbxRUOqM6kH1APzq8N0SlswbENAg7eHPnSdZIUR+r0a7iSCryqlxIV4xanBwBYx2wE1fhMEXlpSNkye4D5nSl+KTcDvozjeLOFw2RB/xDtoH5DZWbkBz530BpkgS4M23jD9vU6htRbzLSkWAi4spQgSRWlTiXnQUow6DIjtPgmDaYCQOfpWe4XwwZQ4MSpAV2QlCSVLIUEwVEgXUNToADWk4T0UdeaC1lPaJMrdWVe1lEidIGvnT+008E541Lky/EkwfDbYzYg1f/8A1b6GkpaKUhKf2SbagZhfwqfSfBZAtM9ptUEiYsYMd1anoTwrCuYVBeKkrJKCpNoIOsAQOyRc1u6mb0KSMuHGrqRneFdNnUJBeHWgnYJSpPpAPgY01p+npfhiPbUP4DS3pRgG0YoN4cKdSUnOpxN0qmDeAFTbnWXXwUSe0de6sEc81saJYMct6o3vSbhzbYaf6xX3jqUZVpSrKpTcpUoaKFtAe+a0uM4hlwuIw7h6xKWHYUqJlCCZt3j4Vh+meIzBhE2OIT7hHzpzxPFS2+Tu2570EVojgST8iMsrenzCehPEVKZdSslXVpUEkmTBSQAT3EGg+MOgoxR7n/eVCguiGIhl4zqs+/rIqOPc+4ePNDnvVVscachMj+EwmExaFo6p0wgKUQsCShSjqO7SRv4inOK4iWQG3CHHGzZYMhtAFkz+JRiQD7HKdCMB/Z26lZWnF4JJBmS4q0zBHZ1Gx7qF6R9DzhsP1/2hl5CnA3LRUrtkFXaJEGMpvrevL9tCTpM9KCo1nBf7QhlQ09K5FlxHZFpAJJJmQRtGlMVpSsqUyczYAOaCEide0bGOQuLCvk2BdyFOeSCQTGx0Chy7xoYr6L0P4m39404tanMxSM5kAC2VOgSJzaa+lOHJBcobKTEXnf10B8KgVV7imS2f2Todh3eHfVC1RamRAsC9tagHKih2NKiVb0Gxkjx/2TSzFad8Wo15cz+vWleJctXDI+i9HHZwqfP30c6uUqjuPvpL0OfzYVP65f8ANM0khKhv1Z9wH1rG+Swt6TLlk+KfjSnij10nm22f6BTTj4lhzuAPz+VZfimJJSxYwpkX/dUpMe6r4uBJLcocdJUSTaNvnUBiDmEmBoZ769DoEVViVgRO0nSYAuT5VStwdqJ8Qzpl1CZLYmbd14VYx9NaxGI4o4+6p5UqKrwAbJ740TFqe9JOOIUhTKF9hPtWJzqNwB3DlzjlTvoSlbWHcKUlCnj2VyJKAIRIvAJJgQN450W9KOjG+WI+CuEnKllV0KggHs9lRjTvHqda+hcH4+ptrI+0rImcigy66TNh2c3ZOtwKzeLx77DhDi3cxKSgpUpSFBUZpGaBlPOrelmOspHWLkuApKCQSDqJB7xaawSyz1KLSV/4NfsrWyvb0xT0qxYexDymwoJWJyqR1cHKJGU6Xmm3QbpE2zhlIWVT1oyhKUmc6QIzEWkpNIuPYg/cGIlkDvJSSkz3yPfSLDYjKCAYgpIM/kkfAk+Ve9ftekUn4fjZnjJVla+f5PpvEuIJTiEg5/vAVASgjzMT76sLZN5V6j6VjML0gDpQXCjOmUiDJhR0sflTgdIyLZm7d5rydkbFCT4Qn4o/ndw4/wDnV7immWOxUtvD9lXxikOF7b+E/adcPvFGLelt49w/qcFe2u/ruedJfCM+Bdlld9Vi3kahj3P8M53pPvVXnAlSyb/+4PgKox6v8Oe8J95FNHmfrsJL9AhxSCceykE6oGpOijMjbStd00A/utW3/qD0baBwCkb4X9pbOWR1qUZilNpJNlC8GN++nfTUg8LM74/EaRsXedfP/og/L+D138ZhmnH8qcjk88riSRytm5RajOO4xScWCSoK6pnNBAJJaQSDaDJpbhcA2qUh0ypPZCkEX1F05h3VPpSkpeRcWZYuNLNpEj0q1e8U1NR+nc0+C6driFhJQpIyi8pGhEjWInvkGn2GfPVtLVBC0giJ84zAGOU1864bjNylK4NwoSD3Ed8e4V9N4dx5p1tKVQJTYdw2PhpNUslONO0Vqd/LVi35ufgB8KrXhy2UpN805T8q9dwpH4kDxUKVuIqi32BXVcqUvzPrqYpw4lKRdxI/mP8AtpDjMQwQQXp8GyfiRTal6TG0P00bjoJjkhgoJEhfMHU208RWmKh1ie9KrX2y/Ka+ZdEW0qJaaW4q+f2Uo2TpCj+X406PEXpSrK6SgkXIF4uLJuY2rNKNvYtS7s0nFglLDkmBkPut9KyD4Bw7B1gOJ05Kn/dROMLq4OUqzT7SiLHIFWEbnTuNBNLWnDJK2ggJcUMpMwCE3uedqbFwLOKXcCUi87Dao8TxLbbClu66JTMEqItHd36WNWrxByrUnqxkSVElI2HqfK+tZxXG8TiXOxEHsoSlKTJGySoTfXW1VtiUn3M66qYEE7mJ1VtvtX2ThysyW+rSLJ9kjRMC2awB7/jWBxK8SGYWpxDiXCFgEpVBRIFtdJrTt8MU6ElDyocTIm9u69iLSO+hFvJsg5YxhyC9JEdYhpIhZTJJQcwBVEgkxeRHlXnGUKUG3E5cwQgmVJAJQCCbnuE0h49w95Ki0c64unI3ITNiDl3tRuJwazhGYkLbQtIkJSbLCk2JgCJ1ismaHvxbff8Aj/BsxZ2oxUY8J/chxt1S2GXFJAVmcSYIIgwtMEW3JrPJuojx+FafFsqOB7XtI6sn2bapJGXuj1FZaD1gIB0BMTsde7ava6GWrp5Q8HJfXf8Ak8nNHTmCMGmFAiAZB7KFTEz7RsBG9GLABIhuxj2Tt5VbhuAlRTKjbYSZjSYP6ijXOE3Mi88xXkzdbnpwSlaA+FOQ/gZ5LPqpQB91EoZV9kdc/DmaRP7WbNbyp1xjgB+1pfRlS2yggJAOwWSRaAO0KAccjgwB1OLuNxCG9fQ+leviyqateK/NnkThTXkwno4r7g//AGD/AG0JiVyykcy37yKn0ZxH3ChycB+H0qh32WxzWyP6k1pjzMzzVaDVYbhDQUpQQZJST2jcpVmSY5g0L01wqDwxAKsk4p1d7ypWckDQD2jqaYhtCZKoHMqVFvOhOlbRXwxAQopl5fswcwvaZMDfXbyr59tJLzPSVtnzZpkNpzAkkAgFQyxPcfM0T0h4moLbFlILLRCVjMLp23SbapIoU4Z9slSF5Z1GaJ8QbGrOPMrcWyQkEnDtEgAAbjQWFX1ptFdPusFw3EmknN1JB3yuEDw7QV8aYo42yUwlCkmb5nDEcpQkelqUN4EzCzlk6aT4bUR9lSbD2RvOvh3d9FyR0YtqmaLBdJ3E5EmVpkAIGZKQDbUklfO5tAinjnF0KdeR2gUKUNNYN4isJhuGkrHVhRIIPZBO/dWk41heJLxDoaOIDedWWMyExNoNgRU3P3rRT2ScK35IK4tilWRgSpMmFLbcJjbkBaorcxihH2Zhux1CE/6lzVTfQzHL/wA0kHmt4H1Emr0/2dlJlWIaCuRv8JoPKvFBjh+TNF0IUtpxZeUyeykjqyD2Zgk5fwmY8RWqfIDi0lBupLkHXtQmdfzJFYrgPRgsLWtWIzlbakGEKAGa8glQFiOVal7F5iDvlKNRffkeXOoSyJvn7B9k/D7ls2SYF1ODXnM7VlOkPCsOlLodBCFvNvmDABcSpNjykKtFaJL50H5p3NzyobF4UOylaUrkJkKSCDlJjUnSSfOhCT7WGcVe9GZRj8AEBPXEgRY5jMTBIEEm+tUYfH4ZDzamWusyzKocBT+UoKs3fYCtOngyW4IbQkadlKR8BRQ4ceflejbbap/UFRSTb+iM3isW4sqdS0sBRQcsQqCCkytSBeIOlhamOFVKEKOZJSq6FqBJG5JGov7qYKwIBTN5MH0PzqHEsqETdF76GdbXOulNihJS7fuDLOLiuf2AsXgWFrlYWpHasMydcsARt2TrzNUu4HD5EoSlXVhZUoKIM505SJKpAIj0ozCYptehBkSIV5XgzP0qx1slKkjcaxJ7jptSZcGRS7ePh/AuPPHSlT+ouxiWloUlDZCVJy2UkwLQR2dsnvNZVnFMIWQG1SUqSSpfqIEcta3OIUpRIKTdBHjBB+tRwuDCkpJQkyNSEmr9PN49UZ999n39UDLTSlFL8g2BbSptCwoCUggAC0jSVSd4qw4X9s+g+lGowkbW5AQPSp9SOVZ5Wn3ApMefZUEEEAg6zWO/tAwaQylDSLlwEhI5A61qOvIoPEPkn3VoxzeOSZGS1KjGcGZU2wrMkpJVIm1gDf3UJjFwEdym/coU+6QLMDuCvgTSLqStbSRPtomASQMwk+QvXsYZ68cpPuYs3xxXrsFs43EuupCikNFUEZRJTNp8qe8f4Y47w9tAUUkYl4qKfySoJHoU0zwfRfDg5lrdUQQRNvO9M8UtsNpQmcoJPagzPhXhSq0o/ivybVJvsfNcD0CKjKispGgUIJ99hT9XRcKCQJ7KQj0J+tadLnIVzKTeRvVqtoom0mZN3oVnEEnLv391THQdPcK1+auphdTEfDOj4w+coVBWnLIjnIoz7PN5PqT84ovEmB51FoEpFjpWfQnkdmnXJYlTBTgBz/pH0r1HDgPxr94o4IPKK96o/oVbSl2IOcn3YGcChXtpCvEQfURXh4c2n/LzIuDdRUJHKdBFFEAakeoqtTyOc+AJoSlHuzlCb4TAGmlBzVJSmO4zbbS/xB51ZiMUoKICToSAkQDH4ZiB3SaIKxJIbUZ3iPjXmZZ0QB4n6UIzS4GnBt2/yLVY0rBBbdSRuodm3I6Hyo0tqO8V5im15DJTpoAf1pXNYbMkErUZA0MUqb1OkM4x0K33ZU7giY7R1BvQeN4Xh3IDpCo2J+lMhw9HKfEk/GppZA0AHkKepc7evoT1Rqt/x/YmwXDMO0ZbS4eSQDlE8hFMkrUfZaP8Skp+tElVcl4Cjpb5YuuPh6+xWcG8QDlbTtPaUb+lLuHMrU3HWFISpSYSE7d5E708GIJGtKsDZbyeS838wpXBakOpvQ6+Xr7kTw1P4ipX7ylH5ivP7tb/ACJ9DVz2KSn2lJHiRQ/96tfn9yvpRqC8BU8r4v7jNTRqKsIr9GurqaiVg2I4NnBC9CNAfX41bhOAtNkKQiFDeb/q1dXU6k0qTOpMPXJibx4V4WiRpXV1KwlP2JYPZ9KOw+FP4h766uoHWXFqNhUeoJrq6iCyjHtwjzrilw7pHqa6uqNXN/sX1tY1+5wYWdVnygVL7Anck+JNdXU+iPgL7SXiTTgE/lTPhXFmK6upkkuBNTfJWUGoFNe11E4pxCeyR3H4VTgj92nwrq6k/X+xT/zfmTyztUHuzcmK6uppOlYuOKk6YKcekmBKj3W+JFSyuHRtI/eVPwryupMTc+WUzRjj4RycO7+dKf3Uj4qn3UGOHEvqStSlygG6iNLXjWurqMorbzFhN0/ILRgEJ0QkHwFWZTXV1VpLgztt8n//2Q==" id="1360" name="Shape 1360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hQSERUUExQWFRUVFxcYGBgYGBcXHBwYFxscGhcYFRoaHCcfGBokGhcYHy8gIycpLCwtFx4xNTAqNSYrLCkBCQoKDgwOGg8PGiwkHyQvLCwsLCwsLCwsLCwsLC0sLCwsLCwsLCwpLCwsLCwpLCwsLCwpLCkpLCwsLCwsLCwsKf/AABEIAOcA2gMBIgACEQEDEQH/xAAbAAACAwEBAQAAAAAAAAAAAAAEBQIDBgABB//EAEQQAAEDAgQCBwUFBQgBBQEAAAECAxEAIQQSMUEFUQYTImFxgZEyobHB0RQjQlLwYnKCkqIHFSQzssLh8VMlQ2Nzsxb/xAAaAQADAQEBAQAAAAAAAAAAAAABAgMEAAUG/8QAMBEAAgIBAwIDBwQCAwAAAAAAAAECEQMSITEEQVFx8BMiMmGRobFCgcHR4fEFM0P/2gAMAwEAAhEDEQA/AHXEWcLnTKWmypQKRPVqKxMFMGDrQ+F6HMEhaitSm1lYJUD7WyhFxE1RgscHerUpCZU2ldwDknYEjcn3VeMM2pXWhKQuSFLB7UokZe+wIjSaTU1sxHDVumZvivR9xCjlGdN4jUDw38q84Twz7Q/lQAQACQZSCABMkCRJ3pnxDjr+HxIUUtvskynq5QsAASBPtEb7yeVG8Rw4U917KlsLUnMTETpMgxf4xR0WtgamuQl7o8zkyuYZxEfjbOfzOW/qml7PEEYMFnrOsbXdJAOcHdKk635+NHt8Zxjf/ifA/gV8hSLi/Hg/iWVOMrbU2SqCUkZY1C99Danx4mpWyeTNFxqPLGDeGD8qlSAVpVlsCSncjWD8qYcBYIwiQdSFe8mKyGGxC3MQlZsVLT6SLelfQMAn7sRG/wATWqDuzHkjVI+X43CvtiVtqFrGDHqLVDh2FUtaUgEqc9kX1Nv151rmemGRWVxrQXKD8lfWtRgEtOIS8sZUBJIKoEDfuAgb1LT4GhTfDGHBuj7bLCWwkKIuVTCio6m1x/xXuJw5Iykkj8qwFj1N6rRiGolGJRHJSgP9RB9BVoxJN/bHNCgoeoqjZ1MEGHUn2CQOR7afQ9oeRjxpRx/pDkT1eUdYfxA5gBziAQry86Y8c48hhrOCSScoEaE7k6RXzN99ZWpwKz5lE5ie1fWx228qkPwOMOqdwrw+HjzqwoJNz5d1KGuJpPte1/KR3SKaNrVYhQV3Ksf5h9POpth0sMDfOwr0D0qhvG5YJ7MfmAifHSjCZoBoEdBtFUOI2/U0U4uKqCJrgg7RymSLDameIZQ82Um6VD9eBFAOqAsalgcZDkGMtv8Avwp4uhJK9zFY8rwzhacEp1CuadiPTSqFuDWc0aJuB/GR8Bc91bjpk8w431ftLSbODRPNKPzzv8q+ejgz0K6vtJg2FvdufCg1ZaMvErfdKjKjf4DkBsO6qTJNj5n5c6i2IssZT3iL+dGjBGkLI8ZQYjnqe/b9eFccKrnRyWMtWXrjjR9C35ZGZYHYUBItGYHLOxAOa+oV4U1VhF9WltKkqyknUGSoySbzqfGsFwDEZ05IHZcUtJv+IAGeYypT6GtQxiDy9D9aE3bIRVId4EPwUDsH2gqwNtRJHZnn3emkbZ6zDBKo6xI1BzSRuSJ1FJeFOwyVkgAmAVkgCPPvPpTXhyiVEJU2c26FBW/4ryLd9TT3K1aGL/BWcuYpy2klNtpPca+V4rCZcQ6cylFZF1HaLAcrQPI19E4tjFDMySVApE5ReDtz0i01hvsbbzy1MYpOYqIyKEKCvxJuJmRpG1WjJ+JGUV2Q16KYALdLitG9Bb2jv4DXxrW4LDZUgHvJ8yTShPA0oQ2tlOZ5oDtSElc+2Fk2g0i470iccUpBbUwGyEqzHU3JiIzJEJAjUk1oUlFGVwcmC4DBJUrM8QlCZU4qYHtCEjmTEc7VR0m6ZLxKjhcNCEkEGSE9kDVRuByAHOkXG+JnJIV2RKkzoCbTG64t3fHNYDgz+Mc+5bUuTqCAJ5FRsNqk32RqhBLdmtweGWp1LbmGbTb2pBkx+YyCTB28696xll0hklpcwq6kkK5ZkG4nyoXgnCXsMpDjiwsRdlRkEEWm5ggzaNhRC8biOtUVYVK2pgKSDYEyATBgxa4AqW9mjZo0vR7jOMROZ77S2q+VaSpQHIKAkjxkV6/j2HnerOHU0qfaTBT5lMZZE+0BpzrJYXjGGKikKdYUDe+YW1uPnWiwmOekhp9rEDQBRE+c3+VG2I8aCsX0XGoMjaR8CNaWvcKWi6SoeFxTT+9lI/zcOts/mbMjloZHu5VQyWlqCvtKiYjKs5JM7gApm4EQkCjq8RND7ALfEHEC4z+Fj6URhOJJOxbPdA9U+z7qtfwSgb5CIURdV4OgKQqg8Wxk7RQpvbtEEGdClXI8jR27A37oapdJGyxzFj6Gx9RUFYkTEweRBSfIHXypd9pyxBvV/WSO1ccj+tKNClpVrVBVM/r1ruokdkx3aj0Nx5EUM+8pNsvmn6H5TXBR2LQkpveh23MqxPsgEQNu/vNeJfzaHy39Na4iusbTsLumBC0oUNsw+Y+FQ4evMhPhRHF2JaPcQfl86s6P8FXklwZE7TqeUD60ZDY1tSIhkkwkSaLHBXOY9RTjBYIpEEJT3pnMrvg6eJqwhHd/OfrTRwyYss+OOzt+RkejTGREgTIB9R9PjWhZeB1t4ikzKlNpEIOXw2/UCmfBMQHXUNkRmN9rC59wNZB2jeYNsoaQlOcWuQgKH5iDPjtyqD7mTK5lQrtCSEBs2uArc3v5VyY7IsSAB7TiVc7KsOVu6hMS4HiEhYQAZlSok6XJnYRSoeWxRxRwpbdxKutTYlK03AXtM6DQVnf7I+DrPWYp0kgqUlud1H/MX69keKqZ9MMK48lnCMwkuqSlxSFlSSmMxzRawEnxFatpDeGYj2GmUb8ki5PMn3k1qxx2sy5Zdhf0s6RowjaZGZ1yQkDWB7Sp2A08TWA4n0ucW2plbodSVgghJsBfKCRmInfeDzpFxXHv8UxaloSpV4QgAkhtJsCB6nnetRwbhjmFdWvEspJATlJiQdg3EzaLW0N65ytjwhpiJcJ0axLikvON/dpUCAsgAgnWJBI7++0xWzxfFMqA22kNgfl2/dsIHfANU4zHLc17M/hm09/M1BpkmJ1pNQ9FAYm5omMtxbwtVuWK9WiRShAX8G2sypCVKOpKRP8ANrQ+F6HMOO3QqCkg5VQoGLKQoyQoGOc01FW4NH3if3gPW3zrg2JDwd9s/wCHxyiB/wC3iEkd5GcZka+FVcQ4hiWkzi8C282c33jRB170yB7qblE1UtRTpIOxFveKJ2oqZ4vgzg0O5upMlKQe0oG/jYwbnkKVHjqie0pt1JSkWm8iNidDuLkamjXMAlyUrSCDrPzpOvCO4B8OABWHV2L9rW2Q2sqBI2MeNckNdjFDBSgZBnOqgNhFygnYHb0ig144pVKiqZ8P+/GtXwfBpCPujIjrGzzT+JB7xEjwIoTjDbaWwpQtIAsVQN0m1o1B5SDoKaMuzJSXdClriU3SYP6tV+fOJpAAQ+pIsm5Hr9CKc4PUQCT8aLOS7k14ORcCpscMUfZJ87j6+/yp1hOG/n1O29GqbAtYDl+taMIOXAJTUPi+nf15iZnCFFyjN3i49NfSTRLuJQmJUJ5GxtySb7a15juJBIIFotJ0taBt6UkwWOzrPWDNPcLAA87yQde6tCUYO+WZ5SnkTSVLw/vxLsXxZSyQnsj4+J+VKDn/ADj0/wCKeYrhgBBT7J039ah9iPd6UJSd8hhGNcHrbxSkJSowkAa8u4046Ltlxa1EA5QBMXlWugn2Qr1rPLdAgqiJHNM+ek+VbXo5hm+qHVoI6wyQopVYSIFhrE+FeabUt9wriC8oEEyoaFaouYFl2B8SIgV2B4KcyQ044hS9lJbUggamQTIFUvLC1ykkQZsFKABECVELTseVMOGl1GZxCmpIypCm8oUP3k5RM921PFdgSkWtcK6o9opWtIVKgMolZlRA2NkiO6geM8EcxieqCi2wCM6vzqvlb55BHaNjoBcGrU8QcPYW2oOWKimchmJIWRFp0NS4v0kLiEttgoSBBJjMfoJvzrS2kqRlirlqYEvFIw6FN4dDaM4vlAISo6kke3BgifOlTeGJOZxRWr0A8BtRbTPKpLkAxFSZdC5zBwZqITPjTRsTrQeKwmUyNN6QcHyetWMt2IMxXoRFTmuOIdRvVuGbOdPcoe4zUkL7qmU770QA7uHgm2h+FDqw80yxQ+8VPM/Gqlpo2BoAWzyqxhKcpbdRnbcGVSTIBHcdlDUEXBojJBB3EH0ooYhMCRoeVoiNNhcnT6VzYEZDCPnA4jqFLzMuKzMrJukk2C4sCbTFp8TTpTAcSQtOYTC03sdineLe7uruJ8NbxCC05aZyrgSg7EdxtI5coFAcCL6FFl5JKkCMwkpcSD2VBQ1gjx5jWue4wtT0cV9pSkKGVIJzK3QbCOahYH1rVcP4YGyMk95IBJ91vKlHSPGQnRSVtnsqFgk8u8ET6VpujHSv7iW2UF/QqUoKIP7CCRaqxlFK5CSU3tHb5/0euOtoUkLVlzGNLyTGmutV9IuAKXlbZKVgBXWK0vskHfTQedL04lJeLmNaeUtRnOoDq52sDOwFxFaHC9IWHAAhYGwBBRpsJAFV9pq+Rn0aHxb8QTh/RBpbaluAqUsAi/s2AOXaTA9ayz/CFMPKSbpN0HmnfzFbprG9Uq/srJjuVuPPXxnnS3pFKmyoJBAIJnUDS1B7oaL3FuCZzJg6UR/dZ5V3C4gd9OQBzqV+JbT3R8Ud4sVAfiMi0ETB5yd6+ss4rqEobAJhATyvABN1JGoJ1mvnGH4O204lYcCgg5iNdNNucVsG8akkqKUmdIMWFyYSNpFSlob90MHJJuRfguNNouslKnFZUqUlQjYSqARa+prVPcSbVCW1JU22ABBBBO5/XfSBXSQFKEKbGW0ApAiRuSZNjMQaT8N4mwvFOqCktNqhBGUwSkAEwBa/+qtGOKvZGfLKVbsc4/GqDljGhGU6zvYC+vpXmHBVdXrzpY9jGnHVJbMdWcqQPyg28jypq0ZFSntJlsauKLl2FqqS2TE61clXOuValKndXvUgkEVYDbnUSYogAXsPFV9XTMthXjQjjJSTNLQStLG9TArssXqJXaiAnjh2z3wfUCqwKKxESIM9lO0bVWprSgMV5JqKkxRKRNWM4WTKrAan5eNcCheMPHbV7I0G5Ow+ZNLOP8OXiBnbWpt8DsFKikH9giYE7HbQ2rTPt577RYfr1pc5h4MVxxgMNx/EpJS8vM7MKS4gSANI0vuY2NEYviYT+SVpIlMiFC8+JTY+XOm/STg6VpW/BUtAlSdc6UixHIp1O5E8qy2FfbiFEKU5EJCSYg6zEIEaRPluJeI6djDh3EHICgFlH4Ukg+cW17qbo4kogdYMoMECMqdSLmByO451bhcGhMynOUqIICggRJEwYJvsOdbDCY9tCQLBCkggR3chqI/V6RSjJ7jSi62QLw/ha4C0uZ0mLIMpjQ9o2PgOWtHuNjIoKMApMk7W1+dFJ402kZQCBf8ADlF72tzoHFuBWvaQRfvi+1bY6UqR58oyu2hLwxzvkTY7eXdTgO1l8GvIVAXyqKeen/FOhPP4VA0JmM4vjWRlhKYmbRcDSNiDTnC8eUtCYPZIuClCrJ9rbwFZDHYVskAOXSnICo8tZMwTc+Rp8jgKmcPLi0LTcShRMC5g9kHWd9hWNZoRfPPmbcfTyyNQ7jvC45sjM6hpIIMmOrMERqLzGlqV8OZaOUttlHtqutS5CiPzXBlIJM1iuIY4/aVJJORByCCREagkbE92wrecLTCUR/4x7yTXrdGrdnndfBY40n3aJ4OBhM0C+JdM7wJTfzEU2aXKpHLSk/CcSF4cJGqHXAf4lFQgbG59KfprPkVyY2P4USSKkTNRWncVFLs0nBRFiDVoFVBVTbNFHMsSYNWOozAVSDtUkGPCgwoCeBFeA2o55qRMUGU7UA0Wv6IPNPwUoV63euV7CP4h7x9a8bRea5nInhsMVKiQDzOnnRbhChA0G287k99QSZRI3IB5kxPp+vDxqxmlseiwI22ql3CzTCM2m+/KvOoix20POhYKEi2oM6EVlcBwlljFrDiQGloJQSYhWaSEqKgE2t4AWNbbiDc6VmukPD0utKSsSIsP2vw++nuxRr0ZQ2V4jrlIBJQpCrXC0TYxaw21O96DZxo7CEiVJhPnEAz329aRcHwqlhKEpJKW8hKQcshStIyhPZIHlvrT8cFU0gLJCSIBAv8AiJBnTSfhNqlpemkuzKKUVJNvuvX+ybjihc+7aQLaR/1UnX4CZIuf0ZTr8KqxeDUUq6udQQSdRuL62NVjNkGdEkAyDbTltTU1HdA1Rc9miAmVGxywoEokESEkSg5p8RtRQe7k/wA9JuJNJC0glTSilQECRoFC6eUUCnEuxbEtx+9XJss4xe9CHF4dxtKSWFIlQSMwkKJmIOaNq1fGwTgMOmMmZTQUO4rSk7nbXzoLEcBdAbAbzfepUqCLAA399aDi+CnCsJAJUgtgiDNshJgcik1gm4pwe3PbyZs6dTctM74fPkfNG8OFuvG89dEDkVHbnprX0TCIACQNm2/hNZHhWGWlSitC0yue0kjRR5itk2n/APNv4GvqcSilHT4HzHUyk3K/E94Y4G8NhlADNndJkC/3iovsRFOEODdI8Qo/OayWBaUG2yTCVqOWTNgrtQNtdPO9acmvNn8TNkOEEIUn9oeh+lSVh0ROa+YXIOkchO9DxXBY3ocjFxY5KSfOPiKmhhWwB8FJPzoMm9WpPhQCFjDqFyCAI256V6sWqpt+xuBMVL7efzH1nSuCc276Cqn0SZFWK4n3A+IT9KGc4kVApCUpkjtAXAGvjrStDWizMkoAMghRudL2PwFHMsRFwece4DunU7xVHBVNYgG5LiYgXsmB2uXaPnemDiMupJIJFhsDYga1HVboppSBG09jKdlAj+ocu8UenCAxzoFrLKgJvOwmxBG49/OmLqkgDtc+fPfyoLuF9jsKIJB0+B+le4qIjY1Q+5eQRfvrkrmEGLxeRufGmQrAnKRceKcozGAVozX2C05vUT6U+xDStIPiBPl51nekPCFPoDRGXPnuZHaCezeLXiqx2ZOatB7vSFtCQEQbW2HkBJikPF+kLuQkoS4JHYkoETrIuSDFX9H+GJDLS0Qpu+Xq7BWUg/i7ZBzCxilXH3OsQ8oDLdSo5EGa29O9baZ5+SGimbjgfA8Q4w0ppDZbKbSu8TEeURcbUe70deAu0oeEKHurN9EOlPU4VDXatYG8DXVUECZirV/2ivdcpsNqkap7Q/rmY8CajkyShNoeMISVheJwZScqhcbEfI0v/uhr/wASP5aE4rxh9aVLSCg7wcx0OmaNJ/W2Zb6a4mB961oNWjPn306yxfKB7GT+F7Gtx3RzspKXCChRUJaWATERMwLmZqfGMTGHSUk26wcrpGUD108Kb8VxiQyr74LFpSAnMRI0g1nuLYZS8OwmygFOE+GYgDxgx614vURScPP+Ge900m5CzhuOWftCVqWpIbUYJJEKWMtjyHzp1lue5KB7j9aUYUInFZb2SN9M8frxp0PaV/D/AKR9a9volTf7fhHmf8l2Xzf5YrWf8Jg/4z6rrQDakKkD7NgYN+rBI/eIIp82iRUJ8sWPB7VLljVosTyql6ghiQNqhEHaK4frepQK4B4XL6e6pKUTXl/pViE5b0AoituEzzobEDIL+0REflB5959wo7FHKkKOtsoO0z2iPKw86VPqnUyda47hjrozwvqlOKESsSTAnQ5QCLgC1qO48qxVyX7jJj4V5wVdxG6PeCP+a7iiZS5++PgBNZpfEjQnsB4dWYEgmQmfQir3Fz6Cg8MiCofsq+E/KopcIv3aVRISwp7EEJIGp58qEcdIA/XhXjjoIqhSptRo6wkYvMO1c7GqXMUoXTEpEgESJ7wdZsKDW7eKhh8UCF80qA8hvRAUdD+N52kgCzbhg6SFd1CcaaSHXUJBAN7mZLgkkchmKhHdVnR5vL16LylxU+SoER3EelC8TC0vOZsxGYFKiZspIJSO4KCq2dL/ANhm6n4GO/7MGQ604kiSkpPkZH+2tDjeHpScx3Ou8AmB6Vj/AOzriCmn30p3BN52WDoNYSSa2nFFLKVe3a85UoH9UqqPW+7lf1B00NUEzsbwhKWnMovlXlJ5xI7r18Te4K5mOXSTHhNq+mpxBOUrzGZ1IFxNiTPKljvD0ZjYan8R+lZFlNiwyXA6xJeWtCFr7ClAqISJsCoX27SQPOl/GX1oThUITZSTnESE9tBvG9yfWtUOFI/Kf5j9K9HCk8lfzUJdJklVpbfP5DR6zBHhv6GB4ThIbfUoQVqRqDu4I176ck3X4j/QmnfF+FJLRuoQUkdr8pm/dtSF4wHe7N7kD6V6nSxlG9Sr0jB1eSGTTp9ciPgq5Szeey2PQCtYRyrC8IPWBtxtCoSUJcy+yVBWURvnKUhShEEGdddqw9NZ5O2UjwTJqlxdWOGh3DSbjstmvUpmotokSalNE4uGlFYZYSJWAQdBF7Gyh3D30OhuBmVpt+13D58qrecKtdf1AFccQxyyQozN6WrNG4hUoNLFu2oI41fRxwFJUPwj46++fSmOPbJSoDlP676C6NYbJhcx/GZ8iYHuINMnlDfcwPP/AKrLN3KzRHZUJcFcpi8yPUEUuX2fCjMKC28Ao2Cx4ZZ19KpfggkGavzuiXAvcegWv4VJC4TrJoUL+dcX6IDnVCgMOSlOabkknwq7FPWNCLISkE76VwQ/h2KH2h7SFtpULAHMEjN/Wk+orzirwW0og+wpEiPzBQBnfXaqOE5OsKVrAsCEZokEX3tp7hR/GW2+qUECNzebiOYn302PKo5Yr5oTJilLG2l2EfRzE9XjR+2gpt+0gp+IBr6F1ja/zKJvJBWZ5bx5181ZfbbKHVFQWhQOXYoCgSdLH61vmOM5kIKEnLAyyY7O1rmtPW45TyJxXy+n+zP0+RY8fvP16QBxBhASkx7Kki40BOU2PrVZUj84/nH0onHrK0mwBOaIPO/LnUEoEX1/h+leZLBOL3RuXVQcbTM+zin8iesxhC5KSEpRsVX7SIGka1cvG4gSftp/DlAbaKoIAv2byZjSmD/BVZrHDqlOUlRItJMDtQNZkQavxvQtyAs9QSteaUqWjtZYBKpuNBFbFk+Rj0X6Rn+C8VxTo+9fcWlUGISgRBsEoEkTGpGmlOAPu3O5LlvBP/FVcJbxiMalKm0so6txQcSQv/LQVZEkiEz3iau4jKUYiVZlAYjtczCr+vKtmCSd7Ec0arzMdwDG/ZMQlRENrjP/ABRCvLbz519Mx+FykqGhuR4718pYxKOx1iz1qkkNqIlCIJSknmZB0By+NbXo50lJcGExOUWCQ5JhRUmcoOhKhEGYObcwKwu9TNdbKhrPKqXBTHinDC120+zuOXeO6lizvXXYC7NavAJOsAXJqsrrgr0N64JcvEEiNANANv1vzqsrqqa8maJ1kMarsk/r/mlL2MVG3kB8qY4lAKTSTFIN4N/AbUo8T6nwvDJ6lsG8eGg0o0tJ5DXkKW8Dc+4QfGjFL1nn8xrWRssJ+kLQzNqGk3ty7Q+BpZiGghxaRoFKt5nSj+ky/u0kbLHwIpbxRUOqM6kH1APzq8N0SlswbENAg7eHPnSdZIUR+r0a7iSCryqlxIV4xanBwBYx2wE1fhMEXlpSNkye4D5nSl+KTcDvozjeLOFw2RB/xDtoH5DZWbkBz530BpkgS4M23jD9vU6htRbzLSkWAi4spQgSRWlTiXnQUow6DIjtPgmDaYCQOfpWe4XwwZQ4MSpAV2QlCSVLIUEwVEgXUNToADWk4T0UdeaC1lPaJMrdWVe1lEidIGvnT+008E541Lky/EkwfDbYzYg1f/8A1b6GkpaKUhKf2SbagZhfwqfSfBZAtM9ptUEiYsYMd1anoTwrCuYVBeKkrJKCpNoIOsAQOyRc1u6mb0KSMuHGrqRneFdNnUJBeHWgnYJSpPpAPgY01p+npfhiPbUP4DS3pRgG0YoN4cKdSUnOpxN0qmDeAFTbnWXXwUSe0de6sEc81saJYMct6o3vSbhzbYaf6xX3jqUZVpSrKpTcpUoaKFtAe+a0uM4hlwuIw7h6xKWHYUqJlCCZt3j4Vh+meIzBhE2OIT7hHzpzxPFS2+Tu2570EVojgST8iMsrenzCehPEVKZdSslXVpUEkmTBSQAT3EGg+MOgoxR7n/eVCguiGIhl4zqs+/rIqOPc+4ePNDnvVVscachMj+EwmExaFo6p0wgKUQsCShSjqO7SRv4inOK4iWQG3CHHGzZYMhtAFkz+JRiQD7HKdCMB/Z26lZWnF4JJBmS4q0zBHZ1Gx7qF6R9DzhsP1/2hl5CnA3LRUrtkFXaJEGMpvrevL9tCTpM9KCo1nBf7QhlQ09K5FlxHZFpAJJJmQRtGlMVpSsqUyczYAOaCEide0bGOQuLCvk2BdyFOeSCQTGx0Chy7xoYr6L0P4m39404tanMxSM5kAC2VOgSJzaa+lOHJBcobKTEXnf10B8KgVV7imS2f2Todh3eHfVC1RamRAsC9tagHKih2NKiVb0Gxkjx/2TSzFad8Wo15cz+vWleJctXDI+i9HHZwqfP30c6uUqjuPvpL0OfzYVP65f8ANM0khKhv1Z9wH1rG+Swt6TLlk+KfjSnij10nm22f6BTTj4lhzuAPz+VZfimJJSxYwpkX/dUpMe6r4uBJLcocdJUSTaNvnUBiDmEmBoZ769DoEVViVgRO0nSYAuT5VStwdqJ8Qzpl1CZLYmbd14VYx9NaxGI4o4+6p5UqKrwAbJ740TFqe9JOOIUhTKF9hPtWJzqNwB3DlzjlTvoSlbWHcKUlCnj2VyJKAIRIvAJJgQN450W9KOjG+WI+CuEnKllV0KggHs9lRjTvHqda+hcH4+ptrI+0rImcigy66TNh2c3ZOtwKzeLx77DhDi3cxKSgpUpSFBUZpGaBlPOrelmOspHWLkuApKCQSDqJB7xaawSyz1KLSV/4NfsrWyvb0xT0qxYexDymwoJWJyqR1cHKJGU6Xmm3QbpE2zhlIWVT1oyhKUmc6QIzEWkpNIuPYg/cGIlkDvJSSkz3yPfSLDYjKCAYgpIM/kkfAk+Ve9ftekUn4fjZnjJVla+f5PpvEuIJTiEg5/vAVASgjzMT76sLZN5V6j6VjML0gDpQXCjOmUiDJhR0sflTgdIyLZm7d5rydkbFCT4Qn4o/ndw4/wDnV7immWOxUtvD9lXxikOF7b+E/adcPvFGLelt49w/qcFe2u/ruedJfCM+Bdlld9Vi3kahj3P8M53pPvVXnAlSyb/+4PgKox6v8Oe8J95FNHmfrsJL9AhxSCceykE6oGpOijMjbStd00A/utW3/qD0baBwCkb4X9pbOWR1qUZilNpJNlC8GN++nfTUg8LM74/EaRsXedfP/og/L+D138ZhmnH8qcjk88riSRytm5RajOO4xScWCSoK6pnNBAJJaQSDaDJpbhcA2qUh0ypPZCkEX1F05h3VPpSkpeRcWZYuNLNpEj0q1e8U1NR+nc0+C6driFhJQpIyi8pGhEjWInvkGn2GfPVtLVBC0giJ84zAGOU1864bjNylK4NwoSD3Ed8e4V9N4dx5p1tKVQJTYdw2PhpNUslONO0Vqd/LVi35ufgB8KrXhy2UpN805T8q9dwpH4kDxUKVuIqi32BXVcqUvzPrqYpw4lKRdxI/mP8AtpDjMQwQQXp8GyfiRTal6TG0P00bjoJjkhgoJEhfMHU208RWmKh1ie9KrX2y/Ka+ZdEW0qJaaW4q+f2Uo2TpCj+X406PEXpSrK6SgkXIF4uLJuY2rNKNvYtS7s0nFglLDkmBkPut9KyD4Bw7B1gOJ05Kn/dROMLq4OUqzT7SiLHIFWEbnTuNBNLWnDJK2ggJcUMpMwCE3uedqbFwLOKXcCUi87Dao8TxLbbClu66JTMEqItHd36WNWrxByrUnqxkSVElI2HqfK+tZxXG8TiXOxEHsoSlKTJGySoTfXW1VtiUn3M66qYEE7mJ1VtvtX2ThysyW+rSLJ9kjRMC2awB7/jWBxK8SGYWpxDiXCFgEpVBRIFtdJrTt8MU6ElDyocTIm9u69iLSO+hFvJsg5YxhyC9JEdYhpIhZTJJQcwBVEgkxeRHlXnGUKUG3E5cwQgmVJAJQCCbnuE0h49w95Ki0c64unI3ITNiDl3tRuJwazhGYkLbQtIkJSbLCk2JgCJ1ismaHvxbff8Aj/BsxZ2oxUY8J/chxt1S2GXFJAVmcSYIIgwtMEW3JrPJuojx+FafFsqOB7XtI6sn2bapJGXuj1FZaD1gIB0BMTsde7ava6GWrp5Q8HJfXf8Ak8nNHTmCMGmFAiAZB7KFTEz7RsBG9GLABIhuxj2Tt5VbhuAlRTKjbYSZjSYP6ijXOE3Mi88xXkzdbnpwSlaA+FOQ/gZ5LPqpQB91EoZV9kdc/DmaRP7WbNbyp1xjgB+1pfRlS2yggJAOwWSRaAO0KAccjgwB1OLuNxCG9fQ+leviyqateK/NnkThTXkwno4r7g//AGD/AG0JiVyykcy37yKn0ZxH3ChycB+H0qh32WxzWyP6k1pjzMzzVaDVYbhDQUpQQZJST2jcpVmSY5g0L01wqDwxAKsk4p1d7ypWckDQD2jqaYhtCZKoHMqVFvOhOlbRXwxAQopl5fswcwvaZMDfXbyr59tJLzPSVtnzZpkNpzAkkAgFQyxPcfM0T0h4moLbFlILLRCVjMLp23SbapIoU4Z9slSF5Z1GaJ8QbGrOPMrcWyQkEnDtEgAAbjQWFX1ptFdPusFw3EmknN1JB3yuEDw7QV8aYo42yUwlCkmb5nDEcpQkelqUN4EzCzlk6aT4bUR9lSbD2RvOvh3d9FyR0YtqmaLBdJ3E5EmVpkAIGZKQDbUklfO5tAinjnF0KdeR2gUKUNNYN4isJhuGkrHVhRIIPZBO/dWk41heJLxDoaOIDedWWMyExNoNgRU3P3rRT2ScK35IK4tilWRgSpMmFLbcJjbkBaorcxihH2Zhux1CE/6lzVTfQzHL/wA0kHmt4H1Emr0/2dlJlWIaCuRv8JoPKvFBjh+TNF0IUtpxZeUyeykjqyD2Zgk5fwmY8RWqfIDi0lBupLkHXtQmdfzJFYrgPRgsLWtWIzlbakGEKAGa8glQFiOVal7F5iDvlKNRffkeXOoSyJvn7B9k/D7ls2SYF1ODXnM7VlOkPCsOlLodBCFvNvmDABcSpNjykKtFaJL50H5p3NzyobF4UOylaUrkJkKSCDlJjUnSSfOhCT7WGcVe9GZRj8AEBPXEgRY5jMTBIEEm+tUYfH4ZDzamWusyzKocBT+UoKs3fYCtOngyW4IbQkadlKR8BRQ4ceflejbbap/UFRSTb+iM3isW4sqdS0sBRQcsQqCCkytSBeIOlhamOFVKEKOZJSq6FqBJG5JGov7qYKwIBTN5MH0PzqHEsqETdF76GdbXOulNihJS7fuDLOLiuf2AsXgWFrlYWpHasMydcsARt2TrzNUu4HD5EoSlXVhZUoKIM505SJKpAIj0ozCYptehBkSIV5XgzP0qx1slKkjcaxJ7jptSZcGRS7ePh/AuPPHSlT+ouxiWloUlDZCVJy2UkwLQR2dsnvNZVnFMIWQG1SUqSSpfqIEcta3OIUpRIKTdBHjBB+tRwuDCkpJQkyNSEmr9PN49UZ999n39UDLTSlFL8g2BbSptCwoCUggAC0jSVSd4qw4X9s+g+lGowkbW5AQPSp9SOVZ5Wn3ApMefZUEEEAg6zWO/tAwaQylDSLlwEhI5A61qOvIoPEPkn3VoxzeOSZGS1KjGcGZU2wrMkpJVIm1gDf3UJjFwEdym/coU+6QLMDuCvgTSLqStbSRPtomASQMwk+QvXsYZ68cpPuYs3xxXrsFs43EuupCikNFUEZRJTNp8qe8f4Y47w9tAUUkYl4qKfySoJHoU0zwfRfDg5lrdUQQRNvO9M8UtsNpQmcoJPagzPhXhSq0o/ivybVJvsfNcD0CKjKispGgUIJ99hT9XRcKCQJ7KQj0J+tadLnIVzKTeRvVqtoom0mZN3oVnEEnLv391THQdPcK1+auphdTEfDOj4w+coVBWnLIjnIoz7PN5PqT84ovEmB51FoEpFjpWfQnkdmnXJYlTBTgBz/pH0r1HDgPxr94o4IPKK96o/oVbSl2IOcn3YGcChXtpCvEQfURXh4c2n/LzIuDdRUJHKdBFFEAakeoqtTyOc+AJoSlHuzlCb4TAGmlBzVJSmO4zbbS/xB51ZiMUoKICToSAkQDH4ZiB3SaIKxJIbUZ3iPjXmZZ0QB4n6UIzS4GnBt2/yLVY0rBBbdSRuodm3I6Hyo0tqO8V5im15DJTpoAf1pXNYbMkErUZA0MUqb1OkM4x0K33ZU7giY7R1BvQeN4Xh3IDpCo2J+lMhw9HKfEk/GppZA0AHkKepc7evoT1Rqt/x/YmwXDMO0ZbS4eSQDlE8hFMkrUfZaP8Skp+tElVcl4Cjpb5YuuPh6+xWcG8QDlbTtPaUb+lLuHMrU3HWFISpSYSE7d5E708GIJGtKsDZbyeS838wpXBakOpvQ6+Xr7kTw1P4ipX7ylH5ivP7tb/ACJ9DVz2KSn2lJHiRQ/96tfn9yvpRqC8BU8r4v7jNTRqKsIr9GurqaiVg2I4NnBC9CNAfX41bhOAtNkKQiFDeb/q1dXU6k0qTOpMPXJibx4V4WiRpXV1KwlP2JYPZ9KOw+FP4h766uoHWXFqNhUeoJrq6iCyjHtwjzrilw7pHqa6uqNXN/sX1tY1+5wYWdVnygVL7Anck+JNdXU+iPgL7SXiTTgE/lTPhXFmK6upkkuBNTfJWUGoFNe11E4pxCeyR3H4VTgj92nwrq6k/X+xT/zfmTyztUHuzcmK6uppOlYuOKk6YKcekmBKj3W+JFSyuHRtI/eVPwryupMTc+WUzRjj4RycO7+dKf3Uj4qn3UGOHEvqStSlygG6iNLXjWurqMorbzFhN0/ILRgEJ0QkHwFWZTXV1VpLgztt8n//2Q==" id="1361" name="Shape 1361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http://www.symmetrymagazine.org/symmetry/sites/default/files/breaking/wp-content/uploads/2009/07/minos-detector-minnesota-04-0528.jpg" id="1362" name="Shape 13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" y="914400"/>
            <a:ext cx="4038599" cy="350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3" name="Shape 1363"/>
          <p:cNvCxnSpPr/>
          <p:nvPr/>
        </p:nvCxnSpPr>
        <p:spPr>
          <a:xfrm rot="10800000">
            <a:off x="2590800" y="2362200"/>
            <a:ext cx="3124199" cy="76199"/>
          </a:xfrm>
          <a:prstGeom prst="straightConnector1">
            <a:avLst/>
          </a:prstGeom>
          <a:noFill/>
          <a:ln cap="flat" cmpd="sng" w="66675">
            <a:solidFill>
              <a:srgbClr val="0C0C0C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364" name="Shape 1364"/>
          <p:cNvSpPr txBox="1"/>
          <p:nvPr/>
        </p:nvSpPr>
        <p:spPr>
          <a:xfrm>
            <a:off x="228600" y="152400"/>
            <a:ext cx="8794800" cy="6462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Front View of the MINOS Far Detector</a:t>
            </a:r>
          </a:p>
        </p:txBody>
      </p:sp>
      <p:sp>
        <p:nvSpPr>
          <p:cNvPr id="1365" name="Shape 1365"/>
          <p:cNvSpPr/>
          <p:nvPr/>
        </p:nvSpPr>
        <p:spPr>
          <a:xfrm>
            <a:off x="76200" y="3962400"/>
            <a:ext cx="6324600" cy="2743200"/>
          </a:xfrm>
          <a:prstGeom prst="rect">
            <a:avLst/>
          </a:prstGeom>
          <a:solidFill>
            <a:srgbClr val="000000"/>
          </a:solidFill>
          <a:ln cap="flat" cmpd="sng" w="12700">
            <a:solidFill>
              <a:srgbClr val="F1D70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366" name="Shape 1366"/>
          <p:cNvCxnSpPr/>
          <p:nvPr/>
        </p:nvCxnSpPr>
        <p:spPr>
          <a:xfrm>
            <a:off x="228600" y="4343400"/>
            <a:ext cx="0" cy="14478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7" name="Shape 1367"/>
          <p:cNvCxnSpPr/>
          <p:nvPr/>
        </p:nvCxnSpPr>
        <p:spPr>
          <a:xfrm>
            <a:off x="228600" y="5791200"/>
            <a:ext cx="55626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368" name="Shape 1368"/>
          <p:cNvCxnSpPr/>
          <p:nvPr/>
        </p:nvCxnSpPr>
        <p:spPr>
          <a:xfrm>
            <a:off x="838200" y="5638800"/>
            <a:ext cx="0" cy="3810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9" name="Shape 1369"/>
          <p:cNvCxnSpPr/>
          <p:nvPr/>
        </p:nvCxnSpPr>
        <p:spPr>
          <a:xfrm>
            <a:off x="5410200" y="5638800"/>
            <a:ext cx="0" cy="3810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0" name="Shape 1370"/>
          <p:cNvSpPr txBox="1"/>
          <p:nvPr/>
        </p:nvSpPr>
        <p:spPr>
          <a:xfrm>
            <a:off x="152400" y="60198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Batavia, IL</a:t>
            </a:r>
          </a:p>
        </p:txBody>
      </p:sp>
      <p:sp>
        <p:nvSpPr>
          <p:cNvPr id="1371" name="Shape 1371"/>
          <p:cNvSpPr txBox="1"/>
          <p:nvPr/>
        </p:nvSpPr>
        <p:spPr>
          <a:xfrm>
            <a:off x="4724400" y="5943600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Soudan, MN</a:t>
            </a:r>
          </a:p>
        </p:txBody>
      </p:sp>
      <p:sp>
        <p:nvSpPr>
          <p:cNvPr id="1372" name="Shape 1372"/>
          <p:cNvSpPr txBox="1"/>
          <p:nvPr/>
        </p:nvSpPr>
        <p:spPr>
          <a:xfrm>
            <a:off x="1981200" y="5867400"/>
            <a:ext cx="228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735 km (450 miles)</a:t>
            </a:r>
          </a:p>
        </p:txBody>
      </p:sp>
      <p:sp>
        <p:nvSpPr>
          <p:cNvPr id="1373" name="Shape 1373"/>
          <p:cNvSpPr/>
          <p:nvPr/>
        </p:nvSpPr>
        <p:spPr>
          <a:xfrm>
            <a:off x="304800" y="4495800"/>
            <a:ext cx="1066799" cy="1066799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4" name="Shape 1374"/>
          <p:cNvSpPr txBox="1"/>
          <p:nvPr/>
        </p:nvSpPr>
        <p:spPr>
          <a:xfrm>
            <a:off x="1600200" y="40386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</a:p>
        </p:txBody>
      </p:sp>
      <p:sp>
        <p:nvSpPr>
          <p:cNvPr id="1375" name="Shape 1375"/>
          <p:cNvSpPr/>
          <p:nvPr/>
        </p:nvSpPr>
        <p:spPr>
          <a:xfrm>
            <a:off x="1447800" y="4191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6" name="Shape 1376"/>
          <p:cNvSpPr/>
          <p:nvPr/>
        </p:nvSpPr>
        <p:spPr>
          <a:xfrm>
            <a:off x="609600" y="4648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7" name="Shape 1377"/>
          <p:cNvSpPr/>
          <p:nvPr/>
        </p:nvSpPr>
        <p:spPr>
          <a:xfrm>
            <a:off x="762000" y="4800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8" name="Shape 1378"/>
          <p:cNvSpPr/>
          <p:nvPr/>
        </p:nvSpPr>
        <p:spPr>
          <a:xfrm>
            <a:off x="838200" y="5029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9" name="Shape 1379"/>
          <p:cNvSpPr/>
          <p:nvPr/>
        </p:nvSpPr>
        <p:spPr>
          <a:xfrm>
            <a:off x="1066800" y="5105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0" name="Shape 1380"/>
          <p:cNvSpPr/>
          <p:nvPr/>
        </p:nvSpPr>
        <p:spPr>
          <a:xfrm>
            <a:off x="457200" y="4800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1" name="Shape 1381"/>
          <p:cNvSpPr/>
          <p:nvPr/>
        </p:nvSpPr>
        <p:spPr>
          <a:xfrm>
            <a:off x="838200" y="4572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2" name="Shape 1382"/>
          <p:cNvSpPr/>
          <p:nvPr/>
        </p:nvSpPr>
        <p:spPr>
          <a:xfrm>
            <a:off x="990600" y="4648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3" name="Shape 1383"/>
          <p:cNvSpPr/>
          <p:nvPr/>
        </p:nvSpPr>
        <p:spPr>
          <a:xfrm>
            <a:off x="381000" y="5029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4" name="Shape 1384"/>
          <p:cNvSpPr/>
          <p:nvPr/>
        </p:nvSpPr>
        <p:spPr>
          <a:xfrm>
            <a:off x="457200" y="5181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5" name="Shape 1385"/>
          <p:cNvSpPr/>
          <p:nvPr/>
        </p:nvSpPr>
        <p:spPr>
          <a:xfrm>
            <a:off x="609600" y="5334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6" name="Shape 1386"/>
          <p:cNvSpPr/>
          <p:nvPr/>
        </p:nvSpPr>
        <p:spPr>
          <a:xfrm>
            <a:off x="838200" y="5334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7" name="Shape 1387"/>
          <p:cNvSpPr/>
          <p:nvPr/>
        </p:nvSpPr>
        <p:spPr>
          <a:xfrm>
            <a:off x="685800" y="5105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8" name="Shape 1388"/>
          <p:cNvSpPr/>
          <p:nvPr/>
        </p:nvSpPr>
        <p:spPr>
          <a:xfrm>
            <a:off x="609600" y="4953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9" name="Shape 1389"/>
          <p:cNvSpPr/>
          <p:nvPr/>
        </p:nvSpPr>
        <p:spPr>
          <a:xfrm>
            <a:off x="914400" y="5181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0" name="Shape 1390"/>
          <p:cNvSpPr/>
          <p:nvPr/>
        </p:nvSpPr>
        <p:spPr>
          <a:xfrm>
            <a:off x="914400" y="4876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1" name="Shape 1391"/>
          <p:cNvSpPr/>
          <p:nvPr/>
        </p:nvSpPr>
        <p:spPr>
          <a:xfrm>
            <a:off x="1143000" y="4876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2" name="Shape 1392"/>
          <p:cNvSpPr/>
          <p:nvPr/>
        </p:nvSpPr>
        <p:spPr>
          <a:xfrm>
            <a:off x="1905000" y="4495800"/>
            <a:ext cx="1066799" cy="1066799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3" name="Shape 1393"/>
          <p:cNvSpPr/>
          <p:nvPr/>
        </p:nvSpPr>
        <p:spPr>
          <a:xfrm>
            <a:off x="4876800" y="4495800"/>
            <a:ext cx="1066799" cy="1066799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4" name="Shape 1394"/>
          <p:cNvSpPr/>
          <p:nvPr/>
        </p:nvSpPr>
        <p:spPr>
          <a:xfrm>
            <a:off x="3352800" y="4495800"/>
            <a:ext cx="1066799" cy="1066799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5" name="Shape 1395"/>
          <p:cNvSpPr/>
          <p:nvPr/>
        </p:nvSpPr>
        <p:spPr>
          <a:xfrm>
            <a:off x="2362200" y="41910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6" name="Shape 1396"/>
          <p:cNvSpPr txBox="1"/>
          <p:nvPr/>
        </p:nvSpPr>
        <p:spPr>
          <a:xfrm>
            <a:off x="2590800" y="4038600"/>
            <a:ext cx="12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τ </a:t>
            </a:r>
            <a:r>
              <a:rPr b="1" lang="en-US" sz="18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lang="en-US" sz="18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e</a:t>
            </a:r>
            <a:r>
              <a:rPr b="1" baseline="-25000" lang="en-US" sz="18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</a:t>
            </a:r>
          </a:p>
        </p:txBody>
      </p:sp>
      <p:sp>
        <p:nvSpPr>
          <p:cNvPr id="1397" name="Shape 1397"/>
          <p:cNvSpPr/>
          <p:nvPr/>
        </p:nvSpPr>
        <p:spPr>
          <a:xfrm>
            <a:off x="2209800" y="4724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8" name="Shape 1398"/>
          <p:cNvSpPr/>
          <p:nvPr/>
        </p:nvSpPr>
        <p:spPr>
          <a:xfrm>
            <a:off x="2438400" y="4724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9" name="Shape 1399"/>
          <p:cNvSpPr/>
          <p:nvPr/>
        </p:nvSpPr>
        <p:spPr>
          <a:xfrm>
            <a:off x="2743200" y="5029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0" name="Shape 1400"/>
          <p:cNvSpPr/>
          <p:nvPr/>
        </p:nvSpPr>
        <p:spPr>
          <a:xfrm>
            <a:off x="2667000" y="5181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1" name="Shape 1401"/>
          <p:cNvSpPr/>
          <p:nvPr/>
        </p:nvSpPr>
        <p:spPr>
          <a:xfrm>
            <a:off x="2590800" y="4876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2" name="Shape 1402"/>
          <p:cNvSpPr/>
          <p:nvPr/>
        </p:nvSpPr>
        <p:spPr>
          <a:xfrm>
            <a:off x="2362200" y="4572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3" name="Shape 1403"/>
          <p:cNvSpPr/>
          <p:nvPr/>
        </p:nvSpPr>
        <p:spPr>
          <a:xfrm>
            <a:off x="1981200" y="4800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4" name="Shape 1404"/>
          <p:cNvSpPr/>
          <p:nvPr/>
        </p:nvSpPr>
        <p:spPr>
          <a:xfrm>
            <a:off x="2590800" y="4648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5" name="Shape 1405"/>
          <p:cNvSpPr/>
          <p:nvPr/>
        </p:nvSpPr>
        <p:spPr>
          <a:xfrm>
            <a:off x="2514600" y="50292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6" name="Shape 1406"/>
          <p:cNvSpPr/>
          <p:nvPr/>
        </p:nvSpPr>
        <p:spPr>
          <a:xfrm>
            <a:off x="2286000" y="4876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7" name="Shape 1407"/>
          <p:cNvSpPr/>
          <p:nvPr/>
        </p:nvSpPr>
        <p:spPr>
          <a:xfrm>
            <a:off x="2133600" y="4953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8" name="Shape 1408"/>
          <p:cNvSpPr/>
          <p:nvPr/>
        </p:nvSpPr>
        <p:spPr>
          <a:xfrm>
            <a:off x="2057400" y="51054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9" name="Shape 1409"/>
          <p:cNvSpPr/>
          <p:nvPr/>
        </p:nvSpPr>
        <p:spPr>
          <a:xfrm>
            <a:off x="2209800" y="5334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0" name="Shape 1410"/>
          <p:cNvSpPr/>
          <p:nvPr/>
        </p:nvSpPr>
        <p:spPr>
          <a:xfrm>
            <a:off x="2438400" y="5334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1" name="Shape 1411"/>
          <p:cNvSpPr/>
          <p:nvPr/>
        </p:nvSpPr>
        <p:spPr>
          <a:xfrm>
            <a:off x="2286000" y="5105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2" name="Shape 1412"/>
          <p:cNvSpPr/>
          <p:nvPr/>
        </p:nvSpPr>
        <p:spPr>
          <a:xfrm>
            <a:off x="3581400" y="4648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3" name="Shape 1413"/>
          <p:cNvSpPr/>
          <p:nvPr/>
        </p:nvSpPr>
        <p:spPr>
          <a:xfrm>
            <a:off x="3429000" y="51054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4" name="Shape 1414"/>
          <p:cNvSpPr/>
          <p:nvPr/>
        </p:nvSpPr>
        <p:spPr>
          <a:xfrm>
            <a:off x="3581400" y="5257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5" name="Shape 1415"/>
          <p:cNvSpPr/>
          <p:nvPr/>
        </p:nvSpPr>
        <p:spPr>
          <a:xfrm>
            <a:off x="3733800" y="53340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6" name="Shape 1416"/>
          <p:cNvSpPr/>
          <p:nvPr/>
        </p:nvSpPr>
        <p:spPr>
          <a:xfrm>
            <a:off x="3429000" y="4876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7" name="Shape 1417"/>
          <p:cNvSpPr/>
          <p:nvPr/>
        </p:nvSpPr>
        <p:spPr>
          <a:xfrm>
            <a:off x="3581400" y="4953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8" name="Shape 1418"/>
          <p:cNvSpPr/>
          <p:nvPr/>
        </p:nvSpPr>
        <p:spPr>
          <a:xfrm>
            <a:off x="3733800" y="5105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9" name="Shape 1419"/>
          <p:cNvSpPr/>
          <p:nvPr/>
        </p:nvSpPr>
        <p:spPr>
          <a:xfrm>
            <a:off x="3962400" y="5334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0" name="Shape 1420"/>
          <p:cNvSpPr/>
          <p:nvPr/>
        </p:nvSpPr>
        <p:spPr>
          <a:xfrm>
            <a:off x="4191000" y="51054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1" name="Shape 1421"/>
          <p:cNvSpPr/>
          <p:nvPr/>
        </p:nvSpPr>
        <p:spPr>
          <a:xfrm>
            <a:off x="3733800" y="48006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2" name="Shape 1422"/>
          <p:cNvSpPr/>
          <p:nvPr/>
        </p:nvSpPr>
        <p:spPr>
          <a:xfrm>
            <a:off x="3962400" y="48006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3" name="Shape 1423"/>
          <p:cNvSpPr/>
          <p:nvPr/>
        </p:nvSpPr>
        <p:spPr>
          <a:xfrm>
            <a:off x="3810000" y="45720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4" name="Shape 1424"/>
          <p:cNvSpPr/>
          <p:nvPr/>
        </p:nvSpPr>
        <p:spPr>
          <a:xfrm>
            <a:off x="4038600" y="46482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5" name="Shape 1425"/>
          <p:cNvSpPr/>
          <p:nvPr/>
        </p:nvSpPr>
        <p:spPr>
          <a:xfrm>
            <a:off x="4191000" y="48006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6" name="Shape 1426"/>
          <p:cNvSpPr/>
          <p:nvPr/>
        </p:nvSpPr>
        <p:spPr>
          <a:xfrm>
            <a:off x="3886200" y="49530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7" name="Shape 1427"/>
          <p:cNvSpPr/>
          <p:nvPr/>
        </p:nvSpPr>
        <p:spPr>
          <a:xfrm>
            <a:off x="3962400" y="51054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8" name="Shape 1428"/>
          <p:cNvSpPr/>
          <p:nvPr/>
        </p:nvSpPr>
        <p:spPr>
          <a:xfrm>
            <a:off x="5105400" y="46482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29" name="Shape 1429"/>
          <p:cNvSpPr/>
          <p:nvPr/>
        </p:nvSpPr>
        <p:spPr>
          <a:xfrm>
            <a:off x="4953000" y="48768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0" name="Shape 1430"/>
          <p:cNvSpPr/>
          <p:nvPr/>
        </p:nvSpPr>
        <p:spPr>
          <a:xfrm>
            <a:off x="5029200" y="51054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1" name="Shape 1431"/>
          <p:cNvSpPr/>
          <p:nvPr/>
        </p:nvSpPr>
        <p:spPr>
          <a:xfrm>
            <a:off x="5181600" y="5257800"/>
            <a:ext cx="152399" cy="15239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2" name="Shape 1432"/>
          <p:cNvSpPr/>
          <p:nvPr/>
        </p:nvSpPr>
        <p:spPr>
          <a:xfrm>
            <a:off x="5334000" y="51054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3" name="Shape 1433"/>
          <p:cNvSpPr/>
          <p:nvPr/>
        </p:nvSpPr>
        <p:spPr>
          <a:xfrm>
            <a:off x="5334000" y="4572000"/>
            <a:ext cx="152399" cy="152399"/>
          </a:xfrm>
          <a:prstGeom prst="ellipse">
            <a:avLst/>
          </a:prstGeom>
          <a:solidFill>
            <a:srgbClr val="F2D90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4" name="Shape 1434"/>
          <p:cNvSpPr/>
          <p:nvPr/>
        </p:nvSpPr>
        <p:spPr>
          <a:xfrm>
            <a:off x="5562600" y="46482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5" name="Shape 1435"/>
          <p:cNvSpPr/>
          <p:nvPr/>
        </p:nvSpPr>
        <p:spPr>
          <a:xfrm>
            <a:off x="5715000" y="48768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6" name="Shape 1436"/>
          <p:cNvSpPr/>
          <p:nvPr/>
        </p:nvSpPr>
        <p:spPr>
          <a:xfrm>
            <a:off x="5257800" y="48006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7" name="Shape 1437"/>
          <p:cNvSpPr/>
          <p:nvPr/>
        </p:nvSpPr>
        <p:spPr>
          <a:xfrm>
            <a:off x="5181600" y="49530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8" name="Shape 1438"/>
          <p:cNvSpPr/>
          <p:nvPr/>
        </p:nvSpPr>
        <p:spPr>
          <a:xfrm>
            <a:off x="5486400" y="48006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39" name="Shape 1439"/>
          <p:cNvSpPr/>
          <p:nvPr/>
        </p:nvSpPr>
        <p:spPr>
          <a:xfrm>
            <a:off x="5410200" y="4953000"/>
            <a:ext cx="152399" cy="152399"/>
          </a:xfrm>
          <a:prstGeom prst="ellipse">
            <a:avLst/>
          </a:prstGeom>
          <a:solidFill>
            <a:srgbClr val="F2D90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40" name="Shape 1440"/>
          <p:cNvSpPr/>
          <p:nvPr/>
        </p:nvSpPr>
        <p:spPr>
          <a:xfrm>
            <a:off x="5410200" y="53340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41" name="Shape 1441"/>
          <p:cNvSpPr/>
          <p:nvPr/>
        </p:nvSpPr>
        <p:spPr>
          <a:xfrm>
            <a:off x="5562600" y="51816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42" name="Shape 1442"/>
          <p:cNvSpPr/>
          <p:nvPr/>
        </p:nvSpPr>
        <p:spPr>
          <a:xfrm>
            <a:off x="5715000" y="5105400"/>
            <a:ext cx="152399" cy="1523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43" name="Shape 1443"/>
          <p:cNvSpPr txBox="1"/>
          <p:nvPr/>
        </p:nvSpPr>
        <p:spPr>
          <a:xfrm>
            <a:off x="1371600" y="914400"/>
            <a:ext cx="3177821" cy="528349"/>
          </a:xfrm>
          <a:prstGeom prst="rect">
            <a:avLst/>
          </a:prstGeom>
          <a:solidFill>
            <a:srgbClr val="EBF9D1"/>
          </a:solidFill>
          <a:ln cap="flat" cmpd="sng" w="57150">
            <a:solidFill>
              <a:srgbClr val="4F75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-US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716 meters underground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Shape 1448"/>
          <p:cNvSpPr txBox="1"/>
          <p:nvPr>
            <p:ph idx="1" type="body"/>
          </p:nvPr>
        </p:nvSpPr>
        <p:spPr>
          <a:xfrm>
            <a:off x="228600" y="2554550"/>
            <a:ext cx="8610600" cy="29274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Font typeface="Short Stack"/>
            </a:pP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Three generations of neutrinos.</a:t>
            </a:r>
          </a:p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Font typeface="Short Stack"/>
            </a:pP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The flavour neutrinos are mixture of the real neutrinos.</a:t>
            </a:r>
          </a:p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Font typeface="Short Stack"/>
            </a:pP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Neutrinos have mass.</a:t>
            </a:r>
          </a:p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Font typeface="Short Stack"/>
            </a:pP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Neutrinos have</a:t>
            </a:r>
            <a:r>
              <a:rPr lang="en-US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small mass.</a:t>
            </a:r>
          </a:p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Font typeface="Short Stack"/>
            </a:pP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Neutrinos oscillate.</a:t>
            </a:r>
          </a:p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Font typeface="Short Stack"/>
            </a:pPr>
            <a:r>
              <a:rPr b="1" i="0" lang="en-US" u="none" cap="none" strike="noStrike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….</a:t>
            </a: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t/>
            </a:r>
            <a:endParaRPr b="1" i="0" sz="1800" u="none" cap="none" strike="noStrike">
              <a:solidFill>
                <a:srgbClr val="0C0C0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rgbClr val="0C0C0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403225" lvl="0" marL="403225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t/>
            </a:r>
            <a:endParaRPr b="1" i="0" sz="2400" u="none" cap="none" strike="noStrike">
              <a:solidFill>
                <a:srgbClr val="0C0C0C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9525" lvl="1" marL="4032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t/>
            </a:r>
            <a:endParaRPr b="1" i="0" sz="2200" u="none" cap="none" strike="noStrike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-9525" lvl="1" marL="403225" marR="0" rtl="0" algn="l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25000"/>
              <a:buFont typeface="Candara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449" name="Shape 144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450" name="Shape 1450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451" name="Shape 1451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452" name="Shape 1452"/>
          <p:cNvSpPr txBox="1"/>
          <p:nvPr/>
        </p:nvSpPr>
        <p:spPr>
          <a:xfrm>
            <a:off x="796775" y="48000"/>
            <a:ext cx="7057800" cy="6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9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RECAP</a:t>
            </a:r>
          </a:p>
        </p:txBody>
      </p:sp>
      <p:sp>
        <p:nvSpPr>
          <p:cNvPr id="1453" name="Shape 1453"/>
          <p:cNvSpPr txBox="1"/>
          <p:nvPr/>
        </p:nvSpPr>
        <p:spPr>
          <a:xfrm>
            <a:off x="228600" y="1109700"/>
            <a:ext cx="85137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2400">
                <a:solidFill>
                  <a:srgbClr val="0C0C0C"/>
                </a:solidFill>
                <a:latin typeface="Rockwell"/>
                <a:ea typeface="Rockwell"/>
                <a:cs typeface="Rockwell"/>
                <a:sym typeface="Rockwell"/>
              </a:rPr>
              <a:t>We are able to characterize </a:t>
            </a:r>
            <a:r>
              <a:rPr lang="en-US" sz="2400">
                <a:solidFill>
                  <a:srgbClr val="0C0C0C"/>
                </a:solidFill>
                <a:latin typeface="Rockwell"/>
                <a:ea typeface="Rockwell"/>
                <a:cs typeface="Rockwell"/>
                <a:sym typeface="Rockwell"/>
              </a:rPr>
              <a:t>some of the properties of the neutrino: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 txBox="1"/>
          <p:nvPr>
            <p:ph type="title"/>
          </p:nvPr>
        </p:nvSpPr>
        <p:spPr>
          <a:xfrm>
            <a:off x="674700" y="1875400"/>
            <a:ext cx="7581900" cy="29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i="0" lang="en-US" sz="3600" u="none" cap="none" strike="noStrike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Why is it important for physicists to build more large detectors to understand neutrinos?</a:t>
            </a:r>
            <a:r>
              <a:rPr i="0" lang="en-US" sz="5000" u="none" cap="none" strike="noStrike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464" name="Shape 1464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465" name="Shape 1465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466" name="Shape 1466"/>
          <p:cNvSpPr/>
          <p:nvPr/>
        </p:nvSpPr>
        <p:spPr>
          <a:xfrm>
            <a:off x="152400" y="152400"/>
            <a:ext cx="4267200" cy="655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67" name="Shape 14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550" y="93075"/>
            <a:ext cx="4254600" cy="6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Shape 1468"/>
          <p:cNvSpPr/>
          <p:nvPr/>
        </p:nvSpPr>
        <p:spPr>
          <a:xfrm>
            <a:off x="254250" y="6429712"/>
            <a:ext cx="1905000" cy="228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69" name="Shape 1469"/>
          <p:cNvSpPr txBox="1"/>
          <p:nvPr/>
        </p:nvSpPr>
        <p:spPr>
          <a:xfrm>
            <a:off x="4648200" y="1828800"/>
            <a:ext cx="4343400" cy="999600"/>
          </a:xfrm>
          <a:prstGeom prst="rect">
            <a:avLst/>
          </a:prstGeom>
          <a:solidFill>
            <a:srgbClr val="CBE7FC"/>
          </a:solidFill>
          <a:ln cap="flat" cmpd="sng" w="38100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BUT.. Why are the neutrinos SO light?</a:t>
            </a:r>
          </a:p>
        </p:txBody>
      </p:sp>
      <p:cxnSp>
        <p:nvCxnSpPr>
          <p:cNvPr id="1470" name="Shape 1470"/>
          <p:cNvCxnSpPr/>
          <p:nvPr/>
        </p:nvCxnSpPr>
        <p:spPr>
          <a:xfrm>
            <a:off x="2667000" y="2438400"/>
            <a:ext cx="0" cy="1981199"/>
          </a:xfrm>
          <a:prstGeom prst="straightConnector1">
            <a:avLst/>
          </a:prstGeom>
          <a:noFill/>
          <a:ln cap="flat" cmpd="sng" w="101600">
            <a:solidFill>
              <a:srgbClr val="0D0D0D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1471" name="Shape 1471"/>
          <p:cNvSpPr txBox="1"/>
          <p:nvPr/>
        </p:nvSpPr>
        <p:spPr>
          <a:xfrm>
            <a:off x="4648200" y="3505200"/>
            <a:ext cx="4343400" cy="23391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There is a very popular theory floating around.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200">
              <a:solidFill>
                <a:srgbClr val="0D0D0D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BUT REALLY…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200">
              <a:solidFill>
                <a:srgbClr val="0D0D0D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We do NOT know!</a:t>
            </a:r>
          </a:p>
        </p:txBody>
      </p:sp>
      <p:sp>
        <p:nvSpPr>
          <p:cNvPr id="1472" name="Shape 1472"/>
          <p:cNvSpPr txBox="1"/>
          <p:nvPr/>
        </p:nvSpPr>
        <p:spPr>
          <a:xfrm>
            <a:off x="4953000" y="228600"/>
            <a:ext cx="3657600" cy="461700"/>
          </a:xfrm>
          <a:prstGeom prst="rect">
            <a:avLst/>
          </a:prstGeom>
          <a:solidFill>
            <a:srgbClr val="F8CBCB"/>
          </a:solidFill>
          <a:ln cap="flat" cmpd="sng" w="38100">
            <a:solidFill>
              <a:srgbClr val="94141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Neutrinos have mass.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Shape 1477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478" name="Shape 1478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479" name="Shape 1479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480" name="Shape 1480"/>
          <p:cNvSpPr txBox="1"/>
          <p:nvPr/>
        </p:nvSpPr>
        <p:spPr>
          <a:xfrm>
            <a:off x="4953000" y="228600"/>
            <a:ext cx="3657600" cy="461664"/>
          </a:xfrm>
          <a:prstGeom prst="rect">
            <a:avLst/>
          </a:prstGeom>
          <a:solidFill>
            <a:srgbClr val="F8CBCB"/>
          </a:solidFill>
          <a:ln cap="flat" cmpd="sng" w="38100">
            <a:solidFill>
              <a:srgbClr val="94141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Neutrinos have mass.</a:t>
            </a:r>
          </a:p>
        </p:txBody>
      </p:sp>
      <p:sp>
        <p:nvSpPr>
          <p:cNvPr id="1481" name="Shape 1481"/>
          <p:cNvSpPr txBox="1"/>
          <p:nvPr/>
        </p:nvSpPr>
        <p:spPr>
          <a:xfrm>
            <a:off x="4495800" y="4114800"/>
            <a:ext cx="4572000" cy="18390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T</a:t>
            </a: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he Standard Model is not complete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D0D0D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Evidence that there are </a:t>
            </a:r>
            <a:r>
              <a:rPr b="1" lang="en-US" sz="18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MANY</a:t>
            </a: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 behaviors in nature that we do not understand.</a:t>
            </a:r>
          </a:p>
        </p:txBody>
      </p:sp>
      <p:sp>
        <p:nvSpPr>
          <p:cNvPr id="1482" name="Shape 1482"/>
          <p:cNvSpPr/>
          <p:nvPr/>
        </p:nvSpPr>
        <p:spPr>
          <a:xfrm>
            <a:off x="254250" y="6429712"/>
            <a:ext cx="1905000" cy="228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83" name="Shape 1483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484" name="Shape 1484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485" name="Shape 1485"/>
          <p:cNvSpPr/>
          <p:nvPr/>
        </p:nvSpPr>
        <p:spPr>
          <a:xfrm>
            <a:off x="152400" y="152400"/>
            <a:ext cx="4267200" cy="655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86" name="Shape 14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550" y="93075"/>
            <a:ext cx="4254600" cy="6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Shape 1487"/>
          <p:cNvSpPr/>
          <p:nvPr/>
        </p:nvSpPr>
        <p:spPr>
          <a:xfrm>
            <a:off x="254250" y="6429712"/>
            <a:ext cx="1905000" cy="228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488" name="Shape 1488"/>
          <p:cNvCxnSpPr/>
          <p:nvPr/>
        </p:nvCxnSpPr>
        <p:spPr>
          <a:xfrm>
            <a:off x="2667000" y="2438400"/>
            <a:ext cx="0" cy="1981200"/>
          </a:xfrm>
          <a:prstGeom prst="straightConnector1">
            <a:avLst/>
          </a:prstGeom>
          <a:noFill/>
          <a:ln cap="flat" cmpd="sng" w="101600">
            <a:solidFill>
              <a:srgbClr val="0D0D0D"/>
            </a:solidFill>
            <a:prstDash val="solid"/>
            <a:round/>
            <a:headEnd len="lg" w="lg" type="triangle"/>
            <a:tailEnd len="lg" w="lg" type="triangle"/>
          </a:ln>
        </p:spPr>
      </p:cxnSp>
      <p:pic>
        <p:nvPicPr>
          <p:cNvPr descr="SM.gif" id="1489" name="Shape 1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0" y="918864"/>
            <a:ext cx="3380992" cy="3119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495" name="Shape 1495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496" name="Shape 1496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497" name="Shape 1497"/>
          <p:cNvSpPr/>
          <p:nvPr/>
        </p:nvSpPr>
        <p:spPr>
          <a:xfrm>
            <a:off x="4267200" y="304800"/>
            <a:ext cx="4800600" cy="57912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98" name="Shape 14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800" y="838200"/>
            <a:ext cx="4216400" cy="487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Shape 1499"/>
          <p:cNvSpPr/>
          <p:nvPr/>
        </p:nvSpPr>
        <p:spPr>
          <a:xfrm>
            <a:off x="4343400" y="762000"/>
            <a:ext cx="2362200" cy="685799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00" name="Shape 1500"/>
          <p:cNvSpPr txBox="1"/>
          <p:nvPr/>
        </p:nvSpPr>
        <p:spPr>
          <a:xfrm>
            <a:off x="125500" y="2006625"/>
            <a:ext cx="3810000" cy="8310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Do not know the ordering of the masses?</a:t>
            </a:r>
          </a:p>
        </p:txBody>
      </p:sp>
      <p:sp>
        <p:nvSpPr>
          <p:cNvPr id="1501" name="Shape 1501"/>
          <p:cNvSpPr txBox="1"/>
          <p:nvPr/>
        </p:nvSpPr>
        <p:spPr>
          <a:xfrm>
            <a:off x="76200" y="462000"/>
            <a:ext cx="40386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Remember, </a:t>
            </a:r>
            <a:r>
              <a:rPr b="1" lang="en-US" sz="18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the neutrinos that scientists have detected are a mixture of real particles...</a:t>
            </a:r>
          </a:p>
        </p:txBody>
      </p:sp>
      <p:grpSp>
        <p:nvGrpSpPr>
          <p:cNvPr id="1502" name="Shape 1502"/>
          <p:cNvGrpSpPr/>
          <p:nvPr/>
        </p:nvGrpSpPr>
        <p:grpSpPr>
          <a:xfrm>
            <a:off x="152400" y="1371600"/>
            <a:ext cx="5105400" cy="3648000"/>
            <a:chOff x="152400" y="1371600"/>
            <a:chExt cx="5105400" cy="3648000"/>
          </a:xfrm>
        </p:grpSpPr>
        <p:cxnSp>
          <p:nvCxnSpPr>
            <p:cNvPr id="1503" name="Shape 1503"/>
            <p:cNvCxnSpPr/>
            <p:nvPr/>
          </p:nvCxnSpPr>
          <p:spPr>
            <a:xfrm flipH="1" rot="10800000">
              <a:off x="3124200" y="1371600"/>
              <a:ext cx="2133600" cy="2895600"/>
            </a:xfrm>
            <a:prstGeom prst="straightConnector1">
              <a:avLst/>
            </a:prstGeom>
            <a:noFill/>
            <a:ln cap="flat" cmpd="sng" w="66675">
              <a:solidFill>
                <a:srgbClr val="0C0C0C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1504" name="Shape 1504"/>
            <p:cNvSpPr txBox="1"/>
            <p:nvPr/>
          </p:nvSpPr>
          <p:spPr>
            <a:xfrm>
              <a:off x="152400" y="3733800"/>
              <a:ext cx="3962400" cy="1285800"/>
            </a:xfrm>
            <a:prstGeom prst="rect">
              <a:avLst/>
            </a:prstGeom>
            <a:solidFill>
              <a:srgbClr val="FDF8CB"/>
            </a:solidFill>
            <a:ln cap="flat" cmpd="sng" w="38100">
              <a:solidFill>
                <a:srgbClr val="796C0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n-US" sz="1900">
                  <a:solidFill>
                    <a:srgbClr val="0D0D0D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We do not know if the real neutrino </a:t>
              </a:r>
              <a:r>
                <a:rPr b="1" lang="en-US" sz="1900">
                  <a:solidFill>
                    <a:srgbClr val="0D0D0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b="1" baseline="-25000" lang="en-US" sz="1900">
                  <a:solidFill>
                    <a:srgbClr val="0D0D0D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3</a:t>
              </a:r>
              <a:r>
                <a:rPr b="1" lang="en-US" sz="1900">
                  <a:solidFill>
                    <a:srgbClr val="0D0D0D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 consists of more </a:t>
              </a:r>
              <a:r>
                <a:rPr b="1" lang="en-US" sz="1900">
                  <a:solidFill>
                    <a:srgbClr val="008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b="1" baseline="-25000" lang="en-US" sz="1900">
                  <a:solidFill>
                    <a:srgbClr val="008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  <a:r>
                <a:rPr b="1" lang="en-US" sz="1900">
                  <a:solidFill>
                    <a:srgbClr val="0D0D0D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 or </a:t>
              </a:r>
              <a:r>
                <a:rPr b="1" lang="en-US" sz="1900">
                  <a:solidFill>
                    <a:srgbClr val="0000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b="1" baseline="-25000" lang="en-US" sz="1900">
                  <a:solidFill>
                    <a:srgbClr val="0000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τ</a:t>
              </a:r>
              <a:r>
                <a:rPr b="1" lang="en-US" sz="1900">
                  <a:solidFill>
                    <a:srgbClr val="0D0D0D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.</a:t>
              </a:r>
            </a:p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1" sz="19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1" sz="19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1505" name="Shape 1505"/>
          <p:cNvSpPr txBox="1"/>
          <p:nvPr/>
        </p:nvSpPr>
        <p:spPr>
          <a:xfrm>
            <a:off x="533400" y="5715000"/>
            <a:ext cx="7543800" cy="954000"/>
          </a:xfrm>
          <a:prstGeom prst="rect">
            <a:avLst/>
          </a:prstGeom>
          <a:solidFill>
            <a:srgbClr val="F8CBCB"/>
          </a:solidFill>
          <a:ln cap="flat" cmpd="sng" w="38100">
            <a:solidFill>
              <a:srgbClr val="630D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All we know is the difference between the masses.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Shape 1510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511" name="Shape 1511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512" name="Shape 1512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13" name="Shape 1513"/>
          <p:cNvSpPr txBox="1"/>
          <p:nvPr/>
        </p:nvSpPr>
        <p:spPr>
          <a:xfrm>
            <a:off x="231150" y="383950"/>
            <a:ext cx="8839200" cy="4791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Short Stack"/>
              <a:buNone/>
            </a:pPr>
            <a:r>
              <a:rPr b="1" lang="en-US" sz="3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Recap</a:t>
            </a: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ndara"/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hort Stack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Current measurements of the fundamental properties of neutrinos show that we do not fully understand the universe.</a:t>
            </a: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ndara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ndara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Short Stack"/>
              <a:buNone/>
            </a:pPr>
            <a:r>
              <a:rPr b="1" lang="en-US" sz="2400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There exists new detector technology to answer many of the unknown questions.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0" type="dt"/>
          </p:nvPr>
        </p:nvSpPr>
        <p:spPr>
          <a:xfrm>
            <a:off x="6324600" y="63246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4/8/2017</a:t>
            </a:r>
          </a:p>
        </p:txBody>
      </p:sp>
      <p:sp>
        <p:nvSpPr>
          <p:cNvPr id="219" name="Shape 21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838200" y="4495800"/>
            <a:ext cx="7315200" cy="461664"/>
          </a:xfrm>
          <a:prstGeom prst="rect">
            <a:avLst/>
          </a:prstGeom>
          <a:solidFill>
            <a:srgbClr val="FDF8C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Nuclear Fusion</a:t>
            </a:r>
          </a:p>
        </p:txBody>
      </p:sp>
      <p:sp>
        <p:nvSpPr>
          <p:cNvPr id="221" name="Shape 221"/>
          <p:cNvSpPr/>
          <p:nvPr/>
        </p:nvSpPr>
        <p:spPr>
          <a:xfrm>
            <a:off x="1524000" y="4953000"/>
            <a:ext cx="457200" cy="4572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2362200" y="4953000"/>
            <a:ext cx="457200" cy="4572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23" name="Shape 223"/>
          <p:cNvCxnSpPr/>
          <p:nvPr/>
        </p:nvCxnSpPr>
        <p:spPr>
          <a:xfrm>
            <a:off x="990600" y="5486400"/>
            <a:ext cx="990599" cy="0"/>
          </a:xfrm>
          <a:prstGeom prst="straightConnector1">
            <a:avLst/>
          </a:prstGeom>
          <a:noFill/>
          <a:ln cap="flat" cmpd="sng" w="41275">
            <a:solidFill>
              <a:schemeClr val="lt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224" name="Shape 224"/>
          <p:cNvCxnSpPr/>
          <p:nvPr/>
        </p:nvCxnSpPr>
        <p:spPr>
          <a:xfrm rot="10800000">
            <a:off x="2209800" y="5486400"/>
            <a:ext cx="1066799" cy="0"/>
          </a:xfrm>
          <a:prstGeom prst="straightConnector1">
            <a:avLst/>
          </a:prstGeom>
          <a:noFill/>
          <a:ln cap="flat" cmpd="sng" w="41275">
            <a:solidFill>
              <a:schemeClr val="lt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25" name="Shape 225"/>
          <p:cNvSpPr txBox="1"/>
          <p:nvPr/>
        </p:nvSpPr>
        <p:spPr>
          <a:xfrm>
            <a:off x="2438400" y="4953000"/>
            <a:ext cx="304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1600200" y="4953000"/>
            <a:ext cx="304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</a:t>
            </a:r>
          </a:p>
        </p:txBody>
      </p:sp>
      <p:sp>
        <p:nvSpPr>
          <p:cNvPr id="227" name="Shape 227"/>
          <p:cNvSpPr/>
          <p:nvPr/>
        </p:nvSpPr>
        <p:spPr>
          <a:xfrm>
            <a:off x="1219200" y="5410200"/>
            <a:ext cx="1524000" cy="1295399"/>
          </a:xfrm>
          <a:prstGeom prst="irregularSeal2">
            <a:avLst/>
          </a:prstGeom>
          <a:solidFill>
            <a:schemeClr val="dk1"/>
          </a:solidFill>
          <a:ln cap="flat" cmpd="sng" w="57150">
            <a:solidFill>
              <a:srgbClr val="A796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886200" y="5562600"/>
            <a:ext cx="457200" cy="4572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4267200" y="5562600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3962400" y="5562600"/>
            <a:ext cx="304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4343400" y="5562600"/>
            <a:ext cx="304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</a:t>
            </a:r>
          </a:p>
        </p:txBody>
      </p:sp>
      <p:sp>
        <p:nvSpPr>
          <p:cNvPr id="232" name="Shape 232"/>
          <p:cNvSpPr/>
          <p:nvPr/>
        </p:nvSpPr>
        <p:spPr>
          <a:xfrm>
            <a:off x="4800600" y="5562600"/>
            <a:ext cx="457200" cy="381000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410200" y="5486400"/>
            <a:ext cx="609599" cy="533399"/>
          </a:xfrm>
          <a:prstGeom prst="ellipse">
            <a:avLst/>
          </a:prstGeom>
          <a:solidFill>
            <a:srgbClr val="C3F07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5562600" y="5486400"/>
            <a:ext cx="304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43434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</a:p>
        </p:txBody>
      </p:sp>
      <p:sp>
        <p:nvSpPr>
          <p:cNvPr id="235" name="Shape 235"/>
          <p:cNvSpPr/>
          <p:nvPr/>
        </p:nvSpPr>
        <p:spPr>
          <a:xfrm>
            <a:off x="6172200" y="5486400"/>
            <a:ext cx="609599" cy="5333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6248400" y="5486400"/>
            <a:ext cx="3047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6629400" y="5105400"/>
            <a:ext cx="16763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NEUTRINOS</a:t>
            </a:r>
          </a:p>
        </p:txBody>
      </p:sp>
      <p:sp>
        <p:nvSpPr>
          <p:cNvPr id="238" name="Shape 238"/>
          <p:cNvSpPr txBox="1"/>
          <p:nvPr>
            <p:ph idx="12" type="sldNum"/>
          </p:nvPr>
        </p:nvSpPr>
        <p:spPr>
          <a:xfrm>
            <a:off x="43434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</a:p>
        </p:txBody>
      </p:sp>
      <p:grpSp>
        <p:nvGrpSpPr>
          <p:cNvPr id="239" name="Shape 239"/>
          <p:cNvGrpSpPr/>
          <p:nvPr/>
        </p:nvGrpSpPr>
        <p:grpSpPr>
          <a:xfrm>
            <a:off x="243000" y="158050"/>
            <a:ext cx="8680500" cy="3726125"/>
            <a:chOff x="243000" y="158050"/>
            <a:chExt cx="8680500" cy="3726125"/>
          </a:xfrm>
        </p:grpSpPr>
        <p:sp>
          <p:nvSpPr>
            <p:cNvPr id="240" name="Shape 240"/>
            <p:cNvSpPr txBox="1"/>
            <p:nvPr/>
          </p:nvSpPr>
          <p:spPr>
            <a:xfrm>
              <a:off x="243000" y="158050"/>
              <a:ext cx="8680500" cy="461700"/>
            </a:xfrm>
            <a:prstGeom prst="rect">
              <a:avLst/>
            </a:prstGeom>
            <a:solidFill>
              <a:srgbClr val="FDF8CD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n-US" sz="2400">
                  <a:solidFill>
                    <a:srgbClr val="434343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The sun is an ultimate nuclear fusion reactor!</a:t>
              </a:r>
            </a:p>
          </p:txBody>
        </p:sp>
        <p:pic>
          <p:nvPicPr>
            <p:cNvPr descr="space-sun-solar-flare-animation-8.gif" id="241" name="Shape 2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5900" y="921900"/>
              <a:ext cx="3228975" cy="2962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Shape 1518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/8/17</a:t>
            </a:r>
          </a:p>
        </p:txBody>
      </p:sp>
      <p:sp>
        <p:nvSpPr>
          <p:cNvPr id="1519" name="Shape 1519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</a:t>
            </a:r>
          </a:p>
        </p:txBody>
      </p:sp>
      <p:sp>
        <p:nvSpPr>
          <p:cNvPr id="1520" name="Shape 1520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  <p:sp>
        <p:nvSpPr>
          <p:cNvPr id="1521" name="Shape 1521"/>
          <p:cNvSpPr txBox="1"/>
          <p:nvPr/>
        </p:nvSpPr>
        <p:spPr>
          <a:xfrm>
            <a:off x="457200" y="1981200"/>
            <a:ext cx="8153400" cy="9681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lang="en-US" sz="24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Therefore, large detectors composed of heavy atoms are needed.</a:t>
            </a:r>
          </a:p>
        </p:txBody>
      </p:sp>
      <p:sp>
        <p:nvSpPr>
          <p:cNvPr id="1522" name="Shape 1522"/>
          <p:cNvSpPr txBox="1"/>
          <p:nvPr/>
        </p:nvSpPr>
        <p:spPr>
          <a:xfrm>
            <a:off x="457200" y="457200"/>
            <a:ext cx="8153399" cy="11430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lang="en-US" sz="3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rate of neutrino interactions is </a:t>
            </a:r>
            <a:r>
              <a:rPr b="1" lang="en-US" sz="3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SO</a:t>
            </a:r>
            <a:r>
              <a:rPr b="1" lang="en-US" sz="3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small.</a:t>
            </a:r>
          </a:p>
        </p:txBody>
      </p:sp>
      <p:pic>
        <p:nvPicPr>
          <p:cNvPr id="1523" name="Shape 15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191000"/>
            <a:ext cx="2133599" cy="220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Shape 1524"/>
          <p:cNvSpPr txBox="1"/>
          <p:nvPr/>
        </p:nvSpPr>
        <p:spPr>
          <a:xfrm>
            <a:off x="152400" y="6096000"/>
            <a:ext cx="128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Carbon</a:t>
            </a:r>
          </a:p>
        </p:txBody>
      </p:sp>
      <p:pic>
        <p:nvPicPr>
          <p:cNvPr id="1525" name="Shape 15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3505200"/>
            <a:ext cx="2743199" cy="181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Shape 1526"/>
          <p:cNvSpPr txBox="1"/>
          <p:nvPr/>
        </p:nvSpPr>
        <p:spPr>
          <a:xfrm>
            <a:off x="2057400" y="4953000"/>
            <a:ext cx="111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Argon</a:t>
            </a:r>
          </a:p>
        </p:txBody>
      </p:sp>
      <p:pic>
        <p:nvPicPr>
          <p:cNvPr id="1527" name="Shape 15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7999" y="4572000"/>
            <a:ext cx="22776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Shape 1528"/>
          <p:cNvSpPr txBox="1"/>
          <p:nvPr/>
        </p:nvSpPr>
        <p:spPr>
          <a:xfrm>
            <a:off x="6858000" y="6477000"/>
            <a:ext cx="148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Oxygen</a:t>
            </a:r>
          </a:p>
        </p:txBody>
      </p:sp>
      <p:pic>
        <p:nvPicPr>
          <p:cNvPr id="1529" name="Shape 15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43400" y="4114801"/>
            <a:ext cx="24765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Shape 1530"/>
          <p:cNvSpPr txBox="1"/>
          <p:nvPr/>
        </p:nvSpPr>
        <p:spPr>
          <a:xfrm>
            <a:off x="4267200" y="6096000"/>
            <a:ext cx="86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Iron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Shape 153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540" name="Shape 1540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541" name="Shape 1541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42" name="Shape 1542"/>
          <p:cNvSpPr txBox="1"/>
          <p:nvPr/>
        </p:nvSpPr>
        <p:spPr>
          <a:xfrm>
            <a:off x="457200" y="457200"/>
            <a:ext cx="8312700" cy="695400"/>
          </a:xfrm>
          <a:prstGeom prst="rect">
            <a:avLst/>
          </a:prstGeom>
          <a:solidFill>
            <a:srgbClr val="CAD6DA"/>
          </a:solidFill>
          <a:ln cap="flat" cmpd="sng" w="5715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with new technology comes new challenges</a:t>
            </a:r>
          </a:p>
        </p:txBody>
      </p:sp>
      <p:sp>
        <p:nvSpPr>
          <p:cNvPr id="1543" name="Shape 1543"/>
          <p:cNvSpPr txBox="1"/>
          <p:nvPr/>
        </p:nvSpPr>
        <p:spPr>
          <a:xfrm>
            <a:off x="659367" y="4725273"/>
            <a:ext cx="7848600" cy="1077300"/>
          </a:xfrm>
          <a:prstGeom prst="rect">
            <a:avLst/>
          </a:prstGeom>
          <a:solidFill>
            <a:srgbClr val="CAD6DA"/>
          </a:solidFill>
          <a:ln cap="flat" cmpd="sng" w="5715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The Future of Neutrinos: DUNE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Deep Underground Neutrino Experiment</a:t>
            </a:r>
          </a:p>
        </p:txBody>
      </p:sp>
      <p:pic>
        <p:nvPicPr>
          <p:cNvPr descr="LBNF_Graphic_021715.png" id="1544" name="Shape 1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5000"/>
            <a:ext cx="8839200" cy="2937859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Shape 1545"/>
          <p:cNvSpPr txBox="1"/>
          <p:nvPr/>
        </p:nvSpPr>
        <p:spPr>
          <a:xfrm>
            <a:off x="647700" y="4684750"/>
            <a:ext cx="7848600" cy="1356600"/>
          </a:xfrm>
          <a:prstGeom prst="rect">
            <a:avLst/>
          </a:prstGeom>
          <a:solidFill>
            <a:srgbClr val="CAD6DA"/>
          </a:solidFill>
          <a:ln cap="flat" cmpd="sng" w="5715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Some challenges: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/>
              <a:t>neutrino flux determination, reconstruction, incomplete theoretical models, </a:t>
            </a:r>
            <a:r>
              <a:rPr b="1" lang="en-US" sz="2400">
                <a:solidFill>
                  <a:srgbClr val="980000"/>
                </a:solidFill>
              </a:rPr>
              <a:t>cross-sections</a:t>
            </a:r>
            <a:r>
              <a:rPr lang="en-US" sz="2400"/>
              <a:t>, etc..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Shape 1550"/>
          <p:cNvSpPr txBox="1"/>
          <p:nvPr>
            <p:ph type="title"/>
          </p:nvPr>
        </p:nvSpPr>
        <p:spPr>
          <a:xfrm>
            <a:off x="22575" y="152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What do neutrino physicists want?</a:t>
            </a:r>
          </a:p>
        </p:txBody>
      </p:sp>
      <p:sp>
        <p:nvSpPr>
          <p:cNvPr id="1551" name="Shape 1551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552" name="Shape 1552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553" name="Shape 1553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54" name="Shape 1554"/>
          <p:cNvSpPr/>
          <p:nvPr/>
        </p:nvSpPr>
        <p:spPr>
          <a:xfrm>
            <a:off x="152400" y="1371600"/>
            <a:ext cx="8610600" cy="3200400"/>
          </a:xfrm>
          <a:prstGeom prst="rect">
            <a:avLst/>
          </a:prstGeom>
          <a:solidFill>
            <a:srgbClr val="000000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55" name="Shape 1555"/>
          <p:cNvSpPr/>
          <p:nvPr/>
        </p:nvSpPr>
        <p:spPr>
          <a:xfrm>
            <a:off x="2971800" y="2743200"/>
            <a:ext cx="533400" cy="5334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556" name="Shape 1556"/>
          <p:cNvCxnSpPr/>
          <p:nvPr/>
        </p:nvCxnSpPr>
        <p:spPr>
          <a:xfrm>
            <a:off x="304800" y="3048000"/>
            <a:ext cx="2514600" cy="0"/>
          </a:xfrm>
          <a:prstGeom prst="straightConnector1">
            <a:avLst/>
          </a:prstGeom>
          <a:noFill/>
          <a:ln cap="flat" cmpd="sng" w="63500">
            <a:solidFill>
              <a:srgbClr val="E6CE07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557" name="Shape 1557"/>
          <p:cNvCxnSpPr/>
          <p:nvPr/>
        </p:nvCxnSpPr>
        <p:spPr>
          <a:xfrm flipH="1" rot="10800000">
            <a:off x="3657600" y="2057400"/>
            <a:ext cx="2438400" cy="838200"/>
          </a:xfrm>
          <a:prstGeom prst="straightConnector1">
            <a:avLst/>
          </a:prstGeom>
          <a:noFill/>
          <a:ln cap="flat" cmpd="sng" w="63500">
            <a:solidFill>
              <a:srgbClr val="6A24A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558" name="Shape 1558"/>
          <p:cNvCxnSpPr/>
          <p:nvPr/>
        </p:nvCxnSpPr>
        <p:spPr>
          <a:xfrm>
            <a:off x="3657600" y="3124200"/>
            <a:ext cx="2438400" cy="762000"/>
          </a:xfrm>
          <a:prstGeom prst="straightConnector1">
            <a:avLst/>
          </a:prstGeom>
          <a:noFill/>
          <a:ln cap="flat" cmpd="sng" w="63500">
            <a:solidFill>
              <a:srgbClr val="4F750C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559" name="Shape 1559"/>
          <p:cNvSpPr txBox="1"/>
          <p:nvPr/>
        </p:nvSpPr>
        <p:spPr>
          <a:xfrm>
            <a:off x="458150" y="2514600"/>
            <a:ext cx="1732500" cy="461700"/>
          </a:xfrm>
          <a:prstGeom prst="rect">
            <a:avLst/>
          </a:prstGeom>
          <a:solidFill>
            <a:srgbClr val="B5A205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neutrino</a:t>
            </a:r>
          </a:p>
        </p:txBody>
      </p:sp>
      <p:sp>
        <p:nvSpPr>
          <p:cNvPr id="1560" name="Shape 1560"/>
          <p:cNvSpPr txBox="1"/>
          <p:nvPr/>
        </p:nvSpPr>
        <p:spPr>
          <a:xfrm>
            <a:off x="2667000" y="3352800"/>
            <a:ext cx="1699800" cy="461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nucleon</a:t>
            </a:r>
          </a:p>
        </p:txBody>
      </p:sp>
      <p:sp>
        <p:nvSpPr>
          <p:cNvPr id="1561" name="Shape 1561"/>
          <p:cNvSpPr txBox="1"/>
          <p:nvPr/>
        </p:nvSpPr>
        <p:spPr>
          <a:xfrm>
            <a:off x="5029200" y="1524000"/>
            <a:ext cx="3009900" cy="461700"/>
          </a:xfrm>
          <a:prstGeom prst="rect">
            <a:avLst/>
          </a:prstGeom>
          <a:solidFill>
            <a:srgbClr val="6A24A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charged lepton</a:t>
            </a:r>
          </a:p>
        </p:txBody>
      </p:sp>
      <p:sp>
        <p:nvSpPr>
          <p:cNvPr id="1562" name="Shape 1562"/>
          <p:cNvSpPr txBox="1"/>
          <p:nvPr/>
        </p:nvSpPr>
        <p:spPr>
          <a:xfrm>
            <a:off x="5486400" y="3962400"/>
            <a:ext cx="1636500" cy="4617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nucleon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Shape 1567"/>
          <p:cNvSpPr txBox="1"/>
          <p:nvPr>
            <p:ph type="title"/>
          </p:nvPr>
        </p:nvSpPr>
        <p:spPr>
          <a:xfrm>
            <a:off x="166575" y="147900"/>
            <a:ext cx="9144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What do neutrino physicists have?</a:t>
            </a:r>
          </a:p>
        </p:txBody>
      </p:sp>
      <p:sp>
        <p:nvSpPr>
          <p:cNvPr id="1568" name="Shape 1568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569" name="Shape 1569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570" name="Shape 1570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71" name="Shape 1571"/>
          <p:cNvSpPr/>
          <p:nvPr/>
        </p:nvSpPr>
        <p:spPr>
          <a:xfrm>
            <a:off x="152400" y="1143000"/>
            <a:ext cx="8610600" cy="3200400"/>
          </a:xfrm>
          <a:prstGeom prst="rect">
            <a:avLst/>
          </a:prstGeom>
          <a:solidFill>
            <a:srgbClr val="000000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572" name="Shape 1572"/>
          <p:cNvCxnSpPr/>
          <p:nvPr/>
        </p:nvCxnSpPr>
        <p:spPr>
          <a:xfrm>
            <a:off x="304800" y="2971800"/>
            <a:ext cx="2514600" cy="0"/>
          </a:xfrm>
          <a:prstGeom prst="straightConnector1">
            <a:avLst/>
          </a:prstGeom>
          <a:noFill/>
          <a:ln cap="flat" cmpd="sng" w="63500">
            <a:solidFill>
              <a:srgbClr val="E6CE07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573" name="Shape 1573"/>
          <p:cNvSpPr txBox="1"/>
          <p:nvPr/>
        </p:nvSpPr>
        <p:spPr>
          <a:xfrm>
            <a:off x="457200" y="2362200"/>
            <a:ext cx="1927200" cy="461700"/>
          </a:xfrm>
          <a:prstGeom prst="rect">
            <a:avLst/>
          </a:prstGeom>
          <a:solidFill>
            <a:srgbClr val="B5A205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neutrino</a:t>
            </a:r>
          </a:p>
        </p:txBody>
      </p:sp>
      <p:pic>
        <p:nvPicPr>
          <p:cNvPr id="1574" name="Shape 15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2514600"/>
            <a:ext cx="12699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5" name="Shape 1575"/>
          <p:cNvSpPr txBox="1"/>
          <p:nvPr/>
        </p:nvSpPr>
        <p:spPr>
          <a:xfrm>
            <a:off x="3048000" y="3733800"/>
            <a:ext cx="1791300" cy="461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nucleus</a:t>
            </a:r>
          </a:p>
        </p:txBody>
      </p:sp>
      <p:cxnSp>
        <p:nvCxnSpPr>
          <p:cNvPr id="1576" name="Shape 1576"/>
          <p:cNvCxnSpPr/>
          <p:nvPr/>
        </p:nvCxnSpPr>
        <p:spPr>
          <a:xfrm flipH="1" rot="10800000">
            <a:off x="4419600" y="2133600"/>
            <a:ext cx="2362200" cy="685800"/>
          </a:xfrm>
          <a:prstGeom prst="straightConnector1">
            <a:avLst/>
          </a:prstGeom>
          <a:noFill/>
          <a:ln cap="flat" cmpd="sng" w="63500">
            <a:solidFill>
              <a:srgbClr val="6A24A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577" name="Shape 1577"/>
          <p:cNvSpPr txBox="1"/>
          <p:nvPr/>
        </p:nvSpPr>
        <p:spPr>
          <a:xfrm>
            <a:off x="5029200" y="1676400"/>
            <a:ext cx="2945700" cy="461700"/>
          </a:xfrm>
          <a:prstGeom prst="rect">
            <a:avLst/>
          </a:prstGeom>
          <a:solidFill>
            <a:srgbClr val="6A24A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charged lepton</a:t>
            </a:r>
          </a:p>
        </p:txBody>
      </p:sp>
      <p:cxnSp>
        <p:nvCxnSpPr>
          <p:cNvPr id="1578" name="Shape 1578"/>
          <p:cNvCxnSpPr/>
          <p:nvPr/>
        </p:nvCxnSpPr>
        <p:spPr>
          <a:xfrm>
            <a:off x="4419600" y="3352800"/>
            <a:ext cx="2438400" cy="762000"/>
          </a:xfrm>
          <a:prstGeom prst="straightConnector1">
            <a:avLst/>
          </a:prstGeom>
          <a:noFill/>
          <a:ln cap="flat" cmpd="sng" w="63500">
            <a:solidFill>
              <a:srgbClr val="4F750C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579" name="Shape 1579"/>
          <p:cNvSpPr txBox="1"/>
          <p:nvPr/>
        </p:nvSpPr>
        <p:spPr>
          <a:xfrm>
            <a:off x="3828500" y="4338950"/>
            <a:ext cx="4934400" cy="196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98450" lvl="0" marL="28575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nucleon</a:t>
            </a:r>
          </a:p>
          <a:p>
            <a:pPr indent="-298450" lvl="0" marL="28575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many nucleons</a:t>
            </a:r>
          </a:p>
          <a:p>
            <a:pPr indent="-298450" lvl="0" marL="28575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nucleon and pions</a:t>
            </a:r>
          </a:p>
          <a:p>
            <a:pPr indent="-298450" lvl="0" marL="28575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nucleon and many pions</a:t>
            </a:r>
          </a:p>
          <a:p>
            <a:pPr indent="-298450" lvl="0" marL="28575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nucleon and many other type of particles</a:t>
            </a:r>
          </a:p>
          <a:p>
            <a:pPr indent="-298450" lvl="0" marL="28575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nothing</a:t>
            </a:r>
          </a:p>
        </p:txBody>
      </p:sp>
      <p:sp>
        <p:nvSpPr>
          <p:cNvPr id="1580" name="Shape 1580"/>
          <p:cNvSpPr txBox="1"/>
          <p:nvPr/>
        </p:nvSpPr>
        <p:spPr>
          <a:xfrm>
            <a:off x="152400" y="4747350"/>
            <a:ext cx="3498600" cy="10773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Very difficult to calculate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 txBox="1"/>
          <p:nvPr>
            <p:ph type="title"/>
          </p:nvPr>
        </p:nvSpPr>
        <p:spPr>
          <a:xfrm>
            <a:off x="79025" y="228600"/>
            <a:ext cx="8915400" cy="951000"/>
          </a:xfrm>
          <a:prstGeom prst="rect">
            <a:avLst/>
          </a:prstGeom>
          <a:solidFill>
            <a:srgbClr val="FFFFFF"/>
          </a:solidFill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An Example of a Neutrino Interaction</a:t>
            </a:r>
          </a:p>
        </p:txBody>
      </p:sp>
      <p:sp>
        <p:nvSpPr>
          <p:cNvPr id="1586" name="Shape 1586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587" name="Shape 1587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588" name="Shape 1588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cxnSp>
        <p:nvCxnSpPr>
          <p:cNvPr id="1589" name="Shape 1589"/>
          <p:cNvCxnSpPr/>
          <p:nvPr/>
        </p:nvCxnSpPr>
        <p:spPr>
          <a:xfrm>
            <a:off x="1066800" y="2362200"/>
            <a:ext cx="1447800" cy="304799"/>
          </a:xfrm>
          <a:prstGeom prst="straightConnector1">
            <a:avLst/>
          </a:prstGeom>
          <a:noFill/>
          <a:ln cap="flat" cmpd="sng" w="76200">
            <a:solidFill>
              <a:srgbClr val="65BAF7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590" name="Shape 1590"/>
          <p:cNvCxnSpPr/>
          <p:nvPr/>
        </p:nvCxnSpPr>
        <p:spPr>
          <a:xfrm>
            <a:off x="2133600" y="2590800"/>
            <a:ext cx="1600199" cy="381000"/>
          </a:xfrm>
          <a:prstGeom prst="straightConnector1">
            <a:avLst/>
          </a:prstGeom>
          <a:noFill/>
          <a:ln cap="flat" cmpd="sng" w="76200">
            <a:solidFill>
              <a:srgbClr val="65BAF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1" name="Shape 1591"/>
          <p:cNvCxnSpPr/>
          <p:nvPr/>
        </p:nvCxnSpPr>
        <p:spPr>
          <a:xfrm flipH="1" rot="10800000">
            <a:off x="3810000" y="2514599"/>
            <a:ext cx="1752600" cy="457200"/>
          </a:xfrm>
          <a:prstGeom prst="straightConnector1">
            <a:avLst/>
          </a:prstGeom>
          <a:noFill/>
          <a:ln cap="flat" cmpd="sng" w="76200">
            <a:solidFill>
              <a:srgbClr val="F29898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592" name="Shape 1592"/>
          <p:cNvCxnSpPr/>
          <p:nvPr/>
        </p:nvCxnSpPr>
        <p:spPr>
          <a:xfrm flipH="1" rot="10800000">
            <a:off x="4876800" y="2161822"/>
            <a:ext cx="1828800" cy="533399"/>
          </a:xfrm>
          <a:prstGeom prst="straightConnector1">
            <a:avLst/>
          </a:prstGeom>
          <a:noFill/>
          <a:ln cap="flat" cmpd="sng" w="76200">
            <a:solidFill>
              <a:srgbClr val="F19B9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3" name="Shape 1593"/>
          <p:cNvCxnSpPr/>
          <p:nvPr/>
        </p:nvCxnSpPr>
        <p:spPr>
          <a:xfrm>
            <a:off x="6096000" y="6172200"/>
            <a:ext cx="1828800" cy="2286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594" name="Shape 1594"/>
          <p:cNvCxnSpPr/>
          <p:nvPr/>
        </p:nvCxnSpPr>
        <p:spPr>
          <a:xfrm>
            <a:off x="5029200" y="6019800"/>
            <a:ext cx="1676399" cy="2286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5" name="Shape 1595"/>
          <p:cNvSpPr txBox="1"/>
          <p:nvPr/>
        </p:nvSpPr>
        <p:spPr>
          <a:xfrm>
            <a:off x="4343400" y="3276600"/>
            <a:ext cx="838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n-US" sz="36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W</a:t>
            </a:r>
          </a:p>
        </p:txBody>
      </p:sp>
      <p:sp>
        <p:nvSpPr>
          <p:cNvPr id="1596" name="Shape 1596"/>
          <p:cNvSpPr txBox="1"/>
          <p:nvPr/>
        </p:nvSpPr>
        <p:spPr>
          <a:xfrm>
            <a:off x="2743200" y="1981200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65BAF7"/>
                </a:solidFill>
                <a:latin typeface="Candara"/>
                <a:ea typeface="Candara"/>
                <a:cs typeface="Candara"/>
                <a:sym typeface="Candara"/>
              </a:rPr>
              <a:t>ν</a:t>
            </a:r>
            <a:r>
              <a:rPr b="1" baseline="-25000" lang="en-US" sz="3600">
                <a:solidFill>
                  <a:srgbClr val="65BAF7"/>
                </a:solidFill>
                <a:latin typeface="Candara"/>
                <a:ea typeface="Candara"/>
                <a:cs typeface="Candara"/>
                <a:sym typeface="Candara"/>
              </a:rPr>
              <a:t>μ</a:t>
            </a:r>
          </a:p>
        </p:txBody>
      </p:sp>
      <p:sp>
        <p:nvSpPr>
          <p:cNvPr id="1597" name="Shape 1597"/>
          <p:cNvSpPr txBox="1"/>
          <p:nvPr/>
        </p:nvSpPr>
        <p:spPr>
          <a:xfrm>
            <a:off x="4572000" y="1981200"/>
            <a:ext cx="55373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3600">
                <a:solidFill>
                  <a:srgbClr val="FF66CC"/>
                </a:solidFill>
                <a:latin typeface="Candara"/>
                <a:ea typeface="Candara"/>
                <a:cs typeface="Candara"/>
                <a:sym typeface="Candara"/>
              </a:rPr>
              <a:t>μ</a:t>
            </a:r>
            <a:r>
              <a:rPr b="1" baseline="30000" i="1" lang="en-US" sz="3600">
                <a:solidFill>
                  <a:srgbClr val="FF66CC"/>
                </a:solidFill>
                <a:latin typeface="Candara"/>
                <a:ea typeface="Candara"/>
                <a:cs typeface="Candara"/>
                <a:sym typeface="Candara"/>
              </a:rPr>
              <a:t>-</a:t>
            </a:r>
          </a:p>
        </p:txBody>
      </p:sp>
      <p:sp>
        <p:nvSpPr>
          <p:cNvPr id="1598" name="Shape 1598"/>
          <p:cNvSpPr txBox="1"/>
          <p:nvPr/>
        </p:nvSpPr>
        <p:spPr>
          <a:xfrm>
            <a:off x="8001000" y="6019800"/>
            <a:ext cx="438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p</a:t>
            </a:r>
          </a:p>
        </p:txBody>
      </p:sp>
      <p:cxnSp>
        <p:nvCxnSpPr>
          <p:cNvPr id="1599" name="Shape 1599"/>
          <p:cNvCxnSpPr/>
          <p:nvPr/>
        </p:nvCxnSpPr>
        <p:spPr>
          <a:xfrm flipH="1" rot="10800000">
            <a:off x="6324600" y="4724399"/>
            <a:ext cx="1143000" cy="381000"/>
          </a:xfrm>
          <a:prstGeom prst="straightConnector1">
            <a:avLst/>
          </a:prstGeom>
          <a:noFill/>
          <a:ln cap="flat" cmpd="sng" w="76200">
            <a:solidFill>
              <a:srgbClr val="A95306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600" name="Shape 1600"/>
          <p:cNvCxnSpPr/>
          <p:nvPr/>
        </p:nvCxnSpPr>
        <p:spPr>
          <a:xfrm flipH="1" rot="10800000">
            <a:off x="4953000" y="5029200"/>
            <a:ext cx="1600199" cy="533399"/>
          </a:xfrm>
          <a:prstGeom prst="straightConnector1">
            <a:avLst/>
          </a:prstGeom>
          <a:noFill/>
          <a:ln cap="flat" cmpd="sng" w="76200">
            <a:solidFill>
              <a:srgbClr val="A9530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1" name="Shape 1601"/>
          <p:cNvSpPr txBox="1"/>
          <p:nvPr/>
        </p:nvSpPr>
        <p:spPr>
          <a:xfrm>
            <a:off x="6248400" y="4267200"/>
            <a:ext cx="6248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796C03"/>
                </a:solidFill>
                <a:latin typeface="Candara"/>
                <a:ea typeface="Candara"/>
                <a:cs typeface="Candara"/>
                <a:sym typeface="Candara"/>
              </a:rPr>
              <a:t>π</a:t>
            </a:r>
            <a:r>
              <a:rPr b="1" baseline="30000" lang="en-US" sz="3600">
                <a:solidFill>
                  <a:srgbClr val="796C03"/>
                </a:solidFill>
                <a:latin typeface="Candara"/>
                <a:ea typeface="Candara"/>
                <a:cs typeface="Candara"/>
                <a:sym typeface="Candara"/>
              </a:rPr>
              <a:t>+</a:t>
            </a:r>
          </a:p>
        </p:txBody>
      </p:sp>
      <p:sp>
        <p:nvSpPr>
          <p:cNvPr id="1602" name="Shape 1602"/>
          <p:cNvSpPr/>
          <p:nvPr/>
        </p:nvSpPr>
        <p:spPr>
          <a:xfrm>
            <a:off x="2971800" y="4191000"/>
            <a:ext cx="2362200" cy="2209799"/>
          </a:xfrm>
          <a:prstGeom prst="ellipse">
            <a:avLst/>
          </a:prstGeom>
          <a:solidFill>
            <a:srgbClr val="BFBFBF"/>
          </a:solidFill>
          <a:ln cap="flat" cmpd="sng" w="1270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3" name="Shape 1603"/>
          <p:cNvSpPr/>
          <p:nvPr/>
        </p:nvSpPr>
        <p:spPr>
          <a:xfrm>
            <a:off x="3733800" y="51816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4" name="Shape 1604"/>
          <p:cNvSpPr/>
          <p:nvPr/>
        </p:nvSpPr>
        <p:spPr>
          <a:xfrm>
            <a:off x="3733800" y="4953000"/>
            <a:ext cx="381000" cy="381000"/>
          </a:xfrm>
          <a:prstGeom prst="ellipse">
            <a:avLst/>
          </a:prstGeom>
          <a:solidFill>
            <a:srgbClr val="941414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5" name="Shape 1605"/>
          <p:cNvSpPr/>
          <p:nvPr/>
        </p:nvSpPr>
        <p:spPr>
          <a:xfrm>
            <a:off x="4114800" y="5181600"/>
            <a:ext cx="381000" cy="381000"/>
          </a:xfrm>
          <a:prstGeom prst="ellipse">
            <a:avLst/>
          </a:prstGeom>
          <a:solidFill>
            <a:srgbClr val="941414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6" name="Shape 1606"/>
          <p:cNvSpPr/>
          <p:nvPr/>
        </p:nvSpPr>
        <p:spPr>
          <a:xfrm>
            <a:off x="3962400" y="47244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7" name="Shape 1607"/>
          <p:cNvSpPr/>
          <p:nvPr/>
        </p:nvSpPr>
        <p:spPr>
          <a:xfrm>
            <a:off x="3733800" y="54864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8" name="Shape 1608"/>
          <p:cNvSpPr/>
          <p:nvPr/>
        </p:nvSpPr>
        <p:spPr>
          <a:xfrm>
            <a:off x="4343400" y="51054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9" name="Shape 1609"/>
          <p:cNvSpPr/>
          <p:nvPr/>
        </p:nvSpPr>
        <p:spPr>
          <a:xfrm>
            <a:off x="4038600" y="49530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0" name="Shape 1610"/>
          <p:cNvSpPr/>
          <p:nvPr/>
        </p:nvSpPr>
        <p:spPr>
          <a:xfrm>
            <a:off x="4343400" y="54102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1" name="Shape 1611"/>
          <p:cNvSpPr/>
          <p:nvPr/>
        </p:nvSpPr>
        <p:spPr>
          <a:xfrm>
            <a:off x="4267200" y="4800600"/>
            <a:ext cx="381000" cy="381000"/>
          </a:xfrm>
          <a:prstGeom prst="ellipse">
            <a:avLst/>
          </a:prstGeom>
          <a:solidFill>
            <a:srgbClr val="941414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2" name="Shape 1612"/>
          <p:cNvSpPr/>
          <p:nvPr/>
        </p:nvSpPr>
        <p:spPr>
          <a:xfrm>
            <a:off x="4114800" y="5638800"/>
            <a:ext cx="381000" cy="381000"/>
          </a:xfrm>
          <a:prstGeom prst="ellipse">
            <a:avLst/>
          </a:prstGeom>
          <a:solidFill>
            <a:srgbClr val="941414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3" name="Shape 1613"/>
          <p:cNvSpPr/>
          <p:nvPr/>
        </p:nvSpPr>
        <p:spPr>
          <a:xfrm>
            <a:off x="3429000" y="5257800"/>
            <a:ext cx="381000" cy="381000"/>
          </a:xfrm>
          <a:prstGeom prst="ellipse">
            <a:avLst/>
          </a:prstGeom>
          <a:solidFill>
            <a:srgbClr val="941414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4" name="Shape 1614"/>
          <p:cNvSpPr/>
          <p:nvPr/>
        </p:nvSpPr>
        <p:spPr>
          <a:xfrm>
            <a:off x="3962400" y="5410200"/>
            <a:ext cx="381000" cy="381000"/>
          </a:xfrm>
          <a:prstGeom prst="ellipse">
            <a:avLst/>
          </a:prstGeom>
          <a:solidFill>
            <a:srgbClr val="941414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615" name="Shape 1615"/>
          <p:cNvCxnSpPr/>
          <p:nvPr/>
        </p:nvCxnSpPr>
        <p:spPr>
          <a:xfrm>
            <a:off x="3733800" y="3048000"/>
            <a:ext cx="838199" cy="2514599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616" name="Shape 1616"/>
          <p:cNvSpPr/>
          <p:nvPr/>
        </p:nvSpPr>
        <p:spPr>
          <a:xfrm>
            <a:off x="4953000" y="3733800"/>
            <a:ext cx="3581399" cy="2743199"/>
          </a:xfrm>
          <a:prstGeom prst="rect">
            <a:avLst/>
          </a:prstGeom>
          <a:solidFill>
            <a:srgbClr val="FDE1C8"/>
          </a:solidFill>
          <a:ln cap="flat" cmpd="sng" w="12700">
            <a:solidFill>
              <a:srgbClr val="F1D701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617" name="Shape 1617"/>
          <p:cNvCxnSpPr/>
          <p:nvPr/>
        </p:nvCxnSpPr>
        <p:spPr>
          <a:xfrm>
            <a:off x="5029200" y="4114800"/>
            <a:ext cx="685799" cy="914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618" name="Shape 1618"/>
          <p:cNvSpPr/>
          <p:nvPr/>
        </p:nvSpPr>
        <p:spPr>
          <a:xfrm>
            <a:off x="5562600" y="4876800"/>
            <a:ext cx="381000" cy="381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619" name="Shape 1619"/>
          <p:cNvCxnSpPr/>
          <p:nvPr/>
        </p:nvCxnSpPr>
        <p:spPr>
          <a:xfrm>
            <a:off x="5943600" y="5181600"/>
            <a:ext cx="762000" cy="3810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0" name="Shape 1620"/>
          <p:cNvSpPr/>
          <p:nvPr/>
        </p:nvSpPr>
        <p:spPr>
          <a:xfrm>
            <a:off x="6705600" y="525780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21" name="Shape 1621"/>
          <p:cNvSpPr txBox="1"/>
          <p:nvPr/>
        </p:nvSpPr>
        <p:spPr>
          <a:xfrm>
            <a:off x="6781800" y="5334000"/>
            <a:ext cx="838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Δ</a:t>
            </a:r>
            <a:r>
              <a:rPr b="1" baseline="30000" lang="en-US" sz="3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++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627" name="Shape 1627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628" name="Shape 1628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629" name="Shape 1629"/>
          <p:cNvSpPr txBox="1"/>
          <p:nvPr/>
        </p:nvSpPr>
        <p:spPr>
          <a:xfrm>
            <a:off x="152400" y="228600"/>
            <a:ext cx="7205100" cy="954000"/>
          </a:xfrm>
          <a:prstGeom prst="rect">
            <a:avLst/>
          </a:prstGeom>
          <a:solidFill>
            <a:srgbClr val="CBE7FC"/>
          </a:solidFill>
          <a:ln cap="flat" cmpd="sng" w="57150">
            <a:solidFill>
              <a:srgbClr val="00009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Nobel Prize in 2015 for Discovering Neutrino Oscillations</a:t>
            </a:r>
          </a:p>
        </p:txBody>
      </p:sp>
      <p:pic>
        <p:nvPicPr>
          <p:cNvPr descr="Nobel-prize-in-physics-Kajita-and-McDonald.jpg" id="1630" name="Shape 1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900" y="1534631"/>
            <a:ext cx="619125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Shape 1631"/>
          <p:cNvSpPr txBox="1"/>
          <p:nvPr/>
        </p:nvSpPr>
        <p:spPr>
          <a:xfrm>
            <a:off x="995400" y="5223575"/>
            <a:ext cx="3043200" cy="10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US" sz="3000">
                <a:latin typeface="Short Stack"/>
                <a:ea typeface="Short Stack"/>
                <a:cs typeface="Short Stack"/>
                <a:sym typeface="Short Stack"/>
              </a:rPr>
              <a:t>Super - Kamiokande</a:t>
            </a:r>
          </a:p>
        </p:txBody>
      </p:sp>
      <p:sp>
        <p:nvSpPr>
          <p:cNvPr id="1632" name="Shape 1632"/>
          <p:cNvSpPr txBox="1"/>
          <p:nvPr/>
        </p:nvSpPr>
        <p:spPr>
          <a:xfrm>
            <a:off x="5069550" y="5375975"/>
            <a:ext cx="1102800" cy="72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3000">
                <a:latin typeface="Short Stack"/>
                <a:ea typeface="Short Stack"/>
                <a:cs typeface="Short Stack"/>
                <a:sym typeface="Short Stack"/>
              </a:rPr>
              <a:t>SNO</a:t>
            </a:r>
          </a:p>
        </p:txBody>
      </p:sp>
      <p:sp>
        <p:nvSpPr>
          <p:cNvPr id="1633" name="Shape 1633"/>
          <p:cNvSpPr txBox="1"/>
          <p:nvPr/>
        </p:nvSpPr>
        <p:spPr>
          <a:xfrm>
            <a:off x="1089900" y="1265050"/>
            <a:ext cx="2785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>
                <a:latin typeface="Short Stack"/>
                <a:ea typeface="Short Stack"/>
                <a:cs typeface="Short Stack"/>
                <a:sym typeface="Short Stack"/>
              </a:rPr>
              <a:t>Takaaki Kajita</a:t>
            </a:r>
          </a:p>
        </p:txBody>
      </p:sp>
      <p:sp>
        <p:nvSpPr>
          <p:cNvPr id="1634" name="Shape 1634"/>
          <p:cNvSpPr txBox="1"/>
          <p:nvPr/>
        </p:nvSpPr>
        <p:spPr>
          <a:xfrm>
            <a:off x="3962400" y="1228750"/>
            <a:ext cx="371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>
                <a:latin typeface="Short Stack"/>
                <a:ea typeface="Short Stack"/>
                <a:cs typeface="Short Stack"/>
                <a:sym typeface="Short Stack"/>
              </a:rPr>
              <a:t>Arthur B. McDonald</a:t>
            </a:r>
          </a:p>
        </p:txBody>
      </p:sp>
      <p:pic>
        <p:nvPicPr>
          <p:cNvPr id="1635" name="Shape 16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9999" y="18000"/>
            <a:ext cx="1397400" cy="13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Shape 1641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642" name="Shape 1642"/>
          <p:cNvSpPr txBox="1"/>
          <p:nvPr/>
        </p:nvSpPr>
        <p:spPr>
          <a:xfrm>
            <a:off x="1205550" y="1811050"/>
            <a:ext cx="6580500" cy="22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40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Thanks for your attention…. 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4000">
              <a:solidFill>
                <a:srgbClr val="98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any question?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Shape 1648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649" name="Shape 1649"/>
          <p:cNvSpPr txBox="1"/>
          <p:nvPr/>
        </p:nvSpPr>
        <p:spPr>
          <a:xfrm>
            <a:off x="1205550" y="2521275"/>
            <a:ext cx="6580500" cy="14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4000">
                <a:solidFill>
                  <a:srgbClr val="98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Backup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Shape 1654"/>
          <p:cNvSpPr txBox="1"/>
          <p:nvPr/>
        </p:nvSpPr>
        <p:spPr>
          <a:xfrm>
            <a:off x="226375" y="132425"/>
            <a:ext cx="88392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ckwell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Everything is Composed of Particles!</a:t>
            </a:r>
          </a:p>
        </p:txBody>
      </p:sp>
      <p:sp>
        <p:nvSpPr>
          <p:cNvPr descr="data:image/jpeg;base64,/9j/4AAQSkZJRgABAQAAAQABAAD/2wCEAAkGBhIQEBUUEhQUFBUVFRQXFRYXFxUUFBYXFxQYFxcVFRUXHCYeFxkkGhUWHy8gIycpLCwsFR8xNTAqNSYrLSkBCQoKDgwOGg8PGikkHxwuLC8sNSktKSwsKSksLTUpKTUvNTUsKTApLC8sKi8pLDUpLykvKSksLywpKSksLCwsKf/AABEIANkA6AMBIgACEQEDEQH/xAAcAAEAAgIDAQAAAAAAAAAAAAAABgcFCAEDBAL/xABLEAACAQMBBAcECAMEBwcFAAABAgMABBESBQYhMQcTIkFRYYEUMnGRCCNCUmJyoaKCkrEVJGPBM0RTc4PS8CVDk6Oy0eEWF1TC4//EABsBAQEAAwEBAQAAAAAAAAAAAAABAwQFBgIH/8QALBEAAgICAQQCAQMDBQAAAAAAAAECAwQRIQUSMUETUYEGFHGRwfAyYaHR4f/aAAwDAQACEQMRAD8AvClKUApSlAKUpQClKUApSlAKUr4eUKCSQAOZPAD1oD7pUU2t0p7Ltjh7uNiPsxZmP/lggfOote/SIsFz1UNzJ56Y0U/Nyf0oNFqUqk5PpKp9myb1nH9BHXwv0lR32Pyn/wD50Lou+lU9Z/SQtm/0lpOo/A8cn6HTUh2d06bJmwGlkhJ/2sbAerJqA+dBosCleDZe3ra6GbeaKYf4bq+PiAcj1r3g0IKUpQClKUApSlAKUpQClKUApSlAKUpQClKUApSum6u0iRnkZURQSzMQqqB3kngBQHdmsHvLvnZ7OTVczKhxkJ70jfljHE/Hl51Vu+fThJM/s2yUZmY6RNpLO5PdBFjP8RGfADnXTut0F3F03tG1ZnUsdRjDa5m7/rZTkL8Bk+YoXRxtnp5u7mTqdmWxBPBWZDNMfNYlyq+uqvFB0Wbb2q3WX8xjU/7Zy7D8sCdlfhlau7YO7FrYx9XawpEvfpHabzdzlnPxJrFdJF28djiIv1ks1vEqoxjeXXKuqJZB/oyyhhr7s0GyI7I+jxYx4NxNNOfAEQp8hlv3VKrHop2TD7tnEx/xNcp/8xjXR0czSAXcMokjMNwAsEkhuHhjaFGUdcc6w3aYc8ZxWL2Tv9dXLI3VHqJ2nQBbe5UwqqSaJWuj9VJkpgqMY1cCcGgJpFutZKMLa24+EMf/AC19nd20P+rwf+FH/wAtVts3fu7S2hjgQyez7Ps5HBgubh55JLcPo6yLhB2R775yTywDiSQbx3txJLJB7NHBDcRwNHMGErFljLv1msBSDKAE09rHMZoDL3m4OzZh27K2PmIkU/NQDUc2l0F7JlHYjkgPjHK/9JCw+WK827+39oBLWLrIZDKdoSSSOkmpY7e5RMKus62OtgASAAV+7x9EW+l6sUE8gtzHdx3DxRqH1xdXbPcR65C2JcrGQ2AuCeGaAhu1Po7zRHXZXYJHFRIGif0kQnj6Cseu+G8OxMC7R5YhwzMOtT+G4Q5HwJPwqxLPe7aPVqzJbytcbPe7t44w6FXUw/VOzv2wROpyNPFSB3Gsvubt2S7E6TtG7RlAV6iW2kAdSdM1vMTp4g4IYhh4YoDB7pdN9jeYSY+ySnukIMRP4ZeAH8WPWrFVwRkEEHkRyqud7eg+xvMvAPZJTxygzET+KLkP4SPWq6g2ptndiUJKOttScBSS1u3+6fnE3fjh8DQGxmaVXB6ZraS2SSGNzI2cxv2dBHPUw4MPArz8qx1t0wThh1kMZXPEKWDY8ic5rBK+uL02dOjpGXfD5IQ4/wB+N/wWxSsbsHbsV5CJYjkciD7yt3qR41kqzJp8o5s4ShJxktNClKVT5FKUoBSlKAUpSgFM1h9594o7GAyvxOcIo5s2CceQ4c6rGbpWvi+V6pVz7ujI+ZOTWCy+FfDZ0sPpeRlxcq1wvvgtTeDeCCxgae4cIi+pY9yqPtMe4VQu0ds7R3puupgUx2yEHTnEcY7pJ2Hvv4Aeg5mvRtDZ19vJtFEd1SBFydPuQpwDFVJy0jHv/oBV4bu7uQWFusFumhF9WY97ue9j41ljJSW0al1M6JuuxaaMPuP0c2uyk+rXXMR252HbPkv3F8h65qVgVzSvowCvDtnY0N3EYp11oSp5spDKcqyspBVgeIINe6lAYO22fa7LgkdcqpOuV3d5JHbGAWdyWY8gBVUTb0QR3JltrVFGZCokkldVMgIkeOINoiZsnOkZ7R48TU16YJWFrEB7rTDV54RioPrx9Kqaudk3yjLti9HsOidLoup+a1d23pfgsDdmbZ20Hjhmt+qkWJIlVZZRFNFEOxFINX1gUcg+fieIqdTbk2b3AuDF29SPgPIIy8YAjkaINoZ1AGCR3DwFUZYyMssZTOoOhGOJznhWxynhWfGtdifd6Ob1zArw7IurxL19aMXs/dW2gkEkaEMpmK5eRgvXsrShVZiAGZFOMcMcMZrx2u4FjExZYjxWRVUyStHGsoxIIkLaY9QJB0gc+GKkOa5zW0cEw9xujaSRrG8QZEga2VSz4ELaMpz/AMKPte8NA412bF3chtNZj1lpCC7ySSTSNpGFBeQk4AOAKylKAV5r+wjmjaOVFkRhhkYZUjwIr01waA1rlhWNmVBpVWYBePABjgca+anW/u4ksczzwIXiclmVRkox59kcSpOTkcs1DI7GVjhY5CRxwEYnhxPADPKuHZXOMmmfqmHl03URnCS0kvwTfogumFzLGPdaMMR+JWAB+TEVbAqoehPeG0klniBxcHBXVgB41GTo8wTkjwwe41b9dXHi41pM/P8Aq90LsuU6/HH50hSlKznLFKUoBSlKAUpSgK36ZIWKW7fYDSA+AZgpH6K1VhVg9O2+otoEtI8GWbS7cAdEatwOPvMwwPJW8RXVu90TyzW8UlxL1UjqGeNUyVzxC5Lc8Yzw4GudkY8pT7onsOkdYox8dVW8a36875PP0TQsb5mHurC+vw7RXSD8s+lXGKxW727kNjF1cIPHizHizHxY/wCVZUVt0V/HDtZwep5izMh2RXHhfgUpXy7hQSSAAMkngAB3k1mOafVYLebfey2cuq5mVD9lB2pW/LGOPqcDzqsukHpyIY2+zCGbOlrjGrjyxAv2jn7R9AedYrdXoTu79vaNpSSRBzqKk6rmTzctnq/XJ8hQuj5316bxfIYLe17DMO1IxMhweGhE4KfiW58q6tl7s3twgZLWcA/fTq/kXxkVdO7u5NlYL/doEQ4wXI1Sn4yNlvTOKzmKwW0Rs5Z1MHqt2EnGvTT9Moy56KNpyx4QQxauZeTtKPDCKePrWN/+yu24+MdxH/DcSqf1UVsNilfddca1qJrZebblz77X/wCGu72+9Wz+Obp1Hgy3i4H4SXYD0Fe/Yf0hLmFtF/bK+ObR5ilHxjbgT/LV84rD7f3TtL5dNzBHJwwGI7a/lkHaX0NZDU2eTdbpBsdpD+7ygv3xP2JR/AeY81yKkYNUNvf0DzW56/ZkjvpOoRM2mZTz+qkGNXw4HzNdm4vTfLC4ttqasA6euKkSxkcMTJjtAd7YBHeDQF60NdcE6yKGRgysAVZSCCDyII5iuyhDgiuAtfVKAonpd3CewnG07DMYDhpQnDqpM8JVH3GJwRyBPg3CzOjvfhNq2Yk4LKmFnQfZfHvAc9LDiPUd1SS7tUlRo3UMjqVZSMgqRggjwxWvKdbuvtvHaNrL389duzc/zxn54/FQvk2MpXXBMrqGUhlYBlIOQQRkEHwIwfWuyhBSlKAUpSgFdF9eJDG8kh0pGrO7HuVQSx+QNd9Vh0+byez7PW3U4e6fSf8Adphn+ZKL6mgIRuHYvt/bkt5OuYYmEpU8QMcIIf25Pj1Z8a2FxUH6HN2fYtlxlhiSf66Tx7Q7C+iafUmpzQrFKUoQ4JrX/pP6TJdozewWGpoiwRimdVw5ONK4/wC7/wDVjPKpN067/m2h9hgbEsy5mI5pEeGn4vx/hB8RXd0KdHQtIReTqOvmXMYPOKJh+jsOfgMDxoU9/Rl0SRbOVZrgLLdkZB95Ifwx+LeL+g8TYoFc0oQUpSgFK4NdEF9G5IR0YrzCspI+IB4U0xs9FKUoAagvSN0WwbUQummK6A7MuOD4HBJce8Pxcx+lTqlAa59H+/1xsO6ayvgwgD6WU5JgYn308YzwJA5g5HHnsTDMrqGUhgQCCDkEHiCCOYNV90vdHY2jbmaFf71CpK4GDKgGTEfE96+fDvqL9A+/xP8A2dOxyATbE88Di0PpxK/Bh4UKXZSlKEFQPpj3P9v2ezIuZrfMsfiQB9Ynqoz8VFTyuCKAq7oE3t9psjayHMlrgL5wt7v8pyvw01aVa7wD+wd59I7MEr48upuDw9EfH8lbDihWc0pShBSlKAVr70l52pvJDZg5WMwwnyz9bMfRWI/hrYEmtf8AojHtu8NzdHjp9olB85JNC/tY/KhUX/GgAAAwAAAPADkK+qUoQV5Nq7SS2gkmkOEiRnY+SjJA869dVf8ASA26YNnLAp43MgB/JHh2/doHzoCuNw9kvt7bTz3A1IGM8w+zjIEcPw5D8qmtlgKrXoD2CINmdcR27mRnz36EyiD4ZDn+KrLoVilKUIK8u0dpRW6F5XWNR3scD4eZr6vL+OFdUrqi+LEAfrUC6TIGuooJIHWSMM4OGGMnGGHHjjBHlms9FcJTXyy7Y+2/C/sYL7vig5fR798t5Em2extJQzOyqdJ7WnPbx3g1XO7KSpMssR0dWy5PEZGe0mO8Y7vOpBsiycxIoRsgacAZ4jmf/mvVtaeztikTMUm5zaI9agtxy5BHawRyzWvj9UypRvxsSrbT4fnjxz68eDzc8m/IbnFJdvgsmwvlmQOhyD8x5GvTWM3ftEjgUI2tWGrV3Nq45HlWTr5r7+1d659/yenqcnBOXnXIpSlfZkFa4dL+7zbK2pHd23YWZ+uTHJJkYF1+BJDY/GRyFbH1BemfYAutkTHGXgxOn8Hv/sLfKgRJd19vJfWcNynKVAxH3W5MvowYelZWqd+jpt3Xb3Fqx4xOsiflk4MB5Bl/fVxUKxXFcmol0ibxvZ2w6o4klJVW+6AMsw8+4eZr5nNQi5P0ZaKJ32Rqh5kQP6RWxwyW1wuNaM0TgY1aWGtTjngFW/mqzNx9t+2bOtpycs8S6/zqNL/uU1Q80pdizEsxOSSck/E1OOizeNo5hasR1cmooPuvgsceTceHjWpXlqUtNeT0GZ+n50UuyMtuPLWtf0LcpQUrdPMnNKVAukLft7VhBb4EhXLueOgHkAPvHz5Cviyagts2cXFsyrFVWuWSzeO86mzuJP8AZwTP/LGzf5VUX0bLTheyH/AQegkY/wBR8qwtzvDdSK6vcTMrqyuDI2GVgQVI5YIJFTXoMgjgjuolPFpEkA79OnT/AFB+dYasmNj0dPN6LfiV/I2mvevRadKClbJwxWvf0i9oFr+CLPCO31fBpJGz+2NfnWwlazdN7atuOp5dXbr6FQf8zQqNhN1dnez2NtDy6uCJT8Qg1H55PrWVr5QcB8K+qEFKUNAQPpJ2cJngDMQqhyVHeeGD8edYbYeyEWN063BL6o1bkezhhnlkkD5VPN5bSBoi87aFj46/DPd55qu4L2OQt1TFlU8yCpxzBwa5PUbs6Nck+aPGvS/6ezy/U4zruc5cxkd66gwxkMDwxwOeXzzWB34sDFePk5MgWRuHJnHaA8eIPzxXbtvZ80jaozK7Oxyg1EljxyMchUt2BaxyXarJLBI6dorqEjFwvHAPMgnmM8q3+iN9OUcmjdkbNppcduvb8+zXxINrtim1Jr8Ey2Ds8W9tFEDkIijPj3k+XE1kK4Fc1sSk5Nyfs9fFaWhSlKhRXTe2yyxvGwyrqykeIYEEfI13UoDWzoMuDb7aMR+3HNEfihD/ANY62TrWbccad6FA/wDy7oemJq2ZoVnBqE9KexHntlkjBYwsWYDiShGGIHlgH0qb0NfE4Kce1mfFyJY9sbY+YmtFSzox2d11+rZGIVMhHfxyi/qc+lWhdbm2Uj62t4i2eJxjPxA4Gqe+j5KTtG7BJP1Hfx5TAf51pV4nbLbfg9NmfqGN1Drri05LT36+y+xSuaV0DyJwapDpItWTaMpYcHCMp8V0AcPgVI9Ku/FYbeXdWG/jCyAhl9x195f/AHHkawX1uyOkdXpOdHDyO+S4a0ygqnXRDbsbuRx7qxYPxZgQP2k+le1uh1hk+05ABIHV4J8s6qwX0fNstJPepIe0VhcDw0s6sAPi61qU40lJSl6PQdV6zj248q6Xty/nhF2CuaUrpHihWtXT5bFNsFvvwQsD8NSf1Wtlao36SGye1aXAHMSQsfgQ6f1koVF07OuhLDHIOTojj4MoYf1r01DeiLbIutj2xzlo16lvIxdkfs0H1qZUIK41UblVRTXs52g9wOt6pNqRwe19cwjSLsRta+yZwy6yU6zHNtXdQE/312I95aNFGcPlWUE4BKnOknuzUG3T3FvBKeuXqY8dokqzMe7SAT8z3VMt49q3K3drbWzRJ7QtyWeRGl09SsZBVA65PbI4mo5Zb+XskirpgUR29xNcnS5Ley3TQyCDtcNYUYznTk88VsfuG8eWNJJxl52at2JXc9zJTb7riKKUI56ySNkDnhpyCBgDzxVb7A3KvReRgxPGI5FZpDjSArA5VvtZA4YrO7S3k2gtuOskgBu7G6niMSODbmKJJNOrrPrMpJgP2cMAcHkez/6mv1gmdJICLC2hkl1xuXuGaATEA9Z9SNGF1HUS2TirhZDwq5VVJakR4VeoqPCj9FjCuar663vvgZ50MAt7e6tojGUcyusy25b6wOApX2gEdk5wfX0bP3rujtHqZtEcbyzJGjQyLrRAxjeG6DNHK5CZZCFIyRxIrWNsnNKUoBXDHAz4VzUf3+217Hs25mzgrEwT87jQn7mFAUH0W/X7xxyDl1tzL6FJP+YVs5Wvf0ddkl76acjswwhQfxSsMftR/mK2EoVilKUIfLsACTyHE+nGqD+jqub67bwhX90uf8quvee86myuZCcaIJmz8IyR+tVL9G2z4XkpHMwoD8A7MP1WhS7aUpQgpSlAK193D/7O3pmtz2Vke4iHmG+tj+YVfnWwVUD022j2O17a+jGNXVtnxkgYZHqmihUX6K5rz7PvEmiSVDlJEV1PirAMP0NeihBUP6WN3TfbLmRRmSMddH46o+JA8ymsetTCuMUBQX0et6RFcS2bnszDrIv94g7QHmycf+HV/ZrWDpK3bk2NtQSwdhHfr7ZhyUhssn8LHGPBhV/7kb3R7Ts0nTAbGmVO+OQDtL8O8eIIoVkgNR59xrI3HXmL6wyCUjXJ1ZlGMSmLVoLjHvY51IDVPTa2v3uwuY02tHD7V1rCdVzHEbdbf3TFqbTnOcMTpzxoQsDeHdFL24t5JCdEK3AIV5EfVKIwrLJGQRjQe/7Veyx3XtYCpiiVCkJgXGcCJn1smCcHL8STxOTk1jN5b+79stLa2lSETrdGR2jEpAiWIrpBI45cjj4+VRGDf6/nEEceRIIJpJXigSYu0d1JbD6t5EEaZi1Egk9oDhzoCcbO3EsrfVoi4NG0WGeR1WN/fjjV2IjQ94XFdUvR9Yvp1RMdKLHjrZsPGhyiS9r61V7tWeHDlwrADfm5NtfStojaLZ1rcRqArKs00U5Paydal0THE/rXhvdsX0Fzc9VcKWlv7CBBJGGjjWeBTyBB4AgcCM6c8yaF0T6Xd23dZVaMETSJLIMthpE6vS3PgR1UfAYHZ+Nee23OtY5+vVG163kUGSQxq8meskSItoR21Nkgd5qKXW8l/HHPcdfGyWlxFbND1IBmOqKOSRnDZjZzKWVV4DA55rst94r8SRytNGYW2nNZdT1QDdWJpY1cy5zrGgchjA8aDRYVKge528d5LdCO7fHWxSOidSoibSykNa3UbMs0YRhkNhuKnxqeUIKpL6Q+9PCGxQ8Seum+AyIlPrqbHktWvvPvJFs+1kuJj2UHAd7sfdRfMnh8z3VrbuzsubeDa5aXJDuZbhhnCxAjsjw4BUX08DQqLm6EN2za7LV2GHuWMp8dBGmMfyjV/HVhV8QxBVCqAFAAAHIADAA8sV90IKUpQEE6a9rdRsaYZw0xjhX+JgW/Yr15OgbZfU7IVyOM8sknoMRr6Yjz61EPpC7XM1xa2UfaYAyMo73kOiNfjgMf4xVy7vbJFpaQwLyiiRM+JVQCfU5PrQvoyFKUoQUpSgFQXpk3aN7suQqMyQHrkxzIUEOvqhbh4gVOq4YZoCsOgTej2iwNsx+stWwPExPlkPodS+gq0K10uA27O8GoZ9mkJPkbeQ8R5mNh+weNbDwTh1DKQVYAqRxBBGQR5EUKzspSlCEc383Nj2rZtA+FcdqJ/uSAcD+U8iPA/Cted1t5bvd/aDrIhADaLiEn3lB4Mp5ZAOVbvB8DW1NQjpJ6NItrRahiO5QYjkxwI59XJjmvnzGfiKFRJ9h7egvYFnt3DxsOBHMHvVhzVh3g15G3Nsjc+0m3j67UG14+2BgORnSX/FjNa3bG29tDd68ZCpRsjrYX/wBHIByb5Zw6/wDuKv3cvpPstpqAj9XNjjBIQHz+A8pB5jj4gUGiTSWCNIkhUF4w4Ru9Q+NYB89K/KsVebjWEyIkltEyxlygwRp6xy7jgckMxJIPA55Vnga8e1tpJbwvLIcKi5Pj5AeZOB61G9ciKcmoryzH7Q3Lsbhg01tE5WPqxlcAIOSYGBgd3h3Yrvk3atWl60woZNUTauOdUP8AomPmuTg1T+2d/ry5ckSPCn2UjJTA7ssOJNejd7pDureQdY7TR5GpXOpgPFGPHPx51qLLg5aPRP8ATuUq+/a39Fqzbo2b3AuWgjMwKnXg5JX3WIzhmHcSMivQNhQBQvVLhZjOB4TFy5kHH3tTMfWvVaXSyoroQVYBgR3gjIPyNdpNbh51pp6ZiNlbpWlrIZIIEjcgrkZ4KzaiqgkhQWAOFwOFe3ae1IraJpZnWONASzNwAH+Z8B31hN8OkKz2Yh6+QGTGVhTDSt4dn7I82wK183p31vtvXCxKraS31NtHkjP3mPDW3ix4DjyFAd/SBvvPty8SKFX6oPpt4gO07HhrYffP6D1NXl0Z7hrsm00nBnkw07jx7kU/dXJHmST31jOi/orj2Yomm0yXTLgnmsQPNI/E+Ld/IcOdhCgbOaUrgmhDmuq6uliRnc6VRSzE8gqgkn5A11f2jFr0dYmr7utdX8uc1WHT1vl1FsLKNvrLgZkxzWEHl/Gwx8FPjU2XtftEU6PYW21vDJeuD1cTGbjyGOxbp6YB/gNbCVCOiLdD+ztnrrGJp8Sy55jIGiM/lX9S1TeqGKUpQgpSlAKUpQEJ6V9xv7UsiEA9ohy8J+8cdqM+TAfMCon0Fb+a0/s64JEkWeo1cCUHvRHP2kwSB4ZH2auKqR6ZNwZLeX+1LLKFWDzhPeRweFwuO4n3vPj3mhUXdSoN0ddJkG0bXMrpFcR4EykhQT3SJn7J8O48PAmbRyhhlSCO4g5HzoHFpb0fdKUoQwe9W5tptOLq7mPVj3HHZkQ+KP3fDiD4VQ293QnfWRMlsDcxDiCgxMvf2oxxJHiueXIVsrXBFCmsW73TNtOxISR/aEXgUnBLjHd1nBwfzZ+FSna3TPFtO1NuYJIJWZDnUrxnByQScEfI1be3dzLK+H95t45T94jEg+Ei4YfOoLtD6PVi5zDNcQnOQMrIo+GoBvmxr5nHui19mfHtVVsbNf6WmV4KVP5ehqdR2LmOQ/iRoyfjgsM+lcHoXndMG6jjJ56Y2cj4Esv9K5KxZ71o/QJddw/j71Ln609mNsenS2srSOBYZp5Y10k5SOPIJ5NliQOA5VEd4unHaV3lYitsh4YiBMh/4jcf5QKsHZ/0drJDmae4l8hoiB+OAT+tTnYO4dhY8ba2jRvvkF5P/Eclv1rrRWlo/PLbO+cp/bb/AKlA7rdD20Nov1kwaCNjlpZgesbPMrGe0x82wPOr53O3BtNlppt0y5ADytgyv8T3D8IwKklK+jGMUpShBVf9KW8skCJBExVpAWdhwIQHAUHuyc5+FWBVe9LGwGljW5Tj1KsJBkD6vOdXHwP9aw377H2nT6V8X7uHzeP7+v8Akqr/AK8/nWc3J3SG0dqrPO5dYVV2ViWLlCFiXj9kcCR+EDvrB5/6/wCudWz0W7tSW6PPKpVpQFRTwIQHOSO7J/pXPxe7vPYdedP7V92t8dv+fwT6lKV1j88FKUoBSlKAUpSgFeTa06x28ruNSrG5ZSMhgFOQR3g8q9ddV1biRGRuIYFT8CMGo/B9R13Lfg1qSFV91FQZJ0qOAzxwPh/lUy6NdvyQ3aQ6iYpTpK5yFbBKso7uIwcePlXl210f3dvIQkbypnsug1ZHdqUcQfHurxbT3G2pFbe0wRsjxsGCqf7wAvHWijn8M5xnhxrlVwtVng/Qs3KwpYTScdNcLjz6L+Fc1Um4HTjHPiDaOmGb3RNjTE55dsf9237fy8qtlHBAIIIPEEHIIPIiusfnetH1SlKAUpSgFKUoBSlKAUpSgFKZqO737+WezI9VxJ2yMpEuDK/wXuH4jgUBmr+/jgjaSV1SNBlmY4VR4k1QO+W+11vDcrZWCsINXL3TJgj62U/YjHMD58cAee5vtqb1XOiNeqtUbiMnqYvORv8AvZMch8gvGrr3K3Gt9lQ9XCMs2OslbGuQjx8F8FHAfrQq4OjcbcODZlusYAkl5ySsMktj7GfcUcgB68alNc0oHJvyxSlKEFKUoBSlKAUpSgFKUoDjFNNc0oCA799EFrtLVIn93uDzkVcq5/xU5N+YYPx5VWUO0dt7tNokXrLYHABzJbn8jjjEfLh8DWxdfEkSsCrAEHgQRkEeBB5ig2V/ur03bPvAFmb2SX7spHVn8s3L+bTVgRTq4DKQwPIggg/AjnVeby9Bmz7slodVrIf9lgxZ84jwHwUrUDfoy29spi1hM0ic/qX05/NBIdJ+A1UKbBUrX+Dpr2vZHTe2wfHPrI3t5PmBp/bUhsfpHWxH11pMh/A8co+Z0f0oNFv0qtYvpAbLPP2hfIxZ/oxr7bp82UPtTn/hH/M0JoselVZdfSH2evuRXL/wxqP1eo7tH6RsznTa2agnkZHaQ/yIq4+ZoXRemawe8O+9jYD+83EaH7mdUp+Ea5b1xiqXN7vRtbgonijbwUWkeD+JsOw+BNZrd76O+Trv7ksTxKQ54n8UrjJ9F9aDR494enS6u36jZcDKW4K5XrZ280jXKr66vSuzdToOnupPaNrSNljqMWovM/8AvZcnT8Bk+Yq3N3t07SwTRbQpED7xAy7fnc9pvU1lsUGzy7N2XFbRLFCixxqMKqjAH/z5869dKUIKUpQClKUApSlAKUpQClKUApSlAKUpQClKUApSlAfEkSsMMAw8CMj5GsHe7g7NmyZLO2JPMiJFb+ZQDWfpQEJl6Gdjt/qgHwkmH/718L0K7HH+q/OWb/nqc1xQpFLXoq2TEcrZQn84aQfKRiKz9jsW3gGIYYoh+CNE/wDSBXtpQgpSlAKUpQClKUApSlAKUpQClKUB/9k=" id="1655" name="Shape 1655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data:image/jpeg;base64,/9j/4AAQSkZJRgABAQAAAQABAAD/2wCEAAkGBhIQEBUUEhQUFBUVFRQXFRYXFxUUFBYXFxQYFxcVFRUXHCYeFxkkGhUWHy8gIycpLCwsFR8xNTAqNSYrLSkBCQoKDgwOGg8PGikkHxwuLC8sNSktKSwsKSksLTUpKTUvNTUsKTApLC8sKi8pLDUpLykvKSksLywpKSksLCwsKf/AABEIANkA6AMBIgACEQEDEQH/xAAcAAEAAgIDAQAAAAAAAAAAAAAABgcFCAEDBAL/xABLEAACAQMBBAcECAMEBwcFAAABAgMABBESBQYhMQcTIkFRYYEUMnGRCCNCUmJyoaKCkrEVJGPBM0RTc4PS8CVDk6Oy0eEWF1TC4//EABsBAQEAAwEBAQAAAAAAAAAAAAABAwQFBgIH/8QALBEAAgICAQQCAQMDBQAAAAAAAAECAwQRIQUSMUETUYEGFHGRwfAyYaHR4f/aAAwDAQACEQMRAD8AvClKUApSlAKUpQClKUApSlAKUr4eUKCSQAOZPAD1oD7pUU2t0p7Ltjh7uNiPsxZmP/lggfOote/SIsFz1UNzJ56Y0U/Nyf0oNFqUqk5PpKp9myb1nH9BHXwv0lR32Pyn/wD50Lou+lU9Z/SQtm/0lpOo/A8cn6HTUh2d06bJmwGlkhJ/2sbAerJqA+dBosCleDZe3ra6GbeaKYf4bq+PiAcj1r3g0IKUpQClKUApSlAKUpQClKUApSlAKUpQClKUApSum6u0iRnkZURQSzMQqqB3kngBQHdmsHvLvnZ7OTVczKhxkJ70jfljHE/Hl51Vu+fThJM/s2yUZmY6RNpLO5PdBFjP8RGfADnXTut0F3F03tG1ZnUsdRjDa5m7/rZTkL8Bk+YoXRxtnp5u7mTqdmWxBPBWZDNMfNYlyq+uqvFB0Wbb2q3WX8xjU/7Zy7D8sCdlfhlau7YO7FrYx9XawpEvfpHabzdzlnPxJrFdJF28djiIv1ks1vEqoxjeXXKuqJZB/oyyhhr7s0GyI7I+jxYx4NxNNOfAEQp8hlv3VKrHop2TD7tnEx/xNcp/8xjXR0czSAXcMokjMNwAsEkhuHhjaFGUdcc6w3aYc8ZxWL2Tv9dXLI3VHqJ2nQBbe5UwqqSaJWuj9VJkpgqMY1cCcGgJpFutZKMLa24+EMf/AC19nd20P+rwf+FH/wAtVts3fu7S2hjgQyez7Ps5HBgubh55JLcPo6yLhB2R775yTywDiSQbx3txJLJB7NHBDcRwNHMGErFljLv1msBSDKAE09rHMZoDL3m4OzZh27K2PmIkU/NQDUc2l0F7JlHYjkgPjHK/9JCw+WK827+39oBLWLrIZDKdoSSSOkmpY7e5RMKus62OtgASAAV+7x9EW+l6sUE8gtzHdx3DxRqH1xdXbPcR65C2JcrGQ2AuCeGaAhu1Po7zRHXZXYJHFRIGif0kQnj6Cseu+G8OxMC7R5YhwzMOtT+G4Q5HwJPwqxLPe7aPVqzJbytcbPe7t44w6FXUw/VOzv2wROpyNPFSB3Gsvubt2S7E6TtG7RlAV6iW2kAdSdM1vMTp4g4IYhh4YoDB7pdN9jeYSY+ySnukIMRP4ZeAH8WPWrFVwRkEEHkRyqud7eg+xvMvAPZJTxygzET+KLkP4SPWq6g2ptndiUJKOttScBSS1u3+6fnE3fjh8DQGxmaVXB6ZraS2SSGNzI2cxv2dBHPUw4MPArz8qx1t0wThh1kMZXPEKWDY8ic5rBK+uL02dOjpGXfD5IQ4/wB+N/wWxSsbsHbsV5CJYjkciD7yt3qR41kqzJp8o5s4ShJxktNClKVT5FKUoBSlKAUpSgFM1h9594o7GAyvxOcIo5s2CceQ4c6rGbpWvi+V6pVz7ujI+ZOTWCy+FfDZ0sPpeRlxcq1wvvgtTeDeCCxgae4cIi+pY9yqPtMe4VQu0ds7R3puupgUx2yEHTnEcY7pJ2Hvv4Aeg5mvRtDZ19vJtFEd1SBFydPuQpwDFVJy0jHv/oBV4bu7uQWFusFumhF9WY97ue9j41ljJSW0al1M6JuuxaaMPuP0c2uyk+rXXMR252HbPkv3F8h65qVgVzSvowCvDtnY0N3EYp11oSp5spDKcqyspBVgeIINe6lAYO22fa7LgkdcqpOuV3d5JHbGAWdyWY8gBVUTb0QR3JltrVFGZCokkldVMgIkeOINoiZsnOkZ7R48TU16YJWFrEB7rTDV54RioPrx9Kqaudk3yjLti9HsOidLoup+a1d23pfgsDdmbZ20Hjhmt+qkWJIlVZZRFNFEOxFINX1gUcg+fieIqdTbk2b3AuDF29SPgPIIy8YAjkaINoZ1AGCR3DwFUZYyMssZTOoOhGOJznhWxynhWfGtdifd6Ob1zArw7IurxL19aMXs/dW2gkEkaEMpmK5eRgvXsrShVZiAGZFOMcMcMZrx2u4FjExZYjxWRVUyStHGsoxIIkLaY9QJB0gc+GKkOa5zW0cEw9xujaSRrG8QZEga2VSz4ELaMpz/AMKPte8NA412bF3chtNZj1lpCC7ySSTSNpGFBeQk4AOAKylKAV5r+wjmjaOVFkRhhkYZUjwIr01waA1rlhWNmVBpVWYBePABjgca+anW/u4ksczzwIXiclmVRkox59kcSpOTkcs1DI7GVjhY5CRxwEYnhxPADPKuHZXOMmmfqmHl03URnCS0kvwTfogumFzLGPdaMMR+JWAB+TEVbAqoehPeG0klniBxcHBXVgB41GTo8wTkjwwe41b9dXHi41pM/P8Aq90LsuU6/HH50hSlKznLFKUoBSlKAUpSgK36ZIWKW7fYDSA+AZgpH6K1VhVg9O2+otoEtI8GWbS7cAdEatwOPvMwwPJW8RXVu90TyzW8UlxL1UjqGeNUyVzxC5Lc8Yzw4GudkY8pT7onsOkdYox8dVW8a36875PP0TQsb5mHurC+vw7RXSD8s+lXGKxW727kNjF1cIPHizHizHxY/wCVZUVt0V/HDtZwep5izMh2RXHhfgUpXy7hQSSAAMkngAB3k1mOafVYLebfey2cuq5mVD9lB2pW/LGOPqcDzqsukHpyIY2+zCGbOlrjGrjyxAv2jn7R9AedYrdXoTu79vaNpSSRBzqKk6rmTzctnq/XJ8hQuj5316bxfIYLe17DMO1IxMhweGhE4KfiW58q6tl7s3twgZLWcA/fTq/kXxkVdO7u5NlYL/doEQ4wXI1Sn4yNlvTOKzmKwW0Rs5Z1MHqt2EnGvTT9Moy56KNpyx4QQxauZeTtKPDCKePrWN/+yu24+MdxH/DcSqf1UVsNilfddca1qJrZebblz77X/wCGu72+9Wz+Obp1Hgy3i4H4SXYD0Fe/Yf0hLmFtF/bK+ObR5ilHxjbgT/LV84rD7f3TtL5dNzBHJwwGI7a/lkHaX0NZDU2eTdbpBsdpD+7ygv3xP2JR/AeY81yKkYNUNvf0DzW56/ZkjvpOoRM2mZTz+qkGNXw4HzNdm4vTfLC4ttqasA6euKkSxkcMTJjtAd7YBHeDQF60NdcE6yKGRgysAVZSCCDyII5iuyhDgiuAtfVKAonpd3CewnG07DMYDhpQnDqpM8JVH3GJwRyBPg3CzOjvfhNq2Yk4LKmFnQfZfHvAc9LDiPUd1SS7tUlRo3UMjqVZSMgqRggjwxWvKdbuvtvHaNrL389duzc/zxn54/FQvk2MpXXBMrqGUhlYBlIOQQRkEHwIwfWuyhBSlKAUpSgFdF9eJDG8kh0pGrO7HuVQSx+QNd9Vh0+byez7PW3U4e6fSf8Adphn+ZKL6mgIRuHYvt/bkt5OuYYmEpU8QMcIIf25Pj1Z8a2FxUH6HN2fYtlxlhiSf66Tx7Q7C+iafUmpzQrFKUoQ4JrX/pP6TJdozewWGpoiwRimdVw5ONK4/wC7/wDVjPKpN067/m2h9hgbEsy5mI5pEeGn4vx/hB8RXd0KdHQtIReTqOvmXMYPOKJh+jsOfgMDxoU9/Rl0SRbOVZrgLLdkZB95Ifwx+LeL+g8TYoFc0oQUpSgFK4NdEF9G5IR0YrzCspI+IB4U0xs9FKUoAagvSN0WwbUQummK6A7MuOD4HBJce8Pxcx+lTqlAa59H+/1xsO6ayvgwgD6WU5JgYn308YzwJA5g5HHnsTDMrqGUhgQCCDkEHiCCOYNV90vdHY2jbmaFf71CpK4GDKgGTEfE96+fDvqL9A+/xP8A2dOxyATbE88Di0PpxK/Bh4UKXZSlKEFQPpj3P9v2ezIuZrfMsfiQB9Ynqoz8VFTyuCKAq7oE3t9psjayHMlrgL5wt7v8pyvw01aVa7wD+wd59I7MEr48upuDw9EfH8lbDihWc0pShBSlKAVr70l52pvJDZg5WMwwnyz9bMfRWI/hrYEmtf8AojHtu8NzdHjp9olB85JNC/tY/KhUX/GgAAAwAAAPADkK+qUoQV5Nq7SS2gkmkOEiRnY+SjJA869dVf8ASA26YNnLAp43MgB/JHh2/doHzoCuNw9kvt7bTz3A1IGM8w+zjIEcPw5D8qmtlgKrXoD2CINmdcR27mRnz36EyiD4ZDn+KrLoVilKUIK8u0dpRW6F5XWNR3scD4eZr6vL+OFdUrqi+LEAfrUC6TIGuooJIHWSMM4OGGMnGGHHjjBHlms9FcJTXyy7Y+2/C/sYL7vig5fR798t5Em2extJQzOyqdJ7WnPbx3g1XO7KSpMssR0dWy5PEZGe0mO8Y7vOpBsiycxIoRsgacAZ4jmf/mvVtaeztikTMUm5zaI9agtxy5BHawRyzWvj9UypRvxsSrbT4fnjxz68eDzc8m/IbnFJdvgsmwvlmQOhyD8x5GvTWM3ftEjgUI2tWGrV3Nq45HlWTr5r7+1d659/yenqcnBOXnXIpSlfZkFa4dL+7zbK2pHd23YWZ+uTHJJkYF1+BJDY/GRyFbH1BemfYAutkTHGXgxOn8Hv/sLfKgRJd19vJfWcNynKVAxH3W5MvowYelZWqd+jpt3Xb3Fqx4xOsiflk4MB5Bl/fVxUKxXFcmol0ibxvZ2w6o4klJVW+6AMsw8+4eZr5nNQi5P0ZaKJ32Rqh5kQP6RWxwyW1wuNaM0TgY1aWGtTjngFW/mqzNx9t+2bOtpycs8S6/zqNL/uU1Q80pdizEsxOSSck/E1OOizeNo5hasR1cmooPuvgsceTceHjWpXlqUtNeT0GZ+n50UuyMtuPLWtf0LcpQUrdPMnNKVAukLft7VhBb4EhXLueOgHkAPvHz5Cviyagts2cXFsyrFVWuWSzeO86mzuJP8AZwTP/LGzf5VUX0bLTheyH/AQegkY/wBR8qwtzvDdSK6vcTMrqyuDI2GVgQVI5YIJFTXoMgjgjuolPFpEkA79OnT/AFB+dYasmNj0dPN6LfiV/I2mvevRadKClbJwxWvf0i9oFr+CLPCO31fBpJGz+2NfnWwlazdN7atuOp5dXbr6FQf8zQqNhN1dnez2NtDy6uCJT8Qg1H55PrWVr5QcB8K+qEFKUNAQPpJ2cJngDMQqhyVHeeGD8edYbYeyEWN063BL6o1bkezhhnlkkD5VPN5bSBoi87aFj46/DPd55qu4L2OQt1TFlU8yCpxzBwa5PUbs6Nck+aPGvS/6ezy/U4zruc5cxkd66gwxkMDwxwOeXzzWB34sDFePk5MgWRuHJnHaA8eIPzxXbtvZ80jaozK7Oxyg1EljxyMchUt2BaxyXarJLBI6dorqEjFwvHAPMgnmM8q3+iN9OUcmjdkbNppcduvb8+zXxINrtim1Jr8Ey2Ds8W9tFEDkIijPj3k+XE1kK4Fc1sSk5Nyfs9fFaWhSlKhRXTe2yyxvGwyrqykeIYEEfI13UoDWzoMuDb7aMR+3HNEfihD/ANY62TrWbccad6FA/wDy7oemJq2ZoVnBqE9KexHntlkjBYwsWYDiShGGIHlgH0qb0NfE4Kce1mfFyJY9sbY+YmtFSzox2d11+rZGIVMhHfxyi/qc+lWhdbm2Uj62t4i2eJxjPxA4Gqe+j5KTtG7BJP1Hfx5TAf51pV4nbLbfg9NmfqGN1Drri05LT36+y+xSuaV0DyJwapDpItWTaMpYcHCMp8V0AcPgVI9Ku/FYbeXdWG/jCyAhl9x195f/AHHkawX1uyOkdXpOdHDyO+S4a0ygqnXRDbsbuRx7qxYPxZgQP2k+le1uh1hk+05ABIHV4J8s6qwX0fNstJPepIe0VhcDw0s6sAPi61qU40lJSl6PQdV6zj248q6Xty/nhF2CuaUrpHihWtXT5bFNsFvvwQsD8NSf1Wtlao36SGye1aXAHMSQsfgQ6f1koVF07OuhLDHIOTojj4MoYf1r01DeiLbIutj2xzlo16lvIxdkfs0H1qZUIK41UblVRTXs52g9wOt6pNqRwe19cwjSLsRta+yZwy6yU6zHNtXdQE/312I95aNFGcPlWUE4BKnOknuzUG3T3FvBKeuXqY8dokqzMe7SAT8z3VMt49q3K3drbWzRJ7QtyWeRGl09SsZBVA65PbI4mo5Zb+XskirpgUR29xNcnS5Ley3TQyCDtcNYUYznTk88VsfuG8eWNJJxl52at2JXc9zJTb7riKKUI56ySNkDnhpyCBgDzxVb7A3KvReRgxPGI5FZpDjSArA5VvtZA4YrO7S3k2gtuOskgBu7G6niMSODbmKJJNOrrPrMpJgP2cMAcHkez/6mv1gmdJICLC2hkl1xuXuGaATEA9Z9SNGF1HUS2TirhZDwq5VVJakR4VeoqPCj9FjCuar663vvgZ50MAt7e6tojGUcyusy25b6wOApX2gEdk5wfX0bP3rujtHqZtEcbyzJGjQyLrRAxjeG6DNHK5CZZCFIyRxIrWNsnNKUoBXDHAz4VzUf3+217Hs25mzgrEwT87jQn7mFAUH0W/X7xxyDl1tzL6FJP+YVs5Wvf0ddkl76acjswwhQfxSsMftR/mK2EoVilKUIfLsACTyHE+nGqD+jqub67bwhX90uf8quvee86myuZCcaIJmz8IyR+tVL9G2z4XkpHMwoD8A7MP1WhS7aUpQgpSlAK193D/7O3pmtz2Vke4iHmG+tj+YVfnWwVUD022j2O17a+jGNXVtnxkgYZHqmihUX6K5rz7PvEmiSVDlJEV1PirAMP0NeihBUP6WN3TfbLmRRmSMddH46o+JA8ymsetTCuMUBQX0et6RFcS2bnszDrIv94g7QHmycf+HV/ZrWDpK3bk2NtQSwdhHfr7ZhyUhssn8LHGPBhV/7kb3R7Ts0nTAbGmVO+OQDtL8O8eIIoVkgNR59xrI3HXmL6wyCUjXJ1ZlGMSmLVoLjHvY51IDVPTa2v3uwuY02tHD7V1rCdVzHEbdbf3TFqbTnOcMTpzxoQsDeHdFL24t5JCdEK3AIV5EfVKIwrLJGQRjQe/7Veyx3XtYCpiiVCkJgXGcCJn1smCcHL8STxOTk1jN5b+79stLa2lSETrdGR2jEpAiWIrpBI45cjj4+VRGDf6/nEEceRIIJpJXigSYu0d1JbD6t5EEaZi1Egk9oDhzoCcbO3EsrfVoi4NG0WGeR1WN/fjjV2IjQ94XFdUvR9Yvp1RMdKLHjrZsPGhyiS9r61V7tWeHDlwrADfm5NtfStojaLZ1rcRqArKs00U5Paydal0THE/rXhvdsX0Fzc9VcKWlv7CBBJGGjjWeBTyBB4AgcCM6c8yaF0T6Xd23dZVaMETSJLIMthpE6vS3PgR1UfAYHZ+Nee23OtY5+vVG163kUGSQxq8meskSItoR21Nkgd5qKXW8l/HHPcdfGyWlxFbND1IBmOqKOSRnDZjZzKWVV4DA55rst94r8SRytNGYW2nNZdT1QDdWJpY1cy5zrGgchjA8aDRYVKge528d5LdCO7fHWxSOidSoibSykNa3UbMs0YRhkNhuKnxqeUIKpL6Q+9PCGxQ8Seum+AyIlPrqbHktWvvPvJFs+1kuJj2UHAd7sfdRfMnh8z3VrbuzsubeDa5aXJDuZbhhnCxAjsjw4BUX08DQqLm6EN2za7LV2GHuWMp8dBGmMfyjV/HVhV8QxBVCqAFAAAHIADAA8sV90IKUpQEE6a9rdRsaYZw0xjhX+JgW/Yr15OgbZfU7IVyOM8sknoMRr6Yjz61EPpC7XM1xa2UfaYAyMo73kOiNfjgMf4xVy7vbJFpaQwLyiiRM+JVQCfU5PrQvoyFKUoQUpSgFQXpk3aN7suQqMyQHrkxzIUEOvqhbh4gVOq4YZoCsOgTej2iwNsx+stWwPExPlkPodS+gq0K10uA27O8GoZ9mkJPkbeQ8R5mNh+weNbDwTh1DKQVYAqRxBBGQR5EUKzspSlCEc383Nj2rZtA+FcdqJ/uSAcD+U8iPA/Cted1t5bvd/aDrIhADaLiEn3lB4Mp5ZAOVbvB8DW1NQjpJ6NItrRahiO5QYjkxwI59XJjmvnzGfiKFRJ9h7egvYFnt3DxsOBHMHvVhzVh3g15G3Nsjc+0m3j67UG14+2BgORnSX/FjNa3bG29tDd68ZCpRsjrYX/wBHIByb5Zw6/wDuKv3cvpPstpqAj9XNjjBIQHz+A8pB5jj4gUGiTSWCNIkhUF4w4Ru9Q+NYB89K/KsVebjWEyIkltEyxlygwRp6xy7jgckMxJIPA55Vnga8e1tpJbwvLIcKi5Pj5AeZOB61G9ciKcmoryzH7Q3Lsbhg01tE5WPqxlcAIOSYGBgd3h3Yrvk3atWl60woZNUTauOdUP8AomPmuTg1T+2d/ry5ckSPCn2UjJTA7ssOJNejd7pDureQdY7TR5GpXOpgPFGPHPx51qLLg5aPRP8ATuUq+/a39Fqzbo2b3AuWgjMwKnXg5JX3WIzhmHcSMivQNhQBQvVLhZjOB4TFy5kHH3tTMfWvVaXSyoroQVYBgR3gjIPyNdpNbh51pp6ZiNlbpWlrIZIIEjcgrkZ4KzaiqgkhQWAOFwOFe3ae1IraJpZnWONASzNwAH+Z8B31hN8OkKz2Yh6+QGTGVhTDSt4dn7I82wK183p31vtvXCxKraS31NtHkjP3mPDW3ix4DjyFAd/SBvvPty8SKFX6oPpt4gO07HhrYffP6D1NXl0Z7hrsm00nBnkw07jx7kU/dXJHmST31jOi/orj2Yomm0yXTLgnmsQPNI/E+Ld/IcOdhCgbOaUrgmhDmuq6uliRnc6VRSzE8gqgkn5A11f2jFr0dYmr7utdX8uc1WHT1vl1FsLKNvrLgZkxzWEHl/Gwx8FPjU2XtftEU6PYW21vDJeuD1cTGbjyGOxbp6YB/gNbCVCOiLdD+ztnrrGJp8Sy55jIGiM/lX9S1TeqGKUpQgpSlAKUpQEJ6V9xv7UsiEA9ohy8J+8cdqM+TAfMCon0Fb+a0/s64JEkWeo1cCUHvRHP2kwSB4ZH2auKqR6ZNwZLeX+1LLKFWDzhPeRweFwuO4n3vPj3mhUXdSoN0ddJkG0bXMrpFcR4EykhQT3SJn7J8O48PAmbRyhhlSCO4g5HzoHFpb0fdKUoQwe9W5tptOLq7mPVj3HHZkQ+KP3fDiD4VQ293QnfWRMlsDcxDiCgxMvf2oxxJHiueXIVsrXBFCmsW73TNtOxISR/aEXgUnBLjHd1nBwfzZ+FSna3TPFtO1NuYJIJWZDnUrxnByQScEfI1be3dzLK+H95t45T94jEg+Ei4YfOoLtD6PVi5zDNcQnOQMrIo+GoBvmxr5nHui19mfHtVVsbNf6WmV4KVP5ehqdR2LmOQ/iRoyfjgsM+lcHoXndMG6jjJ56Y2cj4Esv9K5KxZ71o/QJddw/j71Ln609mNsenS2srSOBYZp5Y10k5SOPIJ5NliQOA5VEd4unHaV3lYitsh4YiBMh/4jcf5QKsHZ/0drJDmae4l8hoiB+OAT+tTnYO4dhY8ba2jRvvkF5P/Eclv1rrRWlo/PLbO+cp/bb/AKlA7rdD20Nov1kwaCNjlpZgesbPMrGe0x82wPOr53O3BtNlppt0y5ADytgyv8T3D8IwKklK+jGMUpShBVf9KW8skCJBExVpAWdhwIQHAUHuyc5+FWBVe9LGwGljW5Tj1KsJBkD6vOdXHwP9aw377H2nT6V8X7uHzeP7+v8Akqr/AK8/nWc3J3SG0dqrPO5dYVV2ViWLlCFiXj9kcCR+EDvrB5/6/wCudWz0W7tSW6PPKpVpQFRTwIQHOSO7J/pXPxe7vPYdedP7V92t8dv+fwT6lKV1j88FKUoBSlKAUpSgFeTa06x28ruNSrG5ZSMhgFOQR3g8q9ddV1biRGRuIYFT8CMGo/B9R13Lfg1qSFV91FQZJ0qOAzxwPh/lUy6NdvyQ3aQ6iYpTpK5yFbBKso7uIwcePlXl210f3dvIQkbypnsug1ZHdqUcQfHurxbT3G2pFbe0wRsjxsGCqf7wAvHWijn8M5xnhxrlVwtVng/Qs3KwpYTScdNcLjz6L+Fc1Um4HTjHPiDaOmGb3RNjTE55dsf9237fy8qtlHBAIIIPEEHIIPIiusfnetH1SlKAUpSgFKUoBSlKAUpSgFKZqO737+WezI9VxJ2yMpEuDK/wXuH4jgUBmr+/jgjaSV1SNBlmY4VR4k1QO+W+11vDcrZWCsINXL3TJgj62U/YjHMD58cAee5vtqb1XOiNeqtUbiMnqYvORv8AvZMch8gvGrr3K3Gt9lQ9XCMs2OslbGuQjx8F8FHAfrQq4OjcbcODZlusYAkl5ySsMktj7GfcUcgB68alNc0oHJvyxSlKEFKUoBSlKAUpSgFKUoDjFNNc0oCA799EFrtLVIn93uDzkVcq5/xU5N+YYPx5VWUO0dt7tNokXrLYHABzJbn8jjjEfLh8DWxdfEkSsCrAEHgQRkEeBB5ig2V/ur03bPvAFmb2SX7spHVn8s3L+bTVgRTq4DKQwPIggg/AjnVeby9Bmz7slodVrIf9lgxZ84jwHwUrUDfoy29spi1hM0ic/qX05/NBIdJ+A1UKbBUrX+Dpr2vZHTe2wfHPrI3t5PmBp/bUhsfpHWxH11pMh/A8co+Z0f0oNFv0qtYvpAbLPP2hfIxZ/oxr7bp82UPtTn/hH/M0JoselVZdfSH2evuRXL/wxqP1eo7tH6RsznTa2agnkZHaQ/yIq4+ZoXRemawe8O+9jYD+83EaH7mdUp+Ea5b1xiqXN7vRtbgonijbwUWkeD+JsOw+BNZrd76O+Trv7ksTxKQ54n8UrjJ9F9aDR494enS6u36jZcDKW4K5XrZ280jXKr66vSuzdToOnupPaNrSNljqMWovM/8AvZcnT8Bk+Yq3N3t07SwTRbQpED7xAy7fnc9pvU1lsUGzy7N2XFbRLFCixxqMKqjAH/z5869dKUIKUpQClKUApSlAKUpQClKUApSlAKUpQClKUApSlAfEkSsMMAw8CMj5GsHe7g7NmyZLO2JPMiJFb+ZQDWfpQEJl6Gdjt/qgHwkmH/718L0K7HH+q/OWb/nqc1xQpFLXoq2TEcrZQn84aQfKRiKz9jsW3gGIYYoh+CNE/wDSBXtpQgpSlAKUpQClKUApSlAKUpQClKUB/9k=" id="1656" name="Shape 1656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Iguazu_Décembre_2007_-_Panorama_7.jpg" id="1657" name="Shape 16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93532"/>
            <a:ext cx="8839201" cy="1908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8" name="Shape 1658"/>
          <p:cNvGrpSpPr/>
          <p:nvPr/>
        </p:nvGrpSpPr>
        <p:grpSpPr>
          <a:xfrm>
            <a:off x="150178" y="1350425"/>
            <a:ext cx="3811571" cy="2788950"/>
            <a:chOff x="150178" y="1350425"/>
            <a:chExt cx="3811571" cy="2788950"/>
          </a:xfrm>
        </p:grpSpPr>
        <p:pic>
          <p:nvPicPr>
            <p:cNvPr id="1659" name="Shape 16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0178" y="1350425"/>
              <a:ext cx="2212500" cy="1866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60" name="Shape 1660"/>
            <p:cNvCxnSpPr/>
            <p:nvPr/>
          </p:nvCxnSpPr>
          <p:spPr>
            <a:xfrm>
              <a:off x="1771075" y="2766875"/>
              <a:ext cx="2146200" cy="13725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1" name="Shape 1661"/>
            <p:cNvCxnSpPr/>
            <p:nvPr/>
          </p:nvCxnSpPr>
          <p:spPr>
            <a:xfrm>
              <a:off x="1309450" y="1609075"/>
              <a:ext cx="2652300" cy="25302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2" name="Shape 1662"/>
            <p:cNvCxnSpPr/>
            <p:nvPr/>
          </p:nvCxnSpPr>
          <p:spPr>
            <a:xfrm>
              <a:off x="875428" y="2912525"/>
              <a:ext cx="3075000" cy="12267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663" name="Shape 1663"/>
          <p:cNvGrpSpPr/>
          <p:nvPr/>
        </p:nvGrpSpPr>
        <p:grpSpPr>
          <a:xfrm>
            <a:off x="778275" y="1510675"/>
            <a:ext cx="5546325" cy="3125825"/>
            <a:chOff x="854475" y="1586875"/>
            <a:chExt cx="5546325" cy="3125825"/>
          </a:xfrm>
        </p:grpSpPr>
        <p:pic>
          <p:nvPicPr>
            <p:cNvPr descr="http://3dsciencepics.com/wp-content/uploads/water.jpg" id="1664" name="Shape 16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76600" y="2209800"/>
              <a:ext cx="2590800" cy="24510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cxnSp>
          <p:nvCxnSpPr>
            <p:cNvPr id="1665" name="Shape 1665"/>
            <p:cNvCxnSpPr/>
            <p:nvPr/>
          </p:nvCxnSpPr>
          <p:spPr>
            <a:xfrm>
              <a:off x="854475" y="2929625"/>
              <a:ext cx="2422200" cy="17187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6" name="Shape 1666"/>
            <p:cNvCxnSpPr/>
            <p:nvPr/>
          </p:nvCxnSpPr>
          <p:spPr>
            <a:xfrm>
              <a:off x="1353850" y="1586875"/>
              <a:ext cx="4513500" cy="6228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67" name="Shape 1667"/>
            <p:cNvSpPr txBox="1"/>
            <p:nvPr/>
          </p:nvSpPr>
          <p:spPr>
            <a:xfrm>
              <a:off x="5181600" y="2667000"/>
              <a:ext cx="1219200" cy="369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700">
                  <a:solidFill>
                    <a:srgbClr val="0C0C0C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Oxygen</a:t>
              </a:r>
            </a:p>
          </p:txBody>
        </p:sp>
        <p:sp>
          <p:nvSpPr>
            <p:cNvPr id="1668" name="Shape 1668"/>
            <p:cNvSpPr txBox="1"/>
            <p:nvPr/>
          </p:nvSpPr>
          <p:spPr>
            <a:xfrm>
              <a:off x="2654949" y="2438400"/>
              <a:ext cx="1383599" cy="369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600">
                  <a:solidFill>
                    <a:srgbClr val="0C0C0C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Hydrogen</a:t>
              </a:r>
            </a:p>
          </p:txBody>
        </p:sp>
        <p:sp>
          <p:nvSpPr>
            <p:cNvPr id="1669" name="Shape 1669"/>
            <p:cNvSpPr txBox="1"/>
            <p:nvPr/>
          </p:nvSpPr>
          <p:spPr>
            <a:xfrm>
              <a:off x="2133600" y="4343400"/>
              <a:ext cx="1447800" cy="369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700">
                  <a:solidFill>
                    <a:srgbClr val="0C0C0C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Hydrogen</a:t>
              </a:r>
            </a:p>
          </p:txBody>
        </p:sp>
      </p:grpSp>
      <p:grpSp>
        <p:nvGrpSpPr>
          <p:cNvPr id="1670" name="Shape 1670"/>
          <p:cNvGrpSpPr/>
          <p:nvPr/>
        </p:nvGrpSpPr>
        <p:grpSpPr>
          <a:xfrm>
            <a:off x="457200" y="2895600"/>
            <a:ext cx="6096000" cy="3505200"/>
            <a:chOff x="990600" y="3352800"/>
            <a:chExt cx="6096000" cy="3505200"/>
          </a:xfrm>
        </p:grpSpPr>
        <p:sp>
          <p:nvSpPr>
            <p:cNvPr id="1671" name="Shape 1671"/>
            <p:cNvSpPr/>
            <p:nvPr/>
          </p:nvSpPr>
          <p:spPr>
            <a:xfrm>
              <a:off x="4876800" y="3352800"/>
              <a:ext cx="2209800" cy="1676400"/>
            </a:xfrm>
            <a:prstGeom prst="rect">
              <a:avLst/>
            </a:prstGeom>
            <a:noFill/>
            <a:ln cap="flat" cmpd="sng" w="57150">
              <a:solidFill>
                <a:srgbClr val="FF66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pic>
          <p:nvPicPr>
            <p:cNvPr descr="http://scienceforkids.kidipede.com/chemistry/atoms/pictures/oxygen.jpg" id="1672" name="Shape 16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90600" y="4328246"/>
              <a:ext cx="2667000" cy="2493000"/>
            </a:xfrm>
            <a:prstGeom prst="rect">
              <a:avLst/>
            </a:prstGeom>
            <a:noFill/>
            <a:ln cap="flat" cmpd="sng" w="57150">
              <a:solidFill>
                <a:srgbClr val="FF66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cxnSp>
          <p:nvCxnSpPr>
            <p:cNvPr id="1673" name="Shape 1673"/>
            <p:cNvCxnSpPr/>
            <p:nvPr/>
          </p:nvCxnSpPr>
          <p:spPr>
            <a:xfrm flipH="1" rot="10800000">
              <a:off x="3657600" y="5029200"/>
              <a:ext cx="3429000" cy="1828800"/>
            </a:xfrm>
            <a:prstGeom prst="straightConnector1">
              <a:avLst/>
            </a:prstGeom>
            <a:noFill/>
            <a:ln cap="flat" cmpd="sng" w="76200">
              <a:solidFill>
                <a:srgbClr val="FF66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4" name="Shape 1674"/>
            <p:cNvCxnSpPr/>
            <p:nvPr/>
          </p:nvCxnSpPr>
          <p:spPr>
            <a:xfrm flipH="1" rot="10800000">
              <a:off x="990600" y="3352800"/>
              <a:ext cx="3886200" cy="990600"/>
            </a:xfrm>
            <a:prstGeom prst="straightConnector1">
              <a:avLst/>
            </a:prstGeom>
            <a:noFill/>
            <a:ln cap="flat" cmpd="sng" w="76200">
              <a:solidFill>
                <a:srgbClr val="FF66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675" name="Shape 1675"/>
          <p:cNvGrpSpPr/>
          <p:nvPr/>
        </p:nvGrpSpPr>
        <p:grpSpPr>
          <a:xfrm>
            <a:off x="1371600" y="4625850"/>
            <a:ext cx="876900" cy="1015975"/>
            <a:chOff x="1371600" y="4625850"/>
            <a:chExt cx="876900" cy="1015975"/>
          </a:xfrm>
        </p:grpSpPr>
        <p:sp>
          <p:nvSpPr>
            <p:cNvPr id="1676" name="Shape 1676"/>
            <p:cNvSpPr/>
            <p:nvPr/>
          </p:nvSpPr>
          <p:spPr>
            <a:xfrm>
              <a:off x="1428049" y="4919125"/>
              <a:ext cx="780300" cy="722700"/>
            </a:xfrm>
            <a:prstGeom prst="ellipse">
              <a:avLst/>
            </a:prstGeom>
            <a:gradFill>
              <a:gsLst>
                <a:gs pos="0">
                  <a:srgbClr val="8C7D03"/>
                </a:gs>
                <a:gs pos="80000">
                  <a:srgbClr val="E6CE06"/>
                </a:gs>
                <a:gs pos="100000">
                  <a:srgbClr val="FFF833"/>
                </a:gs>
              </a:gsLst>
              <a:lin ang="16200038" scaled="0"/>
            </a:gradFill>
            <a:ln cap="flat" cmpd="sng" w="12700">
              <a:solidFill>
                <a:srgbClr val="F1D701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228600" sx="104000" rotWithShape="0" algn="ctr" dir="5400000" dist="38100" sy="104000">
                <a:srgbClr val="000000">
                  <a:alpha val="8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677" name="Shape 1677"/>
            <p:cNvSpPr txBox="1"/>
            <p:nvPr/>
          </p:nvSpPr>
          <p:spPr>
            <a:xfrm>
              <a:off x="1371600" y="4625850"/>
              <a:ext cx="876900" cy="2616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100">
                  <a:solidFill>
                    <a:srgbClr val="0C0C0C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nucleus</a:t>
              </a:r>
            </a:p>
          </p:txBody>
        </p:sp>
      </p:grpSp>
      <p:grpSp>
        <p:nvGrpSpPr>
          <p:cNvPr id="1678" name="Shape 1678"/>
          <p:cNvGrpSpPr/>
          <p:nvPr/>
        </p:nvGrpSpPr>
        <p:grpSpPr>
          <a:xfrm>
            <a:off x="2286000" y="3505200"/>
            <a:ext cx="6019800" cy="2438400"/>
            <a:chOff x="2743200" y="3886200"/>
            <a:chExt cx="6019800" cy="2438400"/>
          </a:xfrm>
        </p:grpSpPr>
        <p:cxnSp>
          <p:nvCxnSpPr>
            <p:cNvPr id="1679" name="Shape 1679"/>
            <p:cNvCxnSpPr/>
            <p:nvPr/>
          </p:nvCxnSpPr>
          <p:spPr>
            <a:xfrm flipH="1">
              <a:off x="2743200" y="4953000"/>
              <a:ext cx="3429000" cy="685800"/>
            </a:xfrm>
            <a:prstGeom prst="straightConnector1">
              <a:avLst/>
            </a:prstGeom>
            <a:noFill/>
            <a:ln cap="flat" cmpd="sng" w="76200">
              <a:solidFill>
                <a:srgbClr val="46186A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1680" name="Shape 1680"/>
            <p:cNvSpPr/>
            <p:nvPr/>
          </p:nvSpPr>
          <p:spPr>
            <a:xfrm>
              <a:off x="5867400" y="3886200"/>
              <a:ext cx="2895600" cy="2438400"/>
            </a:xfrm>
            <a:prstGeom prst="rect">
              <a:avLst/>
            </a:prstGeom>
            <a:solidFill>
              <a:srgbClr val="46186A"/>
            </a:solidFill>
            <a:ln cap="flat" cmpd="sng" w="12700">
              <a:solidFill>
                <a:srgbClr val="47186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681" name="Shape 1681"/>
            <p:cNvSpPr/>
            <p:nvPr/>
          </p:nvSpPr>
          <p:spPr>
            <a:xfrm>
              <a:off x="6553200" y="4267200"/>
              <a:ext cx="1447800" cy="1447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682" name="Shape 1682"/>
            <p:cNvSpPr/>
            <p:nvPr/>
          </p:nvSpPr>
          <p:spPr>
            <a:xfrm>
              <a:off x="7086600" y="4648200"/>
              <a:ext cx="304800" cy="304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683" name="Shape 1683"/>
            <p:cNvSpPr/>
            <p:nvPr/>
          </p:nvSpPr>
          <p:spPr>
            <a:xfrm>
              <a:off x="6934200" y="4876800"/>
              <a:ext cx="304800" cy="304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684" name="Shape 1684"/>
            <p:cNvSpPr/>
            <p:nvPr/>
          </p:nvSpPr>
          <p:spPr>
            <a:xfrm>
              <a:off x="7239000" y="4800600"/>
              <a:ext cx="304800" cy="30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685" name="Shape 1685"/>
            <p:cNvSpPr txBox="1"/>
            <p:nvPr/>
          </p:nvSpPr>
          <p:spPr>
            <a:xfrm>
              <a:off x="7086600" y="4267200"/>
              <a:ext cx="1219200" cy="369300"/>
            </a:xfrm>
            <a:prstGeom prst="rect">
              <a:avLst/>
            </a:prstGeom>
            <a:solidFill>
              <a:srgbClr val="E8D5F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1800">
                  <a:solidFill>
                    <a:srgbClr val="0C0C0C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quarks</a:t>
              </a:r>
            </a:p>
          </p:txBody>
        </p:sp>
      </p:grpSp>
      <p:sp>
        <p:nvSpPr>
          <p:cNvPr id="1686" name="Shape 1686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1687" name="Shape 1687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688" name="Shape 1688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1694" name="Shape 1694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695" name="Shape 1695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696" name="Shape 1696"/>
          <p:cNvSpPr txBox="1"/>
          <p:nvPr/>
        </p:nvSpPr>
        <p:spPr>
          <a:xfrm>
            <a:off x="-147725" y="327800"/>
            <a:ext cx="93639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Fundamental  Forces of the Universe </a:t>
            </a:r>
            <a:r>
              <a:rPr b="1" lang="en-US" sz="34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Influence</a:t>
            </a: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 the Behavior of Particles!</a:t>
            </a:r>
          </a:p>
        </p:txBody>
      </p:sp>
      <p:sp>
        <p:nvSpPr>
          <p:cNvPr id="1697" name="Shape 1697"/>
          <p:cNvSpPr/>
          <p:nvPr/>
        </p:nvSpPr>
        <p:spPr>
          <a:xfrm>
            <a:off x="281625" y="2190950"/>
            <a:ext cx="1200600" cy="52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8" name="Shape 1698"/>
          <p:cNvSpPr txBox="1"/>
          <p:nvPr/>
        </p:nvSpPr>
        <p:spPr>
          <a:xfrm>
            <a:off x="1677225" y="2038550"/>
            <a:ext cx="5327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US" sz="3600"/>
              <a:t>Electromagnetic.</a:t>
            </a:r>
          </a:p>
        </p:txBody>
      </p:sp>
      <p:sp>
        <p:nvSpPr>
          <p:cNvPr id="1699" name="Shape 1699"/>
          <p:cNvSpPr/>
          <p:nvPr/>
        </p:nvSpPr>
        <p:spPr>
          <a:xfrm>
            <a:off x="281625" y="3105350"/>
            <a:ext cx="1200600" cy="52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0" name="Shape 1700"/>
          <p:cNvSpPr txBox="1"/>
          <p:nvPr/>
        </p:nvSpPr>
        <p:spPr>
          <a:xfrm>
            <a:off x="1677225" y="2952950"/>
            <a:ext cx="5327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US" sz="3600"/>
              <a:t>Strong.</a:t>
            </a:r>
          </a:p>
        </p:txBody>
      </p:sp>
      <p:sp>
        <p:nvSpPr>
          <p:cNvPr id="1701" name="Shape 1701"/>
          <p:cNvSpPr/>
          <p:nvPr/>
        </p:nvSpPr>
        <p:spPr>
          <a:xfrm>
            <a:off x="281625" y="4172150"/>
            <a:ext cx="1200600" cy="52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2" name="Shape 1702"/>
          <p:cNvSpPr txBox="1"/>
          <p:nvPr/>
        </p:nvSpPr>
        <p:spPr>
          <a:xfrm>
            <a:off x="1677225" y="4019750"/>
            <a:ext cx="5327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US" sz="3600"/>
              <a:t>Weak.</a:t>
            </a:r>
          </a:p>
        </p:txBody>
      </p:sp>
      <p:sp>
        <p:nvSpPr>
          <p:cNvPr id="1703" name="Shape 1703"/>
          <p:cNvSpPr/>
          <p:nvPr/>
        </p:nvSpPr>
        <p:spPr>
          <a:xfrm>
            <a:off x="281625" y="5238950"/>
            <a:ext cx="1200600" cy="52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4" name="Shape 1704"/>
          <p:cNvSpPr txBox="1"/>
          <p:nvPr/>
        </p:nvSpPr>
        <p:spPr>
          <a:xfrm>
            <a:off x="1677225" y="5086550"/>
            <a:ext cx="36165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US" sz="3600"/>
              <a:t>Gravitational.</a:t>
            </a:r>
          </a:p>
        </p:txBody>
      </p:sp>
      <p:grpSp>
        <p:nvGrpSpPr>
          <p:cNvPr id="1705" name="Shape 1705"/>
          <p:cNvGrpSpPr/>
          <p:nvPr/>
        </p:nvGrpSpPr>
        <p:grpSpPr>
          <a:xfrm>
            <a:off x="241275" y="4797425"/>
            <a:ext cx="8974925" cy="1350600"/>
            <a:chOff x="241275" y="4797425"/>
            <a:chExt cx="8974925" cy="1350600"/>
          </a:xfrm>
        </p:grpSpPr>
        <p:sp>
          <p:nvSpPr>
            <p:cNvPr id="1706" name="Shape 1706"/>
            <p:cNvSpPr txBox="1"/>
            <p:nvPr/>
          </p:nvSpPr>
          <p:spPr>
            <a:xfrm>
              <a:off x="4577000" y="5026025"/>
              <a:ext cx="4639200" cy="112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i="1" lang="en-US" sz="3000">
                  <a:solidFill>
                    <a:srgbClr val="980000"/>
                  </a:solidFill>
                </a:rPr>
                <a:t>Not part of the Standard Model… </a:t>
              </a:r>
            </a:p>
          </p:txBody>
        </p:sp>
        <p:sp>
          <p:nvSpPr>
            <p:cNvPr id="1707" name="Shape 1707"/>
            <p:cNvSpPr/>
            <p:nvPr/>
          </p:nvSpPr>
          <p:spPr>
            <a:xfrm>
              <a:off x="241275" y="4797425"/>
              <a:ext cx="4291800" cy="1350600"/>
            </a:xfrm>
            <a:prstGeom prst="ellipse">
              <a:avLst/>
            </a:prstGeom>
            <a:noFill/>
            <a:ln cap="flat" cmpd="sng" w="38100">
              <a:solidFill>
                <a:srgbClr val="98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690958main p1237a1-XDF-Hubble.jpg" id="246" name="Shape 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2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248" name="Shape 248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249" name="Shape 249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50" name="Shape 250"/>
          <p:cNvSpPr txBox="1"/>
          <p:nvPr/>
        </p:nvSpPr>
        <p:spPr>
          <a:xfrm>
            <a:off x="1143000" y="228600"/>
            <a:ext cx="7086600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Neutrinos emitted from the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Sun, other stars, and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including the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BIG BANG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00B05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are traveling through out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D9D9D9"/>
                </a:solidFill>
                <a:latin typeface="Short Stack"/>
                <a:ea typeface="Short Stack"/>
                <a:cs typeface="Short Stack"/>
                <a:sym typeface="Short Stack"/>
              </a:rPr>
              <a:t>SPACE!!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Shape 1712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1713" name="Shape 1713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714" name="Shape 1714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scienceforkids.kidipede.com/chemistry/atoms/pictures/oxygen.jpg" id="1715" name="Shape 17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447800"/>
            <a:ext cx="2819400" cy="26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6" name="Shape 1716"/>
          <p:cNvSpPr txBox="1"/>
          <p:nvPr/>
        </p:nvSpPr>
        <p:spPr>
          <a:xfrm>
            <a:off x="228600" y="4267200"/>
            <a:ext cx="8686800" cy="1692900"/>
          </a:xfrm>
          <a:prstGeom prst="rect">
            <a:avLst/>
          </a:prstGeom>
          <a:solidFill>
            <a:srgbClr val="EBFAD2"/>
          </a:solidFill>
          <a:ln cap="flat" cmpd="sng" w="38100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6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The electromagnetic force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717" name="Shape 1717"/>
          <p:cNvGrpSpPr/>
          <p:nvPr/>
        </p:nvGrpSpPr>
        <p:grpSpPr>
          <a:xfrm>
            <a:off x="4267200" y="1828800"/>
            <a:ext cx="1752600" cy="1524000"/>
            <a:chOff x="4267200" y="1828800"/>
            <a:chExt cx="1752600" cy="1524000"/>
          </a:xfrm>
        </p:grpSpPr>
        <p:sp>
          <p:nvSpPr>
            <p:cNvPr id="1718" name="Shape 1718"/>
            <p:cNvSpPr/>
            <p:nvPr/>
          </p:nvSpPr>
          <p:spPr>
            <a:xfrm>
              <a:off x="4267200" y="1981200"/>
              <a:ext cx="609600" cy="533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719" name="Shape 1719"/>
            <p:cNvSpPr txBox="1"/>
            <p:nvPr/>
          </p:nvSpPr>
          <p:spPr>
            <a:xfrm>
              <a:off x="4267200" y="1981200"/>
              <a:ext cx="685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2400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e +</a:t>
              </a:r>
            </a:p>
          </p:txBody>
        </p:sp>
        <p:sp>
          <p:nvSpPr>
            <p:cNvPr id="1720" name="Shape 1720"/>
            <p:cNvSpPr/>
            <p:nvPr/>
          </p:nvSpPr>
          <p:spPr>
            <a:xfrm>
              <a:off x="5257800" y="2667000"/>
              <a:ext cx="609600" cy="533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721" name="Shape 1721"/>
            <p:cNvSpPr txBox="1"/>
            <p:nvPr/>
          </p:nvSpPr>
          <p:spPr>
            <a:xfrm>
              <a:off x="5257800" y="2667000"/>
              <a:ext cx="685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2400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e +</a:t>
              </a:r>
            </a:p>
          </p:txBody>
        </p:sp>
        <p:sp>
          <p:nvSpPr>
            <p:cNvPr id="1722" name="Shape 1722"/>
            <p:cNvSpPr/>
            <p:nvPr/>
          </p:nvSpPr>
          <p:spPr>
            <a:xfrm>
              <a:off x="5334000" y="1828800"/>
              <a:ext cx="609600" cy="533400"/>
            </a:xfrm>
            <a:prstGeom prst="ellipse">
              <a:avLst/>
            </a:prstGeom>
            <a:solidFill>
              <a:srgbClr val="9DE61E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723" name="Shape 1723"/>
            <p:cNvSpPr txBox="1"/>
            <p:nvPr/>
          </p:nvSpPr>
          <p:spPr>
            <a:xfrm>
              <a:off x="5334000" y="1828800"/>
              <a:ext cx="685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2400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e -</a:t>
              </a:r>
            </a:p>
          </p:txBody>
        </p:sp>
        <p:sp>
          <p:nvSpPr>
            <p:cNvPr id="1724" name="Shape 1724"/>
            <p:cNvSpPr/>
            <p:nvPr/>
          </p:nvSpPr>
          <p:spPr>
            <a:xfrm>
              <a:off x="4343400" y="2819400"/>
              <a:ext cx="609600" cy="533400"/>
            </a:xfrm>
            <a:prstGeom prst="ellipse">
              <a:avLst/>
            </a:prstGeom>
            <a:solidFill>
              <a:srgbClr val="9DE61E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725" name="Shape 1725"/>
            <p:cNvSpPr txBox="1"/>
            <p:nvPr/>
          </p:nvSpPr>
          <p:spPr>
            <a:xfrm>
              <a:off x="4343400" y="2819400"/>
              <a:ext cx="685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2400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e-</a:t>
              </a:r>
            </a:p>
          </p:txBody>
        </p:sp>
      </p:grpSp>
      <p:sp>
        <p:nvSpPr>
          <p:cNvPr id="1726" name="Shape 1726"/>
          <p:cNvSpPr txBox="1"/>
          <p:nvPr/>
        </p:nvSpPr>
        <p:spPr>
          <a:xfrm>
            <a:off x="584925" y="4805075"/>
            <a:ext cx="5609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Acts upon electrically charged particles</a:t>
            </a:r>
          </a:p>
        </p:txBody>
      </p:sp>
      <p:sp>
        <p:nvSpPr>
          <p:cNvPr id="1727" name="Shape 1727"/>
          <p:cNvSpPr txBox="1"/>
          <p:nvPr/>
        </p:nvSpPr>
        <p:spPr>
          <a:xfrm>
            <a:off x="610275" y="5338475"/>
            <a:ext cx="8343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0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Keeps the electrons bound and orbiting around the atomic nucleus  </a:t>
            </a:r>
          </a:p>
        </p:txBody>
      </p:sp>
      <p:sp>
        <p:nvSpPr>
          <p:cNvPr id="1728" name="Shape 1728"/>
          <p:cNvSpPr txBox="1"/>
          <p:nvPr/>
        </p:nvSpPr>
        <p:spPr>
          <a:xfrm>
            <a:off x="-147725" y="175400"/>
            <a:ext cx="93639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Fundamental  Forces of the Universe </a:t>
            </a:r>
            <a:r>
              <a:rPr b="1" lang="en-US" sz="34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Influence</a:t>
            </a: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 the Behavior of Particles!</a:t>
            </a:r>
          </a:p>
        </p:txBody>
      </p:sp>
      <p:sp>
        <p:nvSpPr>
          <p:cNvPr id="1729" name="Shape 1729"/>
          <p:cNvSpPr txBox="1"/>
          <p:nvPr/>
        </p:nvSpPr>
        <p:spPr>
          <a:xfrm>
            <a:off x="6425150" y="1970750"/>
            <a:ext cx="25125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n-US" sz="3000">
                <a:solidFill>
                  <a:srgbClr val="85200C"/>
                </a:solidFill>
              </a:rPr>
              <a:t>Mediator: gamma </a:t>
            </a:r>
            <a:r>
              <a:rPr b="1" i="1" lang="en-US" sz="3600">
                <a:solidFill>
                  <a:srgbClr val="85200C"/>
                </a:solidFill>
              </a:rPr>
              <a:t>(</a:t>
            </a:r>
            <a:r>
              <a:rPr b="1" lang="en-US" sz="3600">
                <a:solidFill>
                  <a:srgbClr val="85200C"/>
                </a:solidFill>
              </a:rPr>
              <a:t>૪)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Shape 1734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4/8/2017</a:t>
            </a:r>
          </a:p>
        </p:txBody>
      </p:sp>
      <p:sp>
        <p:nvSpPr>
          <p:cNvPr id="1735" name="Shape 1735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736" name="Shape 1736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737" name="Shape 1737"/>
          <p:cNvSpPr/>
          <p:nvPr/>
        </p:nvSpPr>
        <p:spPr>
          <a:xfrm>
            <a:off x="2743200" y="1981200"/>
            <a:ext cx="1143000" cy="1066800"/>
          </a:xfrm>
          <a:prstGeom prst="ellipse">
            <a:avLst/>
          </a:prstGeom>
          <a:solidFill>
            <a:srgbClr val="00B050"/>
          </a:solidFill>
          <a:ln cap="flat" cmpd="sng" w="3175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38" name="Shape 1738"/>
          <p:cNvSpPr/>
          <p:nvPr/>
        </p:nvSpPr>
        <p:spPr>
          <a:xfrm>
            <a:off x="3276600" y="2133600"/>
            <a:ext cx="381000" cy="381000"/>
          </a:xfrm>
          <a:prstGeom prst="ellipse">
            <a:avLst/>
          </a:prstGeom>
          <a:solidFill>
            <a:srgbClr val="6A24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39" name="Shape 1739"/>
          <p:cNvSpPr/>
          <p:nvPr/>
        </p:nvSpPr>
        <p:spPr>
          <a:xfrm>
            <a:off x="2895600" y="2209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0" name="Shape 1740"/>
          <p:cNvSpPr/>
          <p:nvPr/>
        </p:nvSpPr>
        <p:spPr>
          <a:xfrm>
            <a:off x="3124200" y="25146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1" name="Shape 1741"/>
          <p:cNvSpPr txBox="1"/>
          <p:nvPr/>
        </p:nvSpPr>
        <p:spPr>
          <a:xfrm>
            <a:off x="2743200" y="1752600"/>
            <a:ext cx="114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neutron</a:t>
            </a:r>
          </a:p>
        </p:txBody>
      </p:sp>
      <p:sp>
        <p:nvSpPr>
          <p:cNvPr id="1742" name="Shape 1742"/>
          <p:cNvSpPr/>
          <p:nvPr/>
        </p:nvSpPr>
        <p:spPr>
          <a:xfrm>
            <a:off x="3505200" y="2819400"/>
            <a:ext cx="1143000" cy="990600"/>
          </a:xfrm>
          <a:prstGeom prst="ellipse">
            <a:avLst/>
          </a:prstGeom>
          <a:solidFill>
            <a:srgbClr val="0070C0"/>
          </a:solidFill>
          <a:ln cap="flat" cmpd="sng" w="31750">
            <a:solidFill>
              <a:srgbClr val="0070C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3" name="Shape 1743"/>
          <p:cNvSpPr/>
          <p:nvPr/>
        </p:nvSpPr>
        <p:spPr>
          <a:xfrm>
            <a:off x="3733800" y="32766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4" name="Shape 1744"/>
          <p:cNvSpPr/>
          <p:nvPr/>
        </p:nvSpPr>
        <p:spPr>
          <a:xfrm>
            <a:off x="4114800" y="3200400"/>
            <a:ext cx="381000" cy="381000"/>
          </a:xfrm>
          <a:prstGeom prst="ellipse">
            <a:avLst/>
          </a:prstGeom>
          <a:solidFill>
            <a:srgbClr val="6A24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5" name="Shape 1745"/>
          <p:cNvSpPr txBox="1"/>
          <p:nvPr/>
        </p:nvSpPr>
        <p:spPr>
          <a:xfrm>
            <a:off x="4419600" y="2819400"/>
            <a:ext cx="99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proton</a:t>
            </a:r>
          </a:p>
        </p:txBody>
      </p:sp>
      <p:sp>
        <p:nvSpPr>
          <p:cNvPr id="1746" name="Shape 1746"/>
          <p:cNvSpPr/>
          <p:nvPr/>
        </p:nvSpPr>
        <p:spPr>
          <a:xfrm>
            <a:off x="3886200" y="2971800"/>
            <a:ext cx="381000" cy="304800"/>
          </a:xfrm>
          <a:prstGeom prst="ellipse">
            <a:avLst/>
          </a:prstGeom>
          <a:solidFill>
            <a:srgbClr val="6A24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47" name="Shape 1747"/>
          <p:cNvSpPr txBox="1"/>
          <p:nvPr/>
        </p:nvSpPr>
        <p:spPr>
          <a:xfrm>
            <a:off x="2895600" y="2209800"/>
            <a:ext cx="3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d</a:t>
            </a:r>
          </a:p>
        </p:txBody>
      </p:sp>
      <p:sp>
        <p:nvSpPr>
          <p:cNvPr id="1748" name="Shape 1748"/>
          <p:cNvSpPr txBox="1"/>
          <p:nvPr/>
        </p:nvSpPr>
        <p:spPr>
          <a:xfrm>
            <a:off x="3167417" y="2514600"/>
            <a:ext cx="3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</a:t>
            </a:r>
          </a:p>
        </p:txBody>
      </p:sp>
      <p:sp>
        <p:nvSpPr>
          <p:cNvPr id="1749" name="Shape 1749"/>
          <p:cNvSpPr txBox="1"/>
          <p:nvPr/>
        </p:nvSpPr>
        <p:spPr>
          <a:xfrm>
            <a:off x="3810000" y="3276600"/>
            <a:ext cx="3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</a:t>
            </a:r>
          </a:p>
        </p:txBody>
      </p:sp>
      <p:sp>
        <p:nvSpPr>
          <p:cNvPr id="1750" name="Shape 1750"/>
          <p:cNvSpPr txBox="1"/>
          <p:nvPr/>
        </p:nvSpPr>
        <p:spPr>
          <a:xfrm>
            <a:off x="3352800" y="2133600"/>
            <a:ext cx="3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</a:t>
            </a:r>
          </a:p>
        </p:txBody>
      </p:sp>
      <p:sp>
        <p:nvSpPr>
          <p:cNvPr id="1751" name="Shape 1751"/>
          <p:cNvSpPr txBox="1"/>
          <p:nvPr/>
        </p:nvSpPr>
        <p:spPr>
          <a:xfrm>
            <a:off x="4114800" y="3200400"/>
            <a:ext cx="3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</a:t>
            </a:r>
          </a:p>
        </p:txBody>
      </p:sp>
      <p:sp>
        <p:nvSpPr>
          <p:cNvPr id="1752" name="Shape 1752"/>
          <p:cNvSpPr txBox="1"/>
          <p:nvPr/>
        </p:nvSpPr>
        <p:spPr>
          <a:xfrm>
            <a:off x="3886200" y="2895600"/>
            <a:ext cx="30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</a:t>
            </a:r>
          </a:p>
        </p:txBody>
      </p:sp>
      <p:pic>
        <p:nvPicPr>
          <p:cNvPr descr="http://scienceforkids.kidipede.com/chemistry/atoms/pictures/oxygen.jpg" id="1753" name="Shape 17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7000" y="1524000"/>
            <a:ext cx="2249400" cy="21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Shape 1754"/>
          <p:cNvSpPr/>
          <p:nvPr/>
        </p:nvSpPr>
        <p:spPr>
          <a:xfrm>
            <a:off x="7239000" y="2133600"/>
            <a:ext cx="838200" cy="8382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755" name="Shape 1755"/>
          <p:cNvCxnSpPr/>
          <p:nvPr/>
        </p:nvCxnSpPr>
        <p:spPr>
          <a:xfrm rot="10800000">
            <a:off x="5562600" y="1524000"/>
            <a:ext cx="1676400" cy="6096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6" name="Shape 1756"/>
          <p:cNvSpPr/>
          <p:nvPr/>
        </p:nvSpPr>
        <p:spPr>
          <a:xfrm>
            <a:off x="2438400" y="1583850"/>
            <a:ext cx="3048000" cy="26670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228600" sx="104000" rotWithShape="0" algn="ctr" dir="5400000" dist="38100" sy="104000">
              <a:srgbClr val="000000">
                <a:alpha val="8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757" name="Shape 1757"/>
          <p:cNvCxnSpPr/>
          <p:nvPr/>
        </p:nvCxnSpPr>
        <p:spPr>
          <a:xfrm flipH="1">
            <a:off x="5562600" y="2971800"/>
            <a:ext cx="1676400" cy="1219200"/>
          </a:xfrm>
          <a:prstGeom prst="straightConnector1">
            <a:avLst/>
          </a:prstGeom>
          <a:noFill/>
          <a:ln cap="flat" cmpd="sng" w="7620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8" name="Shape 1758"/>
          <p:cNvSpPr txBox="1"/>
          <p:nvPr/>
        </p:nvSpPr>
        <p:spPr>
          <a:xfrm>
            <a:off x="838200" y="4419600"/>
            <a:ext cx="7772400" cy="1876500"/>
          </a:xfrm>
          <a:prstGeom prst="rect">
            <a:avLst/>
          </a:prstGeom>
          <a:solidFill>
            <a:srgbClr val="EBFAD2"/>
          </a:solidFill>
          <a:ln cap="flat" cmpd="sng" w="9525">
            <a:solidFill>
              <a:srgbClr val="796D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The strong nuclear force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0B05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0B05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9" name="Shape 1759"/>
          <p:cNvSpPr txBox="1"/>
          <p:nvPr/>
        </p:nvSpPr>
        <p:spPr>
          <a:xfrm>
            <a:off x="956100" y="4938750"/>
            <a:ext cx="44541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180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Holds the nucleus together</a:t>
            </a:r>
          </a:p>
        </p:txBody>
      </p:sp>
      <p:sp>
        <p:nvSpPr>
          <p:cNvPr id="1760" name="Shape 1760"/>
          <p:cNvSpPr txBox="1"/>
          <p:nvPr/>
        </p:nvSpPr>
        <p:spPr>
          <a:xfrm>
            <a:off x="928400" y="5537200"/>
            <a:ext cx="74376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1800">
                <a:solidFill>
                  <a:srgbClr val="00B050"/>
                </a:solidFill>
                <a:latin typeface="Short Stack"/>
                <a:ea typeface="Short Stack"/>
                <a:cs typeface="Short Stack"/>
                <a:sym typeface="Short Stack"/>
              </a:rPr>
              <a:t>Range of the force is 0.000000000000001 meters</a:t>
            </a:r>
          </a:p>
        </p:txBody>
      </p:sp>
      <p:sp>
        <p:nvSpPr>
          <p:cNvPr id="1761" name="Shape 1761"/>
          <p:cNvSpPr txBox="1"/>
          <p:nvPr/>
        </p:nvSpPr>
        <p:spPr>
          <a:xfrm>
            <a:off x="-147725" y="175400"/>
            <a:ext cx="93639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rIns="4570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The Fundamental  Forces of the Universe </a:t>
            </a:r>
            <a:r>
              <a:rPr b="1" lang="en-US" sz="34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Influence</a:t>
            </a:r>
            <a:r>
              <a:rPr b="1" lang="en-US" sz="34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 the Behavior of Particles!</a:t>
            </a:r>
          </a:p>
        </p:txBody>
      </p:sp>
      <p:sp>
        <p:nvSpPr>
          <p:cNvPr id="1762" name="Shape 1762"/>
          <p:cNvSpPr txBox="1"/>
          <p:nvPr/>
        </p:nvSpPr>
        <p:spPr>
          <a:xfrm>
            <a:off x="154500" y="1985550"/>
            <a:ext cx="25125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n-US" sz="3000">
                <a:solidFill>
                  <a:srgbClr val="85200C"/>
                </a:solidFill>
              </a:rPr>
              <a:t>Mediator: gluon</a:t>
            </a:r>
            <a:r>
              <a:rPr b="1" i="1" lang="en-US" sz="3600">
                <a:solidFill>
                  <a:srgbClr val="85200C"/>
                </a:solidFill>
              </a:rPr>
              <a:t> (g)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hape 1767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768" name="Shape 1768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/>
              <a:t>Neutrinos - Leo Aliaga</a:t>
            </a:r>
          </a:p>
        </p:txBody>
      </p:sp>
      <p:sp>
        <p:nvSpPr>
          <p:cNvPr id="1769" name="Shape 1769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770" name="Shape 1770"/>
          <p:cNvSpPr txBox="1"/>
          <p:nvPr>
            <p:ph type="title"/>
          </p:nvPr>
        </p:nvSpPr>
        <p:spPr>
          <a:xfrm>
            <a:off x="457200" y="76200"/>
            <a:ext cx="8229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Short Stack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What is the energy of 1 MeV?</a:t>
            </a:r>
            <a:r>
              <a:rPr b="1" i="0" lang="en-US" sz="36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sp>
        <p:nvSpPr>
          <p:cNvPr id="1771" name="Shape 1771"/>
          <p:cNvSpPr txBox="1"/>
          <p:nvPr/>
        </p:nvSpPr>
        <p:spPr>
          <a:xfrm>
            <a:off x="1066800" y="4419600"/>
            <a:ext cx="6705600" cy="846000"/>
          </a:xfrm>
          <a:prstGeom prst="rect">
            <a:avLst/>
          </a:prstGeom>
          <a:solidFill>
            <a:srgbClr val="F8CBCB"/>
          </a:solidFill>
          <a:ln cap="flat" cmpd="sng" w="38100">
            <a:solidFill>
              <a:srgbClr val="630D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where 1 MeV = 1,000,000 electron volts.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                    = 1.6 x 10</a:t>
            </a:r>
            <a:r>
              <a:rPr b="1" baseline="30000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-13</a:t>
            </a: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 Joules. </a:t>
            </a:r>
          </a:p>
        </p:txBody>
      </p:sp>
      <p:pic>
        <p:nvPicPr>
          <p:cNvPr id="1772" name="Shape 17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400" y="1828800"/>
            <a:ext cx="33273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Shape 1773"/>
          <p:cNvSpPr txBox="1"/>
          <p:nvPr/>
        </p:nvSpPr>
        <p:spPr>
          <a:xfrm>
            <a:off x="1066800" y="914400"/>
            <a:ext cx="6705600" cy="831000"/>
          </a:xfrm>
          <a:prstGeom prst="rect">
            <a:avLst/>
          </a:prstGeom>
          <a:solidFill>
            <a:srgbClr val="F8CBCB"/>
          </a:solidFill>
          <a:ln cap="flat" cmpd="sng" w="38100">
            <a:solidFill>
              <a:srgbClr val="630D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The energy of a flying mosquito is 1,000,000,000,000 electron volts,</a:t>
            </a:r>
            <a:r>
              <a:rPr b="1" lang="en-US" sz="24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sp>
        <p:nvSpPr>
          <p:cNvPr id="1774" name="Shape 1774"/>
          <p:cNvSpPr txBox="1"/>
          <p:nvPr/>
        </p:nvSpPr>
        <p:spPr>
          <a:xfrm>
            <a:off x="419550" y="5313850"/>
            <a:ext cx="8127000" cy="10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2000">
                <a:solidFill>
                  <a:srgbClr val="980000"/>
                </a:solidFill>
                <a:latin typeface="Short Stack"/>
                <a:ea typeface="Short Stack"/>
                <a:cs typeface="Short Stack"/>
                <a:sym typeface="Short Stack"/>
              </a:rPr>
              <a:t>It is high energy for an elementary: for an electron at rest, it will make it to move at 0.94c 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Shape 1779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1/27/17</a:t>
            </a:r>
          </a:p>
        </p:txBody>
      </p:sp>
      <p:sp>
        <p:nvSpPr>
          <p:cNvPr id="1780" name="Shape 1780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 </a:t>
            </a:r>
          </a:p>
        </p:txBody>
      </p:sp>
      <p:sp>
        <p:nvSpPr>
          <p:cNvPr id="1781" name="Shape 1781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cross-sections.png" id="1782" name="Shape 1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623" y="1290012"/>
            <a:ext cx="6499598" cy="49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Shape 1783"/>
          <p:cNvSpPr txBox="1"/>
          <p:nvPr/>
        </p:nvSpPr>
        <p:spPr>
          <a:xfrm>
            <a:off x="152400" y="0"/>
            <a:ext cx="86868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Neutrino - nucleus cross-section needs to be accurately determined 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5658025" y="1482575"/>
            <a:ext cx="3461700" cy="328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>
                <a:latin typeface="Short Stack"/>
                <a:ea typeface="Short Stack"/>
                <a:cs typeface="Short Stack"/>
                <a:sym typeface="Short Stack"/>
              </a:rPr>
              <a:t>Particularly MINERvA is a Fermilab cross-section dedicated experiment.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000">
              <a:latin typeface="Short Stack"/>
              <a:ea typeface="Short Stack"/>
              <a:cs typeface="Short Stack"/>
              <a:sym typeface="Short Stack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2000">
                <a:latin typeface="Short Stack"/>
                <a:ea typeface="Short Stack"/>
                <a:cs typeface="Short Stack"/>
                <a:sym typeface="Short Stack"/>
              </a:rPr>
              <a:t>But in general all other Fermilab neutrino experiment also have cross-section studies.</a:t>
            </a:r>
          </a:p>
        </p:txBody>
      </p:sp>
      <p:sp>
        <p:nvSpPr>
          <p:cNvPr id="1785" name="Shape 1785"/>
          <p:cNvSpPr txBox="1"/>
          <p:nvPr/>
        </p:nvSpPr>
        <p:spPr>
          <a:xfrm>
            <a:off x="2740975" y="5992425"/>
            <a:ext cx="1143000" cy="287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Shape 1790"/>
          <p:cNvSpPr txBox="1"/>
          <p:nvPr>
            <p:ph idx="10" type="dt"/>
          </p:nvPr>
        </p:nvSpPr>
        <p:spPr>
          <a:xfrm>
            <a:off x="665181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4/8/17</a:t>
            </a:r>
          </a:p>
        </p:txBody>
      </p:sp>
      <p:sp>
        <p:nvSpPr>
          <p:cNvPr id="1791" name="Shape 1791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dara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</a:t>
            </a:r>
          </a:p>
        </p:txBody>
      </p:sp>
      <p:sp>
        <p:nvSpPr>
          <p:cNvPr id="1792" name="Shape 1792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descr="http://www.spazioasperger.it/imgs/majorana.jpg" id="1793" name="Shape 17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00200"/>
            <a:ext cx="26625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Shape 1794"/>
          <p:cNvSpPr txBox="1"/>
          <p:nvPr/>
        </p:nvSpPr>
        <p:spPr>
          <a:xfrm>
            <a:off x="2971800" y="1240650"/>
            <a:ext cx="6172200" cy="36621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Short Stack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After Fermi published his beta-decay theory, Ettore Majorana derived a theory to suggest that the neutrino may be its own anti-particle. Means that the neutrino and anti-neutrino are the same.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hort Stack"/>
              <a:buNone/>
            </a:pPr>
            <a:r>
              <a:t/>
            </a:r>
            <a:endParaRPr/>
          </a:p>
        </p:txBody>
      </p:sp>
      <p:pic>
        <p:nvPicPr>
          <p:cNvPr descr="https://encrypted-tbn1.gstatic.com/images?q=tbn:ANd9GcSNVTLybZnevnceQhKVpXrA325JCa23Lji4hbEU3Vj9-Hlf5w69Zw" id="1795" name="Shape 17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3048000"/>
            <a:ext cx="3404400" cy="1447800"/>
          </a:xfrm>
          <a:prstGeom prst="rect">
            <a:avLst/>
          </a:prstGeom>
          <a:noFill/>
          <a:ln cap="flat" cmpd="sng" w="5715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96" name="Shape 1796"/>
          <p:cNvSpPr txBox="1"/>
          <p:nvPr/>
        </p:nvSpPr>
        <p:spPr>
          <a:xfrm>
            <a:off x="985087" y="131575"/>
            <a:ext cx="80586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marL="403225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48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Another mystery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4/8/17</a:t>
            </a:r>
          </a:p>
        </p:txBody>
      </p:sp>
      <p:sp>
        <p:nvSpPr>
          <p:cNvPr id="1802" name="Shape 1802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</a:t>
            </a:r>
          </a:p>
        </p:txBody>
      </p:sp>
      <p:sp>
        <p:nvSpPr>
          <p:cNvPr id="1803" name="Shape 1803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  <p:pic>
        <p:nvPicPr>
          <p:cNvPr descr="http://www.spazioasperger.it/imgs/majorana.jpg" id="1804" name="Shape 18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00"/>
            <a:ext cx="2057400" cy="22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5" name="Shape 1805"/>
          <p:cNvSpPr txBox="1"/>
          <p:nvPr/>
        </p:nvSpPr>
        <p:spPr>
          <a:xfrm>
            <a:off x="1981200" y="381000"/>
            <a:ext cx="4419600" cy="13851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Remember THIS Guy!</a:t>
            </a:r>
            <a:r>
              <a:rPr b="1" lang="en-US" sz="24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He predicted that the neutrino and anti-neutrino are exactly the same.</a:t>
            </a:r>
            <a:r>
              <a:rPr b="1" lang="en-US" sz="20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sp>
        <p:nvSpPr>
          <p:cNvPr id="1806" name="Shape 1806"/>
          <p:cNvSpPr txBox="1"/>
          <p:nvPr/>
        </p:nvSpPr>
        <p:spPr>
          <a:xfrm>
            <a:off x="2942200" y="2299750"/>
            <a:ext cx="4617300" cy="461700"/>
          </a:xfrm>
          <a:prstGeom prst="rect">
            <a:avLst/>
          </a:prstGeom>
          <a:solidFill>
            <a:srgbClr val="FDE1C8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This is important because …</a:t>
            </a:r>
          </a:p>
        </p:txBody>
      </p:sp>
      <p:pic>
        <p:nvPicPr>
          <p:cNvPr descr="https://encrypted-tbn1.gstatic.com/images?q=tbn:ANd9GcSNVTLybZnevnceQhKVpXrA325JCa23Lji4hbEU3Vj9-Hlf5w69Zw" id="1807" name="Shape 18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800" y="533400"/>
            <a:ext cx="2438400" cy="1066800"/>
          </a:xfrm>
          <a:prstGeom prst="rect">
            <a:avLst/>
          </a:prstGeom>
          <a:noFill/>
          <a:ln cap="flat" cmpd="sng" w="5715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808" name="Shape 18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2895600"/>
            <a:ext cx="3530700" cy="23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Shape 1809"/>
          <p:cNvSpPr txBox="1"/>
          <p:nvPr/>
        </p:nvSpPr>
        <p:spPr>
          <a:xfrm>
            <a:off x="152400" y="5486400"/>
            <a:ext cx="4343400" cy="1200300"/>
          </a:xfrm>
          <a:prstGeom prst="rect">
            <a:avLst/>
          </a:prstGeom>
          <a:solidFill>
            <a:srgbClr val="CBE7FC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6A24A0"/>
                </a:solidFill>
                <a:latin typeface="Short Stack"/>
                <a:ea typeface="Short Stack"/>
                <a:cs typeface="Short Stack"/>
                <a:sym typeface="Short Stack"/>
              </a:rPr>
              <a:t>Big Bang created equal amount of matter and anti-matter.</a:t>
            </a:r>
          </a:p>
        </p:txBody>
      </p:sp>
      <p:pic>
        <p:nvPicPr>
          <p:cNvPr id="1810" name="Shape 18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4400" y="2971800"/>
            <a:ext cx="42672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Shape 18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24400" y="3657600"/>
            <a:ext cx="426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Shape 1816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4/8/17</a:t>
            </a:r>
          </a:p>
        </p:txBody>
      </p:sp>
      <p:sp>
        <p:nvSpPr>
          <p:cNvPr id="1817" name="Shape 1817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</a:t>
            </a:r>
          </a:p>
        </p:txBody>
      </p:sp>
      <p:sp>
        <p:nvSpPr>
          <p:cNvPr id="1818" name="Shape 1818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  <p:pic>
        <p:nvPicPr>
          <p:cNvPr descr="http://www.spazioasperger.it/imgs/majorana.jpg" id="1819" name="Shape 18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00"/>
            <a:ext cx="2057400" cy="22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Shape 1820"/>
          <p:cNvSpPr txBox="1"/>
          <p:nvPr/>
        </p:nvSpPr>
        <p:spPr>
          <a:xfrm>
            <a:off x="1981200" y="381000"/>
            <a:ext cx="4419600" cy="1385100"/>
          </a:xfrm>
          <a:prstGeom prst="rect">
            <a:avLst/>
          </a:prstGeom>
          <a:solidFill>
            <a:srgbClr val="FDF8CB"/>
          </a:solidFill>
          <a:ln cap="flat" cmpd="sng" w="3810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Remember THIS Guy!</a:t>
            </a:r>
            <a:r>
              <a:rPr b="1" lang="en-US" sz="2400">
                <a:solidFill>
                  <a:srgbClr val="0D0D0D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He predicted that the neutrino and anti-neutrino are exactly the same.</a:t>
            </a:r>
            <a:r>
              <a:rPr b="1" lang="en-US" sz="20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  <p:pic>
        <p:nvPicPr>
          <p:cNvPr descr="https://encrypted-tbn1.gstatic.com/images?q=tbn:ANd9GcSNVTLybZnevnceQhKVpXrA325JCa23Lji4hbEU3Vj9-Hlf5w69Zw" id="1821" name="Shape 18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4600" y="533400"/>
            <a:ext cx="2438400" cy="1066800"/>
          </a:xfrm>
          <a:prstGeom prst="rect">
            <a:avLst/>
          </a:prstGeom>
          <a:noFill/>
          <a:ln cap="flat" cmpd="sng" w="5715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822" name="Shape 1822"/>
          <p:cNvSpPr txBox="1"/>
          <p:nvPr/>
        </p:nvSpPr>
        <p:spPr>
          <a:xfrm>
            <a:off x="838200" y="2514600"/>
            <a:ext cx="7848600" cy="1815900"/>
          </a:xfrm>
          <a:prstGeom prst="rect">
            <a:avLst/>
          </a:prstGeom>
          <a:solidFill>
            <a:srgbClr val="CCE8FC"/>
          </a:solidFill>
          <a:ln cap="flat" cmpd="sng" w="3810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6A24A0"/>
                </a:solidFill>
                <a:latin typeface="Short Stack"/>
                <a:ea typeface="Short Stack"/>
                <a:cs typeface="Short Stack"/>
                <a:sym typeface="Short Stack"/>
              </a:rPr>
              <a:t>Making precision measurements of the properties of neutrinos bring us a step closer to uncovering the biggest mysteries of the universe!</a:t>
            </a:r>
          </a:p>
        </p:txBody>
      </p:sp>
      <p:sp>
        <p:nvSpPr>
          <p:cNvPr id="1823" name="Shape 1823"/>
          <p:cNvSpPr/>
          <p:nvPr/>
        </p:nvSpPr>
        <p:spPr>
          <a:xfrm>
            <a:off x="1828800" y="4800600"/>
            <a:ext cx="6096000" cy="1200300"/>
          </a:xfrm>
          <a:prstGeom prst="rect">
            <a:avLst/>
          </a:prstGeom>
          <a:solidFill>
            <a:srgbClr val="FDF8CB"/>
          </a:solidFill>
          <a:ln cap="flat" cmpd="sng" w="57150">
            <a:solidFill>
              <a:srgbClr val="796C0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0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We are in a new ERA of Neutrino Detectors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nova_results.png" id="1830" name="Shape 18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00" y="1372674"/>
            <a:ext cx="7230999" cy="507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Shape 1831"/>
          <p:cNvSpPr txBox="1"/>
          <p:nvPr/>
        </p:nvSpPr>
        <p:spPr>
          <a:xfrm>
            <a:off x="-222575" y="124200"/>
            <a:ext cx="92919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90000"/>
              </a:lnSpc>
              <a:spcBef>
                <a:spcPts val="0"/>
              </a:spcBef>
              <a:buNone/>
            </a:pPr>
            <a:r>
              <a:rPr b="1" lang="en-US" sz="360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This measurements is happening right now...</a:t>
            </a:r>
          </a:p>
        </p:txBody>
      </p:sp>
      <p:sp>
        <p:nvSpPr>
          <p:cNvPr id="1832" name="Shape 1832"/>
          <p:cNvSpPr txBox="1"/>
          <p:nvPr/>
        </p:nvSpPr>
        <p:spPr>
          <a:xfrm>
            <a:off x="5213375" y="1299350"/>
            <a:ext cx="31575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arXiv:1701.05891</a:t>
            </a:r>
          </a:p>
        </p:txBody>
      </p:sp>
      <p:sp>
        <p:nvSpPr>
          <p:cNvPr id="1833" name="Shape 1833"/>
          <p:cNvSpPr txBox="1"/>
          <p:nvPr/>
        </p:nvSpPr>
        <p:spPr>
          <a:xfrm>
            <a:off x="804100" y="1299350"/>
            <a:ext cx="37290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published Jan 20, 2017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Shape 1838"/>
          <p:cNvSpPr txBox="1"/>
          <p:nvPr>
            <p:ph type="title"/>
          </p:nvPr>
        </p:nvSpPr>
        <p:spPr>
          <a:xfrm>
            <a:off x="152400" y="0"/>
            <a:ext cx="8686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i="0" lang="en-US" sz="3600" u="none" cap="none" strike="noStrike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Why is it so complicated?</a:t>
            </a:r>
          </a:p>
        </p:txBody>
      </p:sp>
      <p:sp>
        <p:nvSpPr>
          <p:cNvPr id="1839" name="Shape 1839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/>
              <a:t>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1840" name="Shape 1840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1841" name="Shape 1841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842" name="Shape 18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990600"/>
            <a:ext cx="2819400" cy="18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Shape 1843"/>
          <p:cNvSpPr txBox="1"/>
          <p:nvPr/>
        </p:nvSpPr>
        <p:spPr>
          <a:xfrm>
            <a:off x="609600" y="2895600"/>
            <a:ext cx="7848600" cy="523200"/>
          </a:xfrm>
          <a:prstGeom prst="rect">
            <a:avLst/>
          </a:prstGeom>
          <a:solidFill>
            <a:srgbClr val="CCE8FC"/>
          </a:solidFill>
          <a:ln cap="flat" cmpd="sng" w="3810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200">
                <a:solidFill>
                  <a:srgbClr val="6A24A0"/>
                </a:solidFill>
                <a:latin typeface="Short Stack"/>
                <a:ea typeface="Short Stack"/>
                <a:cs typeface="Short Stack"/>
                <a:sym typeface="Short Stack"/>
              </a:rPr>
              <a:t>The environment of the nucleus is a BEAST!</a:t>
            </a:r>
          </a:p>
        </p:txBody>
      </p:sp>
      <p:pic>
        <p:nvPicPr>
          <p:cNvPr id="1844" name="Shape 18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038600"/>
            <a:ext cx="2514600" cy="20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Shape 18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3962400"/>
            <a:ext cx="1905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6" name="Shape 1846"/>
          <p:cNvSpPr txBox="1"/>
          <p:nvPr/>
        </p:nvSpPr>
        <p:spPr>
          <a:xfrm>
            <a:off x="152400" y="2895600"/>
            <a:ext cx="8763000" cy="954000"/>
          </a:xfrm>
          <a:prstGeom prst="rect">
            <a:avLst/>
          </a:prstGeom>
          <a:solidFill>
            <a:srgbClr val="FDE1C8"/>
          </a:solidFill>
          <a:ln cap="flat" cmpd="sng" w="38100">
            <a:solidFill>
              <a:srgbClr val="A9530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The neutrino has to collide with a nucleon under various scenarios.....</a:t>
            </a:r>
          </a:p>
        </p:txBody>
      </p:sp>
      <p:sp>
        <p:nvSpPr>
          <p:cNvPr id="1847" name="Shape 1847"/>
          <p:cNvSpPr txBox="1"/>
          <p:nvPr/>
        </p:nvSpPr>
        <p:spPr>
          <a:xfrm>
            <a:off x="152400" y="6096000"/>
            <a:ext cx="2514600" cy="646200"/>
          </a:xfrm>
          <a:prstGeom prst="rect">
            <a:avLst/>
          </a:prstGeom>
          <a:solidFill>
            <a:srgbClr val="E8D5F5"/>
          </a:solidFill>
          <a:ln cap="flat" cmpd="sng" w="3810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b="1" lang="en-US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nucleon bound with another nucleon</a:t>
            </a:r>
          </a:p>
        </p:txBody>
      </p:sp>
      <p:sp>
        <p:nvSpPr>
          <p:cNvPr id="1848" name="Shape 1848"/>
          <p:cNvSpPr txBox="1"/>
          <p:nvPr/>
        </p:nvSpPr>
        <p:spPr>
          <a:xfrm>
            <a:off x="4572000" y="5105400"/>
            <a:ext cx="3276600" cy="1569600"/>
          </a:xfrm>
          <a:prstGeom prst="rect">
            <a:avLst/>
          </a:prstGeom>
          <a:solidFill>
            <a:srgbClr val="E8D5F5"/>
          </a:solidFill>
          <a:ln cap="flat" cmpd="sng" w="3810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b="1" lang="en-US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The inside of a nucleon really looks like </a:t>
            </a:r>
            <a:r>
              <a:rPr b="1" lang="en-US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this!!!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b="1" lang="en-US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3 valence quarks, sea of quarks, and particles called gluons holding them together.</a:t>
            </a:r>
          </a:p>
        </p:txBody>
      </p:sp>
      <p:pic>
        <p:nvPicPr>
          <p:cNvPr id="1849" name="Shape 18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0" y="4267200"/>
            <a:ext cx="26670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0" name="Shape 1850"/>
          <p:cNvSpPr txBox="1"/>
          <p:nvPr/>
        </p:nvSpPr>
        <p:spPr>
          <a:xfrm>
            <a:off x="5410200" y="3810000"/>
            <a:ext cx="3197700" cy="584700"/>
          </a:xfrm>
          <a:prstGeom prst="rect">
            <a:avLst/>
          </a:prstGeom>
          <a:solidFill>
            <a:srgbClr val="E8D5F5"/>
          </a:solidFill>
          <a:ln cap="flat" cmpd="sng" w="38100">
            <a:solidFill>
              <a:srgbClr val="46186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b="1" lang="en-US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Also, there is a pion cloud surrounding the nucleus.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 txBox="1"/>
          <p:nvPr>
            <p:ph idx="10" type="dt"/>
          </p:nvPr>
        </p:nvSpPr>
        <p:spPr>
          <a:xfrm>
            <a:off x="6651811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4/8/17</a:t>
            </a:r>
          </a:p>
        </p:txBody>
      </p:sp>
      <p:sp>
        <p:nvSpPr>
          <p:cNvPr id="1856" name="Shape 1856"/>
          <p:cNvSpPr txBox="1"/>
          <p:nvPr>
            <p:ph idx="11" type="ftr"/>
          </p:nvPr>
        </p:nvSpPr>
        <p:spPr>
          <a:xfrm>
            <a:off x="354106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Leo Aliaga </a:t>
            </a:r>
          </a:p>
        </p:txBody>
      </p:sp>
      <p:sp>
        <p:nvSpPr>
          <p:cNvPr id="1857" name="Shape 1857"/>
          <p:cNvSpPr txBox="1"/>
          <p:nvPr/>
        </p:nvSpPr>
        <p:spPr>
          <a:xfrm>
            <a:off x="152400" y="0"/>
            <a:ext cx="8686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ndara"/>
              <a:buNone/>
            </a:pPr>
            <a:r>
              <a:rPr b="1" lang="en-US" sz="3600">
                <a:solidFill>
                  <a:srgbClr val="434343"/>
                </a:solidFill>
                <a:latin typeface="Rockwell"/>
                <a:ea typeface="Rockwell"/>
                <a:cs typeface="Rockwell"/>
                <a:sym typeface="Rockwell"/>
              </a:rPr>
              <a:t>Why is it so complicated?</a:t>
            </a:r>
          </a:p>
        </p:txBody>
      </p:sp>
      <p:sp>
        <p:nvSpPr>
          <p:cNvPr id="1858" name="Shape 1858"/>
          <p:cNvSpPr txBox="1"/>
          <p:nvPr/>
        </p:nvSpPr>
        <p:spPr>
          <a:xfrm>
            <a:off x="152400" y="2895600"/>
            <a:ext cx="8763000" cy="954000"/>
          </a:xfrm>
          <a:prstGeom prst="rect">
            <a:avLst/>
          </a:prstGeom>
          <a:solidFill>
            <a:srgbClr val="FDE1C8"/>
          </a:solidFill>
          <a:ln cap="flat" cmpd="sng" w="38100">
            <a:solidFill>
              <a:srgbClr val="A9530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The outgoing hadrons have to exit this complicated environment.</a:t>
            </a:r>
          </a:p>
        </p:txBody>
      </p:sp>
      <p:pic>
        <p:nvPicPr>
          <p:cNvPr id="1859" name="Shape 18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990600"/>
            <a:ext cx="2819400" cy="18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Shape 18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3962400"/>
            <a:ext cx="3581400" cy="27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1" name="Shape 1861"/>
          <p:cNvSpPr txBox="1"/>
          <p:nvPr/>
        </p:nvSpPr>
        <p:spPr>
          <a:xfrm>
            <a:off x="3886200" y="4114800"/>
            <a:ext cx="4938900" cy="1015800"/>
          </a:xfrm>
          <a:prstGeom prst="rect">
            <a:avLst/>
          </a:prstGeom>
          <a:solidFill>
            <a:srgbClr val="E8D5F5"/>
          </a:solidFill>
          <a:ln cap="flat" cmpd="sng" w="38100">
            <a:solidFill>
              <a:srgbClr val="A9530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On the way out of the nucleus, the hadron can undergo various interactions with spectator nucleons. </a:t>
            </a:r>
          </a:p>
        </p:txBody>
      </p:sp>
      <p:sp>
        <p:nvSpPr>
          <p:cNvPr id="1862" name="Shape 1862"/>
          <p:cNvSpPr txBox="1"/>
          <p:nvPr/>
        </p:nvSpPr>
        <p:spPr>
          <a:xfrm>
            <a:off x="3886200" y="5486400"/>
            <a:ext cx="4876800" cy="708000"/>
          </a:xfrm>
          <a:prstGeom prst="rect">
            <a:avLst/>
          </a:prstGeom>
          <a:solidFill>
            <a:srgbClr val="E8D5F5"/>
          </a:solidFill>
          <a:ln cap="flat" cmpd="sng" w="38100">
            <a:solidFill>
              <a:srgbClr val="A9530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6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The detector will see </a:t>
            </a:r>
            <a:r>
              <a:rPr b="1" lang="en-US" sz="1600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many</a:t>
            </a:r>
            <a:r>
              <a:rPr b="1" lang="en-US" sz="16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, </a:t>
            </a:r>
            <a:r>
              <a:rPr b="1" lang="en-US" sz="1600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one</a:t>
            </a:r>
            <a:r>
              <a:rPr b="1" lang="en-US" sz="16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, or </a:t>
            </a:r>
            <a:r>
              <a:rPr b="1" lang="en-US" sz="1600">
                <a:solidFill>
                  <a:srgbClr val="008000"/>
                </a:solidFill>
                <a:latin typeface="Short Stack"/>
                <a:ea typeface="Short Stack"/>
                <a:cs typeface="Short Stack"/>
                <a:sym typeface="Short Stack"/>
              </a:rPr>
              <a:t>no</a:t>
            </a:r>
            <a:r>
              <a:rPr b="1" lang="en-US" sz="1600">
                <a:solidFill>
                  <a:srgbClr val="000090"/>
                </a:solidFill>
                <a:latin typeface="Short Stack"/>
                <a:ea typeface="Short Stack"/>
                <a:cs typeface="Short Stack"/>
                <a:sym typeface="Short Stack"/>
              </a:rPr>
              <a:t> hadrons.</a:t>
            </a:r>
          </a:p>
        </p:txBody>
      </p:sp>
      <p:sp>
        <p:nvSpPr>
          <p:cNvPr id="1863" name="Shape 1863"/>
          <p:cNvSpPr txBox="1"/>
          <p:nvPr>
            <p:ph idx="12" type="sldNum"/>
          </p:nvPr>
        </p:nvSpPr>
        <p:spPr>
          <a:xfrm>
            <a:off x="41910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10" type="dt"/>
          </p:nvPr>
        </p:nvSpPr>
        <p:spPr>
          <a:xfrm>
            <a:off x="6651811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4</a:t>
            </a:r>
            <a:r>
              <a:rPr lang="en-US"/>
              <a:t>/8</a:t>
            </a: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/17</a:t>
            </a:r>
          </a:p>
        </p:txBody>
      </p:sp>
      <p:sp>
        <p:nvSpPr>
          <p:cNvPr id="256" name="Shape 256"/>
          <p:cNvSpPr txBox="1"/>
          <p:nvPr>
            <p:ph idx="11" type="ftr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Neutrinos - </a:t>
            </a:r>
            <a:r>
              <a:rPr lang="en-US"/>
              <a:t>Leo Aliaga</a:t>
            </a:r>
          </a:p>
        </p:txBody>
      </p:sp>
      <p:sp>
        <p:nvSpPr>
          <p:cNvPr id="257" name="Shape 257"/>
          <p:cNvSpPr txBox="1"/>
          <p:nvPr>
            <p:ph idx="12" type="sldNum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http://3.s3.envato.com/files/35003320/Speeding%20Particles%20Red%20Loop_PrevImage.jpg" id="258" name="Shape 2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228600" y="685800"/>
            <a:ext cx="4800600" cy="3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EFEFEF"/>
                </a:solidFill>
                <a:latin typeface="Short Stack"/>
                <a:ea typeface="Short Stack"/>
                <a:cs typeface="Short Stack"/>
                <a:sym typeface="Short Stack"/>
              </a:rPr>
              <a:t>Millions and millions and millions of neutrinos are also passing through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EFEFEF"/>
                </a:solidFill>
                <a:latin typeface="Short Stack"/>
                <a:ea typeface="Short Stack"/>
                <a:cs typeface="Short Stack"/>
                <a:sym typeface="Short Stack"/>
              </a:rPr>
              <a:t>YOU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EFEFEF"/>
                </a:solidFill>
                <a:latin typeface="Short Stack"/>
                <a:ea typeface="Short Stack"/>
                <a:cs typeface="Short Stack"/>
                <a:sym typeface="Short Stack"/>
              </a:rPr>
              <a:t>at this very </a:t>
            </a:r>
            <a:r>
              <a:rPr lang="en-US" sz="3000">
                <a:solidFill>
                  <a:srgbClr val="EFEFEF"/>
                </a:solidFill>
                <a:latin typeface="Short Stack"/>
                <a:ea typeface="Short Stack"/>
                <a:cs typeface="Short Stack"/>
                <a:sym typeface="Short Stack"/>
              </a:rPr>
              <a:t>MOMENT!</a:t>
            </a:r>
          </a:p>
        </p:txBody>
      </p:sp>
      <p:pic>
        <p:nvPicPr>
          <p:cNvPr descr="student reading outside Miner Library" id="260" name="Shape 2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7800" y="1295400"/>
            <a:ext cx="34005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228600" y="4327500"/>
            <a:ext cx="86376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3F3F3"/>
                </a:solidFill>
                <a:latin typeface="Short Stack"/>
                <a:ea typeface="Short Stack"/>
                <a:cs typeface="Short Stack"/>
                <a:sym typeface="Short Stack"/>
              </a:rPr>
              <a:t>~ 65 billion of neutrinos  / cm</a:t>
            </a:r>
            <a:r>
              <a:rPr baseline="30000" lang="en-US" sz="2800">
                <a:solidFill>
                  <a:srgbClr val="F3F3F3"/>
                </a:solidFill>
                <a:latin typeface="Short Stack"/>
                <a:ea typeface="Short Stack"/>
                <a:cs typeface="Short Stack"/>
                <a:sym typeface="Short Stack"/>
              </a:rPr>
              <a:t>2</a:t>
            </a:r>
            <a:r>
              <a:rPr lang="en-US" sz="2800">
                <a:solidFill>
                  <a:srgbClr val="F3F3F3"/>
                </a:solidFill>
                <a:latin typeface="Short Stack"/>
                <a:ea typeface="Short Stack"/>
                <a:cs typeface="Short Stack"/>
                <a:sym typeface="Short Stack"/>
              </a:rPr>
              <a:t> / sec from the Sun.</a:t>
            </a:r>
          </a:p>
        </p:txBody>
      </p:sp>
      <p:sp>
        <p:nvSpPr>
          <p:cNvPr id="262" name="Shape 262"/>
          <p:cNvSpPr/>
          <p:nvPr/>
        </p:nvSpPr>
        <p:spPr>
          <a:xfrm>
            <a:off x="3375000" y="5567775"/>
            <a:ext cx="4800600" cy="1035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/>
        </p:nvSpPr>
        <p:spPr>
          <a:xfrm>
            <a:off x="3472375" y="5773825"/>
            <a:ext cx="55275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latin typeface="Short Stack"/>
                <a:ea typeface="Short Stack"/>
                <a:cs typeface="Short Stack"/>
                <a:sym typeface="Short Stack"/>
              </a:rPr>
              <a:t>Neutrino flux: </a:t>
            </a:r>
            <a:r>
              <a:rPr b="1" lang="en-US" sz="2400">
                <a:latin typeface="Noto Sans Symbols"/>
                <a:ea typeface="Noto Sans Symbols"/>
                <a:cs typeface="Noto Sans Symbols"/>
                <a:sym typeface="Noto Sans Symbols"/>
              </a:rPr>
              <a:t>ν/ cm2 / sec</a:t>
            </a:r>
            <a:r>
              <a:rPr lang="en-US" sz="2800">
                <a:latin typeface="Short Stack"/>
                <a:ea typeface="Short Stack"/>
                <a:cs typeface="Short Stack"/>
                <a:sym typeface="Short Stack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