
<file path=[Content_Types].xml><?xml version="1.0" encoding="utf-8"?>
<Types xmlns="http://schemas.openxmlformats.org/package/2006/content-types">
  <Default Extension="xml" ContentType="application/xml"/>
  <Default Extension="wmf" ContentType="image/x-wmf"/>
  <Default Extension="jpg" ContentType="image/jpeg"/>
  <Default Extension="jpeg" ContentType="image/jpeg"/>
  <Default Extension="rels" ContentType="application/vnd.openxmlformats-package.relationships+xml"/>
  <Default Extension="vml" ContentType="application/vnd.openxmlformats-officedocument.vmlDrawing"/>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embeddings/oleObject1.bin" ContentType="application/vnd.openxmlformats-officedocument.oleObject"/>
  <Override PartName="/ppt/embeddings/oleObject2.bin" ContentType="application/vnd.openxmlformats-officedocument.oleObject"/>
  <Override PartName="/ppt/embeddings/oleObject3.bin" ContentType="application/vnd.openxmlformats-officedocument.oleObject"/>
  <Override PartName="/ppt/embeddings/oleObject4.bin" ContentType="application/vnd.openxmlformats-officedocument.oleObject"/>
  <Override PartName="/ppt/embeddings/oleObject5.bin" ContentType="application/vnd.openxmlformats-officedocument.oleObject"/>
  <Override PartName="/ppt/embeddings/oleObject6.bin" ContentType="application/vnd.openxmlformats-officedocument.oleObject"/>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3"/>
  </p:notesMasterIdLst>
  <p:sldIdLst>
    <p:sldId id="256" r:id="rId2"/>
    <p:sldId id="433" r:id="rId3"/>
    <p:sldId id="507" r:id="rId4"/>
    <p:sldId id="517" r:id="rId5"/>
    <p:sldId id="477" r:id="rId6"/>
    <p:sldId id="496" r:id="rId7"/>
    <p:sldId id="468" r:id="rId8"/>
    <p:sldId id="408" r:id="rId9"/>
    <p:sldId id="505" r:id="rId10"/>
    <p:sldId id="372" r:id="rId11"/>
    <p:sldId id="506" r:id="rId12"/>
    <p:sldId id="480" r:id="rId13"/>
    <p:sldId id="508" r:id="rId14"/>
    <p:sldId id="410" r:id="rId15"/>
    <p:sldId id="518" r:id="rId16"/>
    <p:sldId id="362" r:id="rId17"/>
    <p:sldId id="421" r:id="rId18"/>
    <p:sldId id="440" r:id="rId19"/>
    <p:sldId id="470" r:id="rId20"/>
    <p:sldId id="471" r:id="rId21"/>
    <p:sldId id="472" r:id="rId22"/>
    <p:sldId id="513" r:id="rId23"/>
    <p:sldId id="380" r:id="rId24"/>
    <p:sldId id="504" r:id="rId25"/>
    <p:sldId id="401" r:id="rId26"/>
    <p:sldId id="514" r:id="rId27"/>
    <p:sldId id="323" r:id="rId28"/>
    <p:sldId id="463" r:id="rId29"/>
    <p:sldId id="286" r:id="rId30"/>
    <p:sldId id="457" r:id="rId31"/>
    <p:sldId id="515" r:id="rId32"/>
    <p:sldId id="445" r:id="rId33"/>
    <p:sldId id="446" r:id="rId34"/>
    <p:sldId id="497" r:id="rId35"/>
    <p:sldId id="494" r:id="rId36"/>
    <p:sldId id="498" r:id="rId37"/>
    <p:sldId id="365" r:id="rId38"/>
    <p:sldId id="474" r:id="rId39"/>
    <p:sldId id="322" r:id="rId40"/>
    <p:sldId id="390" r:id="rId41"/>
    <p:sldId id="340" r:id="rId42"/>
    <p:sldId id="346" r:id="rId43"/>
    <p:sldId id="493" r:id="rId44"/>
    <p:sldId id="483" r:id="rId45"/>
    <p:sldId id="487" r:id="rId46"/>
    <p:sldId id="488" r:id="rId47"/>
    <p:sldId id="458" r:id="rId48"/>
    <p:sldId id="461" r:id="rId49"/>
    <p:sldId id="475" r:id="rId50"/>
    <p:sldId id="439" r:id="rId51"/>
    <p:sldId id="452" r:id="rId52"/>
    <p:sldId id="273" r:id="rId53"/>
    <p:sldId id="266" r:id="rId54"/>
    <p:sldId id="282" r:id="rId55"/>
    <p:sldId id="366" r:id="rId56"/>
    <p:sldId id="485" r:id="rId57"/>
    <p:sldId id="403" r:id="rId58"/>
    <p:sldId id="324" r:id="rId59"/>
    <p:sldId id="351" r:id="rId60"/>
    <p:sldId id="416" r:id="rId61"/>
    <p:sldId id="407" r:id="rId62"/>
    <p:sldId id="354" r:id="rId63"/>
    <p:sldId id="484" r:id="rId64"/>
    <p:sldId id="423" r:id="rId65"/>
    <p:sldId id="424" r:id="rId66"/>
    <p:sldId id="501" r:id="rId67"/>
    <p:sldId id="519" r:id="rId68"/>
    <p:sldId id="520" r:id="rId69"/>
    <p:sldId id="521" r:id="rId70"/>
    <p:sldId id="522" r:id="rId71"/>
    <p:sldId id="523" r:id="rId7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ED533"/>
    <a:srgbClr val="DC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570" autoAdjust="0"/>
    <p:restoredTop sz="94932" autoAdjust="0"/>
  </p:normalViewPr>
  <p:slideViewPr>
    <p:cSldViewPr>
      <p:cViewPr varScale="1">
        <p:scale>
          <a:sx n="79" d="100"/>
          <a:sy n="79" d="100"/>
        </p:scale>
        <p:origin x="-1248" y="-104"/>
      </p:cViewPr>
      <p:guideLst>
        <p:guide orient="horz" pos="2160"/>
        <p:guide pos="2880"/>
      </p:guideLst>
    </p:cSldViewPr>
  </p:slideViewPr>
  <p:outlineViewPr>
    <p:cViewPr>
      <p:scale>
        <a:sx n="33" d="100"/>
        <a:sy n="33" d="100"/>
      </p:scale>
      <p:origin x="0" y="5784"/>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notesMaster" Target="notesMasters/notesMaster1.xml"/><Relationship Id="rId74" Type="http://schemas.openxmlformats.org/officeDocument/2006/relationships/printerSettings" Target="printerSettings/printerSettings1.bin"/><Relationship Id="rId75" Type="http://schemas.openxmlformats.org/officeDocument/2006/relationships/presProps" Target="presProps.xml"/><Relationship Id="rId76" Type="http://schemas.openxmlformats.org/officeDocument/2006/relationships/viewProps" Target="viewProps.xml"/><Relationship Id="rId77" Type="http://schemas.openxmlformats.org/officeDocument/2006/relationships/theme" Target="theme/theme1.xml"/><Relationship Id="rId78" Type="http://schemas.openxmlformats.org/officeDocument/2006/relationships/tableStyles" Target="tableStyles.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1" Type="http://schemas.openxmlformats.org/officeDocument/2006/relationships/image" Target="../media/image12.png"/><Relationship Id="rId2" Type="http://schemas.openxmlformats.org/officeDocument/2006/relationships/image" Target="../media/image13.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9A9E2A6-422D-486C-8D7C-0AFDBF34254D}" type="datetimeFigureOut">
              <a:rPr lang="en-US" smtClean="0"/>
              <a:pPr/>
              <a:t>4/28/17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BF43465-9C62-4C7E-84F4-67D367FB25D5}" type="slidenum">
              <a:rPr lang="en-US" smtClean="0"/>
              <a:pPr/>
              <a:t>‹#›</a:t>
            </a:fld>
            <a:endParaRPr lang="en-US"/>
          </a:p>
        </p:txBody>
      </p:sp>
    </p:spTree>
    <p:extLst>
      <p:ext uri="{BB962C8B-B14F-4D97-AF65-F5344CB8AC3E}">
        <p14:creationId xmlns:p14="http://schemas.microsoft.com/office/powerpoint/2010/main" val="25678734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FEEL FREE TO INTERRUPT, BUT MAY WANT TO WAIT UNTIL THE END, TO SEE THE WHOLE ARGUMENT.</a:t>
            </a:r>
            <a:endParaRPr lang="en-US" dirty="0"/>
          </a:p>
        </p:txBody>
      </p:sp>
      <p:sp>
        <p:nvSpPr>
          <p:cNvPr id="4" name="Slide Number Placeholder 3"/>
          <p:cNvSpPr>
            <a:spLocks noGrp="1"/>
          </p:cNvSpPr>
          <p:nvPr>
            <p:ph type="sldNum" sz="quarter" idx="10"/>
          </p:nvPr>
        </p:nvSpPr>
        <p:spPr/>
        <p:txBody>
          <a:bodyPr/>
          <a:lstStyle/>
          <a:p>
            <a:fld id="{FBF43465-9C62-4C7E-84F4-67D367FB25D5}" type="slidenum">
              <a:rPr lang="en-US" smtClean="0"/>
              <a:pPr/>
              <a:t>1</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bwMode="auto">
          <a:noFill/>
          <a:ln>
            <a:miter lim="800000"/>
            <a:headEnd/>
            <a:tailEnd/>
          </a:ln>
        </p:spPr>
        <p:txBody>
          <a:bodyPr/>
          <a:lstStyle/>
          <a:p>
            <a:pPr defTabSz="901839"/>
            <a:fld id="{63DA3A5E-A467-E34F-9921-028ADFE1DEDC}" type="slidenum">
              <a:rPr lang="en-US">
                <a:latin typeface="Arial" pitchFamily="-110" charset="0"/>
              </a:rPr>
              <a:pPr defTabSz="901839"/>
              <a:t>13</a:t>
            </a:fld>
            <a:endParaRPr lang="en-US" dirty="0">
              <a:latin typeface="Arial" pitchFamily="-110" charset="0"/>
            </a:endParaRPr>
          </a:p>
        </p:txBody>
      </p:sp>
      <p:sp>
        <p:nvSpPr>
          <p:cNvPr id="34819" name="Rectangle 11"/>
          <p:cNvSpPr txBox="1">
            <a:spLocks noGrp="1" noChangeArrowheads="1"/>
          </p:cNvSpPr>
          <p:nvPr/>
        </p:nvSpPr>
        <p:spPr bwMode="auto">
          <a:xfrm>
            <a:off x="3885051" y="8685856"/>
            <a:ext cx="2965113" cy="448698"/>
          </a:xfrm>
          <a:prstGeom prst="rect">
            <a:avLst/>
          </a:prstGeom>
          <a:noFill/>
          <a:ln w="9525">
            <a:noFill/>
            <a:round/>
            <a:headEnd/>
            <a:tailEnd/>
          </a:ln>
        </p:spPr>
        <p:txBody>
          <a:bodyPr lIns="91486" tIns="45567" rIns="91486" bIns="45567" anchor="b">
            <a:prstTxWarp prst="textNoShape">
              <a:avLst/>
            </a:prstTxWarp>
          </a:bodyPr>
          <a:lstStyle/>
          <a:p>
            <a:pPr algn="r" defTabSz="447778">
              <a:buClr>
                <a:srgbClr val="000000"/>
              </a:buClr>
              <a:buSzPct val="100000"/>
              <a:tabLst>
                <a:tab pos="0" algn="l"/>
                <a:tab pos="447778" algn="l"/>
                <a:tab pos="897126" algn="l"/>
                <a:tab pos="1344903" algn="l"/>
                <a:tab pos="1794252" algn="l"/>
                <a:tab pos="2242030" algn="l"/>
                <a:tab pos="2691378" algn="l"/>
                <a:tab pos="3139155" algn="l"/>
                <a:tab pos="3588504" algn="l"/>
                <a:tab pos="4036282" algn="l"/>
                <a:tab pos="4485630" algn="l"/>
                <a:tab pos="4933407" algn="l"/>
                <a:tab pos="5382756" algn="l"/>
                <a:tab pos="5830534" algn="l"/>
                <a:tab pos="6279882" algn="l"/>
                <a:tab pos="6727659" algn="l"/>
                <a:tab pos="7177007" algn="l"/>
                <a:tab pos="7624785" algn="l"/>
                <a:tab pos="8074134" algn="l"/>
                <a:tab pos="8521911" algn="l"/>
                <a:tab pos="8971259" algn="l"/>
              </a:tabLst>
            </a:pPr>
            <a:fld id="{390ADDD7-E180-7A49-A54B-3C696312B6E2}" type="slidenum">
              <a:rPr lang="en-US" sz="1200">
                <a:solidFill>
                  <a:srgbClr val="000000"/>
                </a:solidFill>
              </a:rPr>
              <a:pPr algn="r" defTabSz="447778">
                <a:buClr>
                  <a:srgbClr val="000000"/>
                </a:buClr>
                <a:buSzPct val="100000"/>
                <a:tabLst>
                  <a:tab pos="0" algn="l"/>
                  <a:tab pos="447778" algn="l"/>
                  <a:tab pos="897126" algn="l"/>
                  <a:tab pos="1344903" algn="l"/>
                  <a:tab pos="1794252" algn="l"/>
                  <a:tab pos="2242030" algn="l"/>
                  <a:tab pos="2691378" algn="l"/>
                  <a:tab pos="3139155" algn="l"/>
                  <a:tab pos="3588504" algn="l"/>
                  <a:tab pos="4036282" algn="l"/>
                  <a:tab pos="4485630" algn="l"/>
                  <a:tab pos="4933407" algn="l"/>
                  <a:tab pos="5382756" algn="l"/>
                  <a:tab pos="5830534" algn="l"/>
                  <a:tab pos="6279882" algn="l"/>
                  <a:tab pos="6727659" algn="l"/>
                  <a:tab pos="7177007" algn="l"/>
                  <a:tab pos="7624785" algn="l"/>
                  <a:tab pos="8074134" algn="l"/>
                  <a:tab pos="8521911" algn="l"/>
                  <a:tab pos="8971259" algn="l"/>
                </a:tabLst>
              </a:pPr>
              <a:t>13</a:t>
            </a:fld>
            <a:endParaRPr lang="en-US" sz="1200" dirty="0">
              <a:solidFill>
                <a:srgbClr val="000000"/>
              </a:solidFill>
            </a:endParaRPr>
          </a:p>
        </p:txBody>
      </p:sp>
      <p:sp>
        <p:nvSpPr>
          <p:cNvPr id="34820" name="Text Box 1"/>
          <p:cNvSpPr txBox="1">
            <a:spLocks noChangeArrowheads="1"/>
          </p:cNvSpPr>
          <p:nvPr/>
        </p:nvSpPr>
        <p:spPr bwMode="auto">
          <a:xfrm>
            <a:off x="1082925" y="684856"/>
            <a:ext cx="4547970" cy="3429000"/>
          </a:xfrm>
          <a:prstGeom prst="rect">
            <a:avLst/>
          </a:prstGeom>
          <a:solidFill>
            <a:srgbClr val="FFFFFF"/>
          </a:solidFill>
          <a:ln w="9360">
            <a:solidFill>
              <a:srgbClr val="000000"/>
            </a:solidFill>
            <a:miter lim="800000"/>
            <a:headEnd/>
            <a:tailEnd/>
          </a:ln>
        </p:spPr>
        <p:txBody>
          <a:bodyPr wrap="none" lIns="89720" tIns="44860" rIns="89720" bIns="44860" anchor="ctr">
            <a:prstTxWarp prst="textNoShape">
              <a:avLst/>
            </a:prstTxWarp>
          </a:bodyPr>
          <a:lstStyle/>
          <a:p>
            <a:pPr>
              <a:buClr>
                <a:srgbClr val="000000"/>
              </a:buClr>
              <a:buSzPct val="100000"/>
              <a:buFont typeface="Times New Roman" pitchFamily="-110" charset="0"/>
              <a:buNone/>
            </a:pPr>
            <a:endParaRPr lang="en-US">
              <a:solidFill>
                <a:schemeClr val="bg1"/>
              </a:solidFill>
            </a:endParaRPr>
          </a:p>
        </p:txBody>
      </p:sp>
      <p:sp>
        <p:nvSpPr>
          <p:cNvPr id="34821" name="Rectangle 2"/>
          <p:cNvSpPr>
            <a:spLocks noGrp="1" noChangeArrowheads="1"/>
          </p:cNvSpPr>
          <p:nvPr>
            <p:ph type="body"/>
          </p:nvPr>
        </p:nvSpPr>
        <p:spPr bwMode="auto">
          <a:xfrm>
            <a:off x="686427" y="4343716"/>
            <a:ext cx="5482012" cy="4200446"/>
          </a:xfrm>
          <a:noFill/>
        </p:spPr>
        <p:txBody>
          <a:bodyPr wrap="none" lIns="91486" tIns="45567" rIns="91486" bIns="45567" numCol="1" anchor="ctr" anchorCtr="0" compatLnSpc="1">
            <a:prstTxWarp prst="textNoShape">
              <a:avLst/>
            </a:prstTxWarp>
          </a:bodyPr>
          <a:lstStyle/>
          <a:p>
            <a:pPr>
              <a:spcBef>
                <a:spcPct val="0"/>
              </a:spcBef>
            </a:pPr>
            <a:endParaRPr lang="en-US">
              <a:latin typeface="Arial" pitchFamily="-110"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D80BDBF-A90E-47A4-AAC3-4F26F46B0F72}" type="slidenum">
              <a:rPr lang="en-US"/>
              <a:pPr/>
              <a:t>50</a:t>
            </a:fld>
            <a:endParaRPr lang="en-US"/>
          </a:p>
        </p:txBody>
      </p:sp>
      <p:sp>
        <p:nvSpPr>
          <p:cNvPr id="646146" name="Rectangle 2"/>
          <p:cNvSpPr>
            <a:spLocks noGrp="1" noRot="1" noChangeAspect="1" noChangeArrowheads="1" noTextEdit="1"/>
          </p:cNvSpPr>
          <p:nvPr>
            <p:ph type="sldImg"/>
          </p:nvPr>
        </p:nvSpPr>
        <p:spPr>
          <a:xfrm>
            <a:off x="1143000" y="685800"/>
            <a:ext cx="4572000" cy="3429000"/>
          </a:xfrm>
          <a:ln/>
        </p:spPr>
      </p:sp>
      <p:sp>
        <p:nvSpPr>
          <p:cNvPr id="646147" name="Rectangle 3"/>
          <p:cNvSpPr>
            <a:spLocks noGrp="1" noChangeArrowheads="1"/>
          </p:cNvSpPr>
          <p:nvPr>
            <p:ph type="body" idx="1"/>
          </p:nvPr>
        </p:nvSpPr>
        <p:spPr>
          <a:xfrm>
            <a:off x="686421" y="4344025"/>
            <a:ext cx="5485158" cy="4114488"/>
          </a:xfrm>
        </p:spPr>
        <p:txBody>
          <a:bodyPr/>
          <a:lstStyle/>
          <a:p>
            <a:r>
              <a:rPr lang="en-US"/>
              <a:t>   Let me make note of the assertion that the world could be headed into colder times because of changes on the sun, because that misconception has been spread widely.</a:t>
            </a:r>
          </a:p>
          <a:p>
            <a:r>
              <a:rPr lang="en-US"/>
              <a:t>   Solar irradiance has been measured since the late 1970s, and the solar irradiance remains at or near a prolonged solar minimum, which is deeper than the prior measured minima.  This is data of Frohlich and Lean through the end of September.</a:t>
            </a:r>
          </a:p>
          <a:p>
            <a:r>
              <a:rPr lang="en-US"/>
              <a:t>   These solar irradiance variations do not have any known relation with the shorter period oscillations of Pacific Ocean temperature.  In a few moments I show quantitatively that the effect of the sun is not negligible on longer time scales (the time scale of the 10-12 year solar cycle and longer time scales), but it is much smaller than the climate forcing due to human-made greenhouse gases.</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B965144-5803-4D86-ABA7-D63D4F39F3D2}" type="slidenum">
              <a:rPr lang="en-US"/>
              <a:pPr/>
              <a:t>52</a:t>
            </a:fld>
            <a:endParaRPr lang="en-US"/>
          </a:p>
        </p:txBody>
      </p:sp>
      <p:sp>
        <p:nvSpPr>
          <p:cNvPr id="26626" name="Rectangle 2"/>
          <p:cNvSpPr>
            <a:spLocks noGrp="1" noRot="1" noChangeAspect="1" noChangeArrowheads="1" noTextEdit="1"/>
          </p:cNvSpPr>
          <p:nvPr>
            <p:ph type="sldImg"/>
          </p:nvPr>
        </p:nvSpPr>
        <p:spPr>
          <a:ln/>
        </p:spPr>
      </p:sp>
      <p:sp>
        <p:nvSpPr>
          <p:cNvPr id="2662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57A7D12-43AC-4315-B70C-E74240BEA1F3}" type="slidenum">
              <a:rPr lang="en-US"/>
              <a:pPr/>
              <a:t>53</a:t>
            </a:fld>
            <a:endParaRPr lang="en-US"/>
          </a:p>
        </p:txBody>
      </p:sp>
      <p:sp>
        <p:nvSpPr>
          <p:cNvPr id="571394" name="Rectangle 2"/>
          <p:cNvSpPr>
            <a:spLocks noGrp="1" noRot="1" noChangeAspect="1" noChangeArrowheads="1" noTextEdit="1"/>
          </p:cNvSpPr>
          <p:nvPr>
            <p:ph type="sldImg"/>
          </p:nvPr>
        </p:nvSpPr>
        <p:spPr>
          <a:xfrm>
            <a:off x="1143000" y="685800"/>
            <a:ext cx="4572000" cy="3429000"/>
          </a:xfrm>
          <a:ln/>
        </p:spPr>
      </p:sp>
      <p:sp>
        <p:nvSpPr>
          <p:cNvPr id="571395" name="Rectangle 3"/>
          <p:cNvSpPr>
            <a:spLocks noGrp="1" noChangeArrowheads="1"/>
          </p:cNvSpPr>
          <p:nvPr>
            <p:ph type="body" idx="1"/>
          </p:nvPr>
        </p:nvSpPr>
        <p:spPr>
          <a:xfrm>
            <a:off x="914711" y="4344025"/>
            <a:ext cx="5028579" cy="4114488"/>
          </a:xfrm>
        </p:spPr>
        <p:txBody>
          <a:bodyPr/>
          <a:lstStyle/>
          <a:p>
            <a:r>
              <a:rPr lang="en-US"/>
              <a:t>   There are two major forcings in the industrial era, both human-made.</a:t>
            </a:r>
          </a:p>
          <a:p>
            <a:r>
              <a:rPr lang="en-US"/>
              <a:t>   The greenhouse gas forcing is large and positive, causing warming.  It is known very accurately.</a:t>
            </a:r>
          </a:p>
          <a:p>
            <a:r>
              <a:rPr lang="en-US"/>
              <a:t>   Aerosols cause a net negative forcing, via their direct effect on sunlight and their effect on cloud properties, but the error bars are huge.</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D80BDBF-A90E-47A4-AAC3-4F26F46B0F72}" type="slidenum">
              <a:rPr lang="en-US"/>
              <a:pPr/>
              <a:t>62</a:t>
            </a:fld>
            <a:endParaRPr lang="en-US"/>
          </a:p>
        </p:txBody>
      </p:sp>
      <p:sp>
        <p:nvSpPr>
          <p:cNvPr id="646146" name="Rectangle 2"/>
          <p:cNvSpPr>
            <a:spLocks noGrp="1" noRot="1" noChangeAspect="1" noChangeArrowheads="1" noTextEdit="1"/>
          </p:cNvSpPr>
          <p:nvPr>
            <p:ph type="sldImg"/>
          </p:nvPr>
        </p:nvSpPr>
        <p:spPr>
          <a:xfrm>
            <a:off x="1143000" y="685800"/>
            <a:ext cx="4572000" cy="3429000"/>
          </a:xfrm>
          <a:ln/>
        </p:spPr>
      </p:sp>
      <p:sp>
        <p:nvSpPr>
          <p:cNvPr id="646147" name="Rectangle 3"/>
          <p:cNvSpPr>
            <a:spLocks noGrp="1" noChangeArrowheads="1"/>
          </p:cNvSpPr>
          <p:nvPr>
            <p:ph type="body" idx="1"/>
          </p:nvPr>
        </p:nvSpPr>
        <p:spPr>
          <a:xfrm>
            <a:off x="686421" y="4344025"/>
            <a:ext cx="5485158" cy="4114488"/>
          </a:xfrm>
        </p:spPr>
        <p:txBody>
          <a:bodyPr/>
          <a:lstStyle/>
          <a:p>
            <a:r>
              <a:rPr lang="en-US"/>
              <a:t>   Let me make note of the assertion that the world could be headed into colder times because of changes on the sun, because that misconception has been spread widely.</a:t>
            </a:r>
          </a:p>
          <a:p>
            <a:r>
              <a:rPr lang="en-US"/>
              <a:t>   Solar irradiance has been measured since the late 1970s, and the solar irradiance remains at or near a prolonged solar minimum, which is deeper than the prior measured minima.  This is data of Frohlich and Lean through the end of September.</a:t>
            </a:r>
          </a:p>
          <a:p>
            <a:r>
              <a:rPr lang="en-US"/>
              <a:t>   These solar irradiance variations do not have any known relation with the shorter period oscillations of Pacific Ocean temperature.  In a few moments I show quantitatively that the effect of the sun is not negligible on longer time scales (the time scale of the 10-12 year solar cycle and longer time scales), but it is much smaller than the climate forcing due to human-made greenhouse gases.</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78BF0A6-97AC-4B2A-A13C-3ACC1997890B}" type="datetimeFigureOut">
              <a:rPr lang="en-US" smtClean="0"/>
              <a:pPr/>
              <a:t>4/28/17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156AB7-AA6F-433E-A748-A208A163D5B2}"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78BF0A6-97AC-4B2A-A13C-3ACC1997890B}" type="datetimeFigureOut">
              <a:rPr lang="en-US" smtClean="0"/>
              <a:pPr/>
              <a:t>4/28/17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156AB7-AA6F-433E-A748-A208A163D5B2}"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78BF0A6-97AC-4B2A-A13C-3ACC1997890B}" type="datetimeFigureOut">
              <a:rPr lang="en-US" smtClean="0"/>
              <a:pPr/>
              <a:t>4/28/17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156AB7-AA6F-433E-A748-A208A163D5B2}"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fld id="{2F06FF90-4CEB-467D-BF30-76FA4FAD7F9E}" type="datetime1">
              <a:rPr lang="en-US"/>
              <a:pPr/>
              <a:t>4/28/17</a:t>
            </a:fld>
            <a:endParaRPr lang="en-US"/>
          </a:p>
        </p:txBody>
      </p:sp>
      <p:sp>
        <p:nvSpPr>
          <p:cNvPr id="8" name="Rectangle 5"/>
          <p:cNvSpPr>
            <a:spLocks noGrp="1" noChangeArrowheads="1"/>
          </p:cNvSpPr>
          <p:nvPr>
            <p:ph type="ftr" sz="quarter" idx="11"/>
          </p:nvPr>
        </p:nvSpPr>
        <p:spPr>
          <a:ln/>
        </p:spPr>
        <p:txBody>
          <a:bodyPr/>
          <a:lstStyle>
            <a:lvl1pPr>
              <a:defRPr/>
            </a:lvl1pPr>
          </a:lstStyle>
          <a:p>
            <a:r>
              <a:rPr lang="en-US"/>
              <a:t>Chuck Brown, November 14, 2009</a:t>
            </a:r>
          </a:p>
        </p:txBody>
      </p:sp>
      <p:sp>
        <p:nvSpPr>
          <p:cNvPr id="9" name="Rectangle 6"/>
          <p:cNvSpPr>
            <a:spLocks noGrp="1" noChangeArrowheads="1"/>
          </p:cNvSpPr>
          <p:nvPr>
            <p:ph type="sldNum" sz="quarter" idx="12"/>
          </p:nvPr>
        </p:nvSpPr>
        <p:spPr>
          <a:ln/>
        </p:spPr>
        <p:txBody>
          <a:bodyPr/>
          <a:lstStyle>
            <a:lvl1pPr>
              <a:defRPr/>
            </a:lvl1pPr>
          </a:lstStyle>
          <a:p>
            <a:fld id="{9441790B-6A9B-4BBB-9015-AE2A17D8CDD8}"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78BF0A6-97AC-4B2A-A13C-3ACC1997890B}" type="datetimeFigureOut">
              <a:rPr lang="en-US" smtClean="0"/>
              <a:pPr/>
              <a:t>4/28/17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156AB7-AA6F-433E-A748-A208A163D5B2}"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78BF0A6-97AC-4B2A-A13C-3ACC1997890B}" type="datetimeFigureOut">
              <a:rPr lang="en-US" smtClean="0"/>
              <a:pPr/>
              <a:t>4/28/17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156AB7-AA6F-433E-A748-A208A163D5B2}"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78BF0A6-97AC-4B2A-A13C-3ACC1997890B}" type="datetimeFigureOut">
              <a:rPr lang="en-US" smtClean="0"/>
              <a:pPr/>
              <a:t>4/28/17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2156AB7-AA6F-433E-A748-A208A163D5B2}"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78BF0A6-97AC-4B2A-A13C-3ACC1997890B}" type="datetimeFigureOut">
              <a:rPr lang="en-US" smtClean="0"/>
              <a:pPr/>
              <a:t>4/28/17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2156AB7-AA6F-433E-A748-A208A163D5B2}"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78BF0A6-97AC-4B2A-A13C-3ACC1997890B}" type="datetimeFigureOut">
              <a:rPr lang="en-US" smtClean="0"/>
              <a:pPr/>
              <a:t>4/28/17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2156AB7-AA6F-433E-A748-A208A163D5B2}"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78BF0A6-97AC-4B2A-A13C-3ACC1997890B}" type="datetimeFigureOut">
              <a:rPr lang="en-US" smtClean="0"/>
              <a:pPr/>
              <a:t>4/28/17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2156AB7-AA6F-433E-A748-A208A163D5B2}"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78BF0A6-97AC-4B2A-A13C-3ACC1997890B}" type="datetimeFigureOut">
              <a:rPr lang="en-US" smtClean="0"/>
              <a:pPr/>
              <a:t>4/28/17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2156AB7-AA6F-433E-A748-A208A163D5B2}"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78BF0A6-97AC-4B2A-A13C-3ACC1997890B}" type="datetimeFigureOut">
              <a:rPr lang="en-US" smtClean="0"/>
              <a:pPr/>
              <a:t>4/28/17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2156AB7-AA6F-433E-A748-A208A163D5B2}"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78BF0A6-97AC-4B2A-A13C-3ACC1997890B}" type="datetimeFigureOut">
              <a:rPr lang="en-US" smtClean="0"/>
              <a:pPr/>
              <a:t>4/28/17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2156AB7-AA6F-433E-A748-A208A163D5B2}"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notesSlide" Target="../notesSlides/notesSlide1.xml"/><Relationship Id="rId5" Type="http://schemas.openxmlformats.org/officeDocument/2006/relationships/image" Target="../media/image1.png"/><Relationship Id="rId1" Type="http://schemas.microsoft.com/office/2007/relationships/media" Target="file://localhost/Users/ramberg/Desktop/Climate/General%20Public%20Lecture/aerosols_geos5.mov" TargetMode="External"/><Relationship Id="rId2" Type="http://schemas.openxmlformats.org/officeDocument/2006/relationships/video" Target="file://localhost/Users/ramberg/Desktop/Climate/General%20Public%20Lecture/aerosols_geos5.mov" TargetMode="External"/></Relationships>
</file>

<file path=ppt/slides/_rels/slide10.xml.rels><?xml version="1.0" encoding="UTF-8" standalone="yes"?>
<Relationships xmlns="http://schemas.openxmlformats.org/package/2006/relationships"><Relationship Id="rId11" Type="http://schemas.openxmlformats.org/officeDocument/2006/relationships/oleObject" Target="../embeddings/oleObject5.bin"/><Relationship Id="rId12" Type="http://schemas.openxmlformats.org/officeDocument/2006/relationships/oleObject" Target="../embeddings/oleObject6.bin"/><Relationship Id="rId1" Type="http://schemas.openxmlformats.org/officeDocument/2006/relationships/vmlDrawing" Target="../drawings/vmlDrawing1.vml"/><Relationship Id="rId2" Type="http://schemas.openxmlformats.org/officeDocument/2006/relationships/slideLayout" Target="../slideLayouts/slideLayout12.xml"/><Relationship Id="rId3" Type="http://schemas.openxmlformats.org/officeDocument/2006/relationships/oleObject" Target="../embeddings/oleObject1.bin"/><Relationship Id="rId4" Type="http://schemas.openxmlformats.org/officeDocument/2006/relationships/image" Target="../media/image12.png"/><Relationship Id="rId5" Type="http://schemas.openxmlformats.org/officeDocument/2006/relationships/oleObject" Target="../embeddings/oleObject2.bin"/><Relationship Id="rId6" Type="http://schemas.openxmlformats.org/officeDocument/2006/relationships/image" Target="../media/image13.png"/><Relationship Id="rId7" Type="http://schemas.openxmlformats.org/officeDocument/2006/relationships/oleObject" Target="../embeddings/oleObject3.bin"/><Relationship Id="rId8" Type="http://schemas.openxmlformats.org/officeDocument/2006/relationships/image" Target="../media/image14.png"/><Relationship Id="rId9" Type="http://schemas.openxmlformats.org/officeDocument/2006/relationships/oleObject" Target="../embeddings/oleObject4.bin"/><Relationship Id="rId10" Type="http://schemas.openxmlformats.org/officeDocument/2006/relationships/image" Target="../media/image1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xml"/><Relationship Id="rId3" Type="http://schemas.openxmlformats.org/officeDocument/2006/relationships/image" Target="../media/image18.wm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 Id="rId3" Type="http://schemas.openxmlformats.org/officeDocument/2006/relationships/image" Target="../media/image2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 Id="rId3" Type="http://schemas.openxmlformats.org/officeDocument/2006/relationships/image" Target="../media/image2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24.png"/><Relationship Id="rId5" Type="http://schemas.openxmlformats.org/officeDocument/2006/relationships/image" Target="../media/image25.png"/><Relationship Id="rId1" Type="http://schemas.microsoft.com/office/2007/relationships/media" Target="file://localhost/Users/ramberg/Desktop/Climate/General%20Public%20Lecture/2012GISStemp.m4v.mp4" TargetMode="External"/><Relationship Id="rId2" Type="http://schemas.openxmlformats.org/officeDocument/2006/relationships/video" Target="file://localhost/Users/ramberg/Desktop/Climate/General%20Public%20Lecture/2012GISStemp.m4v.mp4"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30.png"/><Relationship Id="rId5" Type="http://schemas.openxmlformats.org/officeDocument/2006/relationships/image" Target="../media/image31.png"/><Relationship Id="rId1" Type="http://schemas.microsoft.com/office/2007/relationships/media" Target="file://localhost/Users/ramberg/Desktop/Climate/General%20Public%20Lecture/NSIDC%20sea%20ice.mov" TargetMode="External"/><Relationship Id="rId2" Type="http://schemas.openxmlformats.org/officeDocument/2006/relationships/video" Target="file://localhost/Users/ramberg/Desktop/Climate/General%20Public%20Lecture/NSIDC%20sea%20ice.mov"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png"/><Relationship Id="rId3" Type="http://schemas.openxmlformats.org/officeDocument/2006/relationships/image" Target="../media/image3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5.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6.png"/><Relationship Id="rId3" Type="http://schemas.openxmlformats.org/officeDocument/2006/relationships/image" Target="../media/image37.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8.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9.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0.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png"/><Relationship Id="rId3" Type="http://schemas.openxmlformats.org/officeDocument/2006/relationships/image" Target="../media/image42.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3.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8.png"/></Relationships>
</file>

<file path=ppt/slides/_rels/slide43.xml.rels><?xml version="1.0" encoding="UTF-8" standalone="yes"?>
<Relationships xmlns="http://schemas.openxmlformats.org/package/2006/relationships"><Relationship Id="rId3" Type="http://schemas.openxmlformats.org/officeDocument/2006/relationships/image" Target="../media/image45.png"/><Relationship Id="rId4" Type="http://schemas.openxmlformats.org/officeDocument/2006/relationships/image" Target="../media/image46.png"/><Relationship Id="rId1" Type="http://schemas.openxmlformats.org/officeDocument/2006/relationships/slideLayout" Target="../slideLayouts/slideLayout7.xml"/><Relationship Id="rId2" Type="http://schemas.openxmlformats.org/officeDocument/2006/relationships/image" Target="../media/image44.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8.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9.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0.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52.png"/></Relationships>
</file>

<file path=ppt/slides/_rels/slide51.xml.rels><?xml version="1.0" encoding="UTF-8" standalone="yes"?>
<Relationships xmlns="http://schemas.openxmlformats.org/package/2006/relationships"><Relationship Id="rId3" Type="http://schemas.openxmlformats.org/officeDocument/2006/relationships/image" Target="../media/image54.jpeg"/><Relationship Id="rId4" Type="http://schemas.openxmlformats.org/officeDocument/2006/relationships/image" Target="../media/image55.jpeg"/><Relationship Id="rId1" Type="http://schemas.openxmlformats.org/officeDocument/2006/relationships/slideLayout" Target="../slideLayouts/slideLayout2.xml"/><Relationship Id="rId2" Type="http://schemas.openxmlformats.org/officeDocument/2006/relationships/image" Target="../media/image53.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 Id="rId3" Type="http://schemas.openxmlformats.org/officeDocument/2006/relationships/image" Target="../media/image56.wmf"/></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 Id="rId3" Type="http://schemas.openxmlformats.org/officeDocument/2006/relationships/image" Target="../media/image57.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8.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9.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0.jpe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1.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2.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3.png"/></Relationships>
</file>

<file path=ppt/slides/_rels/slide6.xml.rels><?xml version="1.0" encoding="UTF-8" standalone="yes"?>
<Relationships xmlns="http://schemas.openxmlformats.org/package/2006/relationships"><Relationship Id="rId3" Type="http://schemas.openxmlformats.org/officeDocument/2006/relationships/image" Target="../media/image7.gif"/><Relationship Id="rId4" Type="http://schemas.openxmlformats.org/officeDocument/2006/relationships/image" Target="../media/image8.png"/><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4.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5.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 Id="rId3" Type="http://schemas.openxmlformats.org/officeDocument/2006/relationships/image" Target="../media/image66.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7.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srh.noaa.gov/jetstream/atmos/layers.htm%23ion" TargetMode="External"/><Relationship Id="rId3" Type="http://schemas.openxmlformats.org/officeDocument/2006/relationships/image" Target="../media/image68.jpe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9.png"/></Relationships>
</file>

<file path=ppt/slides/_rels/slide66.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image" Target="../media/image70.png"/><Relationship Id="rId5" Type="http://schemas.openxmlformats.org/officeDocument/2006/relationships/image" Target="../media/image71.png"/><Relationship Id="rId1" Type="http://schemas.microsoft.com/office/2007/relationships/media" Target="file://localhost/Users/ramberg/Desktop/Climate/General%20Public%20Lecture/Greenland_Ice_Loss.mp4" TargetMode="External"/><Relationship Id="rId2" Type="http://schemas.openxmlformats.org/officeDocument/2006/relationships/video" Target="file://localhost/Users/ramberg/Desktop/Climate/General%20Public%20Lecture/Greenland_Ice_Loss.mp4" TargetMode="Externa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8.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72.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7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4.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968375"/>
            <a:ext cx="9144000" cy="1470025"/>
          </a:xfrm>
        </p:spPr>
        <p:txBody>
          <a:bodyPr>
            <a:normAutofit fontScale="90000"/>
          </a:bodyPr>
          <a:lstStyle/>
          <a:p>
            <a:r>
              <a:rPr lang="en-US" sz="3111" b="1" dirty="0" smtClean="0"/>
              <a:t>Saturday Morning Physics -  </a:t>
            </a:r>
            <a:r>
              <a:rPr lang="en-US" sz="3111" b="1" dirty="0" smtClean="0"/>
              <a:t>April 29</a:t>
            </a:r>
            <a:r>
              <a:rPr lang="en-US" sz="3111" b="1" dirty="0" smtClean="0"/>
              <a:t>, </a:t>
            </a:r>
            <a:r>
              <a:rPr lang="en-US" sz="3111" b="1" dirty="0" smtClean="0"/>
              <a:t>2017</a:t>
            </a:r>
            <a:br>
              <a:rPr lang="en-US" sz="3111" b="1" dirty="0" smtClean="0"/>
            </a:br>
            <a:r>
              <a:rPr lang="en-US" sz="3111" b="1" dirty="0"/>
              <a:t/>
            </a:r>
            <a:br>
              <a:rPr lang="en-US" sz="3111" b="1" dirty="0"/>
            </a:br>
            <a:r>
              <a:rPr lang="en-US" sz="4889" b="1" dirty="0" smtClean="0">
                <a:solidFill>
                  <a:srgbClr val="0000FF"/>
                </a:solidFill>
              </a:rPr>
              <a:t>The Science of Climate Change</a:t>
            </a:r>
            <a:r>
              <a:rPr lang="en-US" dirty="0" smtClean="0"/>
              <a:t/>
            </a:r>
            <a:br>
              <a:rPr lang="en-US" dirty="0" smtClean="0"/>
            </a:br>
            <a:r>
              <a:rPr lang="en-US" sz="3556" dirty="0" smtClean="0"/>
              <a:t>Dr. Erik Ramberg, Fermilab</a:t>
            </a:r>
            <a:r>
              <a:rPr lang="en-US" sz="2667" dirty="0" smtClean="0"/>
              <a:t/>
            </a:r>
            <a:br>
              <a:rPr lang="en-US" sz="2667" dirty="0" smtClean="0"/>
            </a:br>
            <a:r>
              <a:rPr lang="en-US" sz="2667" dirty="0" smtClean="0"/>
              <a:t/>
            </a:r>
            <a:br>
              <a:rPr lang="en-US" sz="2667" dirty="0" smtClean="0"/>
            </a:br>
            <a:r>
              <a:rPr lang="en-US" sz="2200" dirty="0" smtClean="0"/>
              <a:t/>
            </a:r>
            <a:br>
              <a:rPr lang="en-US" sz="2200" dirty="0" smtClean="0"/>
            </a:br>
            <a:endParaRPr lang="en-US" sz="2200" dirty="0"/>
          </a:p>
        </p:txBody>
      </p:sp>
      <p:pic>
        <p:nvPicPr>
          <p:cNvPr id="4" name="aerosols_geos5.mov">
            <a:hlinkClick r:id="" action="ppaction://media"/>
          </p:cNvPr>
          <p:cNvPicPr/>
          <p:nvPr>
            <a:videoFile r:link="rId2"/>
            <p:extLst>
              <p:ext uri="{DAA4B4D4-6D71-4841-9C94-3DE7FCFB9230}">
                <p14:media xmlns:p14="http://schemas.microsoft.com/office/powerpoint/2010/main" r:link="rId1"/>
              </p:ext>
            </p:extLst>
          </p:nvPr>
        </p:nvPicPr>
        <p:blipFill>
          <a:blip r:embed="rId5"/>
          <a:stretch>
            <a:fillRect/>
          </a:stretch>
        </p:blipFill>
        <p:spPr>
          <a:xfrm>
            <a:off x="1371600" y="2743200"/>
            <a:ext cx="6248400" cy="3581400"/>
          </a:xfrm>
          <a:prstGeom prst="rect">
            <a:avLst/>
          </a:prstGeom>
        </p:spPr>
      </p:pic>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3001" name="Rectangle 16"/>
          <p:cNvSpPr>
            <a:spLocks noGrp="1" noChangeArrowheads="1"/>
          </p:cNvSpPr>
          <p:nvPr>
            <p:ph type="title" sz="quarter"/>
          </p:nvPr>
        </p:nvSpPr>
        <p:spPr>
          <a:xfrm>
            <a:off x="762000" y="457200"/>
            <a:ext cx="8001000" cy="1143000"/>
          </a:xfrm>
        </p:spPr>
        <p:txBody>
          <a:bodyPr>
            <a:normAutofit/>
          </a:bodyPr>
          <a:lstStyle/>
          <a:p>
            <a:r>
              <a:rPr lang="en-US" sz="2800" b="1" dirty="0" smtClean="0">
                <a:solidFill>
                  <a:srgbClr val="3366FF"/>
                </a:solidFill>
              </a:rPr>
              <a:t>CO</a:t>
            </a:r>
            <a:r>
              <a:rPr lang="en-US" sz="2800" b="1" baseline="-25000" dirty="0" smtClean="0">
                <a:solidFill>
                  <a:srgbClr val="3366FF"/>
                </a:solidFill>
              </a:rPr>
              <a:t>2</a:t>
            </a:r>
            <a:r>
              <a:rPr lang="en-US" sz="2800" b="1" dirty="0" smtClean="0">
                <a:solidFill>
                  <a:srgbClr val="3366FF"/>
                </a:solidFill>
              </a:rPr>
              <a:t> and other Green House Gases (GHG) are now the dominant elements of climate forcing, </a:t>
            </a:r>
          </a:p>
        </p:txBody>
      </p:sp>
      <p:grpSp>
        <p:nvGrpSpPr>
          <p:cNvPr id="2" name="Group 14"/>
          <p:cNvGrpSpPr>
            <a:grpSpLocks/>
          </p:cNvGrpSpPr>
          <p:nvPr/>
        </p:nvGrpSpPr>
        <p:grpSpPr bwMode="auto">
          <a:xfrm>
            <a:off x="2435225" y="5600700"/>
            <a:ext cx="490538" cy="74613"/>
            <a:chOff x="672" y="1764"/>
            <a:chExt cx="1777" cy="1559"/>
          </a:xfrm>
        </p:grpSpPr>
        <p:graphicFrame>
          <p:nvGraphicFramePr>
            <p:cNvPr id="212998" name="Object 6"/>
            <p:cNvGraphicFramePr>
              <a:graphicFrameLocks noChangeAspect="1"/>
            </p:cNvGraphicFramePr>
            <p:nvPr/>
          </p:nvGraphicFramePr>
          <p:xfrm>
            <a:off x="672" y="1764"/>
            <a:ext cx="1776" cy="1338"/>
          </p:xfrm>
          <a:graphic>
            <a:graphicData uri="http://schemas.openxmlformats.org/presentationml/2006/ole">
              <mc:AlternateContent xmlns:mc="http://schemas.openxmlformats.org/markup-compatibility/2006">
                <mc:Choice xmlns:v="urn:schemas-microsoft-com:vml" Requires="v">
                  <p:oleObj spid="_x0000_s183559" name="Image" r:id="rId3" imgW="2819167" imgH="2124280" progId="">
                    <p:embed/>
                  </p:oleObj>
                </mc:Choice>
                <mc:Fallback>
                  <p:oleObj name="Image" r:id="rId3" imgW="2819167" imgH="2124280" progId="">
                    <p:embed/>
                    <p:pic>
                      <p:nvPicPr>
                        <p:cNvPr id="0" name="Object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2" y="1764"/>
                          <a:ext cx="1776" cy="1338"/>
                        </a:xfrm>
                        <a:prstGeom prst="rect">
                          <a:avLst/>
                        </a:prstGeom>
                        <a:noFill/>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pic>
                  </p:oleObj>
                </mc:Fallback>
              </mc:AlternateContent>
            </a:graphicData>
          </a:graphic>
        </p:graphicFrame>
        <p:graphicFrame>
          <p:nvGraphicFramePr>
            <p:cNvPr id="212999" name="Object 10"/>
            <p:cNvGraphicFramePr>
              <a:graphicFrameLocks noChangeAspect="1"/>
            </p:cNvGraphicFramePr>
            <p:nvPr/>
          </p:nvGraphicFramePr>
          <p:xfrm>
            <a:off x="674" y="3052"/>
            <a:ext cx="1775" cy="271"/>
          </p:xfrm>
          <a:graphic>
            <a:graphicData uri="http://schemas.openxmlformats.org/presentationml/2006/ole">
              <mc:AlternateContent xmlns:mc="http://schemas.openxmlformats.org/markup-compatibility/2006">
                <mc:Choice xmlns:v="urn:schemas-microsoft-com:vml" Requires="v">
                  <p:oleObj spid="_x0000_s183560" name="Image" r:id="rId5" imgW="2831358" imgH="429478" progId="">
                    <p:embed/>
                  </p:oleObj>
                </mc:Choice>
                <mc:Fallback>
                  <p:oleObj name="Image" r:id="rId5" imgW="2831358" imgH="429478" progId="">
                    <p:embed/>
                    <p:pic>
                      <p:nvPicPr>
                        <p:cNvPr id="0" name="Object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4" y="3052"/>
                          <a:ext cx="1775" cy="2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pSp>
      <p:graphicFrame>
        <p:nvGraphicFramePr>
          <p:cNvPr id="78855" name="Object 7"/>
          <p:cNvGraphicFramePr>
            <a:graphicFrameLocks noGrp="1" noChangeAspect="1"/>
          </p:cNvGraphicFramePr>
          <p:nvPr>
            <p:ph sz="quarter" idx="2"/>
          </p:nvPr>
        </p:nvGraphicFramePr>
        <p:xfrm>
          <a:off x="4622800" y="2028825"/>
          <a:ext cx="3907578" cy="2994025"/>
        </p:xfrm>
        <a:graphic>
          <a:graphicData uri="http://schemas.openxmlformats.org/presentationml/2006/ole">
            <mc:AlternateContent xmlns:mc="http://schemas.openxmlformats.org/markup-compatibility/2006">
              <mc:Choice xmlns:v="urn:schemas-microsoft-com:vml" Requires="v">
                <p:oleObj spid="_x0000_s183561" name="Image" r:id="rId7" imgW="2837453" imgH="2173044" progId="">
                  <p:embed/>
                </p:oleObj>
              </mc:Choice>
              <mc:Fallback>
                <p:oleObj name="Image" r:id="rId7" imgW="2837453" imgH="2173044" progId="">
                  <p:embed/>
                  <p:pic>
                    <p:nvPicPr>
                      <p:cNvPr id="0" name="Object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22800" y="2028825"/>
                        <a:ext cx="3907578" cy="299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78867" name="Object 19"/>
          <p:cNvGraphicFramePr>
            <a:graphicFrameLocks noChangeAspect="1"/>
          </p:cNvGraphicFramePr>
          <p:nvPr/>
        </p:nvGraphicFramePr>
        <p:xfrm>
          <a:off x="584200" y="2028825"/>
          <a:ext cx="4120059" cy="3116263"/>
        </p:xfrm>
        <a:graphic>
          <a:graphicData uri="http://schemas.openxmlformats.org/presentationml/2006/ole">
            <mc:AlternateContent xmlns:mc="http://schemas.openxmlformats.org/markup-compatibility/2006">
              <mc:Choice xmlns:v="urn:schemas-microsoft-com:vml" Requires="v">
                <p:oleObj spid="_x0000_s183562" name="Image" r:id="rId9" imgW="2825262" imgH="2136652" progId="">
                  <p:embed/>
                </p:oleObj>
              </mc:Choice>
              <mc:Fallback>
                <p:oleObj name="Image" r:id="rId9" imgW="2825262" imgH="2136652" progId="">
                  <p:embed/>
                  <p:pic>
                    <p:nvPicPr>
                      <p:cNvPr id="0" name="Object 1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84200" y="2028825"/>
                        <a:ext cx="4120059" cy="3116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78863" name="Object 15"/>
          <p:cNvGraphicFramePr>
            <a:graphicFrameLocks noGrp="1" noChangeAspect="1"/>
          </p:cNvGraphicFramePr>
          <p:nvPr>
            <p:ph sz="quarter" idx="4"/>
          </p:nvPr>
        </p:nvGraphicFramePr>
        <p:xfrm>
          <a:off x="754063" y="5051425"/>
          <a:ext cx="3595687" cy="542925"/>
        </p:xfrm>
        <a:graphic>
          <a:graphicData uri="http://schemas.openxmlformats.org/presentationml/2006/ole">
            <mc:AlternateContent xmlns:mc="http://schemas.openxmlformats.org/markup-compatibility/2006">
              <mc:Choice xmlns:v="urn:schemas-microsoft-com:vml" Requires="v">
                <p:oleObj spid="_x0000_s183563" name="Image" r:id="rId11" imgW="2831358" imgH="429478" progId="">
                  <p:embed/>
                </p:oleObj>
              </mc:Choice>
              <mc:Fallback>
                <p:oleObj name="Image" r:id="rId11" imgW="2831358" imgH="429478" progId="">
                  <p:embed/>
                  <p:pic>
                    <p:nvPicPr>
                      <p:cNvPr id="0" name="Object 1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4063" y="5051425"/>
                        <a:ext cx="3595687" cy="54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78871" name="Object 23"/>
          <p:cNvGraphicFramePr>
            <a:graphicFrameLocks noChangeAspect="1"/>
          </p:cNvGraphicFramePr>
          <p:nvPr/>
        </p:nvGraphicFramePr>
        <p:xfrm>
          <a:off x="4792663" y="5013325"/>
          <a:ext cx="3595687" cy="542925"/>
        </p:xfrm>
        <a:graphic>
          <a:graphicData uri="http://schemas.openxmlformats.org/presentationml/2006/ole">
            <mc:AlternateContent xmlns:mc="http://schemas.openxmlformats.org/markup-compatibility/2006">
              <mc:Choice xmlns:v="urn:schemas-microsoft-com:vml" Requires="v">
                <p:oleObj spid="_x0000_s183564" name="Image" r:id="rId12" imgW="2831358" imgH="429478" progId="">
                  <p:embed/>
                </p:oleObj>
              </mc:Choice>
              <mc:Fallback>
                <p:oleObj name="Image" r:id="rId12" imgW="2831358" imgH="429478" progId="">
                  <p:embed/>
                  <p:pic>
                    <p:nvPicPr>
                      <p:cNvPr id="0" name="Object 2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92663" y="5013325"/>
                        <a:ext cx="3595687" cy="54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213003" name="Text Box 24"/>
          <p:cNvSpPr txBox="1">
            <a:spLocks noChangeArrowheads="1"/>
          </p:cNvSpPr>
          <p:nvPr/>
        </p:nvSpPr>
        <p:spPr bwMode="auto">
          <a:xfrm>
            <a:off x="7823200" y="6491288"/>
            <a:ext cx="1244600" cy="214312"/>
          </a:xfrm>
          <a:prstGeom prst="rect">
            <a:avLst/>
          </a:prstGeom>
          <a:noFill/>
          <a:ln w="9525">
            <a:noFill/>
            <a:miter lim="800000"/>
            <a:headEnd/>
            <a:tailEnd/>
          </a:ln>
        </p:spPr>
        <p:txBody>
          <a:bodyPr>
            <a:spAutoFit/>
          </a:bodyPr>
          <a:lstStyle/>
          <a:p>
            <a:pPr>
              <a:spcBef>
                <a:spcPct val="50000"/>
              </a:spcBef>
            </a:pPr>
            <a:r>
              <a:rPr lang="en-US" sz="800" b="1"/>
              <a:t>Source: IPCC AR4 </a:t>
            </a:r>
          </a:p>
        </p:txBody>
      </p:sp>
      <p:sp>
        <p:nvSpPr>
          <p:cNvPr id="78873" name="Text Box 25"/>
          <p:cNvSpPr txBox="1">
            <a:spLocks noChangeArrowheads="1"/>
          </p:cNvSpPr>
          <p:nvPr/>
        </p:nvSpPr>
        <p:spPr bwMode="auto">
          <a:xfrm>
            <a:off x="1346200" y="5700712"/>
            <a:ext cx="2495550" cy="823913"/>
          </a:xfrm>
          <a:prstGeom prst="rect">
            <a:avLst/>
          </a:prstGeom>
          <a:noFill/>
          <a:ln w="9525">
            <a:noFill/>
            <a:miter lim="800000"/>
            <a:headEnd/>
            <a:tailEnd/>
          </a:ln>
        </p:spPr>
        <p:txBody>
          <a:bodyPr>
            <a:spAutoFit/>
          </a:bodyPr>
          <a:lstStyle/>
          <a:p>
            <a:pPr algn="ctr">
              <a:spcBef>
                <a:spcPct val="50000"/>
              </a:spcBef>
            </a:pPr>
            <a:r>
              <a:rPr lang="en-US" sz="3200" dirty="0"/>
              <a:t>CO</a:t>
            </a:r>
            <a:r>
              <a:rPr lang="en-US" sz="3200" baseline="-25000" dirty="0"/>
              <a:t>2</a:t>
            </a:r>
            <a:r>
              <a:rPr lang="en-US" sz="3200" baseline="-25000" dirty="0" smtClean="0"/>
              <a:t/>
            </a:r>
            <a:br>
              <a:rPr lang="en-US" sz="3200" baseline="-25000" dirty="0" smtClean="0"/>
            </a:br>
            <a:endParaRPr lang="en-US" sz="1600" dirty="0"/>
          </a:p>
        </p:txBody>
      </p:sp>
      <p:sp>
        <p:nvSpPr>
          <p:cNvPr id="78874" name="Text Box 26"/>
          <p:cNvSpPr txBox="1">
            <a:spLocks noChangeArrowheads="1"/>
          </p:cNvSpPr>
          <p:nvPr/>
        </p:nvSpPr>
        <p:spPr bwMode="auto">
          <a:xfrm>
            <a:off x="5689600" y="5716587"/>
            <a:ext cx="2495550" cy="579438"/>
          </a:xfrm>
          <a:prstGeom prst="rect">
            <a:avLst/>
          </a:prstGeom>
          <a:noFill/>
          <a:ln w="9525">
            <a:noFill/>
            <a:miter lim="800000"/>
            <a:headEnd/>
            <a:tailEnd/>
          </a:ln>
        </p:spPr>
        <p:txBody>
          <a:bodyPr>
            <a:spAutoFit/>
          </a:bodyPr>
          <a:lstStyle/>
          <a:p>
            <a:pPr>
              <a:spcBef>
                <a:spcPct val="50000"/>
              </a:spcBef>
            </a:pPr>
            <a:r>
              <a:rPr lang="en-US" sz="3200" dirty="0"/>
              <a:t>Methane</a:t>
            </a:r>
            <a:endParaRPr lang="en-US" sz="3200" baseline="-25000" dirty="0"/>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3"/>
          <p:cNvSpPr>
            <a:spLocks noGrp="1" noChangeArrowheads="1"/>
          </p:cNvSpPr>
          <p:nvPr>
            <p:ph type="title"/>
          </p:nvPr>
        </p:nvSpPr>
        <p:spPr>
          <a:xfrm>
            <a:off x="457200" y="-169862"/>
            <a:ext cx="8229600" cy="1143000"/>
          </a:xfrm>
        </p:spPr>
        <p:txBody>
          <a:bodyPr>
            <a:noAutofit/>
          </a:bodyPr>
          <a:lstStyle/>
          <a:p>
            <a:pPr eaLnBrk="1" hangingPunct="1"/>
            <a:r>
              <a:rPr lang="en-US" sz="2400" b="1" dirty="0" smtClean="0">
                <a:solidFill>
                  <a:srgbClr val="3366FF"/>
                </a:solidFill>
                <a:latin typeface="Helvetica" charset="0"/>
              </a:rPr>
              <a:t>Forces acting on the climate</a:t>
            </a:r>
            <a:endParaRPr lang="en-US" sz="2400" b="1" dirty="0">
              <a:solidFill>
                <a:srgbClr val="3366FF"/>
              </a:solidFill>
              <a:latin typeface="Helvetica" charset="0"/>
            </a:endParaRPr>
          </a:p>
        </p:txBody>
      </p:sp>
      <p:sp>
        <p:nvSpPr>
          <p:cNvPr id="9" name="Content Placeholder 8"/>
          <p:cNvSpPr>
            <a:spLocks noGrp="1"/>
          </p:cNvSpPr>
          <p:nvPr>
            <p:ph sz="half" idx="2"/>
          </p:nvPr>
        </p:nvSpPr>
        <p:spPr>
          <a:xfrm>
            <a:off x="152400" y="4419600"/>
            <a:ext cx="8686800" cy="1249363"/>
          </a:xfrm>
        </p:spPr>
        <p:txBody>
          <a:bodyPr>
            <a:noAutofit/>
          </a:bodyPr>
          <a:lstStyle/>
          <a:p>
            <a:pPr>
              <a:spcBef>
                <a:spcPts val="0"/>
              </a:spcBef>
            </a:pPr>
            <a:r>
              <a:rPr lang="en-US" sz="2000" dirty="0" smtClean="0"/>
              <a:t>Volcanoes have a big effect on climate, but last for a very short time</a:t>
            </a:r>
          </a:p>
          <a:p>
            <a:pPr>
              <a:spcBef>
                <a:spcPts val="0"/>
              </a:spcBef>
            </a:pPr>
            <a:endParaRPr lang="en-US" sz="2000" dirty="0" smtClean="0"/>
          </a:p>
          <a:p>
            <a:pPr>
              <a:spcBef>
                <a:spcPts val="0"/>
              </a:spcBef>
            </a:pPr>
            <a:r>
              <a:rPr lang="en-US" sz="2000" dirty="0" smtClean="0"/>
              <a:t>Variations in sunlight are small</a:t>
            </a:r>
          </a:p>
          <a:p>
            <a:pPr>
              <a:spcBef>
                <a:spcPts val="0"/>
              </a:spcBef>
            </a:pPr>
            <a:endParaRPr lang="en-US" sz="2000" dirty="0" smtClean="0"/>
          </a:p>
          <a:p>
            <a:pPr>
              <a:spcBef>
                <a:spcPts val="0"/>
              </a:spcBef>
            </a:pPr>
            <a:r>
              <a:rPr lang="en-US" sz="2000" dirty="0" smtClean="0"/>
              <a:t>The biggest effect on the climate is the blanket of CO2 we are putting up into the atmosphere</a:t>
            </a:r>
            <a:endParaRPr lang="en-US" sz="2000" dirty="0"/>
          </a:p>
        </p:txBody>
      </p:sp>
      <p:pic>
        <p:nvPicPr>
          <p:cNvPr id="7" name="Picture 6"/>
          <p:cNvPicPr>
            <a:picLocks noChangeAspect="1"/>
          </p:cNvPicPr>
          <p:nvPr/>
        </p:nvPicPr>
        <p:blipFill>
          <a:blip r:embed="rId2"/>
          <a:stretch>
            <a:fillRect/>
          </a:stretch>
        </p:blipFill>
        <p:spPr>
          <a:xfrm>
            <a:off x="1066800" y="698500"/>
            <a:ext cx="6997700" cy="3568700"/>
          </a:xfrm>
          <a:prstGeom prst="rect">
            <a:avLst/>
          </a:prstGeom>
        </p:spPr>
      </p:pic>
    </p:spTree>
    <p:extLst>
      <p:ext uri="{BB962C8B-B14F-4D97-AF65-F5344CB8AC3E}">
        <p14:creationId xmlns:p14="http://schemas.microsoft.com/office/powerpoint/2010/main" val="2183638744"/>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sz="3600" b="1" dirty="0" smtClean="0">
                <a:solidFill>
                  <a:srgbClr val="3366FF"/>
                </a:solidFill>
              </a:rPr>
              <a:t>Volcano Exploding in Madagascar</a:t>
            </a:r>
            <a:endParaRPr lang="en-US" sz="3600" b="1" dirty="0">
              <a:solidFill>
                <a:srgbClr val="3366FF"/>
              </a:solidFill>
            </a:endParaRPr>
          </a:p>
        </p:txBody>
      </p:sp>
      <p:pic>
        <p:nvPicPr>
          <p:cNvPr id="7" name="Picture 6" descr="Screen Shot 2013-11-26 at 3.40.30 PM.png"/>
          <p:cNvPicPr>
            <a:picLocks noChangeAspect="1"/>
          </p:cNvPicPr>
          <p:nvPr/>
        </p:nvPicPr>
        <p:blipFill>
          <a:blip r:embed="rId2"/>
          <a:stretch>
            <a:fillRect/>
          </a:stretch>
        </p:blipFill>
        <p:spPr>
          <a:xfrm>
            <a:off x="0" y="1219200"/>
            <a:ext cx="9144000" cy="3766101"/>
          </a:xfrm>
          <a:prstGeom prst="rect">
            <a:avLst/>
          </a:prstGeom>
        </p:spPr>
      </p:pic>
      <p:sp>
        <p:nvSpPr>
          <p:cNvPr id="4" name="Content Placeholder 8"/>
          <p:cNvSpPr>
            <a:spLocks noGrp="1"/>
          </p:cNvSpPr>
          <p:nvPr>
            <p:ph sz="half" idx="4294967295"/>
          </p:nvPr>
        </p:nvSpPr>
        <p:spPr>
          <a:xfrm>
            <a:off x="838200" y="5181600"/>
            <a:ext cx="7696200" cy="1249363"/>
          </a:xfrm>
          <a:prstGeom prst="rect">
            <a:avLst/>
          </a:prstGeom>
        </p:spPr>
        <p:txBody>
          <a:bodyPr>
            <a:noAutofit/>
          </a:bodyPr>
          <a:lstStyle/>
          <a:p>
            <a:pPr>
              <a:spcBef>
                <a:spcPts val="0"/>
              </a:spcBef>
            </a:pPr>
            <a:r>
              <a:rPr lang="en-US" sz="1800" b="1" dirty="0" smtClean="0"/>
              <a:t>Volcanic dust (an ‘aerosol’) has a powerful cooling effect on climate.  </a:t>
            </a:r>
          </a:p>
          <a:p>
            <a:pPr>
              <a:spcBef>
                <a:spcPts val="0"/>
              </a:spcBef>
            </a:pPr>
            <a:endParaRPr lang="en-US" sz="1800" b="1" dirty="0" smtClean="0"/>
          </a:p>
          <a:p>
            <a:pPr>
              <a:spcBef>
                <a:spcPts val="0"/>
              </a:spcBef>
            </a:pPr>
            <a:r>
              <a:rPr lang="en-US" sz="1800" b="1" dirty="0" smtClean="0"/>
              <a:t>But, like water, the aerosols fall out of the atmosphere -  in about 1-2 years</a:t>
            </a:r>
          </a:p>
          <a:p>
            <a:pPr>
              <a:spcBef>
                <a:spcPts val="0"/>
              </a:spcBef>
            </a:pPr>
            <a:endParaRPr lang="en-US" sz="1800" b="1" dirty="0" smtClean="0"/>
          </a:p>
        </p:txBody>
      </p:sp>
    </p:spTree>
    <p:extLst>
      <p:ext uri="{BB962C8B-B14F-4D97-AF65-F5344CB8AC3E}">
        <p14:creationId xmlns:p14="http://schemas.microsoft.com/office/powerpoint/2010/main" val="343595149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3"/>
          <a:srcRect/>
          <a:stretch>
            <a:fillRect/>
          </a:stretch>
        </p:blipFill>
        <p:spPr bwMode="auto">
          <a:xfrm>
            <a:off x="88678" y="457200"/>
            <a:ext cx="8126413" cy="3995737"/>
          </a:xfrm>
          <a:prstGeom prst="rect">
            <a:avLst/>
          </a:prstGeom>
          <a:noFill/>
          <a:ln w="9525">
            <a:noFill/>
            <a:round/>
            <a:headEnd/>
            <a:tailEnd/>
          </a:ln>
        </p:spPr>
      </p:pic>
      <p:sp>
        <p:nvSpPr>
          <p:cNvPr id="8" name="Title 7"/>
          <p:cNvSpPr>
            <a:spLocks noGrp="1"/>
          </p:cNvSpPr>
          <p:nvPr>
            <p:ph type="title"/>
          </p:nvPr>
        </p:nvSpPr>
        <p:spPr>
          <a:xfrm>
            <a:off x="88678" y="0"/>
            <a:ext cx="8229600" cy="838200"/>
          </a:xfrm>
          <a:solidFill>
            <a:schemeClr val="bg1"/>
          </a:solidFill>
        </p:spPr>
        <p:txBody>
          <a:bodyPr>
            <a:normAutofit/>
          </a:bodyPr>
          <a:lstStyle/>
          <a:p>
            <a:r>
              <a:rPr lang="en-US" sz="3600" b="1" dirty="0" smtClean="0">
                <a:solidFill>
                  <a:srgbClr val="3366FF"/>
                </a:solidFill>
              </a:rPr>
              <a:t>The </a:t>
            </a:r>
            <a:r>
              <a:rPr lang="en-US" sz="3600" b="1" dirty="0" err="1" smtClean="0">
                <a:solidFill>
                  <a:srgbClr val="3366FF"/>
                </a:solidFill>
              </a:rPr>
              <a:t>Sloooow</a:t>
            </a:r>
            <a:r>
              <a:rPr lang="en-US" sz="3600" b="1" dirty="0" smtClean="0">
                <a:solidFill>
                  <a:srgbClr val="3366FF"/>
                </a:solidFill>
              </a:rPr>
              <a:t> Change in Climate</a:t>
            </a:r>
            <a:endParaRPr lang="en-US" sz="3600" b="1" dirty="0">
              <a:solidFill>
                <a:srgbClr val="3366FF"/>
              </a:solidFill>
            </a:endParaRPr>
          </a:p>
        </p:txBody>
      </p:sp>
      <p:sp>
        <p:nvSpPr>
          <p:cNvPr id="5" name="Content Placeholder 4"/>
          <p:cNvSpPr>
            <a:spLocks noGrp="1"/>
          </p:cNvSpPr>
          <p:nvPr>
            <p:ph sz="half" idx="4294967295"/>
          </p:nvPr>
        </p:nvSpPr>
        <p:spPr>
          <a:xfrm>
            <a:off x="609600" y="4495800"/>
            <a:ext cx="8153400" cy="2895600"/>
          </a:xfrm>
        </p:spPr>
        <p:txBody>
          <a:bodyPr>
            <a:normAutofit/>
          </a:bodyPr>
          <a:lstStyle/>
          <a:p>
            <a:pPr defTabSz="457200">
              <a:spcBef>
                <a:spcPts val="0"/>
              </a:spcBef>
              <a:buClr>
                <a:srgbClr val="000000"/>
              </a:buClr>
              <a:buSzPct val="100000"/>
              <a:buFont typeface="Times New Roman" pitchFamily="-110"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sz="2000" dirty="0" smtClean="0">
              <a:solidFill>
                <a:srgbClr val="000000"/>
              </a:solidFill>
            </a:endParaRPr>
          </a:p>
          <a:p>
            <a:pPr defTabSz="457200">
              <a:spcBef>
                <a:spcPts val="0"/>
              </a:spcBef>
              <a:buClr>
                <a:srgbClr val="000000"/>
              </a:buClr>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000" dirty="0" smtClean="0">
                <a:solidFill>
                  <a:srgbClr val="000000"/>
                </a:solidFill>
              </a:rPr>
              <a:t>50 million years ago Earth was hot and ice-free (~12 degrees hotter). </a:t>
            </a:r>
          </a:p>
          <a:p>
            <a:pPr defTabSz="457200">
              <a:spcBef>
                <a:spcPts val="0"/>
              </a:spcBef>
              <a:buClr>
                <a:srgbClr val="000000"/>
              </a:buClr>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sz="2000" dirty="0" smtClean="0">
              <a:solidFill>
                <a:srgbClr val="000000"/>
              </a:solidFill>
            </a:endParaRPr>
          </a:p>
          <a:p>
            <a:pPr defTabSz="457200">
              <a:spcBef>
                <a:spcPts val="0"/>
              </a:spcBef>
              <a:buClr>
                <a:srgbClr val="000000"/>
              </a:buClr>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000" dirty="0" smtClean="0">
                <a:solidFill>
                  <a:srgbClr val="000000"/>
                </a:solidFill>
              </a:rPr>
              <a:t>The change of CO2 in prehistory was    ~1 ppm every 10,000 years</a:t>
            </a:r>
          </a:p>
          <a:p>
            <a:pPr defTabSz="457200">
              <a:spcBef>
                <a:spcPts val="0"/>
              </a:spcBef>
              <a:buClr>
                <a:srgbClr val="000000"/>
              </a:buClr>
              <a:buSzPct val="100000"/>
              <a:buFont typeface="Times New Roman" pitchFamily="-110"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000" dirty="0" smtClean="0">
                <a:solidFill>
                  <a:srgbClr val="000000"/>
                </a:solidFill>
              </a:rPr>
              <a:t>                             The change of CO</a:t>
            </a:r>
            <a:r>
              <a:rPr lang="en-US" sz="2000" baseline="-25000" dirty="0" smtClean="0">
                <a:solidFill>
                  <a:srgbClr val="000000"/>
                </a:solidFill>
              </a:rPr>
              <a:t>2</a:t>
            </a:r>
            <a:r>
              <a:rPr lang="en-US" sz="2000" dirty="0" smtClean="0">
                <a:solidFill>
                  <a:srgbClr val="000000"/>
                </a:solidFill>
              </a:rPr>
              <a:t> now is ~1 </a:t>
            </a:r>
            <a:r>
              <a:rPr lang="en-US" sz="2000" dirty="0" err="1" smtClean="0">
                <a:solidFill>
                  <a:srgbClr val="000000"/>
                </a:solidFill>
              </a:rPr>
              <a:t>ppm</a:t>
            </a:r>
            <a:r>
              <a:rPr lang="en-US" sz="2000" dirty="0" smtClean="0">
                <a:solidFill>
                  <a:srgbClr val="000000"/>
                </a:solidFill>
              </a:rPr>
              <a:t> every 8 months </a:t>
            </a:r>
          </a:p>
          <a:p>
            <a:pPr>
              <a:spcBef>
                <a:spcPts val="0"/>
              </a:spcBef>
            </a:pPr>
            <a:endParaRPr lang="en-US" sz="2000" dirty="0"/>
          </a:p>
        </p:txBody>
      </p:sp>
      <p:sp>
        <p:nvSpPr>
          <p:cNvPr id="9" name="Oval 8"/>
          <p:cNvSpPr/>
          <p:nvPr/>
        </p:nvSpPr>
        <p:spPr>
          <a:xfrm>
            <a:off x="7632478" y="2819400"/>
            <a:ext cx="609600" cy="914400"/>
          </a:xfrm>
          <a:prstGeom prst="ellipse">
            <a:avLst/>
          </a:prstGeom>
          <a:noFill/>
          <a:ln w="28575"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2831878" y="2362200"/>
            <a:ext cx="184666" cy="369332"/>
          </a:xfrm>
          <a:prstGeom prst="rect">
            <a:avLst/>
          </a:prstGeom>
          <a:noFill/>
        </p:spPr>
        <p:txBody>
          <a:bodyPr wrap="none" rtlCol="0">
            <a:spAutoFit/>
          </a:bodyPr>
          <a:lstStyle/>
          <a:p>
            <a:endParaRPr lang="en-US" dirty="0"/>
          </a:p>
        </p:txBody>
      </p:sp>
      <p:cxnSp>
        <p:nvCxnSpPr>
          <p:cNvPr id="10" name="Straight Arrow Connector 9"/>
          <p:cNvCxnSpPr/>
          <p:nvPr/>
        </p:nvCxnSpPr>
        <p:spPr>
          <a:xfrm rot="5400000" flipH="1" flipV="1">
            <a:off x="2527872" y="2895600"/>
            <a:ext cx="304006" cy="794"/>
          </a:xfrm>
          <a:prstGeom prst="straightConnector1">
            <a:avLst/>
          </a:prstGeom>
          <a:ln w="9525" cap="flat" cmpd="sng" algn="ctr">
            <a:solidFill>
              <a:schemeClr val="tx1"/>
            </a:solidFill>
            <a:prstDash val="solid"/>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1765078" y="3090446"/>
            <a:ext cx="1326004" cy="369332"/>
          </a:xfrm>
          <a:prstGeom prst="rect">
            <a:avLst/>
          </a:prstGeom>
          <a:noFill/>
        </p:spPr>
        <p:txBody>
          <a:bodyPr wrap="none" rtlCol="0">
            <a:spAutoFit/>
          </a:bodyPr>
          <a:lstStyle/>
          <a:p>
            <a:r>
              <a:rPr lang="en-US" dirty="0" err="1" smtClean="0"/>
              <a:t>Azolla</a:t>
            </a:r>
            <a:r>
              <a:rPr lang="en-US" dirty="0" smtClean="0"/>
              <a:t> event</a:t>
            </a:r>
            <a:endParaRPr lang="en-US" dirty="0"/>
          </a:p>
        </p:txBody>
      </p:sp>
      <p:cxnSp>
        <p:nvCxnSpPr>
          <p:cNvPr id="3" name="Straight Arrow Connector 2"/>
          <p:cNvCxnSpPr/>
          <p:nvPr/>
        </p:nvCxnSpPr>
        <p:spPr>
          <a:xfrm flipH="1">
            <a:off x="8229600" y="2667000"/>
            <a:ext cx="152400" cy="3048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8139973" y="2286000"/>
            <a:ext cx="1047019" cy="369332"/>
          </a:xfrm>
          <a:prstGeom prst="rect">
            <a:avLst/>
          </a:prstGeom>
          <a:noFill/>
        </p:spPr>
        <p:txBody>
          <a:bodyPr wrap="none" rtlCol="0">
            <a:spAutoFit/>
          </a:bodyPr>
          <a:lstStyle/>
          <a:p>
            <a:r>
              <a:rPr lang="en-US" b="1" dirty="0" smtClean="0"/>
              <a:t>Humans!</a:t>
            </a:r>
            <a:endParaRPr lang="en-US" b="1" dirty="0"/>
          </a:p>
        </p:txBody>
      </p:sp>
      <p:sp>
        <p:nvSpPr>
          <p:cNvPr id="2" name="Rectangle 1"/>
          <p:cNvSpPr/>
          <p:nvPr/>
        </p:nvSpPr>
        <p:spPr>
          <a:xfrm>
            <a:off x="95390" y="4157246"/>
            <a:ext cx="1809610" cy="338554"/>
          </a:xfrm>
          <a:prstGeom prst="rect">
            <a:avLst/>
          </a:prstGeom>
        </p:spPr>
        <p:txBody>
          <a:bodyPr wrap="none">
            <a:spAutoFit/>
          </a:bodyPr>
          <a:lstStyle/>
          <a:p>
            <a:r>
              <a:rPr lang="es-ES_tradnl" sz="1600" dirty="0" err="1"/>
              <a:t>Zachos</a:t>
            </a:r>
            <a:r>
              <a:rPr lang="es-ES_tradnl" sz="1600" dirty="0"/>
              <a:t> et al. (2001)</a:t>
            </a:r>
            <a:endParaRPr lang="en-US" sz="1600" dirty="0"/>
          </a:p>
        </p:txBody>
      </p:sp>
    </p:spTree>
    <p:extLst>
      <p:ext uri="{BB962C8B-B14F-4D97-AF65-F5344CB8AC3E}">
        <p14:creationId xmlns:p14="http://schemas.microsoft.com/office/powerpoint/2010/main" val="41249232"/>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37"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900" decel="100000" fill="hold"/>
                                        <p:tgtEl>
                                          <p:spTgt spid="9"/>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76200"/>
            <a:ext cx="8229600" cy="1143000"/>
          </a:xfrm>
        </p:spPr>
        <p:txBody>
          <a:bodyPr>
            <a:normAutofit/>
          </a:bodyPr>
          <a:lstStyle/>
          <a:p>
            <a:r>
              <a:rPr lang="en-US" sz="3600" b="1" dirty="0" smtClean="0">
                <a:solidFill>
                  <a:srgbClr val="3366FF"/>
                </a:solidFill>
              </a:rPr>
              <a:t>Ice Sheets During Last Ice Age</a:t>
            </a:r>
            <a:endParaRPr lang="en-US" sz="3600" b="1" dirty="0">
              <a:solidFill>
                <a:srgbClr val="3366FF"/>
              </a:solidFill>
            </a:endParaRPr>
          </a:p>
        </p:txBody>
      </p:sp>
      <p:pic>
        <p:nvPicPr>
          <p:cNvPr id="4" name="Picture 3"/>
          <p:cNvPicPr>
            <a:picLocks noChangeAspect="1"/>
          </p:cNvPicPr>
          <p:nvPr/>
        </p:nvPicPr>
        <p:blipFill>
          <a:blip r:embed="rId2"/>
          <a:stretch>
            <a:fillRect/>
          </a:stretch>
        </p:blipFill>
        <p:spPr>
          <a:xfrm>
            <a:off x="660400" y="1447800"/>
            <a:ext cx="8128000" cy="4064000"/>
          </a:xfrm>
          <a:prstGeom prst="rect">
            <a:avLst/>
          </a:prstGeom>
        </p:spPr>
      </p:pic>
      <p:pic>
        <p:nvPicPr>
          <p:cNvPr id="5" name="Picture 4"/>
          <p:cNvPicPr>
            <a:picLocks noChangeAspect="1"/>
          </p:cNvPicPr>
          <p:nvPr/>
        </p:nvPicPr>
        <p:blipFill>
          <a:blip r:embed="rId3"/>
          <a:stretch>
            <a:fillRect/>
          </a:stretch>
        </p:blipFill>
        <p:spPr>
          <a:xfrm>
            <a:off x="685800" y="1219200"/>
            <a:ext cx="8102600" cy="4559300"/>
          </a:xfrm>
          <a:prstGeom prst="rect">
            <a:avLst/>
          </a:prstGeom>
        </p:spPr>
      </p:pic>
      <p:sp>
        <p:nvSpPr>
          <p:cNvPr id="6" name="Title 1"/>
          <p:cNvSpPr txBox="1">
            <a:spLocks/>
          </p:cNvSpPr>
          <p:nvPr/>
        </p:nvSpPr>
        <p:spPr>
          <a:xfrm>
            <a:off x="-685800" y="-76200"/>
            <a:ext cx="8229600" cy="11430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smtClean="0">
                <a:ln>
                  <a:noFill/>
                </a:ln>
                <a:solidFill>
                  <a:srgbClr val="4F81BD"/>
                </a:solidFill>
                <a:effectLst/>
                <a:uLnTx/>
                <a:uFillTx/>
                <a:latin typeface="+mj-lt"/>
                <a:ea typeface="+mj-ea"/>
                <a:cs typeface="+mj-cs"/>
              </a:rPr>
              <a:t>Ice Sheets Now</a:t>
            </a:r>
          </a:p>
        </p:txBody>
      </p:sp>
      <p:sp>
        <p:nvSpPr>
          <p:cNvPr id="8" name="TextBox 7"/>
          <p:cNvSpPr txBox="1"/>
          <p:nvPr/>
        </p:nvSpPr>
        <p:spPr>
          <a:xfrm>
            <a:off x="2133600" y="5715000"/>
            <a:ext cx="5163343" cy="923330"/>
          </a:xfrm>
          <a:prstGeom prst="rect">
            <a:avLst/>
          </a:prstGeom>
          <a:noFill/>
        </p:spPr>
        <p:txBody>
          <a:bodyPr wrap="none" rtlCol="0">
            <a:spAutoFit/>
          </a:bodyPr>
          <a:lstStyle/>
          <a:p>
            <a:r>
              <a:rPr lang="en-US" b="1" dirty="0" smtClean="0">
                <a:solidFill>
                  <a:srgbClr val="0000FF"/>
                </a:solidFill>
              </a:rPr>
              <a:t>Two important changes that accelerate the freezing:</a:t>
            </a:r>
          </a:p>
          <a:p>
            <a:r>
              <a:rPr lang="en-US" b="1" dirty="0" smtClean="0">
                <a:solidFill>
                  <a:srgbClr val="0000FF"/>
                </a:solidFill>
              </a:rPr>
              <a:t>	1) High reflectivity from the new ice</a:t>
            </a:r>
          </a:p>
          <a:p>
            <a:r>
              <a:rPr lang="en-US" b="1" dirty="0" smtClean="0">
                <a:solidFill>
                  <a:srgbClr val="0000FF"/>
                </a:solidFill>
              </a:rPr>
              <a:t>	2) The cooling ocean absorbs CO</a:t>
            </a:r>
            <a:r>
              <a:rPr lang="en-US" b="1" baseline="-25000" dirty="0" smtClean="0">
                <a:solidFill>
                  <a:srgbClr val="0000FF"/>
                </a:solidFill>
              </a:rPr>
              <a:t>2</a:t>
            </a:r>
            <a:endParaRPr lang="en-US" b="1" dirty="0">
              <a:solidFill>
                <a:srgbClr val="0000FF"/>
              </a:solidFill>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par>
                                <p:cTn id="8" presetID="10" presetClass="exit" presetSubtype="0" fill="hold" grpId="0" nodeType="withEffect">
                                  <p:stCondLst>
                                    <p:cond delay="0"/>
                                  </p:stCondLst>
                                  <p:childTnLst>
                                    <p:animEffect transition="out" filter="fade">
                                      <p:cBhvr>
                                        <p:cTn id="9" dur="2000"/>
                                        <p:tgtEl>
                                          <p:spTgt spid="6"/>
                                        </p:tgtEl>
                                      </p:cBhvr>
                                    </p:animEffect>
                                    <p:set>
                                      <p:cBhvr>
                                        <p:cTn id="10" dur="1" fill="hold">
                                          <p:stCondLst>
                                            <p:cond delay="1999"/>
                                          </p:stCondLst>
                                        </p:cTn>
                                        <p:tgtEl>
                                          <p:spTgt spid="6"/>
                                        </p:tgtEl>
                                        <p:attrNameLst>
                                          <p:attrName>style.visibility</p:attrName>
                                        </p:attrNameLst>
                                      </p:cBhvr>
                                      <p:to>
                                        <p:strVal val="hidden"/>
                                      </p:to>
                                    </p:set>
                                  </p:childTnLst>
                                </p:cTn>
                              </p:par>
                              <p:par>
                                <p:cTn id="11" presetID="10"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20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err="1" smtClean="0">
                <a:solidFill>
                  <a:srgbClr val="4F81BD"/>
                </a:solidFill>
              </a:rPr>
              <a:t>Milankovitch</a:t>
            </a:r>
            <a:r>
              <a:rPr lang="en-US" sz="3600" b="1" dirty="0" smtClean="0">
                <a:solidFill>
                  <a:srgbClr val="4F81BD"/>
                </a:solidFill>
              </a:rPr>
              <a:t> Cycles</a:t>
            </a:r>
            <a:endParaRPr lang="en-US" sz="3600" b="1" dirty="0">
              <a:solidFill>
                <a:srgbClr val="4F81BD"/>
              </a:solidFill>
            </a:endParaRPr>
          </a:p>
        </p:txBody>
      </p:sp>
      <p:sp>
        <p:nvSpPr>
          <p:cNvPr id="3" name="Content Placeholder 2"/>
          <p:cNvSpPr>
            <a:spLocks noGrp="1"/>
          </p:cNvSpPr>
          <p:nvPr>
            <p:ph idx="1"/>
          </p:nvPr>
        </p:nvSpPr>
        <p:spPr>
          <a:xfrm>
            <a:off x="457200" y="2057400"/>
            <a:ext cx="3505200" cy="3657600"/>
          </a:xfrm>
        </p:spPr>
        <p:txBody>
          <a:bodyPr>
            <a:noAutofit/>
          </a:bodyPr>
          <a:lstStyle/>
          <a:p>
            <a:r>
              <a:rPr lang="en-US" sz="2000" dirty="0" smtClean="0"/>
              <a:t>These cycles occur because of the various </a:t>
            </a:r>
            <a:r>
              <a:rPr lang="en-US" sz="2000" dirty="0" err="1" smtClean="0"/>
              <a:t>wobblings</a:t>
            </a:r>
            <a:r>
              <a:rPr lang="en-US" sz="2000" dirty="0" smtClean="0"/>
              <a:t> of the Earth’s orbit</a:t>
            </a:r>
          </a:p>
          <a:p>
            <a:endParaRPr lang="en-US" sz="2000" dirty="0" smtClean="0"/>
          </a:p>
          <a:p>
            <a:r>
              <a:rPr lang="en-US" sz="2000" dirty="0" smtClean="0"/>
              <a:t>They happen over a period of tens of thousands of years.</a:t>
            </a:r>
          </a:p>
          <a:p>
            <a:pPr>
              <a:buNone/>
            </a:pPr>
            <a:endParaRPr lang="en-US" sz="2000" dirty="0" smtClean="0"/>
          </a:p>
          <a:p>
            <a:r>
              <a:rPr lang="en-US" sz="2000" dirty="0" smtClean="0"/>
              <a:t>The small changes in sunlight are amplified by the new ice and triggers the Ice Age. </a:t>
            </a:r>
            <a:endParaRPr lang="en-US" sz="2000" baseline="-25000" dirty="0" smtClean="0"/>
          </a:p>
        </p:txBody>
      </p:sp>
      <p:sp>
        <p:nvSpPr>
          <p:cNvPr id="7" name="TextBox 6"/>
          <p:cNvSpPr txBox="1"/>
          <p:nvPr/>
        </p:nvSpPr>
        <p:spPr>
          <a:xfrm>
            <a:off x="4061925" y="1568877"/>
            <a:ext cx="184666" cy="369332"/>
          </a:xfrm>
          <a:prstGeom prst="rect">
            <a:avLst/>
          </a:prstGeom>
          <a:noFill/>
        </p:spPr>
        <p:txBody>
          <a:bodyPr wrap="none" rtlCol="0">
            <a:spAutoFit/>
          </a:bodyPr>
          <a:lstStyle/>
          <a:p>
            <a:endParaRPr lang="en-US" dirty="0"/>
          </a:p>
        </p:txBody>
      </p:sp>
      <p:pic>
        <p:nvPicPr>
          <p:cNvPr id="8" name="Picture 7"/>
          <p:cNvPicPr>
            <a:picLocks noChangeAspect="1"/>
          </p:cNvPicPr>
          <p:nvPr/>
        </p:nvPicPr>
        <p:blipFill>
          <a:blip r:embed="rId2"/>
          <a:stretch>
            <a:fillRect/>
          </a:stretch>
        </p:blipFill>
        <p:spPr>
          <a:xfrm>
            <a:off x="4114800" y="1881774"/>
            <a:ext cx="5058169" cy="3833226"/>
          </a:xfrm>
          <a:prstGeom prst="rect">
            <a:avLst/>
          </a:prstGeom>
        </p:spPr>
      </p:pic>
      <p:pic>
        <p:nvPicPr>
          <p:cNvPr id="6" name="Picture 5"/>
          <p:cNvPicPr>
            <a:picLocks noChangeAspect="1"/>
          </p:cNvPicPr>
          <p:nvPr/>
        </p:nvPicPr>
        <p:blipFill>
          <a:blip r:embed="rId3"/>
          <a:stretch>
            <a:fillRect/>
          </a:stretch>
        </p:blipFill>
        <p:spPr>
          <a:xfrm>
            <a:off x="4191000" y="2113731"/>
            <a:ext cx="4699000" cy="3372669"/>
          </a:xfrm>
          <a:prstGeom prst="rect">
            <a:avLst/>
          </a:prstGeom>
        </p:spPr>
      </p:pic>
    </p:spTree>
    <p:extLst>
      <p:ext uri="{BB962C8B-B14F-4D97-AF65-F5344CB8AC3E}">
        <p14:creationId xmlns:p14="http://schemas.microsoft.com/office/powerpoint/2010/main" val="2018173850"/>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a:bodyPr>
          <a:lstStyle/>
          <a:p>
            <a:r>
              <a:rPr lang="en-US" sz="3600" b="1" dirty="0" smtClean="0">
                <a:solidFill>
                  <a:srgbClr val="4F81BD"/>
                </a:solidFill>
              </a:rPr>
              <a:t>The Ice Age Climate is Predictable</a:t>
            </a:r>
            <a:endParaRPr lang="en-US" sz="3600" b="1" dirty="0">
              <a:solidFill>
                <a:srgbClr val="4F81BD"/>
              </a:solidFill>
            </a:endParaRPr>
          </a:p>
        </p:txBody>
      </p:sp>
      <p:pic>
        <p:nvPicPr>
          <p:cNvPr id="6" name="Picture 5" descr="Screen Shot 2013-05-04 at 2.34.17 PM.png"/>
          <p:cNvPicPr>
            <a:picLocks noChangeAspect="1"/>
          </p:cNvPicPr>
          <p:nvPr/>
        </p:nvPicPr>
        <p:blipFill>
          <a:blip r:embed="rId2"/>
          <a:stretch>
            <a:fillRect/>
          </a:stretch>
        </p:blipFill>
        <p:spPr>
          <a:xfrm>
            <a:off x="533400" y="1531474"/>
            <a:ext cx="8159750" cy="2430926"/>
          </a:xfrm>
          <a:prstGeom prst="rect">
            <a:avLst/>
          </a:prstGeom>
        </p:spPr>
      </p:pic>
      <p:cxnSp>
        <p:nvCxnSpPr>
          <p:cNvPr id="8" name="Straight Arrow Connector 7"/>
          <p:cNvCxnSpPr/>
          <p:nvPr/>
        </p:nvCxnSpPr>
        <p:spPr>
          <a:xfrm flipV="1">
            <a:off x="8153400" y="1371600"/>
            <a:ext cx="152400" cy="762000"/>
          </a:xfrm>
          <a:prstGeom prst="straightConnector1">
            <a:avLst/>
          </a:prstGeom>
          <a:ln w="76200" cap="flat" cmpd="sng" algn="ctr">
            <a:solidFill>
              <a:srgbClr val="3366FF"/>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sp>
        <p:nvSpPr>
          <p:cNvPr id="11" name="Content Placeholder 2"/>
          <p:cNvSpPr>
            <a:spLocks noGrp="1"/>
          </p:cNvSpPr>
          <p:nvPr>
            <p:ph sz="half" idx="1"/>
          </p:nvPr>
        </p:nvSpPr>
        <p:spPr>
          <a:xfrm>
            <a:off x="1219200" y="4267200"/>
            <a:ext cx="7620000" cy="1981200"/>
          </a:xfrm>
        </p:spPr>
        <p:txBody>
          <a:bodyPr>
            <a:noAutofit/>
          </a:bodyPr>
          <a:lstStyle/>
          <a:p>
            <a:pPr>
              <a:spcBef>
                <a:spcPts val="0"/>
              </a:spcBef>
            </a:pPr>
            <a:r>
              <a:rPr lang="en-US" sz="2400" dirty="0" smtClean="0"/>
              <a:t>We understand all the cycles and bumps of the last 800,000 years.</a:t>
            </a:r>
          </a:p>
          <a:p>
            <a:pPr>
              <a:spcBef>
                <a:spcPts val="0"/>
              </a:spcBef>
            </a:pPr>
            <a:r>
              <a:rPr lang="en-US" sz="2400" dirty="0" smtClean="0"/>
              <a:t>From this data, we now know that mankind will </a:t>
            </a:r>
            <a:r>
              <a:rPr lang="en-US" sz="2400" dirty="0" smtClean="0"/>
              <a:t>likely shut </a:t>
            </a:r>
            <a:r>
              <a:rPr lang="en-US" sz="2400" dirty="0" smtClean="0"/>
              <a:t>off the Ice Ages forever.  (Yay!)</a:t>
            </a:r>
          </a:p>
          <a:p>
            <a:pPr>
              <a:spcBef>
                <a:spcPts val="0"/>
              </a:spcBef>
            </a:pPr>
            <a:r>
              <a:rPr lang="en-US" sz="2400" dirty="0" smtClean="0"/>
              <a:t>Unfortunately, we will likely start climbing up the temperature curve back into the Eocene Era.  (Boo!) </a:t>
            </a:r>
          </a:p>
          <a:p>
            <a:pPr>
              <a:spcBef>
                <a:spcPts val="0"/>
              </a:spcBef>
            </a:pPr>
            <a:endParaRPr lang="en-US" sz="2400" dirty="0" smtClean="0"/>
          </a:p>
          <a:p>
            <a:pPr>
              <a:spcBef>
                <a:spcPts val="0"/>
              </a:spcBef>
              <a:buNone/>
            </a:pPr>
            <a:endParaRPr lang="en-US" sz="2000" b="1" dirty="0" smtClean="0">
              <a:solidFill>
                <a:schemeClr val="accent2"/>
              </a:solidFill>
            </a:endParaRPr>
          </a:p>
          <a:p>
            <a:pPr>
              <a:spcBef>
                <a:spcPts val="0"/>
              </a:spcBef>
            </a:pPr>
            <a:endParaRPr lang="en-US" sz="2400" dirty="0" smtClean="0"/>
          </a:p>
          <a:p>
            <a:pPr>
              <a:spcBef>
                <a:spcPts val="0"/>
              </a:spcBef>
            </a:pPr>
            <a:endParaRPr lang="en-US" sz="2000" dirty="0" smtClean="0"/>
          </a:p>
        </p:txBody>
      </p:sp>
      <p:sp>
        <p:nvSpPr>
          <p:cNvPr id="3" name="TextBox 2"/>
          <p:cNvSpPr txBox="1"/>
          <p:nvPr/>
        </p:nvSpPr>
        <p:spPr>
          <a:xfrm>
            <a:off x="152400" y="3657600"/>
            <a:ext cx="2329559" cy="369332"/>
          </a:xfrm>
          <a:prstGeom prst="rect">
            <a:avLst/>
          </a:prstGeom>
          <a:noFill/>
        </p:spPr>
        <p:txBody>
          <a:bodyPr wrap="none" rtlCol="0">
            <a:spAutoFit/>
          </a:bodyPr>
          <a:lstStyle/>
          <a:p>
            <a:r>
              <a:rPr lang="en-US" dirty="0" smtClean="0"/>
              <a:t>(Using </a:t>
            </a:r>
            <a:r>
              <a:rPr lang="en-US" dirty="0" err="1" smtClean="0"/>
              <a:t>Vostok</a:t>
            </a:r>
            <a:r>
              <a:rPr lang="en-US" dirty="0" smtClean="0"/>
              <a:t> ice core)</a:t>
            </a:r>
            <a:endParaRPr lang="en-US" dirty="0"/>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37"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900" decel="100000" fill="hold"/>
                                        <p:tgtEl>
                                          <p:spTgt spid="8"/>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2-08-20 at 10.38.46 PM.png"/>
          <p:cNvPicPr>
            <a:picLocks noChangeAspect="1"/>
          </p:cNvPicPr>
          <p:nvPr/>
        </p:nvPicPr>
        <p:blipFill>
          <a:blip r:embed="rId4"/>
          <a:stretch>
            <a:fillRect/>
          </a:stretch>
        </p:blipFill>
        <p:spPr>
          <a:xfrm>
            <a:off x="1524000" y="1143000"/>
            <a:ext cx="6172200" cy="4873780"/>
          </a:xfrm>
          <a:prstGeom prst="rect">
            <a:avLst/>
          </a:prstGeom>
        </p:spPr>
      </p:pic>
      <p:sp>
        <p:nvSpPr>
          <p:cNvPr id="9" name="TextBox 8"/>
          <p:cNvSpPr txBox="1"/>
          <p:nvPr/>
        </p:nvSpPr>
        <p:spPr>
          <a:xfrm>
            <a:off x="6019800" y="3657600"/>
            <a:ext cx="1371600" cy="830997"/>
          </a:xfrm>
          <a:prstGeom prst="rect">
            <a:avLst/>
          </a:prstGeom>
          <a:noFill/>
        </p:spPr>
        <p:txBody>
          <a:bodyPr wrap="square" rtlCol="0">
            <a:spAutoFit/>
          </a:bodyPr>
          <a:lstStyle/>
          <a:p>
            <a:r>
              <a:rPr lang="en-US" sz="1200" dirty="0" smtClean="0"/>
              <a:t>1940-1970 was a time of a lot of aerosols in the atmosphere</a:t>
            </a:r>
            <a:endParaRPr lang="en-US" sz="1200" dirty="0"/>
          </a:p>
        </p:txBody>
      </p:sp>
      <p:sp>
        <p:nvSpPr>
          <p:cNvPr id="8" name="Title 6"/>
          <p:cNvSpPr txBox="1">
            <a:spLocks/>
          </p:cNvSpPr>
          <p:nvPr/>
        </p:nvSpPr>
        <p:spPr>
          <a:xfrm>
            <a:off x="609600" y="76200"/>
            <a:ext cx="7086600" cy="11430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dirty="0" smtClean="0">
                <a:ln>
                  <a:noFill/>
                </a:ln>
                <a:solidFill>
                  <a:srgbClr val="3366FF"/>
                </a:solidFill>
                <a:effectLst/>
                <a:uLnTx/>
                <a:uFillTx/>
                <a:latin typeface="+mj-lt"/>
                <a:ea typeface="+mj-ea"/>
                <a:cs typeface="+mj-cs"/>
              </a:rPr>
              <a:t>NASA Gridded Mean Surface Temperatures Over 125 years</a:t>
            </a:r>
            <a:endParaRPr kumimoji="0" lang="en-US" sz="2800" b="1" i="0" u="none" strike="noStrike" kern="1200" cap="none" spc="0" normalizeH="0" baseline="0" noProof="0" dirty="0">
              <a:ln>
                <a:noFill/>
              </a:ln>
              <a:solidFill>
                <a:srgbClr val="3366FF"/>
              </a:solidFill>
              <a:effectLst/>
              <a:uLnTx/>
              <a:uFillTx/>
              <a:latin typeface="+mj-lt"/>
              <a:ea typeface="+mj-ea"/>
              <a:cs typeface="+mj-cs"/>
            </a:endParaRPr>
          </a:p>
        </p:txBody>
      </p:sp>
      <p:pic>
        <p:nvPicPr>
          <p:cNvPr id="6" name="2012GISStemp.m4v.mp4">
            <a:hlinkClick r:id="" action="ppaction://media"/>
          </p:cNvPr>
          <p:cNvPicPr/>
          <p:nvPr>
            <a:videoFile r:link="rId2"/>
            <p:extLst>
              <p:ext uri="{DAA4B4D4-6D71-4841-9C94-3DE7FCFB9230}">
                <p14:media xmlns:p14="http://schemas.microsoft.com/office/powerpoint/2010/main" r:link="rId1"/>
              </p:ext>
            </p:extLst>
          </p:nvPr>
        </p:nvPicPr>
        <p:blipFill>
          <a:blip r:embed="rId5"/>
          <a:stretch>
            <a:fillRect/>
          </a:stretch>
        </p:blipFill>
        <p:spPr>
          <a:xfrm>
            <a:off x="914400" y="1219200"/>
            <a:ext cx="7543800" cy="4495800"/>
          </a:xfrm>
          <a:prstGeom prst="rect">
            <a:avLst/>
          </a:prstGeom>
        </p:spPr>
      </p:pic>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hidden"/>
                                      </p:to>
                                    </p:set>
                                  </p:childTnLst>
                                </p:cTn>
                              </p:par>
                              <p:par>
                                <p:cTn id="9" presetID="1"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6"/>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6"/>
                                        </p:tgtEl>
                                      </p:cBhvr>
                                    </p:cmd>
                                  </p:childTnLst>
                                </p:cTn>
                              </p:par>
                            </p:childTnLst>
                          </p:cTn>
                        </p:par>
                      </p:childTnLst>
                    </p:cTn>
                  </p:par>
                </p:childTnLst>
              </p:cTn>
              <p:nextCondLst>
                <p:cond evt="onClick" delay="0">
                  <p:tgtEl>
                    <p:spTgt spid="6"/>
                  </p:tgtEl>
                </p:cond>
              </p:nextCondLst>
            </p:seq>
            <p:video>
              <p:cMediaNode>
                <p:cTn id="16" fill="hold" display="0">
                  <p:stCondLst>
                    <p:cond delay="indefinite"/>
                  </p:stCondLst>
                  <p:endCondLst>
                    <p:cond evt="onNext" delay="0">
                      <p:tgtEl>
                        <p:sldTgt/>
                      </p:tgtEl>
                    </p:cond>
                    <p:cond evt="onPrev" delay="0">
                      <p:tgtEl>
                        <p:sldTgt/>
                      </p:tgtEl>
                    </p:cond>
                  </p:endCondLst>
                </p:cTn>
                <p:tgtEl>
                  <p:spTgt spid="6"/>
                </p:tgtEl>
              </p:cMediaNode>
            </p:video>
          </p:childTnLst>
        </p:cTn>
      </p:par>
    </p:tnLst>
    <p:bldLst>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362200" y="4114800"/>
            <a:ext cx="2667000" cy="369332"/>
          </a:xfrm>
          <a:prstGeom prst="rect">
            <a:avLst/>
          </a:prstGeom>
          <a:solidFill>
            <a:srgbClr val="EED533"/>
          </a:solidFill>
        </p:spPr>
        <p:txBody>
          <a:bodyPr wrap="square" rtlCol="0">
            <a:spAutoFit/>
          </a:bodyPr>
          <a:lstStyle/>
          <a:p>
            <a:endParaRPr lang="en-US" dirty="0"/>
          </a:p>
        </p:txBody>
      </p:sp>
      <p:sp>
        <p:nvSpPr>
          <p:cNvPr id="5" name="TextBox 4"/>
          <p:cNvSpPr txBox="1"/>
          <p:nvPr/>
        </p:nvSpPr>
        <p:spPr>
          <a:xfrm>
            <a:off x="609600" y="990600"/>
            <a:ext cx="7696200" cy="3539431"/>
          </a:xfrm>
          <a:prstGeom prst="rect">
            <a:avLst/>
          </a:prstGeom>
          <a:noFill/>
        </p:spPr>
        <p:txBody>
          <a:bodyPr wrap="square" rtlCol="0">
            <a:spAutoFit/>
          </a:bodyPr>
          <a:lstStyle/>
          <a:p>
            <a:r>
              <a:rPr lang="en-US" sz="2800" dirty="0" smtClean="0"/>
              <a:t>Q:	The </a:t>
            </a:r>
            <a:r>
              <a:rPr lang="en-US" sz="2800" dirty="0"/>
              <a:t>increase of heat into the atmosphere, </a:t>
            </a:r>
            <a:r>
              <a:rPr lang="en-US" sz="2800" dirty="0" smtClean="0"/>
              <a:t>	ocean </a:t>
            </a:r>
            <a:r>
              <a:rPr lang="en-US" sz="2800" dirty="0"/>
              <a:t>and </a:t>
            </a:r>
            <a:r>
              <a:rPr lang="en-US" sz="2800" dirty="0" smtClean="0"/>
              <a:t>land </a:t>
            </a:r>
            <a:r>
              <a:rPr lang="en-US" sz="2800" dirty="0"/>
              <a:t>(compared to pre-industrial </a:t>
            </a:r>
            <a:r>
              <a:rPr lang="en-US" sz="2800" dirty="0" smtClean="0"/>
              <a:t>	times</a:t>
            </a:r>
            <a:r>
              <a:rPr lang="en-US" sz="2800" dirty="0"/>
              <a:t>) is equivalent </a:t>
            </a:r>
            <a:r>
              <a:rPr lang="en-US" sz="2800" dirty="0" smtClean="0"/>
              <a:t>to </a:t>
            </a:r>
            <a:r>
              <a:rPr lang="en-US" sz="2800" dirty="0"/>
              <a:t>4 Hiroshima size bombs</a:t>
            </a:r>
            <a:r>
              <a:rPr lang="en-US" sz="2800" dirty="0" smtClean="0"/>
              <a:t>…</a:t>
            </a:r>
          </a:p>
          <a:p>
            <a:endParaRPr lang="en-US" sz="2800" dirty="0"/>
          </a:p>
          <a:p>
            <a:endParaRPr lang="en-US" sz="2800" dirty="0"/>
          </a:p>
          <a:p>
            <a:r>
              <a:rPr lang="en-US" sz="2800" dirty="0" smtClean="0"/>
              <a:t>		</a:t>
            </a:r>
          </a:p>
          <a:p>
            <a:r>
              <a:rPr lang="en-US" sz="2800" dirty="0"/>
              <a:t>	</a:t>
            </a:r>
            <a:r>
              <a:rPr lang="en-US" sz="2800" dirty="0" smtClean="0"/>
              <a:t>	A:  every year</a:t>
            </a:r>
          </a:p>
          <a:p>
            <a:r>
              <a:rPr lang="en-US" sz="2800" dirty="0" smtClean="0"/>
              <a:t>		B:  every month</a:t>
            </a:r>
          </a:p>
          <a:p>
            <a:r>
              <a:rPr lang="en-US" sz="2800" dirty="0" smtClean="0"/>
              <a:t>		C:  every day</a:t>
            </a:r>
          </a:p>
          <a:p>
            <a:r>
              <a:rPr lang="en-US" sz="2800" dirty="0"/>
              <a:t>	</a:t>
            </a:r>
            <a:r>
              <a:rPr lang="en-US" sz="2800" dirty="0" smtClean="0"/>
              <a:t>	D:  every second </a:t>
            </a:r>
            <a:endParaRPr lang="en-US" sz="2800" dirty="0"/>
          </a:p>
        </p:txBody>
      </p:sp>
      <p:sp>
        <p:nvSpPr>
          <p:cNvPr id="7" name="TextBox 6"/>
          <p:cNvSpPr txBox="1"/>
          <p:nvPr/>
        </p:nvSpPr>
        <p:spPr>
          <a:xfrm>
            <a:off x="1538111" y="5362222"/>
            <a:ext cx="4968027" cy="369332"/>
          </a:xfrm>
          <a:prstGeom prst="rect">
            <a:avLst/>
          </a:prstGeom>
          <a:noFill/>
        </p:spPr>
        <p:txBody>
          <a:bodyPr wrap="none" rtlCol="0">
            <a:spAutoFit/>
          </a:bodyPr>
          <a:lstStyle/>
          <a:p>
            <a:r>
              <a:rPr lang="en-US" dirty="0" smtClean="0"/>
              <a:t>Please go home and calculate this number yourself.  </a:t>
            </a:r>
            <a:endParaRPr lang="en-US" dirty="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1370"/>
            <a:ext cx="8229600" cy="1143000"/>
          </a:xfrm>
        </p:spPr>
        <p:txBody>
          <a:bodyPr>
            <a:normAutofit/>
          </a:bodyPr>
          <a:lstStyle/>
          <a:p>
            <a:r>
              <a:rPr lang="en-US" sz="3600" dirty="0" smtClean="0"/>
              <a:t>The famous ‘PAUSE’ in global warming</a:t>
            </a:r>
            <a:endParaRPr lang="en-US" sz="3600" dirty="0"/>
          </a:p>
        </p:txBody>
      </p:sp>
      <p:sp>
        <p:nvSpPr>
          <p:cNvPr id="5" name="Content Placeholder 4"/>
          <p:cNvSpPr>
            <a:spLocks noGrp="1"/>
          </p:cNvSpPr>
          <p:nvPr>
            <p:ph idx="1"/>
          </p:nvPr>
        </p:nvSpPr>
        <p:spPr>
          <a:xfrm>
            <a:off x="457200" y="1262450"/>
            <a:ext cx="8686800" cy="4525963"/>
          </a:xfrm>
        </p:spPr>
        <p:txBody>
          <a:bodyPr>
            <a:normAutofit/>
          </a:bodyPr>
          <a:lstStyle/>
          <a:p>
            <a:r>
              <a:rPr lang="en-US" sz="2400" dirty="0" smtClean="0"/>
              <a:t>Take NASA’s data on global temperatures up to the year 2000:</a:t>
            </a:r>
            <a:endParaRPr lang="en-US" sz="2400" dirty="0"/>
          </a:p>
        </p:txBody>
      </p:sp>
      <p:pic>
        <p:nvPicPr>
          <p:cNvPr id="6" name="Picture 5" descr="nasa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0" y="1828800"/>
            <a:ext cx="7315200" cy="4861654"/>
          </a:xfrm>
          <a:prstGeom prst="rect">
            <a:avLst/>
          </a:prstGeom>
        </p:spPr>
      </p:pic>
    </p:spTree>
    <p:extLst>
      <p:ext uri="{BB962C8B-B14F-4D97-AF65-F5344CB8AC3E}">
        <p14:creationId xmlns:p14="http://schemas.microsoft.com/office/powerpoint/2010/main" val="631666031"/>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smtClean="0">
                <a:solidFill>
                  <a:srgbClr val="0000FF"/>
                </a:solidFill>
              </a:rPr>
              <a:t>A Few Key </a:t>
            </a:r>
            <a:r>
              <a:rPr lang="en-US" sz="3600" b="1" dirty="0" smtClean="0">
                <a:solidFill>
                  <a:srgbClr val="0000FF"/>
                </a:solidFill>
              </a:rPr>
              <a:t>Concepts to Walk Away With:</a:t>
            </a:r>
            <a:endParaRPr lang="en-US" sz="3600" b="1" dirty="0">
              <a:solidFill>
                <a:srgbClr val="0000FF"/>
              </a:solidFill>
            </a:endParaRPr>
          </a:p>
        </p:txBody>
      </p:sp>
      <p:sp>
        <p:nvSpPr>
          <p:cNvPr id="3" name="Content Placeholder 2"/>
          <p:cNvSpPr>
            <a:spLocks noGrp="1"/>
          </p:cNvSpPr>
          <p:nvPr>
            <p:ph idx="1"/>
          </p:nvPr>
        </p:nvSpPr>
        <p:spPr>
          <a:xfrm>
            <a:off x="457200" y="1600200"/>
            <a:ext cx="8305800" cy="4525963"/>
          </a:xfrm>
        </p:spPr>
        <p:txBody>
          <a:bodyPr>
            <a:noAutofit/>
          </a:bodyPr>
          <a:lstStyle/>
          <a:p>
            <a:r>
              <a:rPr lang="en-US" sz="2400" b="1" dirty="0" smtClean="0">
                <a:solidFill>
                  <a:srgbClr val="000000"/>
                </a:solidFill>
              </a:rPr>
              <a:t>The Earth’s climate is predictable</a:t>
            </a:r>
          </a:p>
          <a:p>
            <a:endParaRPr lang="en-US" sz="2400" b="1" dirty="0" smtClean="0">
              <a:solidFill>
                <a:srgbClr val="000000"/>
              </a:solidFill>
            </a:endParaRPr>
          </a:p>
          <a:p>
            <a:r>
              <a:rPr lang="en-US" sz="2400" b="1" dirty="0" smtClean="0">
                <a:solidFill>
                  <a:srgbClr val="000000"/>
                </a:solidFill>
              </a:rPr>
              <a:t>The 2 major climate control knobs are:</a:t>
            </a:r>
          </a:p>
          <a:p>
            <a:pPr lvl="1"/>
            <a:r>
              <a:rPr lang="en-US" sz="2400" b="1" dirty="0" smtClean="0">
                <a:solidFill>
                  <a:srgbClr val="000000"/>
                </a:solidFill>
              </a:rPr>
              <a:t> The amount of sunlight that is reflected-ICE &amp; DUST !</a:t>
            </a:r>
          </a:p>
          <a:p>
            <a:pPr lvl="1"/>
            <a:r>
              <a:rPr lang="en-US" sz="2400" b="1" dirty="0" smtClean="0">
                <a:solidFill>
                  <a:srgbClr val="000000"/>
                </a:solidFill>
              </a:rPr>
              <a:t>The amount of heat that is trapped -CO2 !</a:t>
            </a:r>
          </a:p>
          <a:p>
            <a:pPr marL="0" indent="0">
              <a:buNone/>
            </a:pPr>
            <a:endParaRPr lang="en-US" sz="2400" b="1" dirty="0" smtClean="0">
              <a:solidFill>
                <a:srgbClr val="000000"/>
              </a:solidFill>
            </a:endParaRPr>
          </a:p>
          <a:p>
            <a:r>
              <a:rPr lang="en-US" sz="2400" b="1" dirty="0" smtClean="0">
                <a:solidFill>
                  <a:srgbClr val="000000"/>
                </a:solidFill>
              </a:rPr>
              <a:t>Global temperature is still rising and ice sheets are still melting. There is no pause in the Greenhouse Effect</a:t>
            </a:r>
            <a:r>
              <a:rPr lang="en-US" sz="2400" b="1" dirty="0" smtClean="0">
                <a:solidFill>
                  <a:srgbClr val="000000"/>
                </a:solidFill>
              </a:rPr>
              <a:t>.</a:t>
            </a:r>
          </a:p>
          <a:p>
            <a:endParaRPr lang="en-US" sz="2400" b="1" dirty="0">
              <a:solidFill>
                <a:srgbClr val="000000"/>
              </a:solidFill>
            </a:endParaRPr>
          </a:p>
          <a:p>
            <a:r>
              <a:rPr lang="en-US" sz="2400" b="1" dirty="0" smtClean="0">
                <a:solidFill>
                  <a:srgbClr val="000000"/>
                </a:solidFill>
              </a:rPr>
              <a:t>Mankind has turned off the Ice Ages</a:t>
            </a:r>
            <a:endParaRPr lang="en-US" sz="2400" b="1" dirty="0" smtClean="0">
              <a:solidFill>
                <a:srgbClr val="000000"/>
              </a:solidFill>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1370"/>
            <a:ext cx="8229600" cy="1143000"/>
          </a:xfrm>
        </p:spPr>
        <p:txBody>
          <a:bodyPr>
            <a:normAutofit/>
          </a:bodyPr>
          <a:lstStyle/>
          <a:p>
            <a:r>
              <a:rPr lang="en-US" sz="3600" dirty="0" smtClean="0"/>
              <a:t>The famous ‘PAUSE’ in global warming</a:t>
            </a:r>
            <a:endParaRPr lang="en-US" sz="3600" dirty="0"/>
          </a:p>
        </p:txBody>
      </p:sp>
      <p:sp>
        <p:nvSpPr>
          <p:cNvPr id="5" name="Content Placeholder 4"/>
          <p:cNvSpPr>
            <a:spLocks noGrp="1"/>
          </p:cNvSpPr>
          <p:nvPr>
            <p:ph idx="1"/>
          </p:nvPr>
        </p:nvSpPr>
        <p:spPr>
          <a:xfrm>
            <a:off x="457200" y="1262450"/>
            <a:ext cx="8686800" cy="4525963"/>
          </a:xfrm>
        </p:spPr>
        <p:txBody>
          <a:bodyPr>
            <a:normAutofit/>
          </a:bodyPr>
          <a:lstStyle/>
          <a:p>
            <a:r>
              <a:rPr lang="en-US" sz="2400" dirty="0" smtClean="0"/>
              <a:t>Extrapolate trend to the year 2014:</a:t>
            </a:r>
            <a:endParaRPr lang="en-US" sz="2400" dirty="0"/>
          </a:p>
        </p:txBody>
      </p:sp>
      <p:pic>
        <p:nvPicPr>
          <p:cNvPr id="2" name="Picture 1" descr="nasa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0" y="1828800"/>
            <a:ext cx="7315200" cy="4861654"/>
          </a:xfrm>
          <a:prstGeom prst="rect">
            <a:avLst/>
          </a:prstGeom>
        </p:spPr>
      </p:pic>
    </p:spTree>
    <p:extLst>
      <p:ext uri="{BB962C8B-B14F-4D97-AF65-F5344CB8AC3E}">
        <p14:creationId xmlns:p14="http://schemas.microsoft.com/office/powerpoint/2010/main" val="2229240977"/>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1370"/>
            <a:ext cx="8229600" cy="1143000"/>
          </a:xfrm>
        </p:spPr>
        <p:txBody>
          <a:bodyPr>
            <a:normAutofit/>
          </a:bodyPr>
          <a:lstStyle/>
          <a:p>
            <a:r>
              <a:rPr lang="en-US" sz="3600" dirty="0" smtClean="0"/>
              <a:t>The famous ‘PAUSE’ in global warming</a:t>
            </a:r>
            <a:endParaRPr lang="en-US" sz="3600" dirty="0"/>
          </a:p>
        </p:txBody>
      </p:sp>
      <p:sp>
        <p:nvSpPr>
          <p:cNvPr id="5" name="Content Placeholder 4"/>
          <p:cNvSpPr>
            <a:spLocks noGrp="1"/>
          </p:cNvSpPr>
          <p:nvPr>
            <p:ph idx="1"/>
          </p:nvPr>
        </p:nvSpPr>
        <p:spPr>
          <a:xfrm>
            <a:off x="457200" y="1262450"/>
            <a:ext cx="8686800" cy="4525963"/>
          </a:xfrm>
        </p:spPr>
        <p:txBody>
          <a:bodyPr>
            <a:normAutofit/>
          </a:bodyPr>
          <a:lstStyle/>
          <a:p>
            <a:r>
              <a:rPr lang="en-US" sz="2400" dirty="0" smtClean="0"/>
              <a:t>Add the data since 2000.  A ‘Pause’ never occurred</a:t>
            </a:r>
            <a:endParaRPr lang="en-US" sz="2400" dirty="0"/>
          </a:p>
        </p:txBody>
      </p:sp>
      <p:pic>
        <p:nvPicPr>
          <p:cNvPr id="2" name="Picture 1" descr="nasa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0" y="1828800"/>
            <a:ext cx="7315200" cy="4861654"/>
          </a:xfrm>
          <a:prstGeom prst="rect">
            <a:avLst/>
          </a:prstGeom>
        </p:spPr>
      </p:pic>
      <p:sp>
        <p:nvSpPr>
          <p:cNvPr id="3" name="TextBox 2"/>
          <p:cNvSpPr txBox="1"/>
          <p:nvPr/>
        </p:nvSpPr>
        <p:spPr>
          <a:xfrm>
            <a:off x="7434003" y="2706469"/>
            <a:ext cx="414597" cy="646331"/>
          </a:xfrm>
          <a:prstGeom prst="rect">
            <a:avLst/>
          </a:prstGeom>
          <a:noFill/>
        </p:spPr>
        <p:txBody>
          <a:bodyPr wrap="none" rtlCol="0">
            <a:spAutoFit/>
          </a:bodyPr>
          <a:lstStyle/>
          <a:p>
            <a:r>
              <a:rPr lang="en-US" sz="3600" dirty="0" smtClean="0">
                <a:solidFill>
                  <a:srgbClr val="FF0000"/>
                </a:solidFill>
              </a:rPr>
              <a:t>*</a:t>
            </a:r>
            <a:endParaRPr lang="en-US" sz="3600" dirty="0">
              <a:solidFill>
                <a:srgbClr val="FF0000"/>
              </a:solidFill>
            </a:endParaRPr>
          </a:p>
        </p:txBody>
      </p:sp>
      <p:sp>
        <p:nvSpPr>
          <p:cNvPr id="6" name="TextBox 5"/>
          <p:cNvSpPr txBox="1"/>
          <p:nvPr/>
        </p:nvSpPr>
        <p:spPr>
          <a:xfrm>
            <a:off x="7924800" y="2785646"/>
            <a:ext cx="600645" cy="338554"/>
          </a:xfrm>
          <a:prstGeom prst="rect">
            <a:avLst/>
          </a:prstGeom>
          <a:noFill/>
        </p:spPr>
        <p:txBody>
          <a:bodyPr wrap="none" rtlCol="0">
            <a:spAutoFit/>
          </a:bodyPr>
          <a:lstStyle/>
          <a:p>
            <a:r>
              <a:rPr lang="en-US" sz="1600" dirty="0" smtClean="0">
                <a:solidFill>
                  <a:srgbClr val="FF0000"/>
                </a:solidFill>
              </a:rPr>
              <a:t>2015</a:t>
            </a:r>
            <a:endParaRPr lang="en-US" sz="1600" dirty="0">
              <a:solidFill>
                <a:srgbClr val="FF0000"/>
              </a:solidFill>
            </a:endParaRPr>
          </a:p>
        </p:txBody>
      </p:sp>
      <p:sp>
        <p:nvSpPr>
          <p:cNvPr id="7" name="TextBox 6"/>
          <p:cNvSpPr txBox="1"/>
          <p:nvPr/>
        </p:nvSpPr>
        <p:spPr>
          <a:xfrm>
            <a:off x="7924800" y="2557046"/>
            <a:ext cx="600645" cy="338554"/>
          </a:xfrm>
          <a:prstGeom prst="rect">
            <a:avLst/>
          </a:prstGeom>
          <a:noFill/>
        </p:spPr>
        <p:txBody>
          <a:bodyPr wrap="none" rtlCol="0">
            <a:spAutoFit/>
          </a:bodyPr>
          <a:lstStyle/>
          <a:p>
            <a:r>
              <a:rPr lang="en-US" sz="1600" dirty="0" smtClean="0">
                <a:solidFill>
                  <a:srgbClr val="FF0000"/>
                </a:solidFill>
              </a:rPr>
              <a:t>2016</a:t>
            </a:r>
            <a:endParaRPr lang="en-US" sz="1600" dirty="0">
              <a:solidFill>
                <a:srgbClr val="FF0000"/>
              </a:solidFill>
            </a:endParaRPr>
          </a:p>
        </p:txBody>
      </p:sp>
      <p:sp>
        <p:nvSpPr>
          <p:cNvPr id="8" name="TextBox 7"/>
          <p:cNvSpPr txBox="1"/>
          <p:nvPr/>
        </p:nvSpPr>
        <p:spPr>
          <a:xfrm>
            <a:off x="7586403" y="2438400"/>
            <a:ext cx="414597" cy="646331"/>
          </a:xfrm>
          <a:prstGeom prst="rect">
            <a:avLst/>
          </a:prstGeom>
          <a:noFill/>
        </p:spPr>
        <p:txBody>
          <a:bodyPr wrap="none" rtlCol="0">
            <a:spAutoFit/>
          </a:bodyPr>
          <a:lstStyle/>
          <a:p>
            <a:r>
              <a:rPr lang="en-US" sz="3600" dirty="0" smtClean="0">
                <a:solidFill>
                  <a:srgbClr val="FF0000"/>
                </a:solidFill>
              </a:rPr>
              <a:t>*</a:t>
            </a:r>
            <a:endParaRPr lang="en-US" sz="3600" dirty="0">
              <a:solidFill>
                <a:srgbClr val="FF0000"/>
              </a:solidFill>
            </a:endParaRPr>
          </a:p>
        </p:txBody>
      </p:sp>
    </p:spTree>
    <p:extLst>
      <p:ext uri="{BB962C8B-B14F-4D97-AF65-F5344CB8AC3E}">
        <p14:creationId xmlns:p14="http://schemas.microsoft.com/office/powerpoint/2010/main" val="1884965894"/>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0"/>
            <a:ext cx="8229600" cy="1143000"/>
          </a:xfrm>
        </p:spPr>
        <p:txBody>
          <a:bodyPr>
            <a:noAutofit/>
          </a:bodyPr>
          <a:lstStyle/>
          <a:p>
            <a:r>
              <a:rPr lang="en-US" sz="3200" dirty="0" smtClean="0"/>
              <a:t>An excellent trend calculator</a:t>
            </a:r>
            <a:br>
              <a:rPr lang="en-US" sz="3200" dirty="0" smtClean="0"/>
            </a:br>
            <a:r>
              <a:rPr lang="en-US" sz="3200" dirty="0" smtClean="0"/>
              <a:t>(</a:t>
            </a:r>
            <a:r>
              <a:rPr lang="en-US" sz="3200" dirty="0" err="1" smtClean="0"/>
              <a:t>skepticalscience.com</a:t>
            </a:r>
            <a:r>
              <a:rPr lang="en-US" sz="3200" dirty="0" smtClean="0"/>
              <a:t>)</a:t>
            </a:r>
            <a:endParaRPr lang="en-US" sz="3200" dirty="0"/>
          </a:p>
        </p:txBody>
      </p:sp>
      <p:pic>
        <p:nvPicPr>
          <p:cNvPr id="4" name="Picture 3" descr="Screenshot 2014-01-14 10.34.08.png"/>
          <p:cNvPicPr>
            <a:picLocks noChangeAspect="1"/>
          </p:cNvPicPr>
          <p:nvPr/>
        </p:nvPicPr>
        <p:blipFill>
          <a:blip r:embed="rId2"/>
          <a:stretch>
            <a:fillRect/>
          </a:stretch>
        </p:blipFill>
        <p:spPr>
          <a:xfrm>
            <a:off x="2362200" y="1143000"/>
            <a:ext cx="4072502" cy="5105400"/>
          </a:xfrm>
          <a:prstGeom prst="rect">
            <a:avLst/>
          </a:prstGeom>
        </p:spPr>
      </p:pic>
    </p:spTree>
    <p:extLst>
      <p:ext uri="{BB962C8B-B14F-4D97-AF65-F5344CB8AC3E}">
        <p14:creationId xmlns:p14="http://schemas.microsoft.com/office/powerpoint/2010/main" val="2285710472"/>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5029200" y="1295400"/>
            <a:ext cx="3505200" cy="1143000"/>
          </a:xfrm>
        </p:spPr>
        <p:txBody>
          <a:bodyPr>
            <a:noAutofit/>
          </a:bodyPr>
          <a:lstStyle/>
          <a:p>
            <a:pPr algn="l"/>
            <a:r>
              <a:rPr lang="en-US" sz="2000" dirty="0" smtClean="0"/>
              <a:t/>
            </a:r>
            <a:br>
              <a:rPr lang="en-US" sz="2000" dirty="0" smtClean="0"/>
            </a:br>
            <a:r>
              <a:rPr lang="en-US" sz="2000" dirty="0" smtClean="0"/>
              <a:t/>
            </a:r>
            <a:br>
              <a:rPr lang="en-US" sz="2000" dirty="0" smtClean="0"/>
            </a:br>
            <a:r>
              <a:rPr lang="en-US" sz="2000" dirty="0" smtClean="0"/>
              <a:t>Pay attention to ice volume, not area. Most of the melting is due to thinning of ice.</a:t>
            </a:r>
            <a:br>
              <a:rPr lang="en-US" sz="2000" dirty="0" smtClean="0"/>
            </a:br>
            <a:r>
              <a:rPr lang="en-US" sz="2000" dirty="0" smtClean="0"/>
              <a:t/>
            </a:r>
            <a:br>
              <a:rPr lang="en-US" sz="2000" dirty="0" smtClean="0"/>
            </a:br>
            <a:r>
              <a:rPr lang="en-US" sz="2000" dirty="0" smtClean="0"/>
              <a:t>These maps show that we are rapidly transitioning to a world without permanent Arctic Ice</a:t>
            </a:r>
            <a:endParaRPr lang="en-US" sz="2000" dirty="0"/>
          </a:p>
        </p:txBody>
      </p:sp>
      <p:sp>
        <p:nvSpPr>
          <p:cNvPr id="17" name="TextBox 16"/>
          <p:cNvSpPr txBox="1"/>
          <p:nvPr/>
        </p:nvSpPr>
        <p:spPr>
          <a:xfrm>
            <a:off x="1828800" y="8467"/>
            <a:ext cx="5341952" cy="830997"/>
          </a:xfrm>
          <a:prstGeom prst="rect">
            <a:avLst/>
          </a:prstGeom>
          <a:noFill/>
        </p:spPr>
        <p:txBody>
          <a:bodyPr wrap="square" rtlCol="0">
            <a:spAutoFit/>
          </a:bodyPr>
          <a:lstStyle/>
          <a:p>
            <a:r>
              <a:rPr lang="en-US" sz="2400" b="1" dirty="0" smtClean="0">
                <a:solidFill>
                  <a:srgbClr val="4F81BD"/>
                </a:solidFill>
              </a:rPr>
              <a:t>A Consequence of the Enormous increase in Ocean Heat -  Melting Ice !</a:t>
            </a:r>
            <a:endParaRPr lang="en-US" sz="2400" b="1" dirty="0">
              <a:solidFill>
                <a:srgbClr val="4F81BD"/>
              </a:solidFill>
            </a:endParaRPr>
          </a:p>
        </p:txBody>
      </p:sp>
      <p:pic>
        <p:nvPicPr>
          <p:cNvPr id="6" name="NSIDC sea ice.mov">
            <a:hlinkClick r:id="" action="ppaction://media"/>
          </p:cNvPr>
          <p:cNvPicPr>
            <a:picLocks noGrp="1"/>
          </p:cNvPicPr>
          <p:nvPr>
            <p:ph idx="1"/>
            <a:videoFile r:link="rId2"/>
            <p:extLst>
              <p:ext uri="{DAA4B4D4-6D71-4841-9C94-3DE7FCFB9230}">
                <p14:media xmlns:p14="http://schemas.microsoft.com/office/powerpoint/2010/main" r:link="rId1"/>
              </p:ext>
            </p:extLst>
          </p:nvPr>
        </p:nvPicPr>
        <p:blipFill>
          <a:blip r:embed="rId4"/>
          <a:stretch>
            <a:fillRect/>
          </a:stretch>
        </p:blipFill>
        <p:spPr>
          <a:xfrm>
            <a:off x="228600" y="1143000"/>
            <a:ext cx="4260530" cy="5070031"/>
          </a:xfrm>
        </p:spPr>
      </p:pic>
      <p:pic>
        <p:nvPicPr>
          <p:cNvPr id="5" name="Picture 4" descr="Screen Shot 2013-12-17 at 10.33.18 PM.png"/>
          <p:cNvPicPr>
            <a:picLocks noChangeAspect="1"/>
          </p:cNvPicPr>
          <p:nvPr/>
        </p:nvPicPr>
        <p:blipFill>
          <a:blip r:embed="rId5"/>
          <a:stretch>
            <a:fillRect/>
          </a:stretch>
        </p:blipFill>
        <p:spPr>
          <a:xfrm>
            <a:off x="4597400" y="3505200"/>
            <a:ext cx="4546600" cy="3232931"/>
          </a:xfrm>
          <a:prstGeom prst="rect">
            <a:avLst/>
          </a:prstGeom>
        </p:spPr>
      </p:pic>
      <p:sp>
        <p:nvSpPr>
          <p:cNvPr id="8" name="TextBox 7"/>
          <p:cNvSpPr txBox="1"/>
          <p:nvPr/>
        </p:nvSpPr>
        <p:spPr>
          <a:xfrm>
            <a:off x="5020839" y="3440668"/>
            <a:ext cx="3818361" cy="369332"/>
          </a:xfrm>
          <a:prstGeom prst="rect">
            <a:avLst/>
          </a:prstGeom>
          <a:solidFill>
            <a:srgbClr val="FFFFFF"/>
          </a:solidFill>
        </p:spPr>
        <p:txBody>
          <a:bodyPr wrap="none" rtlCol="0">
            <a:spAutoFit/>
          </a:bodyPr>
          <a:lstStyle/>
          <a:p>
            <a:r>
              <a:rPr lang="en-US" dirty="0" smtClean="0"/>
              <a:t>September Arctic Ice Volume (10</a:t>
            </a:r>
            <a:r>
              <a:rPr lang="en-US" baseline="30000" dirty="0" smtClean="0"/>
              <a:t>3</a:t>
            </a:r>
            <a:r>
              <a:rPr lang="en-US" dirty="0" smtClean="0"/>
              <a:t> km</a:t>
            </a:r>
            <a:r>
              <a:rPr lang="en-US" baseline="30000" dirty="0" smtClean="0"/>
              <a:t>3</a:t>
            </a:r>
            <a:r>
              <a:rPr lang="en-US" dirty="0" smtClean="0"/>
              <a:t>)</a:t>
            </a:r>
            <a:endParaRPr lang="en-US" dirty="0"/>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p:cTn id="7" fill="hold" display="0">
                  <p:stCondLst>
                    <p:cond delay="indefinite"/>
                  </p:stCondLst>
                  <p:endCondLst>
                    <p:cond evt="onNext" delay="0">
                      <p:tgtEl>
                        <p:sldTgt/>
                      </p:tgtEl>
                    </p:cond>
                    <p:cond evt="onPrev" delay="0">
                      <p:tgtEl>
                        <p:sldTgt/>
                      </p:tgtEl>
                    </p:cond>
                  </p:endCondLst>
                </p:cTn>
                <p:tgtEl>
                  <p:spTgt spid="6"/>
                </p:tgtEl>
              </p:cMediaNode>
            </p:vide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solidFill>
                  <a:schemeClr val="accent1"/>
                </a:solidFill>
              </a:rPr>
              <a:t>Navigating the Northwest Passage</a:t>
            </a:r>
            <a:endParaRPr lang="en-US" b="1" dirty="0">
              <a:solidFill>
                <a:schemeClr val="accent1"/>
              </a:solidFill>
            </a:endParaRPr>
          </a:p>
        </p:txBody>
      </p:sp>
      <p:sp>
        <p:nvSpPr>
          <p:cNvPr id="3" name="Content Placeholder 2"/>
          <p:cNvSpPr>
            <a:spLocks noGrp="1"/>
          </p:cNvSpPr>
          <p:nvPr>
            <p:ph idx="1"/>
          </p:nvPr>
        </p:nvSpPr>
        <p:spPr/>
        <p:txBody>
          <a:bodyPr>
            <a:normAutofit/>
          </a:bodyPr>
          <a:lstStyle/>
          <a:p>
            <a:r>
              <a:rPr lang="en-US" sz="2400" dirty="0" smtClean="0"/>
              <a:t>Finding a navigable route from Europe to Asia, across the North polar region, had been the dream of adventurers for several hundred years</a:t>
            </a:r>
            <a:endParaRPr lang="en-US" sz="2400" dirty="0"/>
          </a:p>
        </p:txBody>
      </p:sp>
      <p:pic>
        <p:nvPicPr>
          <p:cNvPr id="4" name="Picture 3"/>
          <p:cNvPicPr>
            <a:picLocks noChangeAspect="1"/>
          </p:cNvPicPr>
          <p:nvPr/>
        </p:nvPicPr>
        <p:blipFill>
          <a:blip r:embed="rId2"/>
          <a:stretch>
            <a:fillRect/>
          </a:stretch>
        </p:blipFill>
        <p:spPr>
          <a:xfrm>
            <a:off x="609600" y="3048000"/>
            <a:ext cx="3929384" cy="3276599"/>
          </a:xfrm>
          <a:prstGeom prst="rect">
            <a:avLst/>
          </a:prstGeom>
        </p:spPr>
      </p:pic>
      <p:pic>
        <p:nvPicPr>
          <p:cNvPr id="5" name="Picture 4"/>
          <p:cNvPicPr>
            <a:picLocks noChangeAspect="1"/>
          </p:cNvPicPr>
          <p:nvPr/>
        </p:nvPicPr>
        <p:blipFill>
          <a:blip r:embed="rId3"/>
          <a:stretch>
            <a:fillRect/>
          </a:stretch>
        </p:blipFill>
        <p:spPr>
          <a:xfrm>
            <a:off x="4953000" y="3429000"/>
            <a:ext cx="3289300" cy="2463800"/>
          </a:xfrm>
          <a:prstGeom prst="rect">
            <a:avLst/>
          </a:prstGeom>
        </p:spPr>
      </p:pic>
    </p:spTree>
    <p:extLst>
      <p:ext uri="{BB962C8B-B14F-4D97-AF65-F5344CB8AC3E}">
        <p14:creationId xmlns:p14="http://schemas.microsoft.com/office/powerpoint/2010/main" val="953483895"/>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2"/>
          <p:cNvPicPr>
            <a:picLocks noChangeAspect="1" noChangeArrowheads="1"/>
          </p:cNvPicPr>
          <p:nvPr/>
        </p:nvPicPr>
        <p:blipFill>
          <a:blip r:embed="rId2"/>
          <a:srcRect/>
          <a:stretch>
            <a:fillRect/>
          </a:stretch>
        </p:blipFill>
        <p:spPr bwMode="auto">
          <a:xfrm>
            <a:off x="381000" y="228600"/>
            <a:ext cx="8021638" cy="5257800"/>
          </a:xfrm>
          <a:prstGeom prst="rect">
            <a:avLst/>
          </a:prstGeom>
          <a:noFill/>
          <a:ln w="9525">
            <a:noFill/>
            <a:miter lim="800000"/>
            <a:headEnd/>
            <a:tailEnd/>
          </a:ln>
        </p:spPr>
      </p:pic>
      <p:sp>
        <p:nvSpPr>
          <p:cNvPr id="4" name="TextBox 3"/>
          <p:cNvSpPr txBox="1"/>
          <p:nvPr/>
        </p:nvSpPr>
        <p:spPr>
          <a:xfrm>
            <a:off x="762000" y="5562600"/>
            <a:ext cx="7904027" cy="830997"/>
          </a:xfrm>
          <a:prstGeom prst="rect">
            <a:avLst/>
          </a:prstGeom>
          <a:noFill/>
        </p:spPr>
        <p:txBody>
          <a:bodyPr wrap="none" rtlCol="0">
            <a:spAutoFit/>
          </a:bodyPr>
          <a:lstStyle/>
          <a:p>
            <a:r>
              <a:rPr lang="en-US" sz="2400" smtClean="0"/>
              <a:t>Most of the sea level rise is due to the warming of the ocean. </a:t>
            </a:r>
          </a:p>
          <a:p>
            <a:r>
              <a:rPr lang="en-US" sz="2400" smtClean="0"/>
              <a:t>Melting ice sheets will continue to contribute to sea level rise.</a:t>
            </a:r>
            <a:endParaRPr lang="en-US" sz="2400" dirty="0"/>
          </a:p>
        </p:txBody>
      </p:sp>
    </p:spTree>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idx="4294967295"/>
          </p:nvPr>
        </p:nvSpPr>
        <p:spPr>
          <a:xfrm>
            <a:off x="1295400" y="228600"/>
            <a:ext cx="5943600" cy="1143000"/>
          </a:xfrm>
        </p:spPr>
        <p:txBody>
          <a:bodyPr>
            <a:noAutofit/>
          </a:bodyPr>
          <a:lstStyle/>
          <a:p>
            <a:pPr marL="1117600" indent="-1117600" algn="l" eaLnBrk="1" hangingPunct="1"/>
            <a:r>
              <a:rPr lang="en-US" sz="2800" b="1" dirty="0" smtClean="0">
                <a:solidFill>
                  <a:srgbClr val="4F81BD"/>
                </a:solidFill>
              </a:rPr>
              <a:t>Simple Sea Level Extrapolation, Using Historical Data, Not Models</a:t>
            </a:r>
            <a:endParaRPr lang="en-US" sz="2800" b="1" dirty="0">
              <a:solidFill>
                <a:srgbClr val="4F81BD"/>
              </a:solidFill>
            </a:endParaRPr>
          </a:p>
        </p:txBody>
      </p:sp>
      <p:sp>
        <p:nvSpPr>
          <p:cNvPr id="35843" name="Text Box 3"/>
          <p:cNvSpPr txBox="1">
            <a:spLocks noChangeArrowheads="1"/>
          </p:cNvSpPr>
          <p:nvPr/>
        </p:nvSpPr>
        <p:spPr bwMode="auto">
          <a:xfrm>
            <a:off x="4340225" y="4805363"/>
            <a:ext cx="1117600" cy="457200"/>
          </a:xfrm>
          <a:prstGeom prst="rect">
            <a:avLst/>
          </a:prstGeom>
          <a:noFill/>
          <a:ln w="9525">
            <a:noFill/>
            <a:miter lim="800000"/>
            <a:headEnd/>
            <a:tailEnd/>
          </a:ln>
        </p:spPr>
        <p:txBody>
          <a:bodyPr>
            <a:prstTxWarp prst="textNoShape">
              <a:avLst/>
            </a:prstTxWarp>
            <a:spAutoFit/>
          </a:bodyPr>
          <a:lstStyle/>
          <a:p>
            <a:pPr>
              <a:spcBef>
                <a:spcPct val="50000"/>
              </a:spcBef>
            </a:pPr>
            <a:endParaRPr lang="en-US"/>
          </a:p>
        </p:txBody>
      </p:sp>
      <p:sp>
        <p:nvSpPr>
          <p:cNvPr id="35844" name="Line 4"/>
          <p:cNvSpPr>
            <a:spLocks noChangeShapeType="1"/>
          </p:cNvSpPr>
          <p:nvPr/>
        </p:nvSpPr>
        <p:spPr bwMode="auto">
          <a:xfrm>
            <a:off x="4556125" y="1878013"/>
            <a:ext cx="1588" cy="3421062"/>
          </a:xfrm>
          <a:prstGeom prst="line">
            <a:avLst/>
          </a:prstGeom>
          <a:noFill/>
          <a:ln w="15875">
            <a:solidFill>
              <a:srgbClr val="000000"/>
            </a:solidFill>
            <a:round/>
            <a:headEnd/>
            <a:tailEnd/>
          </a:ln>
        </p:spPr>
        <p:txBody>
          <a:bodyPr>
            <a:prstTxWarp prst="textNoShape">
              <a:avLst/>
            </a:prstTxWarp>
          </a:bodyPr>
          <a:lstStyle/>
          <a:p>
            <a:endParaRPr lang="en-US"/>
          </a:p>
        </p:txBody>
      </p:sp>
      <p:sp>
        <p:nvSpPr>
          <p:cNvPr id="35845" name="Line 5"/>
          <p:cNvSpPr>
            <a:spLocks noChangeShapeType="1"/>
          </p:cNvSpPr>
          <p:nvPr/>
        </p:nvSpPr>
        <p:spPr bwMode="auto">
          <a:xfrm>
            <a:off x="4506913" y="5299075"/>
            <a:ext cx="49212" cy="1588"/>
          </a:xfrm>
          <a:prstGeom prst="line">
            <a:avLst/>
          </a:prstGeom>
          <a:noFill/>
          <a:ln w="15875">
            <a:solidFill>
              <a:srgbClr val="000000"/>
            </a:solidFill>
            <a:round/>
            <a:headEnd/>
            <a:tailEnd/>
          </a:ln>
        </p:spPr>
        <p:txBody>
          <a:bodyPr>
            <a:prstTxWarp prst="textNoShape">
              <a:avLst/>
            </a:prstTxWarp>
          </a:bodyPr>
          <a:lstStyle/>
          <a:p>
            <a:endParaRPr lang="en-US"/>
          </a:p>
        </p:txBody>
      </p:sp>
      <p:sp>
        <p:nvSpPr>
          <p:cNvPr id="35846" name="Line 6"/>
          <p:cNvSpPr>
            <a:spLocks noChangeShapeType="1"/>
          </p:cNvSpPr>
          <p:nvPr/>
        </p:nvSpPr>
        <p:spPr bwMode="auto">
          <a:xfrm>
            <a:off x="4506913" y="4618038"/>
            <a:ext cx="49212" cy="1587"/>
          </a:xfrm>
          <a:prstGeom prst="line">
            <a:avLst/>
          </a:prstGeom>
          <a:noFill/>
          <a:ln w="15875">
            <a:solidFill>
              <a:srgbClr val="000000"/>
            </a:solidFill>
            <a:round/>
            <a:headEnd/>
            <a:tailEnd/>
          </a:ln>
        </p:spPr>
        <p:txBody>
          <a:bodyPr>
            <a:prstTxWarp prst="textNoShape">
              <a:avLst/>
            </a:prstTxWarp>
          </a:bodyPr>
          <a:lstStyle/>
          <a:p>
            <a:endParaRPr lang="en-US"/>
          </a:p>
        </p:txBody>
      </p:sp>
      <p:sp>
        <p:nvSpPr>
          <p:cNvPr id="35847" name="Line 7"/>
          <p:cNvSpPr>
            <a:spLocks noChangeShapeType="1"/>
          </p:cNvSpPr>
          <p:nvPr/>
        </p:nvSpPr>
        <p:spPr bwMode="auto">
          <a:xfrm>
            <a:off x="4506913" y="3937000"/>
            <a:ext cx="49212" cy="1588"/>
          </a:xfrm>
          <a:prstGeom prst="line">
            <a:avLst/>
          </a:prstGeom>
          <a:noFill/>
          <a:ln w="15875">
            <a:solidFill>
              <a:srgbClr val="000000"/>
            </a:solidFill>
            <a:round/>
            <a:headEnd/>
            <a:tailEnd/>
          </a:ln>
        </p:spPr>
        <p:txBody>
          <a:bodyPr>
            <a:prstTxWarp prst="textNoShape">
              <a:avLst/>
            </a:prstTxWarp>
          </a:bodyPr>
          <a:lstStyle/>
          <a:p>
            <a:endParaRPr lang="en-US"/>
          </a:p>
        </p:txBody>
      </p:sp>
      <p:sp>
        <p:nvSpPr>
          <p:cNvPr id="35848" name="Line 8"/>
          <p:cNvSpPr>
            <a:spLocks noChangeShapeType="1"/>
          </p:cNvSpPr>
          <p:nvPr/>
        </p:nvSpPr>
        <p:spPr bwMode="auto">
          <a:xfrm>
            <a:off x="4506913" y="3255963"/>
            <a:ext cx="49212" cy="1587"/>
          </a:xfrm>
          <a:prstGeom prst="line">
            <a:avLst/>
          </a:prstGeom>
          <a:noFill/>
          <a:ln w="15875">
            <a:solidFill>
              <a:srgbClr val="000000"/>
            </a:solidFill>
            <a:round/>
            <a:headEnd/>
            <a:tailEnd/>
          </a:ln>
        </p:spPr>
        <p:txBody>
          <a:bodyPr>
            <a:prstTxWarp prst="textNoShape">
              <a:avLst/>
            </a:prstTxWarp>
          </a:bodyPr>
          <a:lstStyle/>
          <a:p>
            <a:endParaRPr lang="en-US"/>
          </a:p>
        </p:txBody>
      </p:sp>
      <p:sp>
        <p:nvSpPr>
          <p:cNvPr id="35849" name="Line 9"/>
          <p:cNvSpPr>
            <a:spLocks noChangeShapeType="1"/>
          </p:cNvSpPr>
          <p:nvPr/>
        </p:nvSpPr>
        <p:spPr bwMode="auto">
          <a:xfrm>
            <a:off x="4506913" y="2559050"/>
            <a:ext cx="49212" cy="1588"/>
          </a:xfrm>
          <a:prstGeom prst="line">
            <a:avLst/>
          </a:prstGeom>
          <a:noFill/>
          <a:ln w="15875">
            <a:solidFill>
              <a:srgbClr val="000000"/>
            </a:solidFill>
            <a:round/>
            <a:headEnd/>
            <a:tailEnd/>
          </a:ln>
        </p:spPr>
        <p:txBody>
          <a:bodyPr>
            <a:prstTxWarp prst="textNoShape">
              <a:avLst/>
            </a:prstTxWarp>
          </a:bodyPr>
          <a:lstStyle/>
          <a:p>
            <a:endParaRPr lang="en-US"/>
          </a:p>
        </p:txBody>
      </p:sp>
      <p:sp>
        <p:nvSpPr>
          <p:cNvPr id="35850" name="Line 10"/>
          <p:cNvSpPr>
            <a:spLocks noChangeShapeType="1"/>
          </p:cNvSpPr>
          <p:nvPr/>
        </p:nvSpPr>
        <p:spPr bwMode="auto">
          <a:xfrm>
            <a:off x="4506913" y="1878013"/>
            <a:ext cx="49212" cy="1587"/>
          </a:xfrm>
          <a:prstGeom prst="line">
            <a:avLst/>
          </a:prstGeom>
          <a:noFill/>
          <a:ln w="15875">
            <a:solidFill>
              <a:srgbClr val="000000"/>
            </a:solidFill>
            <a:round/>
            <a:headEnd/>
            <a:tailEnd/>
          </a:ln>
        </p:spPr>
        <p:txBody>
          <a:bodyPr>
            <a:prstTxWarp prst="textNoShape">
              <a:avLst/>
            </a:prstTxWarp>
          </a:bodyPr>
          <a:lstStyle/>
          <a:p>
            <a:endParaRPr lang="en-US"/>
          </a:p>
        </p:txBody>
      </p:sp>
      <p:sp>
        <p:nvSpPr>
          <p:cNvPr id="35851" name="Line 11"/>
          <p:cNvSpPr>
            <a:spLocks noChangeShapeType="1"/>
          </p:cNvSpPr>
          <p:nvPr/>
        </p:nvSpPr>
        <p:spPr bwMode="auto">
          <a:xfrm>
            <a:off x="1549400" y="3255963"/>
            <a:ext cx="4518025" cy="1587"/>
          </a:xfrm>
          <a:prstGeom prst="line">
            <a:avLst/>
          </a:prstGeom>
          <a:noFill/>
          <a:ln w="15875">
            <a:solidFill>
              <a:srgbClr val="000000"/>
            </a:solidFill>
            <a:round/>
            <a:headEnd/>
            <a:tailEnd/>
          </a:ln>
        </p:spPr>
        <p:txBody>
          <a:bodyPr>
            <a:prstTxWarp prst="textNoShape">
              <a:avLst/>
            </a:prstTxWarp>
          </a:bodyPr>
          <a:lstStyle/>
          <a:p>
            <a:endParaRPr lang="en-US"/>
          </a:p>
        </p:txBody>
      </p:sp>
      <p:sp>
        <p:nvSpPr>
          <p:cNvPr id="35852" name="Line 12"/>
          <p:cNvSpPr>
            <a:spLocks noChangeShapeType="1"/>
          </p:cNvSpPr>
          <p:nvPr/>
        </p:nvSpPr>
        <p:spPr bwMode="auto">
          <a:xfrm flipV="1">
            <a:off x="1549400" y="3255963"/>
            <a:ext cx="1588" cy="50800"/>
          </a:xfrm>
          <a:prstGeom prst="line">
            <a:avLst/>
          </a:prstGeom>
          <a:noFill/>
          <a:ln w="15875">
            <a:solidFill>
              <a:srgbClr val="000000"/>
            </a:solidFill>
            <a:round/>
            <a:headEnd/>
            <a:tailEnd/>
          </a:ln>
        </p:spPr>
        <p:txBody>
          <a:bodyPr>
            <a:prstTxWarp prst="textNoShape">
              <a:avLst/>
            </a:prstTxWarp>
          </a:bodyPr>
          <a:lstStyle/>
          <a:p>
            <a:endParaRPr lang="en-US"/>
          </a:p>
        </p:txBody>
      </p:sp>
      <p:sp>
        <p:nvSpPr>
          <p:cNvPr id="35853" name="Line 13"/>
          <p:cNvSpPr>
            <a:spLocks noChangeShapeType="1"/>
          </p:cNvSpPr>
          <p:nvPr/>
        </p:nvSpPr>
        <p:spPr bwMode="auto">
          <a:xfrm flipV="1">
            <a:off x="3060700" y="3255963"/>
            <a:ext cx="1588" cy="50800"/>
          </a:xfrm>
          <a:prstGeom prst="line">
            <a:avLst/>
          </a:prstGeom>
          <a:noFill/>
          <a:ln w="15875">
            <a:solidFill>
              <a:srgbClr val="000000"/>
            </a:solidFill>
            <a:round/>
            <a:headEnd/>
            <a:tailEnd/>
          </a:ln>
        </p:spPr>
        <p:txBody>
          <a:bodyPr>
            <a:prstTxWarp prst="textNoShape">
              <a:avLst/>
            </a:prstTxWarp>
          </a:bodyPr>
          <a:lstStyle/>
          <a:p>
            <a:endParaRPr lang="en-US"/>
          </a:p>
        </p:txBody>
      </p:sp>
      <p:sp>
        <p:nvSpPr>
          <p:cNvPr id="35854" name="Line 14"/>
          <p:cNvSpPr>
            <a:spLocks noChangeShapeType="1"/>
          </p:cNvSpPr>
          <p:nvPr/>
        </p:nvSpPr>
        <p:spPr bwMode="auto">
          <a:xfrm flipV="1">
            <a:off x="4556125" y="3255963"/>
            <a:ext cx="1588" cy="50800"/>
          </a:xfrm>
          <a:prstGeom prst="line">
            <a:avLst/>
          </a:prstGeom>
          <a:noFill/>
          <a:ln w="15875">
            <a:solidFill>
              <a:srgbClr val="000000"/>
            </a:solidFill>
            <a:round/>
            <a:headEnd/>
            <a:tailEnd/>
          </a:ln>
        </p:spPr>
        <p:txBody>
          <a:bodyPr>
            <a:prstTxWarp prst="textNoShape">
              <a:avLst/>
            </a:prstTxWarp>
          </a:bodyPr>
          <a:lstStyle/>
          <a:p>
            <a:endParaRPr lang="en-US"/>
          </a:p>
        </p:txBody>
      </p:sp>
      <p:sp>
        <p:nvSpPr>
          <p:cNvPr id="35855" name="Line 15"/>
          <p:cNvSpPr>
            <a:spLocks noChangeShapeType="1"/>
          </p:cNvSpPr>
          <p:nvPr/>
        </p:nvSpPr>
        <p:spPr bwMode="auto">
          <a:xfrm flipV="1">
            <a:off x="6067425" y="3255963"/>
            <a:ext cx="1588" cy="50800"/>
          </a:xfrm>
          <a:prstGeom prst="line">
            <a:avLst/>
          </a:prstGeom>
          <a:noFill/>
          <a:ln w="15875">
            <a:solidFill>
              <a:srgbClr val="000000"/>
            </a:solidFill>
            <a:round/>
            <a:headEnd/>
            <a:tailEnd/>
          </a:ln>
        </p:spPr>
        <p:txBody>
          <a:bodyPr>
            <a:prstTxWarp prst="textNoShape">
              <a:avLst/>
            </a:prstTxWarp>
          </a:bodyPr>
          <a:lstStyle/>
          <a:p>
            <a:endParaRPr lang="en-US"/>
          </a:p>
        </p:txBody>
      </p:sp>
      <p:sp>
        <p:nvSpPr>
          <p:cNvPr id="35856" name="Freeform 16"/>
          <p:cNvSpPr>
            <a:spLocks/>
          </p:cNvSpPr>
          <p:nvPr/>
        </p:nvSpPr>
        <p:spPr bwMode="auto">
          <a:xfrm>
            <a:off x="5684838" y="2209800"/>
            <a:ext cx="166687" cy="166688"/>
          </a:xfrm>
          <a:custGeom>
            <a:avLst/>
            <a:gdLst>
              <a:gd name="T0" fmla="*/ 105 w 105"/>
              <a:gd name="T1" fmla="*/ 52 h 105"/>
              <a:gd name="T2" fmla="*/ 94 w 105"/>
              <a:gd name="T3" fmla="*/ 84 h 105"/>
              <a:gd name="T4" fmla="*/ 53 w 105"/>
              <a:gd name="T5" fmla="*/ 105 h 105"/>
              <a:gd name="T6" fmla="*/ 53 w 105"/>
              <a:gd name="T7" fmla="*/ 105 h 105"/>
              <a:gd name="T8" fmla="*/ 21 w 105"/>
              <a:gd name="T9" fmla="*/ 84 h 105"/>
              <a:gd name="T10" fmla="*/ 0 w 105"/>
              <a:gd name="T11" fmla="*/ 52 h 105"/>
              <a:gd name="T12" fmla="*/ 0 w 105"/>
              <a:gd name="T13" fmla="*/ 52 h 105"/>
              <a:gd name="T14" fmla="*/ 21 w 105"/>
              <a:gd name="T15" fmla="*/ 10 h 105"/>
              <a:gd name="T16" fmla="*/ 53 w 105"/>
              <a:gd name="T17" fmla="*/ 0 h 105"/>
              <a:gd name="T18" fmla="*/ 53 w 105"/>
              <a:gd name="T19" fmla="*/ 0 h 105"/>
              <a:gd name="T20" fmla="*/ 94 w 105"/>
              <a:gd name="T21" fmla="*/ 10 h 105"/>
              <a:gd name="T22" fmla="*/ 105 w 105"/>
              <a:gd name="T23" fmla="*/ 52 h 10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05"/>
              <a:gd name="T37" fmla="*/ 0 h 105"/>
              <a:gd name="T38" fmla="*/ 105 w 105"/>
              <a:gd name="T39" fmla="*/ 105 h 10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05" h="105">
                <a:moveTo>
                  <a:pt x="105" y="52"/>
                </a:moveTo>
                <a:lnTo>
                  <a:pt x="94" y="84"/>
                </a:lnTo>
                <a:lnTo>
                  <a:pt x="53" y="105"/>
                </a:lnTo>
                <a:lnTo>
                  <a:pt x="21" y="84"/>
                </a:lnTo>
                <a:lnTo>
                  <a:pt x="0" y="52"/>
                </a:lnTo>
                <a:lnTo>
                  <a:pt x="21" y="10"/>
                </a:lnTo>
                <a:lnTo>
                  <a:pt x="53" y="0"/>
                </a:lnTo>
                <a:lnTo>
                  <a:pt x="94" y="10"/>
                </a:lnTo>
                <a:lnTo>
                  <a:pt x="105" y="52"/>
                </a:lnTo>
                <a:close/>
              </a:path>
            </a:pathLst>
          </a:custGeom>
          <a:solidFill>
            <a:srgbClr val="000000"/>
          </a:solidFill>
          <a:ln w="9525">
            <a:noFill/>
            <a:round/>
            <a:headEnd/>
            <a:tailEnd/>
          </a:ln>
        </p:spPr>
        <p:txBody>
          <a:bodyPr>
            <a:prstTxWarp prst="textNoShape">
              <a:avLst/>
            </a:prstTxWarp>
          </a:bodyPr>
          <a:lstStyle/>
          <a:p>
            <a:endParaRPr lang="en-US"/>
          </a:p>
        </p:txBody>
      </p:sp>
      <p:sp>
        <p:nvSpPr>
          <p:cNvPr id="35857" name="Freeform 17"/>
          <p:cNvSpPr>
            <a:spLocks/>
          </p:cNvSpPr>
          <p:nvPr/>
        </p:nvSpPr>
        <p:spPr bwMode="auto">
          <a:xfrm>
            <a:off x="4473575" y="3173413"/>
            <a:ext cx="165100" cy="166687"/>
          </a:xfrm>
          <a:custGeom>
            <a:avLst/>
            <a:gdLst>
              <a:gd name="T0" fmla="*/ 104 w 104"/>
              <a:gd name="T1" fmla="*/ 52 h 105"/>
              <a:gd name="T2" fmla="*/ 94 w 104"/>
              <a:gd name="T3" fmla="*/ 84 h 105"/>
              <a:gd name="T4" fmla="*/ 52 w 104"/>
              <a:gd name="T5" fmla="*/ 105 h 105"/>
              <a:gd name="T6" fmla="*/ 52 w 104"/>
              <a:gd name="T7" fmla="*/ 105 h 105"/>
              <a:gd name="T8" fmla="*/ 21 w 104"/>
              <a:gd name="T9" fmla="*/ 84 h 105"/>
              <a:gd name="T10" fmla="*/ 0 w 104"/>
              <a:gd name="T11" fmla="*/ 52 h 105"/>
              <a:gd name="T12" fmla="*/ 0 w 104"/>
              <a:gd name="T13" fmla="*/ 52 h 105"/>
              <a:gd name="T14" fmla="*/ 21 w 104"/>
              <a:gd name="T15" fmla="*/ 10 h 105"/>
              <a:gd name="T16" fmla="*/ 52 w 104"/>
              <a:gd name="T17" fmla="*/ 0 h 105"/>
              <a:gd name="T18" fmla="*/ 52 w 104"/>
              <a:gd name="T19" fmla="*/ 0 h 105"/>
              <a:gd name="T20" fmla="*/ 94 w 104"/>
              <a:gd name="T21" fmla="*/ 10 h 105"/>
              <a:gd name="T22" fmla="*/ 104 w 104"/>
              <a:gd name="T23" fmla="*/ 52 h 10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04"/>
              <a:gd name="T37" fmla="*/ 0 h 105"/>
              <a:gd name="T38" fmla="*/ 104 w 104"/>
              <a:gd name="T39" fmla="*/ 105 h 10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04" h="105">
                <a:moveTo>
                  <a:pt x="104" y="52"/>
                </a:moveTo>
                <a:lnTo>
                  <a:pt x="94" y="84"/>
                </a:lnTo>
                <a:lnTo>
                  <a:pt x="52" y="105"/>
                </a:lnTo>
                <a:lnTo>
                  <a:pt x="21" y="84"/>
                </a:lnTo>
                <a:lnTo>
                  <a:pt x="0" y="52"/>
                </a:lnTo>
                <a:lnTo>
                  <a:pt x="21" y="10"/>
                </a:lnTo>
                <a:lnTo>
                  <a:pt x="52" y="0"/>
                </a:lnTo>
                <a:lnTo>
                  <a:pt x="94" y="10"/>
                </a:lnTo>
                <a:lnTo>
                  <a:pt x="104" y="52"/>
                </a:lnTo>
                <a:close/>
              </a:path>
            </a:pathLst>
          </a:custGeom>
          <a:solidFill>
            <a:srgbClr val="000000"/>
          </a:solidFill>
          <a:ln w="9525">
            <a:noFill/>
            <a:round/>
            <a:headEnd/>
            <a:tailEnd/>
          </a:ln>
        </p:spPr>
        <p:txBody>
          <a:bodyPr>
            <a:prstTxWarp prst="textNoShape">
              <a:avLst/>
            </a:prstTxWarp>
          </a:bodyPr>
          <a:lstStyle/>
          <a:p>
            <a:endParaRPr lang="en-US"/>
          </a:p>
        </p:txBody>
      </p:sp>
      <p:sp>
        <p:nvSpPr>
          <p:cNvPr id="35858" name="Freeform 18"/>
          <p:cNvSpPr>
            <a:spLocks/>
          </p:cNvSpPr>
          <p:nvPr/>
        </p:nvSpPr>
        <p:spPr bwMode="auto">
          <a:xfrm>
            <a:off x="5684838" y="2209800"/>
            <a:ext cx="166687" cy="166688"/>
          </a:xfrm>
          <a:custGeom>
            <a:avLst/>
            <a:gdLst>
              <a:gd name="T0" fmla="*/ 105 w 105"/>
              <a:gd name="T1" fmla="*/ 52 h 105"/>
              <a:gd name="T2" fmla="*/ 94 w 105"/>
              <a:gd name="T3" fmla="*/ 84 h 105"/>
              <a:gd name="T4" fmla="*/ 94 w 105"/>
              <a:gd name="T5" fmla="*/ 84 h 105"/>
              <a:gd name="T6" fmla="*/ 53 w 105"/>
              <a:gd name="T7" fmla="*/ 105 h 105"/>
              <a:gd name="T8" fmla="*/ 53 w 105"/>
              <a:gd name="T9" fmla="*/ 105 h 105"/>
              <a:gd name="T10" fmla="*/ 53 w 105"/>
              <a:gd name="T11" fmla="*/ 105 h 105"/>
              <a:gd name="T12" fmla="*/ 53 w 105"/>
              <a:gd name="T13" fmla="*/ 105 h 105"/>
              <a:gd name="T14" fmla="*/ 21 w 105"/>
              <a:gd name="T15" fmla="*/ 84 h 105"/>
              <a:gd name="T16" fmla="*/ 21 w 105"/>
              <a:gd name="T17" fmla="*/ 84 h 105"/>
              <a:gd name="T18" fmla="*/ 0 w 105"/>
              <a:gd name="T19" fmla="*/ 52 h 105"/>
              <a:gd name="T20" fmla="*/ 0 w 105"/>
              <a:gd name="T21" fmla="*/ 52 h 105"/>
              <a:gd name="T22" fmla="*/ 0 w 105"/>
              <a:gd name="T23" fmla="*/ 52 h 105"/>
              <a:gd name="T24" fmla="*/ 0 w 105"/>
              <a:gd name="T25" fmla="*/ 52 h 105"/>
              <a:gd name="T26" fmla="*/ 21 w 105"/>
              <a:gd name="T27" fmla="*/ 10 h 105"/>
              <a:gd name="T28" fmla="*/ 21 w 105"/>
              <a:gd name="T29" fmla="*/ 10 h 105"/>
              <a:gd name="T30" fmla="*/ 53 w 105"/>
              <a:gd name="T31" fmla="*/ 0 h 105"/>
              <a:gd name="T32" fmla="*/ 53 w 105"/>
              <a:gd name="T33" fmla="*/ 0 h 105"/>
              <a:gd name="T34" fmla="*/ 53 w 105"/>
              <a:gd name="T35" fmla="*/ 0 h 105"/>
              <a:gd name="T36" fmla="*/ 53 w 105"/>
              <a:gd name="T37" fmla="*/ 0 h 105"/>
              <a:gd name="T38" fmla="*/ 94 w 105"/>
              <a:gd name="T39" fmla="*/ 10 h 105"/>
              <a:gd name="T40" fmla="*/ 94 w 105"/>
              <a:gd name="T41" fmla="*/ 10 h 105"/>
              <a:gd name="T42" fmla="*/ 105 w 105"/>
              <a:gd name="T43" fmla="*/ 52 h 105"/>
              <a:gd name="T44" fmla="*/ 105 w 105"/>
              <a:gd name="T45" fmla="*/ 52 h 10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05"/>
              <a:gd name="T70" fmla="*/ 0 h 105"/>
              <a:gd name="T71" fmla="*/ 105 w 105"/>
              <a:gd name="T72" fmla="*/ 105 h 10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05" h="105">
                <a:moveTo>
                  <a:pt x="105" y="52"/>
                </a:moveTo>
                <a:lnTo>
                  <a:pt x="94" y="84"/>
                </a:lnTo>
                <a:lnTo>
                  <a:pt x="53" y="105"/>
                </a:lnTo>
                <a:lnTo>
                  <a:pt x="21" y="84"/>
                </a:lnTo>
                <a:lnTo>
                  <a:pt x="0" y="52"/>
                </a:lnTo>
                <a:lnTo>
                  <a:pt x="21" y="10"/>
                </a:lnTo>
                <a:lnTo>
                  <a:pt x="53" y="0"/>
                </a:lnTo>
                <a:lnTo>
                  <a:pt x="94" y="10"/>
                </a:lnTo>
                <a:lnTo>
                  <a:pt x="105" y="52"/>
                </a:lnTo>
                <a:close/>
              </a:path>
            </a:pathLst>
          </a:custGeom>
          <a:noFill/>
          <a:ln w="15875">
            <a:solidFill>
              <a:srgbClr val="000000"/>
            </a:solidFill>
            <a:prstDash val="solid"/>
            <a:round/>
            <a:headEnd/>
            <a:tailEnd/>
          </a:ln>
        </p:spPr>
        <p:txBody>
          <a:bodyPr>
            <a:prstTxWarp prst="textNoShape">
              <a:avLst/>
            </a:prstTxWarp>
          </a:bodyPr>
          <a:lstStyle/>
          <a:p>
            <a:endParaRPr lang="en-US"/>
          </a:p>
        </p:txBody>
      </p:sp>
      <p:sp>
        <p:nvSpPr>
          <p:cNvPr id="35859" name="Freeform 19"/>
          <p:cNvSpPr>
            <a:spLocks/>
          </p:cNvSpPr>
          <p:nvPr/>
        </p:nvSpPr>
        <p:spPr bwMode="auto">
          <a:xfrm>
            <a:off x="4473575" y="3173413"/>
            <a:ext cx="165100" cy="166687"/>
          </a:xfrm>
          <a:custGeom>
            <a:avLst/>
            <a:gdLst>
              <a:gd name="T0" fmla="*/ 104 w 104"/>
              <a:gd name="T1" fmla="*/ 52 h 105"/>
              <a:gd name="T2" fmla="*/ 94 w 104"/>
              <a:gd name="T3" fmla="*/ 84 h 105"/>
              <a:gd name="T4" fmla="*/ 94 w 104"/>
              <a:gd name="T5" fmla="*/ 84 h 105"/>
              <a:gd name="T6" fmla="*/ 52 w 104"/>
              <a:gd name="T7" fmla="*/ 105 h 105"/>
              <a:gd name="T8" fmla="*/ 52 w 104"/>
              <a:gd name="T9" fmla="*/ 105 h 105"/>
              <a:gd name="T10" fmla="*/ 52 w 104"/>
              <a:gd name="T11" fmla="*/ 105 h 105"/>
              <a:gd name="T12" fmla="*/ 52 w 104"/>
              <a:gd name="T13" fmla="*/ 105 h 105"/>
              <a:gd name="T14" fmla="*/ 21 w 104"/>
              <a:gd name="T15" fmla="*/ 84 h 105"/>
              <a:gd name="T16" fmla="*/ 21 w 104"/>
              <a:gd name="T17" fmla="*/ 84 h 105"/>
              <a:gd name="T18" fmla="*/ 0 w 104"/>
              <a:gd name="T19" fmla="*/ 52 h 105"/>
              <a:gd name="T20" fmla="*/ 0 w 104"/>
              <a:gd name="T21" fmla="*/ 52 h 105"/>
              <a:gd name="T22" fmla="*/ 0 w 104"/>
              <a:gd name="T23" fmla="*/ 52 h 105"/>
              <a:gd name="T24" fmla="*/ 0 w 104"/>
              <a:gd name="T25" fmla="*/ 52 h 105"/>
              <a:gd name="T26" fmla="*/ 21 w 104"/>
              <a:gd name="T27" fmla="*/ 10 h 105"/>
              <a:gd name="T28" fmla="*/ 21 w 104"/>
              <a:gd name="T29" fmla="*/ 10 h 105"/>
              <a:gd name="T30" fmla="*/ 52 w 104"/>
              <a:gd name="T31" fmla="*/ 0 h 105"/>
              <a:gd name="T32" fmla="*/ 52 w 104"/>
              <a:gd name="T33" fmla="*/ 0 h 105"/>
              <a:gd name="T34" fmla="*/ 52 w 104"/>
              <a:gd name="T35" fmla="*/ 0 h 105"/>
              <a:gd name="T36" fmla="*/ 52 w 104"/>
              <a:gd name="T37" fmla="*/ 0 h 105"/>
              <a:gd name="T38" fmla="*/ 94 w 104"/>
              <a:gd name="T39" fmla="*/ 10 h 105"/>
              <a:gd name="T40" fmla="*/ 94 w 104"/>
              <a:gd name="T41" fmla="*/ 10 h 105"/>
              <a:gd name="T42" fmla="*/ 104 w 104"/>
              <a:gd name="T43" fmla="*/ 52 h 105"/>
              <a:gd name="T44" fmla="*/ 104 w 104"/>
              <a:gd name="T45" fmla="*/ 52 h 10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04"/>
              <a:gd name="T70" fmla="*/ 0 h 105"/>
              <a:gd name="T71" fmla="*/ 104 w 104"/>
              <a:gd name="T72" fmla="*/ 105 h 10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04" h="105">
                <a:moveTo>
                  <a:pt x="104" y="52"/>
                </a:moveTo>
                <a:lnTo>
                  <a:pt x="94" y="84"/>
                </a:lnTo>
                <a:lnTo>
                  <a:pt x="52" y="105"/>
                </a:lnTo>
                <a:lnTo>
                  <a:pt x="21" y="84"/>
                </a:lnTo>
                <a:lnTo>
                  <a:pt x="0" y="52"/>
                </a:lnTo>
                <a:lnTo>
                  <a:pt x="21" y="10"/>
                </a:lnTo>
                <a:lnTo>
                  <a:pt x="52" y="0"/>
                </a:lnTo>
                <a:lnTo>
                  <a:pt x="94" y="10"/>
                </a:lnTo>
                <a:lnTo>
                  <a:pt x="104" y="52"/>
                </a:lnTo>
                <a:close/>
              </a:path>
            </a:pathLst>
          </a:custGeom>
          <a:noFill/>
          <a:ln w="15875">
            <a:solidFill>
              <a:srgbClr val="000000"/>
            </a:solidFill>
            <a:prstDash val="solid"/>
            <a:round/>
            <a:headEnd/>
            <a:tailEnd/>
          </a:ln>
        </p:spPr>
        <p:txBody>
          <a:bodyPr>
            <a:prstTxWarp prst="textNoShape">
              <a:avLst/>
            </a:prstTxWarp>
          </a:bodyPr>
          <a:lstStyle/>
          <a:p>
            <a:endParaRPr lang="en-US"/>
          </a:p>
        </p:txBody>
      </p:sp>
      <p:sp>
        <p:nvSpPr>
          <p:cNvPr id="35860" name="Freeform 20"/>
          <p:cNvSpPr>
            <a:spLocks/>
          </p:cNvSpPr>
          <p:nvPr/>
        </p:nvSpPr>
        <p:spPr bwMode="auto">
          <a:xfrm>
            <a:off x="2662238" y="4818063"/>
            <a:ext cx="166687" cy="165100"/>
          </a:xfrm>
          <a:custGeom>
            <a:avLst/>
            <a:gdLst>
              <a:gd name="T0" fmla="*/ 105 w 105"/>
              <a:gd name="T1" fmla="*/ 52 h 104"/>
              <a:gd name="T2" fmla="*/ 94 w 105"/>
              <a:gd name="T3" fmla="*/ 83 h 104"/>
              <a:gd name="T4" fmla="*/ 53 w 105"/>
              <a:gd name="T5" fmla="*/ 104 h 104"/>
              <a:gd name="T6" fmla="*/ 53 w 105"/>
              <a:gd name="T7" fmla="*/ 104 h 104"/>
              <a:gd name="T8" fmla="*/ 21 w 105"/>
              <a:gd name="T9" fmla="*/ 83 h 104"/>
              <a:gd name="T10" fmla="*/ 0 w 105"/>
              <a:gd name="T11" fmla="*/ 52 h 104"/>
              <a:gd name="T12" fmla="*/ 0 w 105"/>
              <a:gd name="T13" fmla="*/ 52 h 104"/>
              <a:gd name="T14" fmla="*/ 21 w 105"/>
              <a:gd name="T15" fmla="*/ 10 h 104"/>
              <a:gd name="T16" fmla="*/ 53 w 105"/>
              <a:gd name="T17" fmla="*/ 0 h 104"/>
              <a:gd name="T18" fmla="*/ 53 w 105"/>
              <a:gd name="T19" fmla="*/ 0 h 104"/>
              <a:gd name="T20" fmla="*/ 94 w 105"/>
              <a:gd name="T21" fmla="*/ 10 h 104"/>
              <a:gd name="T22" fmla="*/ 105 w 105"/>
              <a:gd name="T23" fmla="*/ 52 h 10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05"/>
              <a:gd name="T37" fmla="*/ 0 h 104"/>
              <a:gd name="T38" fmla="*/ 105 w 105"/>
              <a:gd name="T39" fmla="*/ 104 h 10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05" h="104">
                <a:moveTo>
                  <a:pt x="105" y="52"/>
                </a:moveTo>
                <a:lnTo>
                  <a:pt x="94" y="83"/>
                </a:lnTo>
                <a:lnTo>
                  <a:pt x="53" y="104"/>
                </a:lnTo>
                <a:lnTo>
                  <a:pt x="21" y="83"/>
                </a:lnTo>
                <a:lnTo>
                  <a:pt x="0" y="52"/>
                </a:lnTo>
                <a:lnTo>
                  <a:pt x="21" y="10"/>
                </a:lnTo>
                <a:lnTo>
                  <a:pt x="53" y="0"/>
                </a:lnTo>
                <a:lnTo>
                  <a:pt x="94" y="10"/>
                </a:lnTo>
                <a:lnTo>
                  <a:pt x="105" y="52"/>
                </a:lnTo>
                <a:close/>
              </a:path>
            </a:pathLst>
          </a:custGeom>
          <a:solidFill>
            <a:srgbClr val="000000"/>
          </a:solidFill>
          <a:ln w="9525">
            <a:noFill/>
            <a:round/>
            <a:headEnd/>
            <a:tailEnd/>
          </a:ln>
        </p:spPr>
        <p:txBody>
          <a:bodyPr>
            <a:prstTxWarp prst="textNoShape">
              <a:avLst/>
            </a:prstTxWarp>
          </a:bodyPr>
          <a:lstStyle/>
          <a:p>
            <a:endParaRPr lang="en-US"/>
          </a:p>
        </p:txBody>
      </p:sp>
      <p:sp>
        <p:nvSpPr>
          <p:cNvPr id="35861" name="Freeform 21"/>
          <p:cNvSpPr>
            <a:spLocks/>
          </p:cNvSpPr>
          <p:nvPr/>
        </p:nvSpPr>
        <p:spPr bwMode="auto">
          <a:xfrm>
            <a:off x="2662238" y="4818063"/>
            <a:ext cx="166687" cy="165100"/>
          </a:xfrm>
          <a:custGeom>
            <a:avLst/>
            <a:gdLst>
              <a:gd name="T0" fmla="*/ 105 w 105"/>
              <a:gd name="T1" fmla="*/ 52 h 104"/>
              <a:gd name="T2" fmla="*/ 94 w 105"/>
              <a:gd name="T3" fmla="*/ 83 h 104"/>
              <a:gd name="T4" fmla="*/ 94 w 105"/>
              <a:gd name="T5" fmla="*/ 83 h 104"/>
              <a:gd name="T6" fmla="*/ 53 w 105"/>
              <a:gd name="T7" fmla="*/ 104 h 104"/>
              <a:gd name="T8" fmla="*/ 53 w 105"/>
              <a:gd name="T9" fmla="*/ 104 h 104"/>
              <a:gd name="T10" fmla="*/ 53 w 105"/>
              <a:gd name="T11" fmla="*/ 104 h 104"/>
              <a:gd name="T12" fmla="*/ 53 w 105"/>
              <a:gd name="T13" fmla="*/ 104 h 104"/>
              <a:gd name="T14" fmla="*/ 21 w 105"/>
              <a:gd name="T15" fmla="*/ 83 h 104"/>
              <a:gd name="T16" fmla="*/ 21 w 105"/>
              <a:gd name="T17" fmla="*/ 83 h 104"/>
              <a:gd name="T18" fmla="*/ 0 w 105"/>
              <a:gd name="T19" fmla="*/ 52 h 104"/>
              <a:gd name="T20" fmla="*/ 0 w 105"/>
              <a:gd name="T21" fmla="*/ 52 h 104"/>
              <a:gd name="T22" fmla="*/ 0 w 105"/>
              <a:gd name="T23" fmla="*/ 52 h 104"/>
              <a:gd name="T24" fmla="*/ 0 w 105"/>
              <a:gd name="T25" fmla="*/ 52 h 104"/>
              <a:gd name="T26" fmla="*/ 21 w 105"/>
              <a:gd name="T27" fmla="*/ 10 h 104"/>
              <a:gd name="T28" fmla="*/ 21 w 105"/>
              <a:gd name="T29" fmla="*/ 10 h 104"/>
              <a:gd name="T30" fmla="*/ 53 w 105"/>
              <a:gd name="T31" fmla="*/ 0 h 104"/>
              <a:gd name="T32" fmla="*/ 53 w 105"/>
              <a:gd name="T33" fmla="*/ 0 h 104"/>
              <a:gd name="T34" fmla="*/ 53 w 105"/>
              <a:gd name="T35" fmla="*/ 0 h 104"/>
              <a:gd name="T36" fmla="*/ 53 w 105"/>
              <a:gd name="T37" fmla="*/ 0 h 104"/>
              <a:gd name="T38" fmla="*/ 94 w 105"/>
              <a:gd name="T39" fmla="*/ 10 h 104"/>
              <a:gd name="T40" fmla="*/ 94 w 105"/>
              <a:gd name="T41" fmla="*/ 10 h 104"/>
              <a:gd name="T42" fmla="*/ 105 w 105"/>
              <a:gd name="T43" fmla="*/ 52 h 104"/>
              <a:gd name="T44" fmla="*/ 105 w 105"/>
              <a:gd name="T45" fmla="*/ 52 h 10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05"/>
              <a:gd name="T70" fmla="*/ 0 h 104"/>
              <a:gd name="T71" fmla="*/ 105 w 105"/>
              <a:gd name="T72" fmla="*/ 104 h 104"/>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05" h="104">
                <a:moveTo>
                  <a:pt x="105" y="52"/>
                </a:moveTo>
                <a:lnTo>
                  <a:pt x="94" y="83"/>
                </a:lnTo>
                <a:lnTo>
                  <a:pt x="53" y="104"/>
                </a:lnTo>
                <a:lnTo>
                  <a:pt x="21" y="83"/>
                </a:lnTo>
                <a:lnTo>
                  <a:pt x="0" y="52"/>
                </a:lnTo>
                <a:lnTo>
                  <a:pt x="21" y="10"/>
                </a:lnTo>
                <a:lnTo>
                  <a:pt x="53" y="0"/>
                </a:lnTo>
                <a:lnTo>
                  <a:pt x="94" y="10"/>
                </a:lnTo>
                <a:lnTo>
                  <a:pt x="105" y="52"/>
                </a:lnTo>
                <a:close/>
              </a:path>
            </a:pathLst>
          </a:custGeom>
          <a:noFill/>
          <a:ln w="15875">
            <a:solidFill>
              <a:srgbClr val="000000"/>
            </a:solidFill>
            <a:prstDash val="solid"/>
            <a:round/>
            <a:headEnd/>
            <a:tailEnd/>
          </a:ln>
        </p:spPr>
        <p:txBody>
          <a:bodyPr>
            <a:prstTxWarp prst="textNoShape">
              <a:avLst/>
            </a:prstTxWarp>
          </a:bodyPr>
          <a:lstStyle/>
          <a:p>
            <a:endParaRPr lang="en-US"/>
          </a:p>
        </p:txBody>
      </p:sp>
      <p:sp>
        <p:nvSpPr>
          <p:cNvPr id="35862" name="Rectangle 22"/>
          <p:cNvSpPr>
            <a:spLocks noChangeArrowheads="1"/>
          </p:cNvSpPr>
          <p:nvPr/>
        </p:nvSpPr>
        <p:spPr bwMode="auto">
          <a:xfrm>
            <a:off x="4048125" y="5191125"/>
            <a:ext cx="406400" cy="244475"/>
          </a:xfrm>
          <a:prstGeom prst="rect">
            <a:avLst/>
          </a:prstGeom>
          <a:noFill/>
          <a:ln w="9525">
            <a:noFill/>
            <a:miter lim="800000"/>
            <a:headEnd/>
            <a:tailEnd/>
          </a:ln>
        </p:spPr>
        <p:txBody>
          <a:bodyPr wrap="none" lIns="0" tIns="0" rIns="0" bIns="0">
            <a:prstTxWarp prst="textNoShape">
              <a:avLst/>
            </a:prstTxWarp>
            <a:spAutoFit/>
          </a:bodyPr>
          <a:lstStyle/>
          <a:p>
            <a:r>
              <a:rPr lang="en-US" sz="1600">
                <a:solidFill>
                  <a:srgbClr val="000000"/>
                </a:solidFill>
                <a:latin typeface="Helvetica" charset="0"/>
              </a:rPr>
              <a:t>-150</a:t>
            </a:r>
            <a:endParaRPr lang="en-US"/>
          </a:p>
        </p:txBody>
      </p:sp>
      <p:sp>
        <p:nvSpPr>
          <p:cNvPr id="35863" name="Rectangle 23"/>
          <p:cNvSpPr>
            <a:spLocks noChangeArrowheads="1"/>
          </p:cNvSpPr>
          <p:nvPr/>
        </p:nvSpPr>
        <p:spPr bwMode="auto">
          <a:xfrm>
            <a:off x="4048125" y="4510088"/>
            <a:ext cx="406400" cy="244475"/>
          </a:xfrm>
          <a:prstGeom prst="rect">
            <a:avLst/>
          </a:prstGeom>
          <a:noFill/>
          <a:ln w="9525">
            <a:noFill/>
            <a:miter lim="800000"/>
            <a:headEnd/>
            <a:tailEnd/>
          </a:ln>
        </p:spPr>
        <p:txBody>
          <a:bodyPr wrap="none" lIns="0" tIns="0" rIns="0" bIns="0">
            <a:prstTxWarp prst="textNoShape">
              <a:avLst/>
            </a:prstTxWarp>
            <a:spAutoFit/>
          </a:bodyPr>
          <a:lstStyle/>
          <a:p>
            <a:r>
              <a:rPr lang="en-US" sz="1600">
                <a:solidFill>
                  <a:srgbClr val="000000"/>
                </a:solidFill>
                <a:latin typeface="Helvetica" charset="0"/>
              </a:rPr>
              <a:t>-100</a:t>
            </a:r>
            <a:endParaRPr lang="en-US"/>
          </a:p>
        </p:txBody>
      </p:sp>
      <p:sp>
        <p:nvSpPr>
          <p:cNvPr id="35864" name="Rectangle 24"/>
          <p:cNvSpPr>
            <a:spLocks noChangeArrowheads="1"/>
          </p:cNvSpPr>
          <p:nvPr/>
        </p:nvSpPr>
        <p:spPr bwMode="auto">
          <a:xfrm>
            <a:off x="4165600" y="3829050"/>
            <a:ext cx="293688" cy="244475"/>
          </a:xfrm>
          <a:prstGeom prst="rect">
            <a:avLst/>
          </a:prstGeom>
          <a:noFill/>
          <a:ln w="9525">
            <a:noFill/>
            <a:miter lim="800000"/>
            <a:headEnd/>
            <a:tailEnd/>
          </a:ln>
        </p:spPr>
        <p:txBody>
          <a:bodyPr wrap="none" lIns="0" tIns="0" rIns="0" bIns="0">
            <a:prstTxWarp prst="textNoShape">
              <a:avLst/>
            </a:prstTxWarp>
            <a:spAutoFit/>
          </a:bodyPr>
          <a:lstStyle/>
          <a:p>
            <a:r>
              <a:rPr lang="en-US" sz="1600">
                <a:solidFill>
                  <a:srgbClr val="000000"/>
                </a:solidFill>
                <a:latin typeface="Helvetica" charset="0"/>
              </a:rPr>
              <a:t>-50</a:t>
            </a:r>
            <a:endParaRPr lang="en-US"/>
          </a:p>
        </p:txBody>
      </p:sp>
      <p:sp>
        <p:nvSpPr>
          <p:cNvPr id="35865" name="Rectangle 25"/>
          <p:cNvSpPr>
            <a:spLocks noChangeArrowheads="1"/>
          </p:cNvSpPr>
          <p:nvPr/>
        </p:nvSpPr>
        <p:spPr bwMode="auto">
          <a:xfrm>
            <a:off x="4230688" y="2449513"/>
            <a:ext cx="225425" cy="244475"/>
          </a:xfrm>
          <a:prstGeom prst="rect">
            <a:avLst/>
          </a:prstGeom>
          <a:noFill/>
          <a:ln w="9525">
            <a:noFill/>
            <a:miter lim="800000"/>
            <a:headEnd/>
            <a:tailEnd/>
          </a:ln>
        </p:spPr>
        <p:txBody>
          <a:bodyPr wrap="none" lIns="0" tIns="0" rIns="0" bIns="0">
            <a:prstTxWarp prst="textNoShape">
              <a:avLst/>
            </a:prstTxWarp>
            <a:spAutoFit/>
          </a:bodyPr>
          <a:lstStyle/>
          <a:p>
            <a:r>
              <a:rPr lang="en-US" sz="1600">
                <a:solidFill>
                  <a:srgbClr val="000000"/>
                </a:solidFill>
                <a:latin typeface="Helvetica" charset="0"/>
              </a:rPr>
              <a:t>50</a:t>
            </a:r>
            <a:endParaRPr lang="en-US"/>
          </a:p>
        </p:txBody>
      </p:sp>
      <p:sp>
        <p:nvSpPr>
          <p:cNvPr id="35866" name="Rectangle 26"/>
          <p:cNvSpPr>
            <a:spLocks noChangeArrowheads="1"/>
          </p:cNvSpPr>
          <p:nvPr/>
        </p:nvSpPr>
        <p:spPr bwMode="auto">
          <a:xfrm>
            <a:off x="4114800" y="1768475"/>
            <a:ext cx="338138" cy="244475"/>
          </a:xfrm>
          <a:prstGeom prst="rect">
            <a:avLst/>
          </a:prstGeom>
          <a:noFill/>
          <a:ln w="9525">
            <a:noFill/>
            <a:miter lim="800000"/>
            <a:headEnd/>
            <a:tailEnd/>
          </a:ln>
        </p:spPr>
        <p:txBody>
          <a:bodyPr wrap="none" lIns="0" tIns="0" rIns="0" bIns="0">
            <a:prstTxWarp prst="textNoShape">
              <a:avLst/>
            </a:prstTxWarp>
            <a:spAutoFit/>
          </a:bodyPr>
          <a:lstStyle/>
          <a:p>
            <a:r>
              <a:rPr lang="en-US" sz="1600">
                <a:solidFill>
                  <a:srgbClr val="000000"/>
                </a:solidFill>
                <a:latin typeface="Helvetica" charset="0"/>
              </a:rPr>
              <a:t>100</a:t>
            </a:r>
            <a:endParaRPr lang="en-US"/>
          </a:p>
        </p:txBody>
      </p:sp>
      <p:sp>
        <p:nvSpPr>
          <p:cNvPr id="35867" name="Rectangle 27"/>
          <p:cNvSpPr>
            <a:spLocks noChangeArrowheads="1"/>
          </p:cNvSpPr>
          <p:nvPr/>
        </p:nvSpPr>
        <p:spPr bwMode="auto">
          <a:xfrm>
            <a:off x="4116590" y="5486400"/>
            <a:ext cx="912610" cy="492443"/>
          </a:xfrm>
          <a:prstGeom prst="rect">
            <a:avLst/>
          </a:prstGeom>
          <a:noFill/>
          <a:ln w="9525">
            <a:noFill/>
            <a:miter lim="800000"/>
            <a:headEnd/>
            <a:tailEnd/>
          </a:ln>
        </p:spPr>
        <p:txBody>
          <a:bodyPr wrap="none" lIns="0" tIns="0" rIns="0" bIns="0">
            <a:prstTxWarp prst="textNoShape">
              <a:avLst/>
            </a:prstTxWarp>
            <a:spAutoFit/>
          </a:bodyPr>
          <a:lstStyle/>
          <a:p>
            <a:r>
              <a:rPr lang="en-US" sz="1600" dirty="0">
                <a:solidFill>
                  <a:srgbClr val="0000FF"/>
                </a:solidFill>
                <a:latin typeface="Helvetica" charset="0"/>
              </a:rPr>
              <a:t>Sea </a:t>
            </a:r>
            <a:r>
              <a:rPr lang="en-US" sz="1600" dirty="0" smtClean="0">
                <a:solidFill>
                  <a:srgbClr val="0000FF"/>
                </a:solidFill>
                <a:latin typeface="Helvetica" charset="0"/>
              </a:rPr>
              <a:t>Level </a:t>
            </a:r>
          </a:p>
          <a:p>
            <a:r>
              <a:rPr lang="en-US" sz="1600" dirty="0" smtClean="0">
                <a:solidFill>
                  <a:srgbClr val="0000FF"/>
                </a:solidFill>
                <a:latin typeface="Helvetica" charset="0"/>
              </a:rPr>
              <a:t>(meters)</a:t>
            </a:r>
            <a:endParaRPr lang="en-US" dirty="0">
              <a:solidFill>
                <a:srgbClr val="0000FF"/>
              </a:solidFill>
            </a:endParaRPr>
          </a:p>
        </p:txBody>
      </p:sp>
      <p:sp>
        <p:nvSpPr>
          <p:cNvPr id="35868" name="Rectangle 28"/>
          <p:cNvSpPr>
            <a:spLocks noChangeArrowheads="1"/>
          </p:cNvSpPr>
          <p:nvPr/>
        </p:nvSpPr>
        <p:spPr bwMode="auto">
          <a:xfrm>
            <a:off x="1541463" y="4625975"/>
            <a:ext cx="1060450" cy="244475"/>
          </a:xfrm>
          <a:prstGeom prst="rect">
            <a:avLst/>
          </a:prstGeom>
          <a:noFill/>
          <a:ln w="9525">
            <a:noFill/>
            <a:miter lim="800000"/>
            <a:headEnd/>
            <a:tailEnd/>
          </a:ln>
        </p:spPr>
        <p:txBody>
          <a:bodyPr wrap="none" lIns="0" tIns="0" rIns="0" bIns="0">
            <a:prstTxWarp prst="textNoShape">
              <a:avLst/>
            </a:prstTxWarp>
            <a:spAutoFit/>
          </a:bodyPr>
          <a:lstStyle/>
          <a:p>
            <a:r>
              <a:rPr lang="en-US" sz="1600">
                <a:solidFill>
                  <a:srgbClr val="000000"/>
                </a:solidFill>
                <a:latin typeface="Helvetica" charset="0"/>
              </a:rPr>
              <a:t>Last Glacial</a:t>
            </a:r>
            <a:endParaRPr lang="en-US"/>
          </a:p>
        </p:txBody>
      </p:sp>
      <p:sp>
        <p:nvSpPr>
          <p:cNvPr id="35869" name="Rectangle 29"/>
          <p:cNvSpPr>
            <a:spLocks noChangeArrowheads="1"/>
          </p:cNvSpPr>
          <p:nvPr/>
        </p:nvSpPr>
        <p:spPr bwMode="auto">
          <a:xfrm>
            <a:off x="1541463" y="4826000"/>
            <a:ext cx="881062" cy="244475"/>
          </a:xfrm>
          <a:prstGeom prst="rect">
            <a:avLst/>
          </a:prstGeom>
          <a:noFill/>
          <a:ln w="9525">
            <a:noFill/>
            <a:miter lim="800000"/>
            <a:headEnd/>
            <a:tailEnd/>
          </a:ln>
        </p:spPr>
        <p:txBody>
          <a:bodyPr wrap="none" lIns="0" tIns="0" rIns="0" bIns="0">
            <a:prstTxWarp prst="textNoShape">
              <a:avLst/>
            </a:prstTxWarp>
            <a:spAutoFit/>
          </a:bodyPr>
          <a:lstStyle/>
          <a:p>
            <a:r>
              <a:rPr lang="en-US" sz="1600">
                <a:solidFill>
                  <a:srgbClr val="000000"/>
                </a:solidFill>
                <a:latin typeface="Helvetica" charset="0"/>
              </a:rPr>
              <a:t>Maximum</a:t>
            </a:r>
            <a:endParaRPr lang="en-US"/>
          </a:p>
        </p:txBody>
      </p:sp>
      <p:sp>
        <p:nvSpPr>
          <p:cNvPr id="35870" name="Rectangle 30"/>
          <p:cNvSpPr>
            <a:spLocks noChangeArrowheads="1"/>
          </p:cNvSpPr>
          <p:nvPr/>
        </p:nvSpPr>
        <p:spPr bwMode="auto">
          <a:xfrm>
            <a:off x="1541463" y="5024438"/>
            <a:ext cx="282575" cy="244475"/>
          </a:xfrm>
          <a:prstGeom prst="rect">
            <a:avLst/>
          </a:prstGeom>
          <a:noFill/>
          <a:ln w="9525">
            <a:noFill/>
            <a:miter lim="800000"/>
            <a:headEnd/>
            <a:tailEnd/>
          </a:ln>
        </p:spPr>
        <p:txBody>
          <a:bodyPr wrap="none" lIns="0" tIns="0" rIns="0" bIns="0">
            <a:prstTxWarp prst="textNoShape">
              <a:avLst/>
            </a:prstTxWarp>
            <a:spAutoFit/>
          </a:bodyPr>
          <a:lstStyle/>
          <a:p>
            <a:r>
              <a:rPr lang="en-US" sz="1600">
                <a:solidFill>
                  <a:srgbClr val="000000"/>
                </a:solidFill>
                <a:latin typeface="Helvetica" charset="0"/>
              </a:rPr>
              <a:t>20 </a:t>
            </a:r>
            <a:endParaRPr lang="en-US"/>
          </a:p>
        </p:txBody>
      </p:sp>
      <p:sp>
        <p:nvSpPr>
          <p:cNvPr id="35871" name="Rectangle 31"/>
          <p:cNvSpPr>
            <a:spLocks noChangeArrowheads="1"/>
          </p:cNvSpPr>
          <p:nvPr/>
        </p:nvSpPr>
        <p:spPr bwMode="auto">
          <a:xfrm>
            <a:off x="1798638" y="5024438"/>
            <a:ext cx="271462" cy="244475"/>
          </a:xfrm>
          <a:prstGeom prst="rect">
            <a:avLst/>
          </a:prstGeom>
          <a:noFill/>
          <a:ln w="9525">
            <a:noFill/>
            <a:miter lim="800000"/>
            <a:headEnd/>
            <a:tailEnd/>
          </a:ln>
        </p:spPr>
        <p:txBody>
          <a:bodyPr wrap="none" lIns="0" tIns="0" rIns="0" bIns="0">
            <a:prstTxWarp prst="textNoShape">
              <a:avLst/>
            </a:prstTxWarp>
            <a:spAutoFit/>
          </a:bodyPr>
          <a:lstStyle/>
          <a:p>
            <a:r>
              <a:rPr lang="en-US" sz="1600">
                <a:solidFill>
                  <a:srgbClr val="000000"/>
                </a:solidFill>
                <a:latin typeface="Helvetica" charset="0"/>
              </a:rPr>
              <a:t>kyr</a:t>
            </a:r>
            <a:endParaRPr lang="en-US"/>
          </a:p>
        </p:txBody>
      </p:sp>
      <p:sp>
        <p:nvSpPr>
          <p:cNvPr id="35872" name="Rectangle 32"/>
          <p:cNvSpPr>
            <a:spLocks noChangeArrowheads="1"/>
          </p:cNvSpPr>
          <p:nvPr/>
        </p:nvSpPr>
        <p:spPr bwMode="auto">
          <a:xfrm>
            <a:off x="2063750" y="5024438"/>
            <a:ext cx="395288" cy="244475"/>
          </a:xfrm>
          <a:prstGeom prst="rect">
            <a:avLst/>
          </a:prstGeom>
          <a:noFill/>
          <a:ln w="9525">
            <a:noFill/>
            <a:miter lim="800000"/>
            <a:headEnd/>
            <a:tailEnd/>
          </a:ln>
        </p:spPr>
        <p:txBody>
          <a:bodyPr wrap="none" lIns="0" tIns="0" rIns="0" bIns="0">
            <a:prstTxWarp prst="textNoShape">
              <a:avLst/>
            </a:prstTxWarp>
            <a:spAutoFit/>
          </a:bodyPr>
          <a:lstStyle/>
          <a:p>
            <a:r>
              <a:rPr lang="en-US" sz="1600">
                <a:solidFill>
                  <a:srgbClr val="000000"/>
                </a:solidFill>
                <a:latin typeface="Helvetica" charset="0"/>
              </a:rPr>
              <a:t> ago</a:t>
            </a:r>
            <a:endParaRPr lang="en-US"/>
          </a:p>
        </p:txBody>
      </p:sp>
      <p:sp>
        <p:nvSpPr>
          <p:cNvPr id="35873" name="Rectangle 33"/>
          <p:cNvSpPr>
            <a:spLocks noChangeArrowheads="1"/>
          </p:cNvSpPr>
          <p:nvPr/>
        </p:nvSpPr>
        <p:spPr bwMode="auto">
          <a:xfrm>
            <a:off x="6108700" y="1919288"/>
            <a:ext cx="687388" cy="244475"/>
          </a:xfrm>
          <a:prstGeom prst="rect">
            <a:avLst/>
          </a:prstGeom>
          <a:noFill/>
          <a:ln w="9525">
            <a:noFill/>
            <a:miter lim="800000"/>
            <a:headEnd/>
            <a:tailEnd/>
          </a:ln>
        </p:spPr>
        <p:txBody>
          <a:bodyPr wrap="none" lIns="0" tIns="0" rIns="0" bIns="0">
            <a:prstTxWarp prst="textNoShape">
              <a:avLst/>
            </a:prstTxWarp>
            <a:spAutoFit/>
          </a:bodyPr>
          <a:lstStyle/>
          <a:p>
            <a:r>
              <a:rPr lang="en-US" sz="1600">
                <a:solidFill>
                  <a:srgbClr val="000000"/>
                </a:solidFill>
                <a:latin typeface="Helvetica" charset="0"/>
              </a:rPr>
              <a:t>Eocene</a:t>
            </a:r>
            <a:endParaRPr lang="en-US"/>
          </a:p>
        </p:txBody>
      </p:sp>
      <p:sp>
        <p:nvSpPr>
          <p:cNvPr id="35874" name="Rectangle 34"/>
          <p:cNvSpPr>
            <a:spLocks noChangeArrowheads="1"/>
          </p:cNvSpPr>
          <p:nvPr/>
        </p:nvSpPr>
        <p:spPr bwMode="auto">
          <a:xfrm>
            <a:off x="6108700" y="2117725"/>
            <a:ext cx="282575" cy="244475"/>
          </a:xfrm>
          <a:prstGeom prst="rect">
            <a:avLst/>
          </a:prstGeom>
          <a:noFill/>
          <a:ln w="9525">
            <a:noFill/>
            <a:miter lim="800000"/>
            <a:headEnd/>
            <a:tailEnd/>
          </a:ln>
        </p:spPr>
        <p:txBody>
          <a:bodyPr wrap="none" lIns="0" tIns="0" rIns="0" bIns="0">
            <a:prstTxWarp prst="textNoShape">
              <a:avLst/>
            </a:prstTxWarp>
            <a:spAutoFit/>
          </a:bodyPr>
          <a:lstStyle/>
          <a:p>
            <a:r>
              <a:rPr lang="en-US" sz="1600">
                <a:solidFill>
                  <a:srgbClr val="000000"/>
                </a:solidFill>
                <a:latin typeface="Helvetica" charset="0"/>
              </a:rPr>
              <a:t>40 </a:t>
            </a:r>
            <a:endParaRPr lang="en-US"/>
          </a:p>
        </p:txBody>
      </p:sp>
      <p:sp>
        <p:nvSpPr>
          <p:cNvPr id="35875" name="Rectangle 35"/>
          <p:cNvSpPr>
            <a:spLocks noChangeArrowheads="1"/>
          </p:cNvSpPr>
          <p:nvPr/>
        </p:nvSpPr>
        <p:spPr bwMode="auto">
          <a:xfrm>
            <a:off x="6381750" y="2117725"/>
            <a:ext cx="339725" cy="244475"/>
          </a:xfrm>
          <a:prstGeom prst="rect">
            <a:avLst/>
          </a:prstGeom>
          <a:noFill/>
          <a:ln w="9525">
            <a:noFill/>
            <a:miter lim="800000"/>
            <a:headEnd/>
            <a:tailEnd/>
          </a:ln>
        </p:spPr>
        <p:txBody>
          <a:bodyPr wrap="none" lIns="0" tIns="0" rIns="0" bIns="0">
            <a:prstTxWarp prst="textNoShape">
              <a:avLst/>
            </a:prstTxWarp>
            <a:spAutoFit/>
          </a:bodyPr>
          <a:lstStyle/>
          <a:p>
            <a:r>
              <a:rPr lang="en-US" sz="1600">
                <a:solidFill>
                  <a:srgbClr val="000000"/>
                </a:solidFill>
                <a:latin typeface="Helvetica" charset="0"/>
              </a:rPr>
              <a:t>Myr</a:t>
            </a:r>
            <a:endParaRPr lang="en-US"/>
          </a:p>
        </p:txBody>
      </p:sp>
      <p:sp>
        <p:nvSpPr>
          <p:cNvPr id="35876" name="Rectangle 36"/>
          <p:cNvSpPr>
            <a:spLocks noChangeArrowheads="1"/>
          </p:cNvSpPr>
          <p:nvPr/>
        </p:nvSpPr>
        <p:spPr bwMode="auto">
          <a:xfrm>
            <a:off x="6713538" y="2117725"/>
            <a:ext cx="395287" cy="244475"/>
          </a:xfrm>
          <a:prstGeom prst="rect">
            <a:avLst/>
          </a:prstGeom>
          <a:noFill/>
          <a:ln w="9525">
            <a:noFill/>
            <a:miter lim="800000"/>
            <a:headEnd/>
            <a:tailEnd/>
          </a:ln>
        </p:spPr>
        <p:txBody>
          <a:bodyPr wrap="none" lIns="0" tIns="0" rIns="0" bIns="0">
            <a:prstTxWarp prst="textNoShape">
              <a:avLst/>
            </a:prstTxWarp>
            <a:spAutoFit/>
          </a:bodyPr>
          <a:lstStyle/>
          <a:p>
            <a:r>
              <a:rPr lang="en-US" sz="1600">
                <a:solidFill>
                  <a:srgbClr val="000000"/>
                </a:solidFill>
                <a:latin typeface="Helvetica" charset="0"/>
              </a:rPr>
              <a:t> ago</a:t>
            </a:r>
            <a:endParaRPr lang="en-US"/>
          </a:p>
        </p:txBody>
      </p:sp>
      <p:sp>
        <p:nvSpPr>
          <p:cNvPr id="35877" name="Line 37"/>
          <p:cNvSpPr>
            <a:spLocks noChangeShapeType="1"/>
          </p:cNvSpPr>
          <p:nvPr/>
        </p:nvSpPr>
        <p:spPr bwMode="auto">
          <a:xfrm flipV="1">
            <a:off x="2746375" y="4818063"/>
            <a:ext cx="33338" cy="33337"/>
          </a:xfrm>
          <a:prstGeom prst="line">
            <a:avLst/>
          </a:prstGeom>
          <a:noFill/>
          <a:ln w="15875">
            <a:solidFill>
              <a:srgbClr val="000000"/>
            </a:solidFill>
            <a:round/>
            <a:headEnd/>
            <a:tailEnd/>
          </a:ln>
        </p:spPr>
        <p:txBody>
          <a:bodyPr>
            <a:prstTxWarp prst="textNoShape">
              <a:avLst/>
            </a:prstTxWarp>
          </a:bodyPr>
          <a:lstStyle/>
          <a:p>
            <a:endParaRPr lang="en-US"/>
          </a:p>
        </p:txBody>
      </p:sp>
      <p:sp>
        <p:nvSpPr>
          <p:cNvPr id="35878" name="Line 38"/>
          <p:cNvSpPr>
            <a:spLocks noChangeShapeType="1"/>
          </p:cNvSpPr>
          <p:nvPr/>
        </p:nvSpPr>
        <p:spPr bwMode="auto">
          <a:xfrm flipV="1">
            <a:off x="2844800" y="4733925"/>
            <a:ext cx="33338" cy="33338"/>
          </a:xfrm>
          <a:prstGeom prst="line">
            <a:avLst/>
          </a:prstGeom>
          <a:noFill/>
          <a:ln w="15875">
            <a:solidFill>
              <a:srgbClr val="000000"/>
            </a:solidFill>
            <a:round/>
            <a:headEnd/>
            <a:tailEnd/>
          </a:ln>
        </p:spPr>
        <p:txBody>
          <a:bodyPr>
            <a:prstTxWarp prst="textNoShape">
              <a:avLst/>
            </a:prstTxWarp>
          </a:bodyPr>
          <a:lstStyle/>
          <a:p>
            <a:endParaRPr lang="en-US"/>
          </a:p>
        </p:txBody>
      </p:sp>
      <p:sp>
        <p:nvSpPr>
          <p:cNvPr id="35879" name="Line 39"/>
          <p:cNvSpPr>
            <a:spLocks noChangeShapeType="1"/>
          </p:cNvSpPr>
          <p:nvPr/>
        </p:nvSpPr>
        <p:spPr bwMode="auto">
          <a:xfrm flipV="1">
            <a:off x="2944813" y="4651375"/>
            <a:ext cx="33337" cy="33338"/>
          </a:xfrm>
          <a:prstGeom prst="line">
            <a:avLst/>
          </a:prstGeom>
          <a:noFill/>
          <a:ln w="15875">
            <a:solidFill>
              <a:srgbClr val="000000"/>
            </a:solidFill>
            <a:round/>
            <a:headEnd/>
            <a:tailEnd/>
          </a:ln>
        </p:spPr>
        <p:txBody>
          <a:bodyPr>
            <a:prstTxWarp prst="textNoShape">
              <a:avLst/>
            </a:prstTxWarp>
          </a:bodyPr>
          <a:lstStyle/>
          <a:p>
            <a:endParaRPr lang="en-US"/>
          </a:p>
        </p:txBody>
      </p:sp>
      <p:sp>
        <p:nvSpPr>
          <p:cNvPr id="35880" name="Line 40"/>
          <p:cNvSpPr>
            <a:spLocks noChangeShapeType="1"/>
          </p:cNvSpPr>
          <p:nvPr/>
        </p:nvSpPr>
        <p:spPr bwMode="auto">
          <a:xfrm flipV="1">
            <a:off x="3044825" y="4551363"/>
            <a:ext cx="33338" cy="33337"/>
          </a:xfrm>
          <a:prstGeom prst="line">
            <a:avLst/>
          </a:prstGeom>
          <a:noFill/>
          <a:ln w="15875">
            <a:solidFill>
              <a:srgbClr val="000000"/>
            </a:solidFill>
            <a:round/>
            <a:headEnd/>
            <a:tailEnd/>
          </a:ln>
        </p:spPr>
        <p:txBody>
          <a:bodyPr>
            <a:prstTxWarp prst="textNoShape">
              <a:avLst/>
            </a:prstTxWarp>
          </a:bodyPr>
          <a:lstStyle/>
          <a:p>
            <a:endParaRPr lang="en-US"/>
          </a:p>
        </p:txBody>
      </p:sp>
      <p:sp>
        <p:nvSpPr>
          <p:cNvPr id="35881" name="Line 41"/>
          <p:cNvSpPr>
            <a:spLocks noChangeShapeType="1"/>
          </p:cNvSpPr>
          <p:nvPr/>
        </p:nvSpPr>
        <p:spPr bwMode="auto">
          <a:xfrm flipV="1">
            <a:off x="3144838" y="4468813"/>
            <a:ext cx="33337" cy="33337"/>
          </a:xfrm>
          <a:prstGeom prst="line">
            <a:avLst/>
          </a:prstGeom>
          <a:noFill/>
          <a:ln w="15875">
            <a:solidFill>
              <a:srgbClr val="000000"/>
            </a:solidFill>
            <a:round/>
            <a:headEnd/>
            <a:tailEnd/>
          </a:ln>
        </p:spPr>
        <p:txBody>
          <a:bodyPr>
            <a:prstTxWarp prst="textNoShape">
              <a:avLst/>
            </a:prstTxWarp>
          </a:bodyPr>
          <a:lstStyle/>
          <a:p>
            <a:endParaRPr lang="en-US"/>
          </a:p>
        </p:txBody>
      </p:sp>
      <p:sp>
        <p:nvSpPr>
          <p:cNvPr id="35882" name="Line 42"/>
          <p:cNvSpPr>
            <a:spLocks noChangeShapeType="1"/>
          </p:cNvSpPr>
          <p:nvPr/>
        </p:nvSpPr>
        <p:spPr bwMode="auto">
          <a:xfrm flipV="1">
            <a:off x="3243263" y="4386263"/>
            <a:ext cx="33337" cy="33337"/>
          </a:xfrm>
          <a:prstGeom prst="line">
            <a:avLst/>
          </a:prstGeom>
          <a:noFill/>
          <a:ln w="15875">
            <a:solidFill>
              <a:srgbClr val="000000"/>
            </a:solidFill>
            <a:round/>
            <a:headEnd/>
            <a:tailEnd/>
          </a:ln>
        </p:spPr>
        <p:txBody>
          <a:bodyPr>
            <a:prstTxWarp prst="textNoShape">
              <a:avLst/>
            </a:prstTxWarp>
          </a:bodyPr>
          <a:lstStyle/>
          <a:p>
            <a:endParaRPr lang="en-US"/>
          </a:p>
        </p:txBody>
      </p:sp>
      <p:sp>
        <p:nvSpPr>
          <p:cNvPr id="35883" name="Line 43"/>
          <p:cNvSpPr>
            <a:spLocks noChangeShapeType="1"/>
          </p:cNvSpPr>
          <p:nvPr/>
        </p:nvSpPr>
        <p:spPr bwMode="auto">
          <a:xfrm flipV="1">
            <a:off x="3343275" y="4286250"/>
            <a:ext cx="33338" cy="33338"/>
          </a:xfrm>
          <a:prstGeom prst="line">
            <a:avLst/>
          </a:prstGeom>
          <a:noFill/>
          <a:ln w="15875">
            <a:solidFill>
              <a:srgbClr val="000000"/>
            </a:solidFill>
            <a:round/>
            <a:headEnd/>
            <a:tailEnd/>
          </a:ln>
        </p:spPr>
        <p:txBody>
          <a:bodyPr>
            <a:prstTxWarp prst="textNoShape">
              <a:avLst/>
            </a:prstTxWarp>
          </a:bodyPr>
          <a:lstStyle/>
          <a:p>
            <a:endParaRPr lang="en-US"/>
          </a:p>
        </p:txBody>
      </p:sp>
      <p:sp>
        <p:nvSpPr>
          <p:cNvPr id="35884" name="Line 44"/>
          <p:cNvSpPr>
            <a:spLocks noChangeShapeType="1"/>
          </p:cNvSpPr>
          <p:nvPr/>
        </p:nvSpPr>
        <p:spPr bwMode="auto">
          <a:xfrm flipV="1">
            <a:off x="3443288" y="4203700"/>
            <a:ext cx="33337" cy="33338"/>
          </a:xfrm>
          <a:prstGeom prst="line">
            <a:avLst/>
          </a:prstGeom>
          <a:noFill/>
          <a:ln w="15875">
            <a:solidFill>
              <a:srgbClr val="000000"/>
            </a:solidFill>
            <a:round/>
            <a:headEnd/>
            <a:tailEnd/>
          </a:ln>
        </p:spPr>
        <p:txBody>
          <a:bodyPr>
            <a:prstTxWarp prst="textNoShape">
              <a:avLst/>
            </a:prstTxWarp>
          </a:bodyPr>
          <a:lstStyle/>
          <a:p>
            <a:endParaRPr lang="en-US"/>
          </a:p>
        </p:txBody>
      </p:sp>
      <p:sp>
        <p:nvSpPr>
          <p:cNvPr id="35885" name="Line 45"/>
          <p:cNvSpPr>
            <a:spLocks noChangeShapeType="1"/>
          </p:cNvSpPr>
          <p:nvPr/>
        </p:nvSpPr>
        <p:spPr bwMode="auto">
          <a:xfrm flipV="1">
            <a:off x="3543300" y="4119563"/>
            <a:ext cx="33338" cy="33337"/>
          </a:xfrm>
          <a:prstGeom prst="line">
            <a:avLst/>
          </a:prstGeom>
          <a:noFill/>
          <a:ln w="15875">
            <a:solidFill>
              <a:srgbClr val="000000"/>
            </a:solidFill>
            <a:round/>
            <a:headEnd/>
            <a:tailEnd/>
          </a:ln>
        </p:spPr>
        <p:txBody>
          <a:bodyPr>
            <a:prstTxWarp prst="textNoShape">
              <a:avLst/>
            </a:prstTxWarp>
          </a:bodyPr>
          <a:lstStyle/>
          <a:p>
            <a:endParaRPr lang="en-US"/>
          </a:p>
        </p:txBody>
      </p:sp>
      <p:sp>
        <p:nvSpPr>
          <p:cNvPr id="35886" name="Line 46"/>
          <p:cNvSpPr>
            <a:spLocks noChangeShapeType="1"/>
          </p:cNvSpPr>
          <p:nvPr/>
        </p:nvSpPr>
        <p:spPr bwMode="auto">
          <a:xfrm flipV="1">
            <a:off x="3643313" y="4021138"/>
            <a:ext cx="31750" cy="31750"/>
          </a:xfrm>
          <a:prstGeom prst="line">
            <a:avLst/>
          </a:prstGeom>
          <a:noFill/>
          <a:ln w="15875">
            <a:solidFill>
              <a:srgbClr val="000000"/>
            </a:solidFill>
            <a:round/>
            <a:headEnd/>
            <a:tailEnd/>
          </a:ln>
        </p:spPr>
        <p:txBody>
          <a:bodyPr>
            <a:prstTxWarp prst="textNoShape">
              <a:avLst/>
            </a:prstTxWarp>
          </a:bodyPr>
          <a:lstStyle/>
          <a:p>
            <a:endParaRPr lang="en-US"/>
          </a:p>
        </p:txBody>
      </p:sp>
      <p:sp>
        <p:nvSpPr>
          <p:cNvPr id="35887" name="Line 47"/>
          <p:cNvSpPr>
            <a:spLocks noChangeShapeType="1"/>
          </p:cNvSpPr>
          <p:nvPr/>
        </p:nvSpPr>
        <p:spPr bwMode="auto">
          <a:xfrm flipV="1">
            <a:off x="3741738" y="3937000"/>
            <a:ext cx="33337" cy="33338"/>
          </a:xfrm>
          <a:prstGeom prst="line">
            <a:avLst/>
          </a:prstGeom>
          <a:noFill/>
          <a:ln w="15875">
            <a:solidFill>
              <a:srgbClr val="000000"/>
            </a:solidFill>
            <a:round/>
            <a:headEnd/>
            <a:tailEnd/>
          </a:ln>
        </p:spPr>
        <p:txBody>
          <a:bodyPr>
            <a:prstTxWarp prst="textNoShape">
              <a:avLst/>
            </a:prstTxWarp>
          </a:bodyPr>
          <a:lstStyle/>
          <a:p>
            <a:endParaRPr lang="en-US"/>
          </a:p>
        </p:txBody>
      </p:sp>
      <p:sp>
        <p:nvSpPr>
          <p:cNvPr id="35888" name="Line 48"/>
          <p:cNvSpPr>
            <a:spLocks noChangeShapeType="1"/>
          </p:cNvSpPr>
          <p:nvPr/>
        </p:nvSpPr>
        <p:spPr bwMode="auto">
          <a:xfrm flipV="1">
            <a:off x="3841750" y="3836988"/>
            <a:ext cx="33338" cy="33337"/>
          </a:xfrm>
          <a:prstGeom prst="line">
            <a:avLst/>
          </a:prstGeom>
          <a:noFill/>
          <a:ln w="15875">
            <a:solidFill>
              <a:srgbClr val="000000"/>
            </a:solidFill>
            <a:round/>
            <a:headEnd/>
            <a:tailEnd/>
          </a:ln>
        </p:spPr>
        <p:txBody>
          <a:bodyPr>
            <a:prstTxWarp prst="textNoShape">
              <a:avLst/>
            </a:prstTxWarp>
          </a:bodyPr>
          <a:lstStyle/>
          <a:p>
            <a:endParaRPr lang="en-US"/>
          </a:p>
        </p:txBody>
      </p:sp>
      <p:sp>
        <p:nvSpPr>
          <p:cNvPr id="35889" name="Line 49"/>
          <p:cNvSpPr>
            <a:spLocks noChangeShapeType="1"/>
          </p:cNvSpPr>
          <p:nvPr/>
        </p:nvSpPr>
        <p:spPr bwMode="auto">
          <a:xfrm flipV="1">
            <a:off x="3924300" y="3754438"/>
            <a:ext cx="50800" cy="33337"/>
          </a:xfrm>
          <a:prstGeom prst="line">
            <a:avLst/>
          </a:prstGeom>
          <a:noFill/>
          <a:ln w="15875">
            <a:solidFill>
              <a:srgbClr val="000000"/>
            </a:solidFill>
            <a:round/>
            <a:headEnd/>
            <a:tailEnd/>
          </a:ln>
        </p:spPr>
        <p:txBody>
          <a:bodyPr>
            <a:prstTxWarp prst="textNoShape">
              <a:avLst/>
            </a:prstTxWarp>
          </a:bodyPr>
          <a:lstStyle/>
          <a:p>
            <a:endParaRPr lang="en-US"/>
          </a:p>
        </p:txBody>
      </p:sp>
      <p:sp>
        <p:nvSpPr>
          <p:cNvPr id="35890" name="Line 50"/>
          <p:cNvSpPr>
            <a:spLocks noChangeShapeType="1"/>
          </p:cNvSpPr>
          <p:nvPr/>
        </p:nvSpPr>
        <p:spPr bwMode="auto">
          <a:xfrm flipV="1">
            <a:off x="4024313" y="3671888"/>
            <a:ext cx="50800" cy="33337"/>
          </a:xfrm>
          <a:prstGeom prst="line">
            <a:avLst/>
          </a:prstGeom>
          <a:noFill/>
          <a:ln w="15875">
            <a:solidFill>
              <a:srgbClr val="000000"/>
            </a:solidFill>
            <a:round/>
            <a:headEnd/>
            <a:tailEnd/>
          </a:ln>
        </p:spPr>
        <p:txBody>
          <a:bodyPr>
            <a:prstTxWarp prst="textNoShape">
              <a:avLst/>
            </a:prstTxWarp>
          </a:bodyPr>
          <a:lstStyle/>
          <a:p>
            <a:endParaRPr lang="en-US"/>
          </a:p>
        </p:txBody>
      </p:sp>
      <p:sp>
        <p:nvSpPr>
          <p:cNvPr id="35891" name="Line 51"/>
          <p:cNvSpPr>
            <a:spLocks noChangeShapeType="1"/>
          </p:cNvSpPr>
          <p:nvPr/>
        </p:nvSpPr>
        <p:spPr bwMode="auto">
          <a:xfrm flipV="1">
            <a:off x="4124325" y="3571875"/>
            <a:ext cx="49213" cy="33338"/>
          </a:xfrm>
          <a:prstGeom prst="line">
            <a:avLst/>
          </a:prstGeom>
          <a:noFill/>
          <a:ln w="15875">
            <a:solidFill>
              <a:srgbClr val="000000"/>
            </a:solidFill>
            <a:round/>
            <a:headEnd/>
            <a:tailEnd/>
          </a:ln>
        </p:spPr>
        <p:txBody>
          <a:bodyPr>
            <a:prstTxWarp prst="textNoShape">
              <a:avLst/>
            </a:prstTxWarp>
          </a:bodyPr>
          <a:lstStyle/>
          <a:p>
            <a:endParaRPr lang="en-US"/>
          </a:p>
        </p:txBody>
      </p:sp>
      <p:sp>
        <p:nvSpPr>
          <p:cNvPr id="35892" name="Line 52"/>
          <p:cNvSpPr>
            <a:spLocks noChangeShapeType="1"/>
          </p:cNvSpPr>
          <p:nvPr/>
        </p:nvSpPr>
        <p:spPr bwMode="auto">
          <a:xfrm flipV="1">
            <a:off x="4224338" y="3489325"/>
            <a:ext cx="49212" cy="33338"/>
          </a:xfrm>
          <a:prstGeom prst="line">
            <a:avLst/>
          </a:prstGeom>
          <a:noFill/>
          <a:ln w="15875">
            <a:solidFill>
              <a:srgbClr val="000000"/>
            </a:solidFill>
            <a:round/>
            <a:headEnd/>
            <a:tailEnd/>
          </a:ln>
        </p:spPr>
        <p:txBody>
          <a:bodyPr>
            <a:prstTxWarp prst="textNoShape">
              <a:avLst/>
            </a:prstTxWarp>
          </a:bodyPr>
          <a:lstStyle/>
          <a:p>
            <a:endParaRPr lang="en-US"/>
          </a:p>
        </p:txBody>
      </p:sp>
      <p:sp>
        <p:nvSpPr>
          <p:cNvPr id="35893" name="Line 53"/>
          <p:cNvSpPr>
            <a:spLocks noChangeShapeType="1"/>
          </p:cNvSpPr>
          <p:nvPr/>
        </p:nvSpPr>
        <p:spPr bwMode="auto">
          <a:xfrm flipV="1">
            <a:off x="4322763" y="3405188"/>
            <a:ext cx="50800" cy="33337"/>
          </a:xfrm>
          <a:prstGeom prst="line">
            <a:avLst/>
          </a:prstGeom>
          <a:noFill/>
          <a:ln w="15875">
            <a:solidFill>
              <a:srgbClr val="000000"/>
            </a:solidFill>
            <a:round/>
            <a:headEnd/>
            <a:tailEnd/>
          </a:ln>
        </p:spPr>
        <p:txBody>
          <a:bodyPr>
            <a:prstTxWarp prst="textNoShape">
              <a:avLst/>
            </a:prstTxWarp>
          </a:bodyPr>
          <a:lstStyle/>
          <a:p>
            <a:endParaRPr lang="en-US"/>
          </a:p>
        </p:txBody>
      </p:sp>
      <p:sp>
        <p:nvSpPr>
          <p:cNvPr id="35894" name="Line 54"/>
          <p:cNvSpPr>
            <a:spLocks noChangeShapeType="1"/>
          </p:cNvSpPr>
          <p:nvPr/>
        </p:nvSpPr>
        <p:spPr bwMode="auto">
          <a:xfrm flipV="1">
            <a:off x="4422775" y="3306763"/>
            <a:ext cx="33338" cy="33337"/>
          </a:xfrm>
          <a:prstGeom prst="line">
            <a:avLst/>
          </a:prstGeom>
          <a:noFill/>
          <a:ln w="15875">
            <a:solidFill>
              <a:srgbClr val="000000"/>
            </a:solidFill>
            <a:round/>
            <a:headEnd/>
            <a:tailEnd/>
          </a:ln>
        </p:spPr>
        <p:txBody>
          <a:bodyPr>
            <a:prstTxWarp prst="textNoShape">
              <a:avLst/>
            </a:prstTxWarp>
          </a:bodyPr>
          <a:lstStyle/>
          <a:p>
            <a:endParaRPr lang="en-US"/>
          </a:p>
        </p:txBody>
      </p:sp>
      <p:sp>
        <p:nvSpPr>
          <p:cNvPr id="35895" name="Line 55"/>
          <p:cNvSpPr>
            <a:spLocks noChangeShapeType="1"/>
          </p:cNvSpPr>
          <p:nvPr/>
        </p:nvSpPr>
        <p:spPr bwMode="auto">
          <a:xfrm flipV="1">
            <a:off x="4556125" y="3206750"/>
            <a:ext cx="49213" cy="33338"/>
          </a:xfrm>
          <a:prstGeom prst="line">
            <a:avLst/>
          </a:prstGeom>
          <a:noFill/>
          <a:ln w="15875">
            <a:solidFill>
              <a:srgbClr val="000000"/>
            </a:solidFill>
            <a:round/>
            <a:headEnd/>
            <a:tailEnd/>
          </a:ln>
        </p:spPr>
        <p:txBody>
          <a:bodyPr>
            <a:prstTxWarp prst="textNoShape">
              <a:avLst/>
            </a:prstTxWarp>
          </a:bodyPr>
          <a:lstStyle/>
          <a:p>
            <a:endParaRPr lang="en-US"/>
          </a:p>
        </p:txBody>
      </p:sp>
      <p:sp>
        <p:nvSpPr>
          <p:cNvPr id="35896" name="Line 56"/>
          <p:cNvSpPr>
            <a:spLocks noChangeShapeType="1"/>
          </p:cNvSpPr>
          <p:nvPr/>
        </p:nvSpPr>
        <p:spPr bwMode="auto">
          <a:xfrm flipV="1">
            <a:off x="4672013" y="3122613"/>
            <a:ext cx="33337" cy="33337"/>
          </a:xfrm>
          <a:prstGeom prst="line">
            <a:avLst/>
          </a:prstGeom>
          <a:noFill/>
          <a:ln w="15875">
            <a:solidFill>
              <a:srgbClr val="000000"/>
            </a:solidFill>
            <a:round/>
            <a:headEnd/>
            <a:tailEnd/>
          </a:ln>
        </p:spPr>
        <p:txBody>
          <a:bodyPr>
            <a:prstTxWarp prst="textNoShape">
              <a:avLst/>
            </a:prstTxWarp>
          </a:bodyPr>
          <a:lstStyle/>
          <a:p>
            <a:endParaRPr lang="en-US"/>
          </a:p>
        </p:txBody>
      </p:sp>
      <p:sp>
        <p:nvSpPr>
          <p:cNvPr id="35897" name="Line 57"/>
          <p:cNvSpPr>
            <a:spLocks noChangeShapeType="1"/>
          </p:cNvSpPr>
          <p:nvPr/>
        </p:nvSpPr>
        <p:spPr bwMode="auto">
          <a:xfrm flipV="1">
            <a:off x="4772025" y="3040063"/>
            <a:ext cx="33338" cy="33337"/>
          </a:xfrm>
          <a:prstGeom prst="line">
            <a:avLst/>
          </a:prstGeom>
          <a:noFill/>
          <a:ln w="15875">
            <a:solidFill>
              <a:srgbClr val="000000"/>
            </a:solidFill>
            <a:round/>
            <a:headEnd/>
            <a:tailEnd/>
          </a:ln>
        </p:spPr>
        <p:txBody>
          <a:bodyPr>
            <a:prstTxWarp prst="textNoShape">
              <a:avLst/>
            </a:prstTxWarp>
          </a:bodyPr>
          <a:lstStyle/>
          <a:p>
            <a:endParaRPr lang="en-US"/>
          </a:p>
        </p:txBody>
      </p:sp>
      <p:sp>
        <p:nvSpPr>
          <p:cNvPr id="35898" name="Line 58"/>
          <p:cNvSpPr>
            <a:spLocks noChangeShapeType="1"/>
          </p:cNvSpPr>
          <p:nvPr/>
        </p:nvSpPr>
        <p:spPr bwMode="auto">
          <a:xfrm flipV="1">
            <a:off x="4872038" y="2957513"/>
            <a:ext cx="33337" cy="33337"/>
          </a:xfrm>
          <a:prstGeom prst="line">
            <a:avLst/>
          </a:prstGeom>
          <a:noFill/>
          <a:ln w="15875">
            <a:solidFill>
              <a:srgbClr val="000000"/>
            </a:solidFill>
            <a:round/>
            <a:headEnd/>
            <a:tailEnd/>
          </a:ln>
        </p:spPr>
        <p:txBody>
          <a:bodyPr>
            <a:prstTxWarp prst="textNoShape">
              <a:avLst/>
            </a:prstTxWarp>
          </a:bodyPr>
          <a:lstStyle/>
          <a:p>
            <a:endParaRPr lang="en-US"/>
          </a:p>
        </p:txBody>
      </p:sp>
      <p:sp>
        <p:nvSpPr>
          <p:cNvPr id="35899" name="Line 59"/>
          <p:cNvSpPr>
            <a:spLocks noChangeShapeType="1"/>
          </p:cNvSpPr>
          <p:nvPr/>
        </p:nvSpPr>
        <p:spPr bwMode="auto">
          <a:xfrm flipV="1">
            <a:off x="4970463" y="2874963"/>
            <a:ext cx="50800" cy="31750"/>
          </a:xfrm>
          <a:prstGeom prst="line">
            <a:avLst/>
          </a:prstGeom>
          <a:noFill/>
          <a:ln w="15875">
            <a:solidFill>
              <a:srgbClr val="000000"/>
            </a:solidFill>
            <a:round/>
            <a:headEnd/>
            <a:tailEnd/>
          </a:ln>
        </p:spPr>
        <p:txBody>
          <a:bodyPr>
            <a:prstTxWarp prst="textNoShape">
              <a:avLst/>
            </a:prstTxWarp>
          </a:bodyPr>
          <a:lstStyle/>
          <a:p>
            <a:endParaRPr lang="en-US"/>
          </a:p>
        </p:txBody>
      </p:sp>
      <p:sp>
        <p:nvSpPr>
          <p:cNvPr id="35900" name="Line 60"/>
          <p:cNvSpPr>
            <a:spLocks noChangeShapeType="1"/>
          </p:cNvSpPr>
          <p:nvPr/>
        </p:nvSpPr>
        <p:spPr bwMode="auto">
          <a:xfrm flipV="1">
            <a:off x="5087938" y="2790825"/>
            <a:ext cx="33337" cy="33338"/>
          </a:xfrm>
          <a:prstGeom prst="line">
            <a:avLst/>
          </a:prstGeom>
          <a:noFill/>
          <a:ln w="15875">
            <a:solidFill>
              <a:srgbClr val="000000"/>
            </a:solidFill>
            <a:round/>
            <a:headEnd/>
            <a:tailEnd/>
          </a:ln>
        </p:spPr>
        <p:txBody>
          <a:bodyPr>
            <a:prstTxWarp prst="textNoShape">
              <a:avLst/>
            </a:prstTxWarp>
          </a:bodyPr>
          <a:lstStyle/>
          <a:p>
            <a:endParaRPr lang="en-US"/>
          </a:p>
        </p:txBody>
      </p:sp>
      <p:sp>
        <p:nvSpPr>
          <p:cNvPr id="35901" name="Line 61"/>
          <p:cNvSpPr>
            <a:spLocks noChangeShapeType="1"/>
          </p:cNvSpPr>
          <p:nvPr/>
        </p:nvSpPr>
        <p:spPr bwMode="auto">
          <a:xfrm flipV="1">
            <a:off x="5186363" y="2708275"/>
            <a:ext cx="33337" cy="33338"/>
          </a:xfrm>
          <a:prstGeom prst="line">
            <a:avLst/>
          </a:prstGeom>
          <a:noFill/>
          <a:ln w="15875">
            <a:solidFill>
              <a:srgbClr val="000000"/>
            </a:solidFill>
            <a:round/>
            <a:headEnd/>
            <a:tailEnd/>
          </a:ln>
        </p:spPr>
        <p:txBody>
          <a:bodyPr>
            <a:prstTxWarp prst="textNoShape">
              <a:avLst/>
            </a:prstTxWarp>
          </a:bodyPr>
          <a:lstStyle/>
          <a:p>
            <a:endParaRPr lang="en-US"/>
          </a:p>
        </p:txBody>
      </p:sp>
      <p:sp>
        <p:nvSpPr>
          <p:cNvPr id="35902" name="Line 62"/>
          <p:cNvSpPr>
            <a:spLocks noChangeShapeType="1"/>
          </p:cNvSpPr>
          <p:nvPr/>
        </p:nvSpPr>
        <p:spPr bwMode="auto">
          <a:xfrm flipV="1">
            <a:off x="5286375" y="2625725"/>
            <a:ext cx="50800" cy="33338"/>
          </a:xfrm>
          <a:prstGeom prst="line">
            <a:avLst/>
          </a:prstGeom>
          <a:noFill/>
          <a:ln w="15875">
            <a:solidFill>
              <a:srgbClr val="000000"/>
            </a:solidFill>
            <a:round/>
            <a:headEnd/>
            <a:tailEnd/>
          </a:ln>
        </p:spPr>
        <p:txBody>
          <a:bodyPr>
            <a:prstTxWarp prst="textNoShape">
              <a:avLst/>
            </a:prstTxWarp>
          </a:bodyPr>
          <a:lstStyle/>
          <a:p>
            <a:endParaRPr lang="en-US"/>
          </a:p>
        </p:txBody>
      </p:sp>
      <p:sp>
        <p:nvSpPr>
          <p:cNvPr id="35903" name="Line 63"/>
          <p:cNvSpPr>
            <a:spLocks noChangeShapeType="1"/>
          </p:cNvSpPr>
          <p:nvPr/>
        </p:nvSpPr>
        <p:spPr bwMode="auto">
          <a:xfrm flipV="1">
            <a:off x="5386388" y="2541588"/>
            <a:ext cx="49212" cy="33337"/>
          </a:xfrm>
          <a:prstGeom prst="line">
            <a:avLst/>
          </a:prstGeom>
          <a:noFill/>
          <a:ln w="15875">
            <a:solidFill>
              <a:srgbClr val="000000"/>
            </a:solidFill>
            <a:round/>
            <a:headEnd/>
            <a:tailEnd/>
          </a:ln>
        </p:spPr>
        <p:txBody>
          <a:bodyPr>
            <a:prstTxWarp prst="textNoShape">
              <a:avLst/>
            </a:prstTxWarp>
          </a:bodyPr>
          <a:lstStyle/>
          <a:p>
            <a:endParaRPr lang="en-US"/>
          </a:p>
        </p:txBody>
      </p:sp>
      <p:sp>
        <p:nvSpPr>
          <p:cNvPr id="35904" name="Line 64"/>
          <p:cNvSpPr>
            <a:spLocks noChangeShapeType="1"/>
          </p:cNvSpPr>
          <p:nvPr/>
        </p:nvSpPr>
        <p:spPr bwMode="auto">
          <a:xfrm flipV="1">
            <a:off x="5502275" y="2459038"/>
            <a:ext cx="33338" cy="33337"/>
          </a:xfrm>
          <a:prstGeom prst="line">
            <a:avLst/>
          </a:prstGeom>
          <a:noFill/>
          <a:ln w="15875">
            <a:solidFill>
              <a:srgbClr val="000000"/>
            </a:solidFill>
            <a:round/>
            <a:headEnd/>
            <a:tailEnd/>
          </a:ln>
        </p:spPr>
        <p:txBody>
          <a:bodyPr>
            <a:prstTxWarp prst="textNoShape">
              <a:avLst/>
            </a:prstTxWarp>
          </a:bodyPr>
          <a:lstStyle/>
          <a:p>
            <a:endParaRPr lang="en-US"/>
          </a:p>
        </p:txBody>
      </p:sp>
      <p:sp>
        <p:nvSpPr>
          <p:cNvPr id="35905" name="Line 65"/>
          <p:cNvSpPr>
            <a:spLocks noChangeShapeType="1"/>
          </p:cNvSpPr>
          <p:nvPr/>
        </p:nvSpPr>
        <p:spPr bwMode="auto">
          <a:xfrm flipV="1">
            <a:off x="5602288" y="2376488"/>
            <a:ext cx="33337" cy="33337"/>
          </a:xfrm>
          <a:prstGeom prst="line">
            <a:avLst/>
          </a:prstGeom>
          <a:noFill/>
          <a:ln w="15875">
            <a:solidFill>
              <a:srgbClr val="000000"/>
            </a:solidFill>
            <a:round/>
            <a:headEnd/>
            <a:tailEnd/>
          </a:ln>
        </p:spPr>
        <p:txBody>
          <a:bodyPr>
            <a:prstTxWarp prst="textNoShape">
              <a:avLst/>
            </a:prstTxWarp>
          </a:bodyPr>
          <a:lstStyle/>
          <a:p>
            <a:endParaRPr lang="en-US"/>
          </a:p>
        </p:txBody>
      </p:sp>
      <p:sp>
        <p:nvSpPr>
          <p:cNvPr id="35906" name="Freeform 66"/>
          <p:cNvSpPr>
            <a:spLocks/>
          </p:cNvSpPr>
          <p:nvPr/>
        </p:nvSpPr>
        <p:spPr bwMode="auto">
          <a:xfrm>
            <a:off x="5702300" y="2309813"/>
            <a:ext cx="33338" cy="15875"/>
          </a:xfrm>
          <a:custGeom>
            <a:avLst/>
            <a:gdLst>
              <a:gd name="T0" fmla="*/ 0 w 21"/>
              <a:gd name="T1" fmla="*/ 10 h 10"/>
              <a:gd name="T2" fmla="*/ 21 w 21"/>
              <a:gd name="T3" fmla="*/ 0 h 10"/>
              <a:gd name="T4" fmla="*/ 21 w 21"/>
              <a:gd name="T5" fmla="*/ 0 h 10"/>
              <a:gd name="T6" fmla="*/ 21 w 21"/>
              <a:gd name="T7" fmla="*/ 0 h 10"/>
              <a:gd name="T8" fmla="*/ 0 60000 65536"/>
              <a:gd name="T9" fmla="*/ 0 60000 65536"/>
              <a:gd name="T10" fmla="*/ 0 60000 65536"/>
              <a:gd name="T11" fmla="*/ 0 60000 65536"/>
              <a:gd name="T12" fmla="*/ 0 w 21"/>
              <a:gd name="T13" fmla="*/ 0 h 10"/>
              <a:gd name="T14" fmla="*/ 21 w 21"/>
              <a:gd name="T15" fmla="*/ 10 h 10"/>
            </a:gdLst>
            <a:ahLst/>
            <a:cxnLst>
              <a:cxn ang="T8">
                <a:pos x="T0" y="T1"/>
              </a:cxn>
              <a:cxn ang="T9">
                <a:pos x="T2" y="T3"/>
              </a:cxn>
              <a:cxn ang="T10">
                <a:pos x="T4" y="T5"/>
              </a:cxn>
              <a:cxn ang="T11">
                <a:pos x="T6" y="T7"/>
              </a:cxn>
            </a:cxnLst>
            <a:rect l="T12" t="T13" r="T14" b="T15"/>
            <a:pathLst>
              <a:path w="21" h="10">
                <a:moveTo>
                  <a:pt x="0" y="10"/>
                </a:moveTo>
                <a:lnTo>
                  <a:pt x="21" y="0"/>
                </a:lnTo>
              </a:path>
            </a:pathLst>
          </a:custGeom>
          <a:noFill/>
          <a:ln w="15875">
            <a:solidFill>
              <a:srgbClr val="000000"/>
            </a:solidFill>
            <a:prstDash val="solid"/>
            <a:round/>
            <a:headEnd/>
            <a:tailEnd/>
          </a:ln>
        </p:spPr>
        <p:txBody>
          <a:bodyPr>
            <a:prstTxWarp prst="textNoShape">
              <a:avLst/>
            </a:prstTxWarp>
          </a:bodyPr>
          <a:lstStyle/>
          <a:p>
            <a:endParaRPr lang="en-US"/>
          </a:p>
        </p:txBody>
      </p:sp>
      <p:sp>
        <p:nvSpPr>
          <p:cNvPr id="35907" name="Rectangle 67"/>
          <p:cNvSpPr>
            <a:spLocks noChangeArrowheads="1"/>
          </p:cNvSpPr>
          <p:nvPr/>
        </p:nvSpPr>
        <p:spPr bwMode="auto">
          <a:xfrm>
            <a:off x="3883025" y="2965450"/>
            <a:ext cx="563563" cy="244475"/>
          </a:xfrm>
          <a:prstGeom prst="rect">
            <a:avLst/>
          </a:prstGeom>
          <a:noFill/>
          <a:ln w="9525">
            <a:noFill/>
            <a:miter lim="800000"/>
            <a:headEnd/>
            <a:tailEnd/>
          </a:ln>
        </p:spPr>
        <p:txBody>
          <a:bodyPr wrap="none" lIns="0" tIns="0" rIns="0" bIns="0">
            <a:prstTxWarp prst="textNoShape">
              <a:avLst/>
            </a:prstTxWarp>
            <a:spAutoFit/>
          </a:bodyPr>
          <a:lstStyle/>
          <a:p>
            <a:r>
              <a:rPr lang="en-US" sz="1600" dirty="0">
                <a:solidFill>
                  <a:srgbClr val="000000"/>
                </a:solidFill>
                <a:latin typeface="Helvetica" charset="0"/>
              </a:rPr>
              <a:t>Today</a:t>
            </a:r>
            <a:endParaRPr lang="en-US" dirty="0"/>
          </a:p>
        </p:txBody>
      </p:sp>
      <p:sp>
        <p:nvSpPr>
          <p:cNvPr id="35908" name="Freeform 68"/>
          <p:cNvSpPr>
            <a:spLocks/>
          </p:cNvSpPr>
          <p:nvPr/>
        </p:nvSpPr>
        <p:spPr bwMode="auto">
          <a:xfrm>
            <a:off x="5021263" y="2790825"/>
            <a:ext cx="165100" cy="166688"/>
          </a:xfrm>
          <a:custGeom>
            <a:avLst/>
            <a:gdLst>
              <a:gd name="T0" fmla="*/ 104 w 104"/>
              <a:gd name="T1" fmla="*/ 53 h 105"/>
              <a:gd name="T2" fmla="*/ 94 w 104"/>
              <a:gd name="T3" fmla="*/ 84 h 105"/>
              <a:gd name="T4" fmla="*/ 52 w 104"/>
              <a:gd name="T5" fmla="*/ 105 h 105"/>
              <a:gd name="T6" fmla="*/ 52 w 104"/>
              <a:gd name="T7" fmla="*/ 105 h 105"/>
              <a:gd name="T8" fmla="*/ 21 w 104"/>
              <a:gd name="T9" fmla="*/ 84 h 105"/>
              <a:gd name="T10" fmla="*/ 0 w 104"/>
              <a:gd name="T11" fmla="*/ 53 h 105"/>
              <a:gd name="T12" fmla="*/ 0 w 104"/>
              <a:gd name="T13" fmla="*/ 53 h 105"/>
              <a:gd name="T14" fmla="*/ 21 w 104"/>
              <a:gd name="T15" fmla="*/ 11 h 105"/>
              <a:gd name="T16" fmla="*/ 52 w 104"/>
              <a:gd name="T17" fmla="*/ 0 h 105"/>
              <a:gd name="T18" fmla="*/ 52 w 104"/>
              <a:gd name="T19" fmla="*/ 0 h 105"/>
              <a:gd name="T20" fmla="*/ 94 w 104"/>
              <a:gd name="T21" fmla="*/ 11 h 105"/>
              <a:gd name="T22" fmla="*/ 104 w 104"/>
              <a:gd name="T23" fmla="*/ 53 h 10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04"/>
              <a:gd name="T37" fmla="*/ 0 h 105"/>
              <a:gd name="T38" fmla="*/ 104 w 104"/>
              <a:gd name="T39" fmla="*/ 105 h 10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04" h="105">
                <a:moveTo>
                  <a:pt x="104" y="53"/>
                </a:moveTo>
                <a:lnTo>
                  <a:pt x="94" y="84"/>
                </a:lnTo>
                <a:lnTo>
                  <a:pt x="52" y="105"/>
                </a:lnTo>
                <a:lnTo>
                  <a:pt x="21" y="84"/>
                </a:lnTo>
                <a:lnTo>
                  <a:pt x="0" y="53"/>
                </a:lnTo>
                <a:lnTo>
                  <a:pt x="21" y="11"/>
                </a:lnTo>
                <a:lnTo>
                  <a:pt x="52" y="0"/>
                </a:lnTo>
                <a:lnTo>
                  <a:pt x="94" y="11"/>
                </a:lnTo>
                <a:lnTo>
                  <a:pt x="104" y="53"/>
                </a:lnTo>
                <a:close/>
              </a:path>
            </a:pathLst>
          </a:custGeom>
          <a:solidFill>
            <a:srgbClr val="000000"/>
          </a:solidFill>
          <a:ln w="9525">
            <a:noFill/>
            <a:round/>
            <a:headEnd/>
            <a:tailEnd/>
          </a:ln>
        </p:spPr>
        <p:txBody>
          <a:bodyPr>
            <a:prstTxWarp prst="textNoShape">
              <a:avLst/>
            </a:prstTxWarp>
          </a:bodyPr>
          <a:lstStyle/>
          <a:p>
            <a:endParaRPr lang="en-US"/>
          </a:p>
        </p:txBody>
      </p:sp>
      <p:sp>
        <p:nvSpPr>
          <p:cNvPr id="35909" name="Freeform 69"/>
          <p:cNvSpPr>
            <a:spLocks/>
          </p:cNvSpPr>
          <p:nvPr/>
        </p:nvSpPr>
        <p:spPr bwMode="auto">
          <a:xfrm>
            <a:off x="5435600" y="2392363"/>
            <a:ext cx="166688" cy="166687"/>
          </a:xfrm>
          <a:custGeom>
            <a:avLst/>
            <a:gdLst>
              <a:gd name="T0" fmla="*/ 105 w 105"/>
              <a:gd name="T1" fmla="*/ 52 h 105"/>
              <a:gd name="T2" fmla="*/ 95 w 105"/>
              <a:gd name="T3" fmla="*/ 94 h 105"/>
              <a:gd name="T4" fmla="*/ 53 w 105"/>
              <a:gd name="T5" fmla="*/ 105 h 105"/>
              <a:gd name="T6" fmla="*/ 53 w 105"/>
              <a:gd name="T7" fmla="*/ 105 h 105"/>
              <a:gd name="T8" fmla="*/ 21 w 105"/>
              <a:gd name="T9" fmla="*/ 94 h 105"/>
              <a:gd name="T10" fmla="*/ 0 w 105"/>
              <a:gd name="T11" fmla="*/ 52 h 105"/>
              <a:gd name="T12" fmla="*/ 0 w 105"/>
              <a:gd name="T13" fmla="*/ 52 h 105"/>
              <a:gd name="T14" fmla="*/ 21 w 105"/>
              <a:gd name="T15" fmla="*/ 21 h 105"/>
              <a:gd name="T16" fmla="*/ 53 w 105"/>
              <a:gd name="T17" fmla="*/ 0 h 105"/>
              <a:gd name="T18" fmla="*/ 53 w 105"/>
              <a:gd name="T19" fmla="*/ 0 h 105"/>
              <a:gd name="T20" fmla="*/ 95 w 105"/>
              <a:gd name="T21" fmla="*/ 21 h 105"/>
              <a:gd name="T22" fmla="*/ 105 w 105"/>
              <a:gd name="T23" fmla="*/ 52 h 10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05"/>
              <a:gd name="T37" fmla="*/ 0 h 105"/>
              <a:gd name="T38" fmla="*/ 105 w 105"/>
              <a:gd name="T39" fmla="*/ 105 h 10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05" h="105">
                <a:moveTo>
                  <a:pt x="105" y="52"/>
                </a:moveTo>
                <a:lnTo>
                  <a:pt x="95" y="94"/>
                </a:lnTo>
                <a:lnTo>
                  <a:pt x="53" y="105"/>
                </a:lnTo>
                <a:lnTo>
                  <a:pt x="21" y="94"/>
                </a:lnTo>
                <a:lnTo>
                  <a:pt x="0" y="52"/>
                </a:lnTo>
                <a:lnTo>
                  <a:pt x="21" y="21"/>
                </a:lnTo>
                <a:lnTo>
                  <a:pt x="53" y="0"/>
                </a:lnTo>
                <a:lnTo>
                  <a:pt x="95" y="21"/>
                </a:lnTo>
                <a:lnTo>
                  <a:pt x="105" y="52"/>
                </a:lnTo>
                <a:close/>
              </a:path>
            </a:pathLst>
          </a:custGeom>
          <a:solidFill>
            <a:srgbClr val="FF0000"/>
          </a:solidFill>
          <a:ln w="9525">
            <a:noFill/>
            <a:round/>
            <a:headEnd/>
            <a:tailEnd/>
          </a:ln>
        </p:spPr>
        <p:txBody>
          <a:bodyPr>
            <a:prstTxWarp prst="textNoShape">
              <a:avLst/>
            </a:prstTxWarp>
          </a:bodyPr>
          <a:lstStyle/>
          <a:p>
            <a:endParaRPr lang="en-US"/>
          </a:p>
        </p:txBody>
      </p:sp>
      <p:sp>
        <p:nvSpPr>
          <p:cNvPr id="35910" name="Freeform 70"/>
          <p:cNvSpPr>
            <a:spLocks/>
          </p:cNvSpPr>
          <p:nvPr/>
        </p:nvSpPr>
        <p:spPr bwMode="auto">
          <a:xfrm>
            <a:off x="5021263" y="2790825"/>
            <a:ext cx="165100" cy="166688"/>
          </a:xfrm>
          <a:custGeom>
            <a:avLst/>
            <a:gdLst>
              <a:gd name="T0" fmla="*/ 104 w 104"/>
              <a:gd name="T1" fmla="*/ 53 h 105"/>
              <a:gd name="T2" fmla="*/ 94 w 104"/>
              <a:gd name="T3" fmla="*/ 84 h 105"/>
              <a:gd name="T4" fmla="*/ 94 w 104"/>
              <a:gd name="T5" fmla="*/ 84 h 105"/>
              <a:gd name="T6" fmla="*/ 52 w 104"/>
              <a:gd name="T7" fmla="*/ 105 h 105"/>
              <a:gd name="T8" fmla="*/ 52 w 104"/>
              <a:gd name="T9" fmla="*/ 105 h 105"/>
              <a:gd name="T10" fmla="*/ 52 w 104"/>
              <a:gd name="T11" fmla="*/ 105 h 105"/>
              <a:gd name="T12" fmla="*/ 52 w 104"/>
              <a:gd name="T13" fmla="*/ 105 h 105"/>
              <a:gd name="T14" fmla="*/ 21 w 104"/>
              <a:gd name="T15" fmla="*/ 84 h 105"/>
              <a:gd name="T16" fmla="*/ 21 w 104"/>
              <a:gd name="T17" fmla="*/ 84 h 105"/>
              <a:gd name="T18" fmla="*/ 0 w 104"/>
              <a:gd name="T19" fmla="*/ 53 h 105"/>
              <a:gd name="T20" fmla="*/ 0 w 104"/>
              <a:gd name="T21" fmla="*/ 53 h 105"/>
              <a:gd name="T22" fmla="*/ 0 w 104"/>
              <a:gd name="T23" fmla="*/ 53 h 105"/>
              <a:gd name="T24" fmla="*/ 0 w 104"/>
              <a:gd name="T25" fmla="*/ 53 h 105"/>
              <a:gd name="T26" fmla="*/ 21 w 104"/>
              <a:gd name="T27" fmla="*/ 11 h 105"/>
              <a:gd name="T28" fmla="*/ 21 w 104"/>
              <a:gd name="T29" fmla="*/ 11 h 105"/>
              <a:gd name="T30" fmla="*/ 52 w 104"/>
              <a:gd name="T31" fmla="*/ 0 h 105"/>
              <a:gd name="T32" fmla="*/ 52 w 104"/>
              <a:gd name="T33" fmla="*/ 0 h 105"/>
              <a:gd name="T34" fmla="*/ 52 w 104"/>
              <a:gd name="T35" fmla="*/ 0 h 105"/>
              <a:gd name="T36" fmla="*/ 52 w 104"/>
              <a:gd name="T37" fmla="*/ 0 h 105"/>
              <a:gd name="T38" fmla="*/ 94 w 104"/>
              <a:gd name="T39" fmla="*/ 11 h 105"/>
              <a:gd name="T40" fmla="*/ 94 w 104"/>
              <a:gd name="T41" fmla="*/ 11 h 105"/>
              <a:gd name="T42" fmla="*/ 104 w 104"/>
              <a:gd name="T43" fmla="*/ 53 h 105"/>
              <a:gd name="T44" fmla="*/ 104 w 104"/>
              <a:gd name="T45" fmla="*/ 53 h 10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04"/>
              <a:gd name="T70" fmla="*/ 0 h 105"/>
              <a:gd name="T71" fmla="*/ 104 w 104"/>
              <a:gd name="T72" fmla="*/ 105 h 10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04" h="105">
                <a:moveTo>
                  <a:pt x="104" y="53"/>
                </a:moveTo>
                <a:lnTo>
                  <a:pt x="94" y="84"/>
                </a:lnTo>
                <a:lnTo>
                  <a:pt x="52" y="105"/>
                </a:lnTo>
                <a:lnTo>
                  <a:pt x="21" y="84"/>
                </a:lnTo>
                <a:lnTo>
                  <a:pt x="0" y="53"/>
                </a:lnTo>
                <a:lnTo>
                  <a:pt x="21" y="11"/>
                </a:lnTo>
                <a:lnTo>
                  <a:pt x="52" y="0"/>
                </a:lnTo>
                <a:lnTo>
                  <a:pt x="94" y="11"/>
                </a:lnTo>
                <a:lnTo>
                  <a:pt x="104" y="53"/>
                </a:lnTo>
                <a:close/>
              </a:path>
            </a:pathLst>
          </a:custGeom>
          <a:noFill/>
          <a:ln w="15875">
            <a:solidFill>
              <a:srgbClr val="000000"/>
            </a:solidFill>
            <a:prstDash val="solid"/>
            <a:round/>
            <a:headEnd/>
            <a:tailEnd/>
          </a:ln>
        </p:spPr>
        <p:txBody>
          <a:bodyPr>
            <a:prstTxWarp prst="textNoShape">
              <a:avLst/>
            </a:prstTxWarp>
          </a:bodyPr>
          <a:lstStyle/>
          <a:p>
            <a:endParaRPr lang="en-US"/>
          </a:p>
        </p:txBody>
      </p:sp>
      <p:sp>
        <p:nvSpPr>
          <p:cNvPr id="35911" name="Freeform 71"/>
          <p:cNvSpPr>
            <a:spLocks/>
          </p:cNvSpPr>
          <p:nvPr/>
        </p:nvSpPr>
        <p:spPr bwMode="auto">
          <a:xfrm>
            <a:off x="5435600" y="2392363"/>
            <a:ext cx="166688" cy="166687"/>
          </a:xfrm>
          <a:custGeom>
            <a:avLst/>
            <a:gdLst>
              <a:gd name="T0" fmla="*/ 105 w 105"/>
              <a:gd name="T1" fmla="*/ 52 h 105"/>
              <a:gd name="T2" fmla="*/ 95 w 105"/>
              <a:gd name="T3" fmla="*/ 94 h 105"/>
              <a:gd name="T4" fmla="*/ 95 w 105"/>
              <a:gd name="T5" fmla="*/ 94 h 105"/>
              <a:gd name="T6" fmla="*/ 53 w 105"/>
              <a:gd name="T7" fmla="*/ 105 h 105"/>
              <a:gd name="T8" fmla="*/ 53 w 105"/>
              <a:gd name="T9" fmla="*/ 105 h 105"/>
              <a:gd name="T10" fmla="*/ 53 w 105"/>
              <a:gd name="T11" fmla="*/ 105 h 105"/>
              <a:gd name="T12" fmla="*/ 53 w 105"/>
              <a:gd name="T13" fmla="*/ 105 h 105"/>
              <a:gd name="T14" fmla="*/ 21 w 105"/>
              <a:gd name="T15" fmla="*/ 94 h 105"/>
              <a:gd name="T16" fmla="*/ 21 w 105"/>
              <a:gd name="T17" fmla="*/ 94 h 105"/>
              <a:gd name="T18" fmla="*/ 0 w 105"/>
              <a:gd name="T19" fmla="*/ 52 h 105"/>
              <a:gd name="T20" fmla="*/ 0 w 105"/>
              <a:gd name="T21" fmla="*/ 52 h 105"/>
              <a:gd name="T22" fmla="*/ 0 w 105"/>
              <a:gd name="T23" fmla="*/ 52 h 105"/>
              <a:gd name="T24" fmla="*/ 0 w 105"/>
              <a:gd name="T25" fmla="*/ 52 h 105"/>
              <a:gd name="T26" fmla="*/ 21 w 105"/>
              <a:gd name="T27" fmla="*/ 21 h 105"/>
              <a:gd name="T28" fmla="*/ 21 w 105"/>
              <a:gd name="T29" fmla="*/ 21 h 105"/>
              <a:gd name="T30" fmla="*/ 53 w 105"/>
              <a:gd name="T31" fmla="*/ 0 h 105"/>
              <a:gd name="T32" fmla="*/ 53 w 105"/>
              <a:gd name="T33" fmla="*/ 0 h 105"/>
              <a:gd name="T34" fmla="*/ 53 w 105"/>
              <a:gd name="T35" fmla="*/ 0 h 105"/>
              <a:gd name="T36" fmla="*/ 53 w 105"/>
              <a:gd name="T37" fmla="*/ 0 h 105"/>
              <a:gd name="T38" fmla="*/ 95 w 105"/>
              <a:gd name="T39" fmla="*/ 21 h 105"/>
              <a:gd name="T40" fmla="*/ 95 w 105"/>
              <a:gd name="T41" fmla="*/ 21 h 105"/>
              <a:gd name="T42" fmla="*/ 105 w 105"/>
              <a:gd name="T43" fmla="*/ 52 h 105"/>
              <a:gd name="T44" fmla="*/ 105 w 105"/>
              <a:gd name="T45" fmla="*/ 52 h 10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05"/>
              <a:gd name="T70" fmla="*/ 0 h 105"/>
              <a:gd name="T71" fmla="*/ 105 w 105"/>
              <a:gd name="T72" fmla="*/ 105 h 10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05" h="105">
                <a:moveTo>
                  <a:pt x="105" y="52"/>
                </a:moveTo>
                <a:lnTo>
                  <a:pt x="95" y="94"/>
                </a:lnTo>
                <a:lnTo>
                  <a:pt x="53" y="105"/>
                </a:lnTo>
                <a:lnTo>
                  <a:pt x="21" y="94"/>
                </a:lnTo>
                <a:lnTo>
                  <a:pt x="0" y="52"/>
                </a:lnTo>
                <a:lnTo>
                  <a:pt x="21" y="21"/>
                </a:lnTo>
                <a:lnTo>
                  <a:pt x="53" y="0"/>
                </a:lnTo>
                <a:lnTo>
                  <a:pt x="95" y="21"/>
                </a:lnTo>
                <a:lnTo>
                  <a:pt x="105" y="52"/>
                </a:lnTo>
                <a:close/>
              </a:path>
            </a:pathLst>
          </a:custGeom>
          <a:noFill/>
          <a:ln w="15875">
            <a:solidFill>
              <a:srgbClr val="FF0000"/>
            </a:solidFill>
            <a:prstDash val="solid"/>
            <a:round/>
            <a:headEnd/>
            <a:tailEnd/>
          </a:ln>
        </p:spPr>
        <p:txBody>
          <a:bodyPr>
            <a:prstTxWarp prst="textNoShape">
              <a:avLst/>
            </a:prstTxWarp>
          </a:bodyPr>
          <a:lstStyle/>
          <a:p>
            <a:endParaRPr lang="en-US"/>
          </a:p>
        </p:txBody>
      </p:sp>
      <p:sp>
        <p:nvSpPr>
          <p:cNvPr id="35912" name="Rectangle 72"/>
          <p:cNvSpPr>
            <a:spLocks noChangeArrowheads="1"/>
          </p:cNvSpPr>
          <p:nvPr/>
        </p:nvSpPr>
        <p:spPr bwMode="auto">
          <a:xfrm>
            <a:off x="6096000" y="4267200"/>
            <a:ext cx="2057400" cy="1384995"/>
          </a:xfrm>
          <a:prstGeom prst="rect">
            <a:avLst/>
          </a:prstGeom>
          <a:noFill/>
          <a:ln w="9525">
            <a:noFill/>
            <a:miter lim="800000"/>
            <a:headEnd/>
            <a:tailEnd/>
          </a:ln>
        </p:spPr>
        <p:txBody>
          <a:bodyPr wrap="square" lIns="0" tIns="0" rIns="0" bIns="0">
            <a:prstTxWarp prst="textNoShape">
              <a:avLst/>
            </a:prstTxWarp>
            <a:spAutoFit/>
          </a:bodyPr>
          <a:lstStyle/>
          <a:p>
            <a:r>
              <a:rPr lang="en-US" b="1" dirty="0" smtClean="0">
                <a:solidFill>
                  <a:srgbClr val="FF0000"/>
                </a:solidFill>
                <a:latin typeface="Helvetica" charset="0"/>
              </a:rPr>
              <a:t>From this simple extrapolation of data, the eventual </a:t>
            </a:r>
            <a:r>
              <a:rPr lang="en-US" b="1" dirty="0">
                <a:solidFill>
                  <a:srgbClr val="FF0000"/>
                </a:solidFill>
                <a:latin typeface="Helvetica" charset="0"/>
              </a:rPr>
              <a:t>s</a:t>
            </a:r>
            <a:r>
              <a:rPr lang="en-US" b="1" dirty="0" smtClean="0">
                <a:solidFill>
                  <a:srgbClr val="FF0000"/>
                </a:solidFill>
                <a:latin typeface="Helvetica" charset="0"/>
              </a:rPr>
              <a:t>ea </a:t>
            </a:r>
            <a:r>
              <a:rPr lang="en-US" b="1" dirty="0">
                <a:solidFill>
                  <a:srgbClr val="FF0000"/>
                </a:solidFill>
                <a:latin typeface="Helvetica" charset="0"/>
              </a:rPr>
              <a:t>l</a:t>
            </a:r>
            <a:r>
              <a:rPr lang="en-US" b="1" dirty="0" smtClean="0">
                <a:solidFill>
                  <a:srgbClr val="FF0000"/>
                </a:solidFill>
                <a:latin typeface="Helvetica" charset="0"/>
              </a:rPr>
              <a:t>evel rise may be 50 meters!</a:t>
            </a:r>
            <a:endParaRPr lang="en-US" sz="2000" b="1" dirty="0">
              <a:solidFill>
                <a:srgbClr val="FF0000"/>
              </a:solidFill>
            </a:endParaRPr>
          </a:p>
        </p:txBody>
      </p:sp>
      <p:sp>
        <p:nvSpPr>
          <p:cNvPr id="35913" name="Rectangle 73"/>
          <p:cNvSpPr>
            <a:spLocks noChangeArrowheads="1"/>
          </p:cNvSpPr>
          <p:nvPr/>
        </p:nvSpPr>
        <p:spPr bwMode="auto">
          <a:xfrm>
            <a:off x="4822825" y="1606550"/>
            <a:ext cx="904875" cy="488950"/>
          </a:xfrm>
          <a:prstGeom prst="rect">
            <a:avLst/>
          </a:prstGeom>
          <a:noFill/>
          <a:ln w="9525">
            <a:noFill/>
            <a:miter lim="800000"/>
            <a:headEnd/>
            <a:tailEnd/>
          </a:ln>
        </p:spPr>
        <p:txBody>
          <a:bodyPr wrap="none" lIns="0" tIns="0" rIns="0" bIns="0">
            <a:prstTxWarp prst="textNoShape">
              <a:avLst/>
            </a:prstTxWarp>
            <a:spAutoFit/>
          </a:bodyPr>
          <a:lstStyle/>
          <a:p>
            <a:r>
              <a:rPr lang="en-US" sz="1600">
                <a:solidFill>
                  <a:srgbClr val="000000"/>
                </a:solidFill>
                <a:latin typeface="Helvetica" charset="0"/>
              </a:rPr>
              <a:t>Pliocene</a:t>
            </a:r>
            <a:br>
              <a:rPr lang="en-US" sz="1600">
                <a:solidFill>
                  <a:srgbClr val="000000"/>
                </a:solidFill>
                <a:latin typeface="Helvetica" charset="0"/>
              </a:rPr>
            </a:br>
            <a:r>
              <a:rPr lang="en-US" sz="1600">
                <a:solidFill>
                  <a:srgbClr val="000000"/>
                </a:solidFill>
                <a:latin typeface="Helvetica" charset="0"/>
              </a:rPr>
              <a:t>3 Myr ago</a:t>
            </a:r>
            <a:endParaRPr lang="en-US"/>
          </a:p>
        </p:txBody>
      </p:sp>
      <p:sp>
        <p:nvSpPr>
          <p:cNvPr id="35914" name="Rectangle 79"/>
          <p:cNvSpPr>
            <a:spLocks noChangeArrowheads="1"/>
          </p:cNvSpPr>
          <p:nvPr/>
        </p:nvSpPr>
        <p:spPr bwMode="auto">
          <a:xfrm>
            <a:off x="1408113" y="3327400"/>
            <a:ext cx="293687" cy="244475"/>
          </a:xfrm>
          <a:prstGeom prst="rect">
            <a:avLst/>
          </a:prstGeom>
          <a:noFill/>
          <a:ln w="9525">
            <a:noFill/>
            <a:miter lim="800000"/>
            <a:headEnd/>
            <a:tailEnd/>
          </a:ln>
        </p:spPr>
        <p:txBody>
          <a:bodyPr wrap="none" lIns="0" tIns="0" rIns="0" bIns="0">
            <a:prstTxWarp prst="textNoShape">
              <a:avLst/>
            </a:prstTxWarp>
            <a:spAutoFit/>
          </a:bodyPr>
          <a:lstStyle/>
          <a:p>
            <a:r>
              <a:rPr lang="en-US" sz="1600">
                <a:solidFill>
                  <a:srgbClr val="000000"/>
                </a:solidFill>
                <a:latin typeface="Helvetica" charset="0"/>
              </a:rPr>
              <a:t>-10</a:t>
            </a:r>
            <a:endParaRPr lang="en-US"/>
          </a:p>
        </p:txBody>
      </p:sp>
      <p:sp>
        <p:nvSpPr>
          <p:cNvPr id="35915" name="Rectangle 80"/>
          <p:cNvSpPr>
            <a:spLocks noChangeArrowheads="1"/>
          </p:cNvSpPr>
          <p:nvPr/>
        </p:nvSpPr>
        <p:spPr bwMode="auto">
          <a:xfrm>
            <a:off x="2971800" y="3327400"/>
            <a:ext cx="180975" cy="244475"/>
          </a:xfrm>
          <a:prstGeom prst="rect">
            <a:avLst/>
          </a:prstGeom>
          <a:noFill/>
          <a:ln w="9525">
            <a:noFill/>
            <a:miter lim="800000"/>
            <a:headEnd/>
            <a:tailEnd/>
          </a:ln>
        </p:spPr>
        <p:txBody>
          <a:bodyPr wrap="none" lIns="0" tIns="0" rIns="0" bIns="0">
            <a:prstTxWarp prst="textNoShape">
              <a:avLst/>
            </a:prstTxWarp>
            <a:spAutoFit/>
          </a:bodyPr>
          <a:lstStyle/>
          <a:p>
            <a:r>
              <a:rPr lang="en-US" sz="1600">
                <a:solidFill>
                  <a:srgbClr val="000000"/>
                </a:solidFill>
                <a:latin typeface="Helvetica" charset="0"/>
              </a:rPr>
              <a:t>-5</a:t>
            </a:r>
            <a:endParaRPr lang="en-US"/>
          </a:p>
        </p:txBody>
      </p:sp>
      <p:sp>
        <p:nvSpPr>
          <p:cNvPr id="35916" name="Rectangle 81"/>
          <p:cNvSpPr>
            <a:spLocks noChangeArrowheads="1"/>
          </p:cNvSpPr>
          <p:nvPr/>
        </p:nvSpPr>
        <p:spPr bwMode="auto">
          <a:xfrm>
            <a:off x="4681538" y="3327400"/>
            <a:ext cx="112712" cy="244475"/>
          </a:xfrm>
          <a:prstGeom prst="rect">
            <a:avLst/>
          </a:prstGeom>
          <a:noFill/>
          <a:ln w="9525">
            <a:noFill/>
            <a:miter lim="800000"/>
            <a:headEnd/>
            <a:tailEnd/>
          </a:ln>
        </p:spPr>
        <p:txBody>
          <a:bodyPr wrap="none" lIns="0" tIns="0" rIns="0" bIns="0">
            <a:prstTxWarp prst="textNoShape">
              <a:avLst/>
            </a:prstTxWarp>
            <a:spAutoFit/>
          </a:bodyPr>
          <a:lstStyle/>
          <a:p>
            <a:r>
              <a:rPr lang="en-US" sz="1600">
                <a:solidFill>
                  <a:srgbClr val="000000"/>
                </a:solidFill>
                <a:latin typeface="Helvetica" charset="0"/>
              </a:rPr>
              <a:t>0</a:t>
            </a:r>
            <a:endParaRPr lang="en-US"/>
          </a:p>
        </p:txBody>
      </p:sp>
      <p:sp>
        <p:nvSpPr>
          <p:cNvPr id="35917" name="Rectangle 82"/>
          <p:cNvSpPr>
            <a:spLocks noChangeArrowheads="1"/>
          </p:cNvSpPr>
          <p:nvPr/>
        </p:nvSpPr>
        <p:spPr bwMode="auto">
          <a:xfrm>
            <a:off x="6026150" y="3327400"/>
            <a:ext cx="112713" cy="244475"/>
          </a:xfrm>
          <a:prstGeom prst="rect">
            <a:avLst/>
          </a:prstGeom>
          <a:noFill/>
          <a:ln w="9525">
            <a:noFill/>
            <a:miter lim="800000"/>
            <a:headEnd/>
            <a:tailEnd/>
          </a:ln>
        </p:spPr>
        <p:txBody>
          <a:bodyPr wrap="none" lIns="0" tIns="0" rIns="0" bIns="0">
            <a:prstTxWarp prst="textNoShape">
              <a:avLst/>
            </a:prstTxWarp>
            <a:spAutoFit/>
          </a:bodyPr>
          <a:lstStyle/>
          <a:p>
            <a:r>
              <a:rPr lang="en-US" sz="1600">
                <a:solidFill>
                  <a:srgbClr val="000000"/>
                </a:solidFill>
                <a:latin typeface="Helvetica" charset="0"/>
              </a:rPr>
              <a:t>5</a:t>
            </a:r>
            <a:endParaRPr lang="en-US"/>
          </a:p>
        </p:txBody>
      </p:sp>
      <p:sp>
        <p:nvSpPr>
          <p:cNvPr id="35918" name="Rectangle 83"/>
          <p:cNvSpPr>
            <a:spLocks noChangeArrowheads="1"/>
          </p:cNvSpPr>
          <p:nvPr/>
        </p:nvSpPr>
        <p:spPr bwMode="auto">
          <a:xfrm>
            <a:off x="533400" y="2895600"/>
            <a:ext cx="1447800" cy="738664"/>
          </a:xfrm>
          <a:prstGeom prst="rect">
            <a:avLst/>
          </a:prstGeom>
          <a:noFill/>
          <a:ln w="9525">
            <a:noFill/>
            <a:miter lim="800000"/>
            <a:headEnd/>
            <a:tailEnd/>
          </a:ln>
        </p:spPr>
        <p:txBody>
          <a:bodyPr wrap="square" lIns="0" tIns="0" rIns="0" bIns="0">
            <a:prstTxWarp prst="textNoShape">
              <a:avLst/>
            </a:prstTxWarp>
            <a:spAutoFit/>
          </a:bodyPr>
          <a:lstStyle/>
          <a:p>
            <a:r>
              <a:rPr lang="en-US" sz="1600" dirty="0">
                <a:solidFill>
                  <a:srgbClr val="0000FF"/>
                </a:solidFill>
                <a:latin typeface="Helvetica" charset="0"/>
              </a:rPr>
              <a:t>Global T </a:t>
            </a:r>
            <a:r>
              <a:rPr lang="en-US" sz="1600" dirty="0" smtClean="0">
                <a:solidFill>
                  <a:srgbClr val="0000FF"/>
                </a:solidFill>
                <a:latin typeface="Helvetica" charset="0"/>
              </a:rPr>
              <a:t>Change</a:t>
            </a:r>
          </a:p>
          <a:p>
            <a:r>
              <a:rPr lang="en-US" sz="1600" dirty="0" smtClean="0">
                <a:solidFill>
                  <a:srgbClr val="0000FF"/>
                </a:solidFill>
                <a:latin typeface="Helvetica" charset="0"/>
              </a:rPr>
              <a:t>(°C)</a:t>
            </a:r>
            <a:endParaRPr lang="en-US" dirty="0">
              <a:solidFill>
                <a:srgbClr val="0000FF"/>
              </a:solidFill>
            </a:endParaRPr>
          </a:p>
        </p:txBody>
      </p:sp>
      <p:sp>
        <p:nvSpPr>
          <p:cNvPr id="81" name="TextBox 80"/>
          <p:cNvSpPr txBox="1"/>
          <p:nvPr/>
        </p:nvSpPr>
        <p:spPr>
          <a:xfrm>
            <a:off x="5943600" y="5943600"/>
            <a:ext cx="2663071" cy="369332"/>
          </a:xfrm>
          <a:prstGeom prst="rect">
            <a:avLst/>
          </a:prstGeom>
          <a:noFill/>
        </p:spPr>
        <p:txBody>
          <a:bodyPr wrap="none" rtlCol="0">
            <a:spAutoFit/>
          </a:bodyPr>
          <a:lstStyle/>
          <a:p>
            <a:r>
              <a:rPr lang="en-US" dirty="0" smtClean="0"/>
              <a:t>Source:  David Archer, U.C.</a:t>
            </a:r>
            <a:endParaRPr lang="en-US" dirty="0"/>
          </a:p>
        </p:txBody>
      </p:sp>
      <p:cxnSp>
        <p:nvCxnSpPr>
          <p:cNvPr id="83" name="Straight Arrow Connector 82"/>
          <p:cNvCxnSpPr/>
          <p:nvPr/>
        </p:nvCxnSpPr>
        <p:spPr>
          <a:xfrm rot="5400000" flipH="1" flipV="1">
            <a:off x="5276088" y="2970609"/>
            <a:ext cx="456406"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86" name="Straight Arrow Connector 85"/>
          <p:cNvCxnSpPr/>
          <p:nvPr/>
        </p:nvCxnSpPr>
        <p:spPr>
          <a:xfrm rot="16200000" flipH="1">
            <a:off x="4724400" y="2362200"/>
            <a:ext cx="533400" cy="762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82" name="TextBox 81"/>
          <p:cNvSpPr txBox="1"/>
          <p:nvPr/>
        </p:nvSpPr>
        <p:spPr>
          <a:xfrm>
            <a:off x="5350139" y="3246120"/>
            <a:ext cx="301660" cy="369332"/>
          </a:xfrm>
          <a:prstGeom prst="rect">
            <a:avLst/>
          </a:prstGeom>
          <a:noFill/>
        </p:spPr>
        <p:txBody>
          <a:bodyPr wrap="none" rtlCol="0">
            <a:spAutoFit/>
          </a:bodyPr>
          <a:lstStyle/>
          <a:p>
            <a:r>
              <a:rPr lang="en-US" dirty="0" smtClean="0"/>
              <a:t>3</a:t>
            </a:r>
            <a:endParaRPr lang="en-US" dirty="0"/>
          </a:p>
        </p:txBody>
      </p:sp>
    </p:spTree>
    <p:extLst>
      <p:ext uri="{BB962C8B-B14F-4D97-AF65-F5344CB8AC3E}">
        <p14:creationId xmlns:p14="http://schemas.microsoft.com/office/powerpoint/2010/main" val="324561965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819400" y="5715000"/>
            <a:ext cx="1371600" cy="304800"/>
          </a:xfrm>
          <a:prstGeom prst="rect">
            <a:avLst/>
          </a:prstGeom>
          <a:solidFill>
            <a:srgbClr val="EED533"/>
          </a:solidFill>
        </p:spPr>
        <p:txBody>
          <a:bodyPr wrap="square" rtlCol="0">
            <a:spAutoFit/>
          </a:bodyPr>
          <a:lstStyle/>
          <a:p>
            <a:endParaRPr lang="en-US" dirty="0"/>
          </a:p>
        </p:txBody>
      </p:sp>
      <p:sp>
        <p:nvSpPr>
          <p:cNvPr id="5" name="TextBox 4"/>
          <p:cNvSpPr txBox="1"/>
          <p:nvPr/>
        </p:nvSpPr>
        <p:spPr>
          <a:xfrm>
            <a:off x="1905000" y="4724400"/>
            <a:ext cx="4988916" cy="1938992"/>
          </a:xfrm>
          <a:prstGeom prst="rect">
            <a:avLst/>
          </a:prstGeom>
          <a:noFill/>
        </p:spPr>
        <p:txBody>
          <a:bodyPr wrap="none" rtlCol="0">
            <a:spAutoFit/>
          </a:bodyPr>
          <a:lstStyle/>
          <a:p>
            <a:r>
              <a:rPr lang="en-US" sz="2000" dirty="0" smtClean="0"/>
              <a:t>Q: This map shows a rise of sea level of about:</a:t>
            </a:r>
          </a:p>
          <a:p>
            <a:endParaRPr lang="en-US" sz="2000" dirty="0"/>
          </a:p>
          <a:p>
            <a:r>
              <a:rPr lang="en-US" sz="2000" dirty="0" smtClean="0"/>
              <a:t>	A: 1 meter</a:t>
            </a:r>
          </a:p>
          <a:p>
            <a:r>
              <a:rPr lang="en-US" sz="2000" dirty="0" smtClean="0"/>
              <a:t>	B: 20 meters</a:t>
            </a:r>
          </a:p>
          <a:p>
            <a:r>
              <a:rPr lang="en-US" sz="2000" dirty="0" smtClean="0"/>
              <a:t>	C: 50 meters</a:t>
            </a:r>
          </a:p>
          <a:p>
            <a:r>
              <a:rPr lang="en-US" sz="2000" dirty="0"/>
              <a:t>	</a:t>
            </a:r>
            <a:r>
              <a:rPr lang="en-US" sz="2000" dirty="0" smtClean="0"/>
              <a:t>D: 80 meters </a:t>
            </a:r>
            <a:endParaRPr lang="en-US" sz="2000" dirty="0"/>
          </a:p>
        </p:txBody>
      </p:sp>
      <p:pic>
        <p:nvPicPr>
          <p:cNvPr id="36866" name="Picture 2" descr="gulf_nopop.jpg                                                 0034D3D1Swatch                         BBCFBB72:"/>
          <p:cNvPicPr>
            <a:picLocks noChangeAspect="1" noChangeArrowheads="1"/>
          </p:cNvPicPr>
          <p:nvPr/>
        </p:nvPicPr>
        <p:blipFill>
          <a:blip r:embed="rId2"/>
          <a:srcRect/>
          <a:stretch>
            <a:fillRect/>
          </a:stretch>
        </p:blipFill>
        <p:spPr bwMode="auto">
          <a:xfrm>
            <a:off x="2514600" y="1066800"/>
            <a:ext cx="4056074" cy="3514380"/>
          </a:xfrm>
          <a:prstGeom prst="rect">
            <a:avLst/>
          </a:prstGeom>
          <a:noFill/>
          <a:ln w="9525">
            <a:noFill/>
            <a:miter lim="800000"/>
            <a:headEnd/>
            <a:tailEnd/>
          </a:ln>
        </p:spPr>
      </p:pic>
      <p:sp>
        <p:nvSpPr>
          <p:cNvPr id="36867" name="Rectangle 3"/>
          <p:cNvSpPr>
            <a:spLocks noGrp="1" noChangeArrowheads="1"/>
          </p:cNvSpPr>
          <p:nvPr>
            <p:ph type="title" idx="4294967295"/>
          </p:nvPr>
        </p:nvSpPr>
        <p:spPr>
          <a:xfrm>
            <a:off x="685800" y="-228600"/>
            <a:ext cx="7772400" cy="1143000"/>
          </a:xfrm>
        </p:spPr>
        <p:txBody>
          <a:bodyPr>
            <a:noAutofit/>
          </a:bodyPr>
          <a:lstStyle/>
          <a:p>
            <a:pPr eaLnBrk="1" hangingPunct="1"/>
            <a:r>
              <a:rPr lang="en-US" sz="3600" b="1" dirty="0" smtClean="0">
                <a:solidFill>
                  <a:srgbClr val="4F81BD"/>
                </a:solidFill>
              </a:rPr>
              <a:t/>
            </a:r>
            <a:br>
              <a:rPr lang="en-US" sz="3600" b="1" dirty="0" smtClean="0">
                <a:solidFill>
                  <a:srgbClr val="4F81BD"/>
                </a:solidFill>
              </a:rPr>
            </a:br>
            <a:r>
              <a:rPr lang="en-US" sz="3600" b="1" dirty="0" smtClean="0">
                <a:solidFill>
                  <a:srgbClr val="4F81BD"/>
                </a:solidFill>
              </a:rPr>
              <a:t>Map of Rise of Sea Level</a:t>
            </a:r>
            <a:endParaRPr lang="en-US" sz="3600" b="1" dirty="0">
              <a:solidFill>
                <a:srgbClr val="4F81BD"/>
              </a:solidFill>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3" descr="Screen shot 2012-11-13 at 1.25.23 PM.png"/>
          <p:cNvPicPr>
            <a:picLocks noChangeAspect="1"/>
          </p:cNvPicPr>
          <p:nvPr/>
        </p:nvPicPr>
        <p:blipFill>
          <a:blip r:embed="rId2"/>
          <a:srcRect l="-20506" r="-20506"/>
          <a:stretch>
            <a:fillRect/>
          </a:stretch>
        </p:blipFill>
        <p:spPr>
          <a:xfrm>
            <a:off x="-838200" y="2351043"/>
            <a:ext cx="7502265" cy="4125957"/>
          </a:xfrm>
          <a:prstGeom prst="rect">
            <a:avLst/>
          </a:prstGeom>
        </p:spPr>
      </p:pic>
      <p:pic>
        <p:nvPicPr>
          <p:cNvPr id="23556" name="Picture 4" descr="Fig31_JunJulAugdT_scens"/>
          <p:cNvPicPr>
            <a:picLocks noChangeAspect="1" noChangeArrowheads="1"/>
          </p:cNvPicPr>
          <p:nvPr/>
        </p:nvPicPr>
        <p:blipFill>
          <a:blip r:embed="rId3"/>
          <a:srcRect/>
          <a:stretch>
            <a:fillRect/>
          </a:stretch>
        </p:blipFill>
        <p:spPr bwMode="auto">
          <a:xfrm>
            <a:off x="5257800" y="1066800"/>
            <a:ext cx="5334000" cy="5270876"/>
          </a:xfrm>
          <a:prstGeom prst="rect">
            <a:avLst/>
          </a:prstGeom>
          <a:noFill/>
          <a:ln w="9525">
            <a:noFill/>
            <a:miter lim="800000"/>
            <a:headEnd/>
            <a:tailEnd/>
          </a:ln>
        </p:spPr>
      </p:pic>
      <p:sp>
        <p:nvSpPr>
          <p:cNvPr id="23557" name="Text Box 5"/>
          <p:cNvSpPr txBox="1">
            <a:spLocks noChangeArrowheads="1"/>
          </p:cNvSpPr>
          <p:nvPr/>
        </p:nvSpPr>
        <p:spPr bwMode="auto">
          <a:xfrm>
            <a:off x="228600" y="300335"/>
            <a:ext cx="8001000" cy="584776"/>
          </a:xfrm>
          <a:prstGeom prst="rect">
            <a:avLst/>
          </a:prstGeom>
          <a:noFill/>
          <a:ln w="9525">
            <a:noFill/>
            <a:miter lim="800000"/>
            <a:headEnd/>
            <a:tailEnd/>
          </a:ln>
          <a:effectLst/>
        </p:spPr>
        <p:txBody>
          <a:bodyPr wrap="square">
            <a:prstTxWarp prst="textNoShape">
              <a:avLst/>
            </a:prstTxWarp>
            <a:spAutoFit/>
          </a:bodyPr>
          <a:lstStyle/>
          <a:p>
            <a:pPr algn="ctr">
              <a:spcBef>
                <a:spcPct val="50000"/>
              </a:spcBef>
            </a:pPr>
            <a:r>
              <a:rPr lang="en-US" sz="3200" b="1" dirty="0" smtClean="0">
                <a:solidFill>
                  <a:srgbClr val="4F81BD"/>
                </a:solidFill>
              </a:rPr>
              <a:t>Predicted 2000</a:t>
            </a:r>
            <a:r>
              <a:rPr lang="en-US" sz="3200" b="1" dirty="0">
                <a:solidFill>
                  <a:srgbClr val="4F81BD"/>
                </a:solidFill>
              </a:rPr>
              <a:t>-2100 Temperature Change</a:t>
            </a:r>
          </a:p>
        </p:txBody>
      </p:sp>
      <p:sp>
        <p:nvSpPr>
          <p:cNvPr id="6" name="Rectangle 5"/>
          <p:cNvSpPr/>
          <p:nvPr/>
        </p:nvSpPr>
        <p:spPr>
          <a:xfrm>
            <a:off x="8001000" y="990600"/>
            <a:ext cx="2895600" cy="5334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3657600" y="2438400"/>
            <a:ext cx="1676400" cy="28956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228600" y="5791200"/>
            <a:ext cx="5029200" cy="6096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1066800" y="1117937"/>
            <a:ext cx="3810000" cy="1015663"/>
          </a:xfrm>
          <a:prstGeom prst="rect">
            <a:avLst/>
          </a:prstGeom>
          <a:noFill/>
        </p:spPr>
        <p:txBody>
          <a:bodyPr wrap="square" rtlCol="0">
            <a:spAutoFit/>
          </a:bodyPr>
          <a:lstStyle/>
          <a:p>
            <a:r>
              <a:rPr lang="en-US" sz="2000" dirty="0" smtClean="0"/>
              <a:t>We don’t know how hot it is going to get, since we don’t know how fast carbon emissions will rise.</a:t>
            </a:r>
            <a:endParaRPr lang="en-US" sz="2000" dirty="0"/>
          </a:p>
        </p:txBody>
      </p:sp>
      <p:cxnSp>
        <p:nvCxnSpPr>
          <p:cNvPr id="11" name="Straight Arrow Connector 10"/>
          <p:cNvCxnSpPr/>
          <p:nvPr/>
        </p:nvCxnSpPr>
        <p:spPr>
          <a:xfrm flipV="1">
            <a:off x="3657600" y="2209800"/>
            <a:ext cx="1524000" cy="12192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flipV="1">
            <a:off x="3581400" y="3581400"/>
            <a:ext cx="1676400" cy="1524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a:off x="3657600" y="4191000"/>
            <a:ext cx="1676400" cy="8382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sz="3600" b="1" dirty="0" smtClean="0">
                <a:solidFill>
                  <a:srgbClr val="4F81BD"/>
                </a:solidFill>
              </a:rPr>
              <a:t> Summary</a:t>
            </a:r>
            <a:endParaRPr lang="en-US" sz="3600" b="1" dirty="0">
              <a:solidFill>
                <a:srgbClr val="4F81BD"/>
              </a:solidFill>
            </a:endParaRPr>
          </a:p>
        </p:txBody>
      </p:sp>
      <p:sp>
        <p:nvSpPr>
          <p:cNvPr id="3" name="Content Placeholder 2"/>
          <p:cNvSpPr>
            <a:spLocks noGrp="1"/>
          </p:cNvSpPr>
          <p:nvPr>
            <p:ph idx="1"/>
          </p:nvPr>
        </p:nvSpPr>
        <p:spPr>
          <a:xfrm>
            <a:off x="838200" y="838200"/>
            <a:ext cx="7543800" cy="4724400"/>
          </a:xfrm>
        </p:spPr>
        <p:txBody>
          <a:bodyPr>
            <a:noAutofit/>
          </a:bodyPr>
          <a:lstStyle/>
          <a:p>
            <a:pPr>
              <a:spcBef>
                <a:spcPts val="0"/>
              </a:spcBef>
              <a:buNone/>
            </a:pPr>
            <a:endParaRPr lang="en-US" sz="2400" dirty="0" smtClean="0"/>
          </a:p>
          <a:p>
            <a:pPr>
              <a:spcBef>
                <a:spcPts val="0"/>
              </a:spcBef>
            </a:pPr>
            <a:r>
              <a:rPr lang="en-US" sz="2400" dirty="0" smtClean="0"/>
              <a:t>Climate on Earth is predictable</a:t>
            </a:r>
          </a:p>
          <a:p>
            <a:pPr>
              <a:spcBef>
                <a:spcPts val="0"/>
              </a:spcBef>
            </a:pPr>
            <a:endParaRPr lang="en-US" sz="2400" dirty="0" smtClean="0"/>
          </a:p>
          <a:p>
            <a:pPr>
              <a:spcBef>
                <a:spcPts val="0"/>
              </a:spcBef>
            </a:pPr>
            <a:r>
              <a:rPr lang="en-US" sz="2400" dirty="0" smtClean="0"/>
              <a:t>The two main ‘knobs’ that control our climate are:</a:t>
            </a:r>
          </a:p>
          <a:p>
            <a:pPr lvl="1">
              <a:spcBef>
                <a:spcPts val="0"/>
              </a:spcBef>
            </a:pPr>
            <a:r>
              <a:rPr lang="en-US" sz="2400" dirty="0" smtClean="0"/>
              <a:t> CO</a:t>
            </a:r>
            <a:r>
              <a:rPr lang="en-US" sz="2400" baseline="-25000" dirty="0" smtClean="0"/>
              <a:t>2</a:t>
            </a:r>
            <a:r>
              <a:rPr lang="en-US" sz="2400" dirty="0" smtClean="0"/>
              <a:t> in the atmosphere</a:t>
            </a:r>
          </a:p>
          <a:p>
            <a:pPr lvl="1">
              <a:spcBef>
                <a:spcPts val="0"/>
              </a:spcBef>
            </a:pPr>
            <a:r>
              <a:rPr lang="en-US" sz="2400" dirty="0" smtClean="0"/>
              <a:t>Reflectivity of the planet</a:t>
            </a:r>
          </a:p>
          <a:p>
            <a:pPr>
              <a:spcBef>
                <a:spcPts val="0"/>
              </a:spcBef>
            </a:pPr>
            <a:endParaRPr lang="en-US" sz="2400" dirty="0" smtClean="0"/>
          </a:p>
          <a:p>
            <a:pPr>
              <a:spcBef>
                <a:spcPts val="0"/>
              </a:spcBef>
            </a:pPr>
            <a:r>
              <a:rPr lang="en-US" sz="2400" dirty="0" smtClean="0"/>
              <a:t>Man made CO</a:t>
            </a:r>
            <a:r>
              <a:rPr lang="en-US" sz="2400" baseline="-25000" dirty="0" smtClean="0"/>
              <a:t>2</a:t>
            </a:r>
            <a:r>
              <a:rPr lang="en-US" sz="2400" dirty="0" smtClean="0"/>
              <a:t> emission from fossil fuels is the dominant climate force now and is predicted to lead to a 5</a:t>
            </a:r>
            <a:r>
              <a:rPr lang="en-US" sz="2400" baseline="30000" dirty="0" smtClean="0"/>
              <a:t>o</a:t>
            </a:r>
            <a:r>
              <a:rPr lang="en-US" sz="2400" dirty="0" smtClean="0"/>
              <a:t> F rise in temperature compared to pre-industrial times.</a:t>
            </a:r>
          </a:p>
          <a:p>
            <a:pPr>
              <a:spcBef>
                <a:spcPts val="0"/>
              </a:spcBef>
            </a:pPr>
            <a:endParaRPr lang="en-US" sz="2400" dirty="0" smtClean="0"/>
          </a:p>
          <a:p>
            <a:pPr>
              <a:spcBef>
                <a:spcPts val="0"/>
              </a:spcBef>
            </a:pPr>
            <a:r>
              <a:rPr lang="en-US" sz="2400" dirty="0" smtClean="0"/>
              <a:t>Temperature measurements are very clear that the global temperature has risen already about 2.7</a:t>
            </a:r>
            <a:r>
              <a:rPr lang="en-US" sz="2400" baseline="30000" dirty="0" smtClean="0"/>
              <a:t>o</a:t>
            </a:r>
            <a:r>
              <a:rPr lang="en-US" sz="2400" dirty="0" smtClean="0"/>
              <a:t> F and that the greenhouse effect has not stopped.</a:t>
            </a:r>
          </a:p>
          <a:p>
            <a:pPr>
              <a:spcBef>
                <a:spcPts val="0"/>
              </a:spcBef>
            </a:pPr>
            <a:endParaRPr lang="en-US" sz="2400" dirty="0" smtClean="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smtClean="0">
                <a:solidFill>
                  <a:srgbClr val="0000FF"/>
                </a:solidFill>
              </a:rPr>
              <a:t>An Analogy about Predicting Climate:</a:t>
            </a:r>
            <a:endParaRPr lang="en-US" sz="3600" b="1" dirty="0">
              <a:solidFill>
                <a:srgbClr val="0000FF"/>
              </a:solidFill>
            </a:endParaRPr>
          </a:p>
        </p:txBody>
      </p:sp>
      <p:sp>
        <p:nvSpPr>
          <p:cNvPr id="3" name="Content Placeholder 2"/>
          <p:cNvSpPr>
            <a:spLocks noGrp="1"/>
          </p:cNvSpPr>
          <p:nvPr>
            <p:ph idx="1"/>
          </p:nvPr>
        </p:nvSpPr>
        <p:spPr>
          <a:xfrm>
            <a:off x="0" y="1676400"/>
            <a:ext cx="4495800" cy="4525963"/>
          </a:xfrm>
        </p:spPr>
        <p:txBody>
          <a:bodyPr>
            <a:normAutofit/>
          </a:bodyPr>
          <a:lstStyle/>
          <a:p>
            <a:pPr>
              <a:buNone/>
            </a:pPr>
            <a:r>
              <a:rPr lang="en-US" sz="1800" dirty="0" smtClean="0"/>
              <a:t>	Nobody can predict what the height of any given wave will be at the seashore:</a:t>
            </a:r>
          </a:p>
        </p:txBody>
      </p:sp>
      <p:sp>
        <p:nvSpPr>
          <p:cNvPr id="6" name="Content Placeholder 2"/>
          <p:cNvSpPr txBox="1">
            <a:spLocks/>
          </p:cNvSpPr>
          <p:nvPr/>
        </p:nvSpPr>
        <p:spPr>
          <a:xfrm>
            <a:off x="4419600" y="1722437"/>
            <a:ext cx="4572000" cy="4525963"/>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tabLst/>
              <a:defRPr/>
            </a:pPr>
            <a:r>
              <a:rPr kumimoji="0" lang="en-US" b="0" i="0" u="none" strike="noStrike" kern="1200" cap="none" spc="0" normalizeH="0" baseline="0" noProof="0" dirty="0" smtClean="0">
                <a:ln>
                  <a:noFill/>
                </a:ln>
                <a:solidFill>
                  <a:schemeClr val="tx1"/>
                </a:solidFill>
                <a:effectLst/>
                <a:uLnTx/>
                <a:uFillTx/>
                <a:latin typeface="+mn-lt"/>
                <a:ea typeface="+mn-ea"/>
                <a:cs typeface="+mn-cs"/>
              </a:rPr>
              <a:t>	But the timing and magnitude of </a:t>
            </a:r>
            <a:r>
              <a:rPr lang="en-US" dirty="0" smtClean="0"/>
              <a:t>the tides (the ‘average height’) is quite predictable:</a:t>
            </a:r>
            <a:endParaRPr kumimoji="0" lang="en-US" b="0" i="0" u="none" strike="noStrike" kern="1200" cap="none" spc="0" normalizeH="0" baseline="0" noProof="0" dirty="0" smtClean="0">
              <a:ln>
                <a:noFill/>
              </a:ln>
              <a:solidFill>
                <a:schemeClr val="tx1"/>
              </a:solidFill>
              <a:effectLst/>
              <a:uLnTx/>
              <a:uFillTx/>
              <a:latin typeface="+mn-lt"/>
              <a:ea typeface="+mn-ea"/>
              <a:cs typeface="+mn-cs"/>
            </a:endParaRPr>
          </a:p>
        </p:txBody>
      </p:sp>
      <p:pic>
        <p:nvPicPr>
          <p:cNvPr id="7" name="Picture 6"/>
          <p:cNvPicPr>
            <a:picLocks noChangeAspect="1"/>
          </p:cNvPicPr>
          <p:nvPr/>
        </p:nvPicPr>
        <p:blipFill>
          <a:blip r:embed="rId2"/>
          <a:stretch>
            <a:fillRect/>
          </a:stretch>
        </p:blipFill>
        <p:spPr>
          <a:xfrm>
            <a:off x="5410200" y="2384299"/>
            <a:ext cx="2514600" cy="3025901"/>
          </a:xfrm>
          <a:prstGeom prst="rect">
            <a:avLst/>
          </a:prstGeom>
        </p:spPr>
      </p:pic>
      <p:pic>
        <p:nvPicPr>
          <p:cNvPr id="8" name="Picture 7"/>
          <p:cNvPicPr>
            <a:picLocks noChangeAspect="1"/>
          </p:cNvPicPr>
          <p:nvPr/>
        </p:nvPicPr>
        <p:blipFill>
          <a:blip r:embed="rId3"/>
          <a:stretch>
            <a:fillRect/>
          </a:stretch>
        </p:blipFill>
        <p:spPr>
          <a:xfrm>
            <a:off x="762000" y="2514600"/>
            <a:ext cx="3429000" cy="2288858"/>
          </a:xfrm>
          <a:prstGeom prst="rect">
            <a:avLst/>
          </a:prstGeom>
        </p:spPr>
      </p:pic>
      <p:sp>
        <p:nvSpPr>
          <p:cNvPr id="9" name="TextBox 8"/>
          <p:cNvSpPr txBox="1"/>
          <p:nvPr/>
        </p:nvSpPr>
        <p:spPr>
          <a:xfrm>
            <a:off x="838201" y="5715000"/>
            <a:ext cx="7315200" cy="646331"/>
          </a:xfrm>
          <a:prstGeom prst="rect">
            <a:avLst/>
          </a:prstGeom>
          <a:noFill/>
        </p:spPr>
        <p:txBody>
          <a:bodyPr wrap="square" rtlCol="0">
            <a:spAutoFit/>
          </a:bodyPr>
          <a:lstStyle/>
          <a:p>
            <a:r>
              <a:rPr lang="en-US" b="1" dirty="0" smtClean="0">
                <a:solidFill>
                  <a:srgbClr val="FF0000"/>
                </a:solidFill>
              </a:rPr>
              <a:t>Similarly, it is hard to predict the Earth’s temperature for any given year, 	but the slow, steady change of its’ climate is quite predictable </a:t>
            </a:r>
            <a:endParaRPr lang="en-US" b="1" dirty="0">
              <a:solidFill>
                <a:srgbClr val="FF0000"/>
              </a:solidFill>
            </a:endParaRPr>
          </a:p>
        </p:txBody>
      </p:sp>
    </p:spTree>
    <p:extLst>
      <p:ext uri="{BB962C8B-B14F-4D97-AF65-F5344CB8AC3E}">
        <p14:creationId xmlns:p14="http://schemas.microsoft.com/office/powerpoint/2010/main" val="128119796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smtClean="0">
                <a:solidFill>
                  <a:srgbClr val="0000FF"/>
                </a:solidFill>
              </a:rPr>
              <a:t>Climate Science is for everyone	</a:t>
            </a:r>
            <a:endParaRPr lang="en-US" sz="3600" b="1" dirty="0">
              <a:solidFill>
                <a:srgbClr val="0000FF"/>
              </a:solidFill>
            </a:endParaRPr>
          </a:p>
        </p:txBody>
      </p:sp>
      <p:sp>
        <p:nvSpPr>
          <p:cNvPr id="3" name="Content Placeholder 2"/>
          <p:cNvSpPr>
            <a:spLocks noGrp="1"/>
          </p:cNvSpPr>
          <p:nvPr>
            <p:ph sz="half" idx="1"/>
          </p:nvPr>
        </p:nvSpPr>
        <p:spPr>
          <a:xfrm>
            <a:off x="914400" y="1524000"/>
            <a:ext cx="7924800" cy="4525963"/>
          </a:xfrm>
        </p:spPr>
        <p:txBody>
          <a:bodyPr>
            <a:normAutofit/>
          </a:bodyPr>
          <a:lstStyle/>
          <a:p>
            <a:pPr>
              <a:buNone/>
            </a:pPr>
            <a:endParaRPr lang="en-US" sz="2400" dirty="0" smtClean="0"/>
          </a:p>
          <a:p>
            <a:pPr>
              <a:buNone/>
            </a:pPr>
            <a:endParaRPr lang="en-US" sz="2000" b="1" dirty="0" smtClean="0">
              <a:solidFill>
                <a:schemeClr val="accent2"/>
              </a:solidFill>
            </a:endParaRPr>
          </a:p>
          <a:p>
            <a:endParaRPr lang="en-US" sz="2400" dirty="0" smtClean="0"/>
          </a:p>
          <a:p>
            <a:endParaRPr lang="en-US" sz="2000" dirty="0" smtClean="0"/>
          </a:p>
        </p:txBody>
      </p:sp>
      <p:sp>
        <p:nvSpPr>
          <p:cNvPr id="6" name="Rectangle 5"/>
          <p:cNvSpPr/>
          <p:nvPr/>
        </p:nvSpPr>
        <p:spPr>
          <a:xfrm>
            <a:off x="1219200" y="2895600"/>
            <a:ext cx="7924800" cy="2554545"/>
          </a:xfrm>
          <a:prstGeom prst="rect">
            <a:avLst/>
          </a:prstGeom>
        </p:spPr>
        <p:txBody>
          <a:bodyPr wrap="square">
            <a:spAutoFit/>
          </a:bodyPr>
          <a:lstStyle/>
          <a:p>
            <a:pPr>
              <a:buNone/>
            </a:pPr>
            <a:r>
              <a:rPr lang="en-US" sz="2000" b="1" dirty="0" smtClean="0">
                <a:solidFill>
                  <a:schemeClr val="accent2"/>
                </a:solidFill>
              </a:rPr>
              <a:t>But for the best information, please contact the real experts at:</a:t>
            </a:r>
          </a:p>
          <a:p>
            <a:pPr>
              <a:buNone/>
            </a:pPr>
            <a:endParaRPr lang="en-US" sz="2000" b="1" dirty="0" smtClean="0">
              <a:solidFill>
                <a:schemeClr val="accent2"/>
              </a:solidFill>
            </a:endParaRPr>
          </a:p>
          <a:p>
            <a:pPr>
              <a:buNone/>
            </a:pPr>
            <a:r>
              <a:rPr lang="en-US" sz="2000" b="1" dirty="0" smtClean="0">
                <a:solidFill>
                  <a:schemeClr val="accent2"/>
                </a:solidFill>
              </a:rPr>
              <a:t>	NOAA	– National Oceanic and Atmospheric Administration</a:t>
            </a:r>
          </a:p>
          <a:p>
            <a:pPr>
              <a:buNone/>
            </a:pPr>
            <a:r>
              <a:rPr lang="en-US" sz="2000" b="1" dirty="0" smtClean="0">
                <a:solidFill>
                  <a:schemeClr val="accent2"/>
                </a:solidFill>
              </a:rPr>
              <a:t>	NASA 	– National Aeronautics and Space Administration</a:t>
            </a:r>
          </a:p>
          <a:p>
            <a:pPr>
              <a:buNone/>
            </a:pPr>
            <a:r>
              <a:rPr lang="en-US" sz="2000" b="1" dirty="0" smtClean="0">
                <a:solidFill>
                  <a:schemeClr val="accent2"/>
                </a:solidFill>
              </a:rPr>
              <a:t>	AGU 	– American Geophysical Union</a:t>
            </a:r>
          </a:p>
          <a:p>
            <a:pPr>
              <a:buNone/>
            </a:pPr>
            <a:r>
              <a:rPr lang="en-US" sz="2000" b="1" dirty="0" smtClean="0">
                <a:solidFill>
                  <a:schemeClr val="accent2"/>
                </a:solidFill>
              </a:rPr>
              <a:t>	EPA 	– Environmental Protection Agency</a:t>
            </a:r>
          </a:p>
          <a:p>
            <a:pPr>
              <a:buNone/>
            </a:pPr>
            <a:r>
              <a:rPr lang="en-US" sz="2000" b="1" dirty="0" smtClean="0">
                <a:solidFill>
                  <a:schemeClr val="accent2"/>
                </a:solidFill>
              </a:rPr>
              <a:t>	APS 	– American Physical Society</a:t>
            </a:r>
          </a:p>
          <a:p>
            <a:pPr>
              <a:buNone/>
            </a:pPr>
            <a:r>
              <a:rPr lang="en-US" sz="2000" b="1" dirty="0" smtClean="0">
                <a:solidFill>
                  <a:schemeClr val="accent2"/>
                </a:solidFill>
              </a:rPr>
              <a:t>	NAS 	– National Academy of Sciences</a:t>
            </a:r>
          </a:p>
        </p:txBody>
      </p:sp>
      <p:sp>
        <p:nvSpPr>
          <p:cNvPr id="5" name="TextBox 4"/>
          <p:cNvSpPr txBox="1"/>
          <p:nvPr/>
        </p:nvSpPr>
        <p:spPr>
          <a:xfrm>
            <a:off x="1066800" y="1752600"/>
            <a:ext cx="7191542" cy="707886"/>
          </a:xfrm>
          <a:prstGeom prst="rect">
            <a:avLst/>
          </a:prstGeom>
          <a:noFill/>
        </p:spPr>
        <p:txBody>
          <a:bodyPr wrap="none" rtlCol="0">
            <a:spAutoFit/>
          </a:bodyPr>
          <a:lstStyle/>
          <a:p>
            <a:r>
              <a:rPr lang="en-US" sz="2000" dirty="0" smtClean="0"/>
              <a:t>Feel free to email me about the wonderful world of climate science</a:t>
            </a:r>
          </a:p>
          <a:p>
            <a:r>
              <a:rPr lang="en-US" sz="2000" dirty="0" smtClean="0"/>
              <a:t>		RAMBERG@FNAL.GOV</a:t>
            </a:r>
            <a:endParaRPr lang="en-US" sz="2000" dirty="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3400" y="3657600"/>
            <a:ext cx="7620000" cy="2031325"/>
          </a:xfrm>
          <a:prstGeom prst="rect">
            <a:avLst/>
          </a:prstGeom>
          <a:solidFill>
            <a:schemeClr val="bg1"/>
          </a:solidFill>
        </p:spPr>
        <p:txBody>
          <a:bodyPr wrap="square">
            <a:spAutoFit/>
          </a:bodyPr>
          <a:lstStyle/>
          <a:p>
            <a:endParaRPr lang="en-US" b="1" i="1" u="sng" dirty="0" smtClean="0">
              <a:solidFill>
                <a:srgbClr val="FF0000"/>
              </a:solidFill>
            </a:endParaRPr>
          </a:p>
          <a:p>
            <a:endParaRPr lang="en-US" b="1" i="1" dirty="0" smtClean="0">
              <a:solidFill>
                <a:srgbClr val="FF0000"/>
              </a:solidFill>
            </a:endParaRPr>
          </a:p>
          <a:p>
            <a:r>
              <a:rPr lang="en-US" b="1" i="1" dirty="0" smtClean="0">
                <a:solidFill>
                  <a:srgbClr val="FF0000"/>
                </a:solidFill>
              </a:rPr>
              <a:t>“Every major national science academy in the world has reported that global warming is real, caused mostly by humans, and requires urgent action. The cost of acting goes far higher the longer we wait — we can’t wait any longer to avoid the worst and be judged immoral by coming generations.”   </a:t>
            </a:r>
          </a:p>
          <a:p>
            <a:r>
              <a:rPr lang="en-US" b="1" i="1" dirty="0" smtClean="0">
                <a:solidFill>
                  <a:srgbClr val="FF0000"/>
                </a:solidFill>
              </a:rPr>
              <a:t>			James Hansen, New York Times, May 9, 2012</a:t>
            </a:r>
            <a:endParaRPr lang="en-US" b="1" i="1" dirty="0">
              <a:solidFill>
                <a:srgbClr val="FF0000"/>
              </a:solidFill>
            </a:endParaRPr>
          </a:p>
        </p:txBody>
      </p:sp>
      <p:sp>
        <p:nvSpPr>
          <p:cNvPr id="5" name="TextBox 4"/>
          <p:cNvSpPr txBox="1"/>
          <p:nvPr/>
        </p:nvSpPr>
        <p:spPr>
          <a:xfrm>
            <a:off x="5257800" y="1066800"/>
            <a:ext cx="2895599" cy="3046988"/>
          </a:xfrm>
          <a:prstGeom prst="rect">
            <a:avLst/>
          </a:prstGeom>
          <a:noFill/>
        </p:spPr>
        <p:txBody>
          <a:bodyPr wrap="square" rtlCol="0">
            <a:spAutoFit/>
          </a:bodyPr>
          <a:lstStyle/>
          <a:p>
            <a:r>
              <a:rPr lang="en-US" sz="1600" dirty="0" smtClean="0"/>
              <a:t>James Hansen was the head of the climate branch of the NASA Goddard Institute for Space Studies.</a:t>
            </a:r>
          </a:p>
          <a:p>
            <a:endParaRPr lang="en-US" sz="1600" dirty="0" smtClean="0"/>
          </a:p>
          <a:p>
            <a:r>
              <a:rPr lang="en-US" sz="1600" dirty="0" smtClean="0"/>
              <a:t>Since the 1980’s he has been giving a clarion call for action.</a:t>
            </a:r>
          </a:p>
          <a:p>
            <a:endParaRPr lang="en-US" sz="1600" dirty="0" smtClean="0"/>
          </a:p>
          <a:p>
            <a:r>
              <a:rPr lang="en-US" sz="1600" dirty="0" smtClean="0"/>
              <a:t>He recently quit NASA to devote full time to environmental advocacy.  </a:t>
            </a:r>
          </a:p>
          <a:p>
            <a:endParaRPr lang="en-US" sz="1600" dirty="0"/>
          </a:p>
        </p:txBody>
      </p:sp>
      <p:pic>
        <p:nvPicPr>
          <p:cNvPr id="6" name="Picture 5"/>
          <p:cNvPicPr>
            <a:picLocks noChangeAspect="1"/>
          </p:cNvPicPr>
          <p:nvPr/>
        </p:nvPicPr>
        <p:blipFill>
          <a:blip r:embed="rId2"/>
          <a:stretch>
            <a:fillRect/>
          </a:stretch>
        </p:blipFill>
        <p:spPr>
          <a:xfrm>
            <a:off x="1066800" y="1066800"/>
            <a:ext cx="3617343" cy="2819400"/>
          </a:xfrm>
          <a:prstGeom prst="rect">
            <a:avLst/>
          </a:prstGeom>
        </p:spPr>
      </p:pic>
      <p:sp>
        <p:nvSpPr>
          <p:cNvPr id="7" name="Title 1"/>
          <p:cNvSpPr txBox="1">
            <a:spLocks/>
          </p:cNvSpPr>
          <p:nvPr/>
        </p:nvSpPr>
        <p:spPr>
          <a:xfrm>
            <a:off x="457200" y="-76200"/>
            <a:ext cx="8229600" cy="11430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smtClean="0">
                <a:ln>
                  <a:noFill/>
                </a:ln>
                <a:solidFill>
                  <a:srgbClr val="4F81BD"/>
                </a:solidFill>
                <a:effectLst/>
                <a:uLnTx/>
                <a:uFillTx/>
                <a:latin typeface="+mj-lt"/>
                <a:ea typeface="+mj-ea"/>
                <a:cs typeface="+mj-cs"/>
              </a:rPr>
              <a:t>Here is what change looks like!</a:t>
            </a:r>
            <a:endParaRPr kumimoji="0" lang="en-US" sz="3600" b="1" i="0" u="none" strike="noStrike" kern="1200" cap="none" spc="0" normalizeH="0" baseline="0" noProof="0" dirty="0">
              <a:ln>
                <a:noFill/>
              </a:ln>
              <a:solidFill>
                <a:srgbClr val="4F81BD"/>
              </a:solidFill>
              <a:effectLst/>
              <a:uLnTx/>
              <a:uFillTx/>
              <a:latin typeface="+mj-lt"/>
              <a:ea typeface="+mj-ea"/>
              <a:cs typeface="+mj-cs"/>
            </a:endParaRPr>
          </a:p>
        </p:txBody>
      </p:sp>
      <p:sp>
        <p:nvSpPr>
          <p:cNvPr id="8" name="TextBox 7"/>
          <p:cNvSpPr txBox="1"/>
          <p:nvPr/>
        </p:nvSpPr>
        <p:spPr>
          <a:xfrm>
            <a:off x="609600" y="5867400"/>
            <a:ext cx="6420222" cy="707886"/>
          </a:xfrm>
          <a:prstGeom prst="rect">
            <a:avLst/>
          </a:prstGeom>
          <a:noFill/>
        </p:spPr>
        <p:txBody>
          <a:bodyPr wrap="none" rtlCol="0">
            <a:spAutoFit/>
          </a:bodyPr>
          <a:lstStyle/>
          <a:p>
            <a:r>
              <a:rPr lang="en-US" sz="2000" dirty="0" smtClean="0"/>
              <a:t>What kind of courageous </a:t>
            </a:r>
            <a:r>
              <a:rPr lang="en-US" sz="2000" dirty="0" smtClean="0"/>
              <a:t>act can you perform</a:t>
            </a:r>
            <a:r>
              <a:rPr lang="en-US" sz="2000" dirty="0" smtClean="0"/>
              <a:t>?  </a:t>
            </a:r>
            <a:r>
              <a:rPr lang="en-US" sz="2000" dirty="0" smtClean="0"/>
              <a:t>That’s easy</a:t>
            </a:r>
            <a:r>
              <a:rPr lang="en-US" sz="2000" dirty="0" smtClean="0"/>
              <a:t>:</a:t>
            </a:r>
          </a:p>
          <a:p>
            <a:r>
              <a:rPr lang="en-US" sz="2000" dirty="0"/>
              <a:t>	</a:t>
            </a:r>
            <a:r>
              <a:rPr lang="en-US" sz="2000" dirty="0" smtClean="0"/>
              <a:t>	Learn  and  Vote</a:t>
            </a:r>
            <a:endParaRPr lang="en-US" sz="2000" dirty="0" smtClean="0"/>
          </a:p>
        </p:txBody>
      </p:sp>
    </p:spTree>
    <p:extLst>
      <p:ext uri="{BB962C8B-B14F-4D97-AF65-F5344CB8AC3E}">
        <p14:creationId xmlns:p14="http://schemas.microsoft.com/office/powerpoint/2010/main" val="1316278561"/>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133600"/>
            <a:ext cx="8229600" cy="1143000"/>
          </a:xfrm>
        </p:spPr>
        <p:txBody>
          <a:bodyPr>
            <a:normAutofit fontScale="90000"/>
          </a:bodyPr>
          <a:lstStyle/>
          <a:p>
            <a:r>
              <a:rPr lang="en-US" b="1" dirty="0" smtClean="0">
                <a:solidFill>
                  <a:srgbClr val="4F81BD"/>
                </a:solidFill>
              </a:rPr>
              <a:t>Thank you so much </a:t>
            </a:r>
            <a:br>
              <a:rPr lang="en-US" b="1" dirty="0" smtClean="0">
                <a:solidFill>
                  <a:srgbClr val="4F81BD"/>
                </a:solidFill>
              </a:rPr>
            </a:br>
            <a:r>
              <a:rPr lang="en-US" b="1" dirty="0" smtClean="0">
                <a:solidFill>
                  <a:srgbClr val="4F81BD"/>
                </a:solidFill>
              </a:rPr>
              <a:t>for your kind attention !  </a:t>
            </a:r>
            <a:br>
              <a:rPr lang="en-US" b="1" dirty="0" smtClean="0">
                <a:solidFill>
                  <a:srgbClr val="4F81BD"/>
                </a:solidFill>
              </a:rPr>
            </a:br>
            <a:r>
              <a:rPr lang="en-US" b="1" dirty="0" smtClean="0">
                <a:solidFill>
                  <a:srgbClr val="4F81BD"/>
                </a:solidFill>
              </a:rPr>
              <a:t/>
            </a:r>
            <a:br>
              <a:rPr lang="en-US" b="1" dirty="0" smtClean="0">
                <a:solidFill>
                  <a:srgbClr val="4F81BD"/>
                </a:solidFill>
              </a:rPr>
            </a:br>
            <a:r>
              <a:rPr lang="en-US" b="1" dirty="0" smtClean="0">
                <a:solidFill>
                  <a:srgbClr val="4F81BD"/>
                </a:solidFill>
              </a:rPr>
              <a:t>Any more questions?</a:t>
            </a:r>
            <a:endParaRPr lang="en-US" b="1" dirty="0">
              <a:solidFill>
                <a:srgbClr val="4F81BD"/>
              </a:solidFill>
            </a:endParaRPr>
          </a:p>
        </p:txBody>
      </p:sp>
    </p:spTree>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438400"/>
            <a:ext cx="8229600" cy="1143000"/>
          </a:xfrm>
        </p:spPr>
        <p:txBody>
          <a:bodyPr/>
          <a:lstStyle/>
          <a:p>
            <a:r>
              <a:rPr lang="en-US" dirty="0" smtClean="0"/>
              <a:t>A Bunch of Extra Slides !</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BEST final result</a:t>
            </a:r>
            <a:endParaRPr lang="en-US" sz="3600" dirty="0"/>
          </a:p>
        </p:txBody>
      </p:sp>
      <p:sp>
        <p:nvSpPr>
          <p:cNvPr id="4" name="Rectangle 3"/>
          <p:cNvSpPr/>
          <p:nvPr/>
        </p:nvSpPr>
        <p:spPr>
          <a:xfrm>
            <a:off x="2286000" y="3105835"/>
            <a:ext cx="4572000" cy="646331"/>
          </a:xfrm>
          <a:prstGeom prst="rect">
            <a:avLst/>
          </a:prstGeom>
        </p:spPr>
        <p:txBody>
          <a:bodyPr>
            <a:spAutoFit/>
          </a:bodyPr>
          <a:lstStyle/>
          <a:p>
            <a:r>
              <a:rPr lang="en-US" dirty="0" smtClean="0"/>
              <a:t>Strong warming signal showing no sign of slowing and fits profile of CO2 emission</a:t>
            </a:r>
            <a:endParaRPr lang="en-US" dirty="0"/>
          </a:p>
        </p:txBody>
      </p:sp>
      <p:pic>
        <p:nvPicPr>
          <p:cNvPr id="5" name="Picture 4" descr="Screen shot 2012-08-20 at 10.38.46 PM.png"/>
          <p:cNvPicPr>
            <a:picLocks noChangeAspect="1"/>
          </p:cNvPicPr>
          <p:nvPr/>
        </p:nvPicPr>
        <p:blipFill>
          <a:blip r:embed="rId2"/>
          <a:stretch>
            <a:fillRect/>
          </a:stretch>
        </p:blipFill>
        <p:spPr>
          <a:xfrm>
            <a:off x="1524000" y="1524000"/>
            <a:ext cx="6172200" cy="4873780"/>
          </a:xfrm>
          <a:prstGeom prst="rect">
            <a:avLst/>
          </a:prstGeom>
        </p:spPr>
      </p:pic>
      <p:sp>
        <p:nvSpPr>
          <p:cNvPr id="6" name="TextBox 5"/>
          <p:cNvSpPr txBox="1"/>
          <p:nvPr/>
        </p:nvSpPr>
        <p:spPr>
          <a:xfrm>
            <a:off x="7696200" y="2057400"/>
            <a:ext cx="1295400" cy="738664"/>
          </a:xfrm>
          <a:prstGeom prst="rect">
            <a:avLst/>
          </a:prstGeom>
          <a:noFill/>
        </p:spPr>
        <p:txBody>
          <a:bodyPr wrap="square" rtlCol="0">
            <a:spAutoFit/>
          </a:bodyPr>
          <a:lstStyle/>
          <a:p>
            <a:r>
              <a:rPr lang="en-US" sz="1400" dirty="0" smtClean="0"/>
              <a:t>(</a:t>
            </a:r>
            <a:r>
              <a:rPr lang="en-US" sz="1400" dirty="0" err="1" smtClean="0"/>
              <a:t>HadCRU</a:t>
            </a:r>
            <a:r>
              <a:rPr lang="en-US" sz="1400" dirty="0" smtClean="0"/>
              <a:t> does not include Arctic regions!)</a:t>
            </a:r>
            <a:endParaRPr lang="en-US" sz="1400" dirty="0"/>
          </a:p>
        </p:txBody>
      </p:sp>
      <p:cxnSp>
        <p:nvCxnSpPr>
          <p:cNvPr id="8" name="Straight Arrow Connector 7"/>
          <p:cNvCxnSpPr/>
          <p:nvPr/>
        </p:nvCxnSpPr>
        <p:spPr>
          <a:xfrm rot="10800000">
            <a:off x="6553200" y="3886200"/>
            <a:ext cx="1219200" cy="8382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7772400" y="4343400"/>
            <a:ext cx="1371600" cy="954107"/>
          </a:xfrm>
          <a:prstGeom prst="rect">
            <a:avLst/>
          </a:prstGeom>
          <a:noFill/>
        </p:spPr>
        <p:txBody>
          <a:bodyPr wrap="square" rtlCol="0">
            <a:spAutoFit/>
          </a:bodyPr>
          <a:lstStyle/>
          <a:p>
            <a:r>
              <a:rPr lang="en-US" sz="1400" dirty="0" smtClean="0"/>
              <a:t>1940-1970 was a time of a lot of aerosols in the atmosphere</a:t>
            </a:r>
            <a:endParaRPr lang="en-US" sz="1400" dirty="0"/>
          </a:p>
        </p:txBody>
      </p:sp>
      <p:cxnSp>
        <p:nvCxnSpPr>
          <p:cNvPr id="11" name="Straight Arrow Connector 10"/>
          <p:cNvCxnSpPr/>
          <p:nvPr/>
        </p:nvCxnSpPr>
        <p:spPr>
          <a:xfrm rot="10800000">
            <a:off x="7315200" y="2438400"/>
            <a:ext cx="381000" cy="762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7756468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a:spLocks noChangeArrowheads="1"/>
          </p:cNvSpPr>
          <p:nvPr/>
        </p:nvSpPr>
        <p:spPr bwMode="auto">
          <a:xfrm>
            <a:off x="762000" y="5410200"/>
            <a:ext cx="8077200" cy="1015663"/>
          </a:xfrm>
          <a:prstGeom prst="rect">
            <a:avLst/>
          </a:prstGeom>
          <a:noFill/>
          <a:ln w="9525">
            <a:noFill/>
            <a:miter lim="800000"/>
            <a:headEnd/>
            <a:tailEnd/>
          </a:ln>
        </p:spPr>
        <p:txBody>
          <a:bodyPr wrap="square">
            <a:prstTxWarp prst="textNoShape">
              <a:avLst/>
            </a:prstTxWarp>
            <a:spAutoFit/>
          </a:bodyPr>
          <a:lstStyle/>
          <a:p>
            <a:endParaRPr lang="en-US" sz="2000" dirty="0" smtClean="0"/>
          </a:p>
          <a:p>
            <a:r>
              <a:rPr lang="en-US" sz="2000" dirty="0" smtClean="0"/>
              <a:t>The heat </a:t>
            </a:r>
            <a:r>
              <a:rPr lang="en-US" sz="2000" dirty="0"/>
              <a:t>energy</a:t>
            </a:r>
            <a:r>
              <a:rPr lang="en-US" sz="2000" dirty="0" smtClean="0"/>
              <a:t> flowing into the oceans is </a:t>
            </a:r>
            <a:r>
              <a:rPr lang="en-US" sz="2000" dirty="0"/>
              <a:t>equivalent to exploding</a:t>
            </a:r>
            <a:r>
              <a:rPr lang="en-US" sz="2000" dirty="0" smtClean="0"/>
              <a:t> 4 </a:t>
            </a:r>
            <a:r>
              <a:rPr lang="en-US" sz="2000" dirty="0"/>
              <a:t>Hiroshima </a:t>
            </a:r>
            <a:r>
              <a:rPr lang="en-US" sz="2000" dirty="0" smtClean="0"/>
              <a:t>atomic bombs every second, 24 hours a day, </a:t>
            </a:r>
            <a:r>
              <a:rPr lang="en-US" sz="2000" dirty="0"/>
              <a:t>365 days per year</a:t>
            </a:r>
            <a:r>
              <a:rPr lang="en-US" sz="2000" dirty="0" smtClean="0"/>
              <a:t>.  </a:t>
            </a:r>
            <a:endParaRPr lang="en-US" sz="2000" dirty="0"/>
          </a:p>
        </p:txBody>
      </p:sp>
      <p:sp>
        <p:nvSpPr>
          <p:cNvPr id="14" name="TextBox 13"/>
          <p:cNvSpPr txBox="1"/>
          <p:nvPr/>
        </p:nvSpPr>
        <p:spPr>
          <a:xfrm>
            <a:off x="685800" y="228600"/>
            <a:ext cx="8105554" cy="646331"/>
          </a:xfrm>
          <a:prstGeom prst="rect">
            <a:avLst/>
          </a:prstGeom>
          <a:noFill/>
        </p:spPr>
        <p:txBody>
          <a:bodyPr wrap="none" rtlCol="0">
            <a:spAutoFit/>
          </a:bodyPr>
          <a:lstStyle/>
          <a:p>
            <a:r>
              <a:rPr lang="en-US" sz="3600" dirty="0" smtClean="0">
                <a:solidFill>
                  <a:srgbClr val="4F81BD"/>
                </a:solidFill>
              </a:rPr>
              <a:t>Results on Upper 700 meters heat content</a:t>
            </a:r>
            <a:endParaRPr lang="en-US" sz="3600" dirty="0">
              <a:solidFill>
                <a:srgbClr val="4F81BD"/>
              </a:solidFill>
            </a:endParaRPr>
          </a:p>
        </p:txBody>
      </p:sp>
      <p:pic>
        <p:nvPicPr>
          <p:cNvPr id="5" name="Picture 4"/>
          <p:cNvPicPr>
            <a:picLocks noChangeAspect="1"/>
          </p:cNvPicPr>
          <p:nvPr/>
        </p:nvPicPr>
        <p:blipFill>
          <a:blip r:embed="rId2"/>
          <a:stretch>
            <a:fillRect/>
          </a:stretch>
        </p:blipFill>
        <p:spPr>
          <a:xfrm>
            <a:off x="914400" y="1066800"/>
            <a:ext cx="6705600" cy="4501993"/>
          </a:xfrm>
          <a:prstGeom prst="rect">
            <a:avLst/>
          </a:prstGeom>
        </p:spPr>
      </p:pic>
    </p:spTree>
    <p:extLst>
      <p:ext uri="{BB962C8B-B14F-4D97-AF65-F5344CB8AC3E}">
        <p14:creationId xmlns:p14="http://schemas.microsoft.com/office/powerpoint/2010/main" val="2802768453"/>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0"/>
            <a:ext cx="8229600" cy="1143000"/>
          </a:xfrm>
        </p:spPr>
        <p:txBody>
          <a:bodyPr>
            <a:noAutofit/>
          </a:bodyPr>
          <a:lstStyle/>
          <a:p>
            <a:r>
              <a:rPr lang="en-US" sz="3200" dirty="0" smtClean="0"/>
              <a:t>An excellent trend calculator</a:t>
            </a:r>
            <a:br>
              <a:rPr lang="en-US" sz="3200" dirty="0" smtClean="0"/>
            </a:br>
            <a:r>
              <a:rPr lang="en-US" sz="3200" dirty="0" smtClean="0"/>
              <a:t>(</a:t>
            </a:r>
            <a:r>
              <a:rPr lang="en-US" sz="3200" dirty="0" err="1" smtClean="0"/>
              <a:t>skepticalscience.com</a:t>
            </a:r>
            <a:r>
              <a:rPr lang="en-US" sz="3200" dirty="0" smtClean="0"/>
              <a:t>)</a:t>
            </a:r>
            <a:endParaRPr lang="en-US" sz="3200" dirty="0"/>
          </a:p>
        </p:txBody>
      </p:sp>
      <p:pic>
        <p:nvPicPr>
          <p:cNvPr id="4" name="Picture 3" descr="Screenshot 2014-01-14 10.34.08.png"/>
          <p:cNvPicPr>
            <a:picLocks noChangeAspect="1"/>
          </p:cNvPicPr>
          <p:nvPr/>
        </p:nvPicPr>
        <p:blipFill>
          <a:blip r:embed="rId2"/>
          <a:stretch>
            <a:fillRect/>
          </a:stretch>
        </p:blipFill>
        <p:spPr>
          <a:xfrm>
            <a:off x="2362200" y="1143000"/>
            <a:ext cx="4072502" cy="5105400"/>
          </a:xfrm>
          <a:prstGeom prst="rect">
            <a:avLst/>
          </a:prstGeom>
        </p:spPr>
      </p:pic>
    </p:spTree>
    <p:extLst>
      <p:ext uri="{BB962C8B-B14F-4D97-AF65-F5344CB8AC3E}">
        <p14:creationId xmlns:p14="http://schemas.microsoft.com/office/powerpoint/2010/main" val="48887492"/>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1"/>
          </p:nvPr>
        </p:nvSpPr>
        <p:spPr>
          <a:xfrm>
            <a:off x="2514600" y="5029200"/>
            <a:ext cx="8077200" cy="4525963"/>
          </a:xfrm>
        </p:spPr>
        <p:txBody>
          <a:bodyPr>
            <a:normAutofit/>
          </a:bodyPr>
          <a:lstStyle/>
          <a:p>
            <a:r>
              <a:rPr lang="en-US" sz="1400" dirty="0" smtClean="0"/>
              <a:t>Managed by National Climatic Data Center</a:t>
            </a:r>
          </a:p>
          <a:p>
            <a:r>
              <a:rPr lang="en-US" sz="1400" dirty="0" smtClean="0"/>
              <a:t>~7000 temperature stations</a:t>
            </a:r>
          </a:p>
          <a:p>
            <a:r>
              <a:rPr lang="en-US" sz="1400" dirty="0" smtClean="0"/>
              <a:t>Used for reconstructions of global temperatures </a:t>
            </a:r>
          </a:p>
          <a:p>
            <a:pPr>
              <a:buNone/>
            </a:pPr>
            <a:r>
              <a:rPr lang="en-US" sz="1400" dirty="0" smtClean="0"/>
              <a:t>	by NCDC and GISS (Goddard Institute for Space Studies) </a:t>
            </a:r>
          </a:p>
          <a:p>
            <a:r>
              <a:rPr lang="en-US" sz="1400" dirty="0" smtClean="0"/>
              <a:t>Oldest continuous record started in 1701.</a:t>
            </a:r>
          </a:p>
        </p:txBody>
      </p:sp>
      <p:pic>
        <p:nvPicPr>
          <p:cNvPr id="4" name="Picture 3"/>
          <p:cNvPicPr>
            <a:picLocks noChangeAspect="1"/>
          </p:cNvPicPr>
          <p:nvPr/>
        </p:nvPicPr>
        <p:blipFill>
          <a:blip r:embed="rId2"/>
          <a:stretch>
            <a:fillRect/>
          </a:stretch>
        </p:blipFill>
        <p:spPr>
          <a:xfrm>
            <a:off x="1075852" y="304800"/>
            <a:ext cx="8068148" cy="4546600"/>
          </a:xfrm>
          <a:prstGeom prst="rect">
            <a:avLst/>
          </a:prstGeom>
        </p:spPr>
      </p:pic>
      <p:sp>
        <p:nvSpPr>
          <p:cNvPr id="9" name="TextBox 8"/>
          <p:cNvSpPr txBox="1"/>
          <p:nvPr/>
        </p:nvSpPr>
        <p:spPr>
          <a:xfrm>
            <a:off x="1524000" y="5105400"/>
            <a:ext cx="7010400" cy="1569660"/>
          </a:xfrm>
          <a:prstGeom prst="rect">
            <a:avLst/>
          </a:prstGeom>
          <a:solidFill>
            <a:schemeClr val="bg1"/>
          </a:solidFill>
        </p:spPr>
        <p:txBody>
          <a:bodyPr wrap="square" rtlCol="0">
            <a:spAutoFit/>
          </a:bodyPr>
          <a:lstStyle/>
          <a:p>
            <a:r>
              <a:rPr lang="en-US" sz="2400" dirty="0" smtClean="0"/>
              <a:t>We Don’t Need More Temperature Sensors:</a:t>
            </a:r>
          </a:p>
          <a:p>
            <a:r>
              <a:rPr lang="en-US" sz="2400" dirty="0" smtClean="0"/>
              <a:t>	Only 200 temperature stations, equally 	spaced, would give enough information to 	calculate the mean temperature of the Earth</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Corrections to the data</a:t>
            </a:r>
            <a:endParaRPr lang="en-US" dirty="0"/>
          </a:p>
        </p:txBody>
      </p:sp>
      <p:sp>
        <p:nvSpPr>
          <p:cNvPr id="3" name="Content Placeholder 2"/>
          <p:cNvSpPr>
            <a:spLocks noGrp="1"/>
          </p:cNvSpPr>
          <p:nvPr>
            <p:ph sz="half" idx="1"/>
          </p:nvPr>
        </p:nvSpPr>
        <p:spPr>
          <a:xfrm>
            <a:off x="457200" y="1600200"/>
            <a:ext cx="7696200" cy="4525963"/>
          </a:xfrm>
        </p:spPr>
        <p:txBody>
          <a:bodyPr>
            <a:normAutofit fontScale="92500" lnSpcReduction="10000"/>
          </a:bodyPr>
          <a:lstStyle/>
          <a:p>
            <a:endParaRPr lang="en-US" dirty="0"/>
          </a:p>
          <a:p>
            <a:pPr lvl="1"/>
            <a:r>
              <a:rPr lang="en-US" dirty="0" smtClean="0"/>
              <a:t>Imagine you kept track of your checking account and got tired of recording each penny spent. Instead, you round up to the nearest dollar all entries starting midway during the year</a:t>
            </a:r>
          </a:p>
          <a:p>
            <a:pPr lvl="1"/>
            <a:endParaRPr lang="en-US" dirty="0" smtClean="0"/>
          </a:p>
          <a:p>
            <a:pPr lvl="1"/>
            <a:r>
              <a:rPr lang="en-US" dirty="0" smtClean="0"/>
              <a:t>At the end of the year, your true balance will be affected by your systematic change in behavior</a:t>
            </a:r>
          </a:p>
          <a:p>
            <a:pPr lvl="1"/>
            <a:endParaRPr lang="en-US" b="1" dirty="0">
              <a:solidFill>
                <a:srgbClr val="FF0000"/>
              </a:solidFill>
            </a:endParaRPr>
          </a:p>
          <a:p>
            <a:r>
              <a:rPr lang="en-US" b="1" dirty="0" smtClean="0">
                <a:solidFill>
                  <a:srgbClr val="FF0000"/>
                </a:solidFill>
              </a:rPr>
              <a:t>Most of the temperature sensors were changed from afternoon reading time to morning time and need to be corrected for that effect.</a:t>
            </a:r>
          </a:p>
        </p:txBody>
      </p:sp>
    </p:spTree>
    <p:extLst>
      <p:ext uri="{BB962C8B-B14F-4D97-AF65-F5344CB8AC3E}">
        <p14:creationId xmlns:p14="http://schemas.microsoft.com/office/powerpoint/2010/main" val="1450052954"/>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idx="4294967295"/>
          </p:nvPr>
        </p:nvSpPr>
        <p:spPr>
          <a:xfrm>
            <a:off x="1295400" y="228600"/>
            <a:ext cx="5943600" cy="1143000"/>
          </a:xfrm>
        </p:spPr>
        <p:txBody>
          <a:bodyPr>
            <a:noAutofit/>
          </a:bodyPr>
          <a:lstStyle/>
          <a:p>
            <a:pPr marL="1117600" indent="-1117600" algn="l" eaLnBrk="1" hangingPunct="1"/>
            <a:r>
              <a:rPr lang="en-US" sz="2800" b="1" dirty="0" smtClean="0">
                <a:solidFill>
                  <a:srgbClr val="4F81BD"/>
                </a:solidFill>
              </a:rPr>
              <a:t>Simple Sea Level Extrapolation, Using Historical Data, Not Models</a:t>
            </a:r>
            <a:endParaRPr lang="en-US" sz="2800" b="1" dirty="0">
              <a:solidFill>
                <a:srgbClr val="4F81BD"/>
              </a:solidFill>
            </a:endParaRPr>
          </a:p>
        </p:txBody>
      </p:sp>
      <p:sp>
        <p:nvSpPr>
          <p:cNvPr id="35843" name="Text Box 3"/>
          <p:cNvSpPr txBox="1">
            <a:spLocks noChangeArrowheads="1"/>
          </p:cNvSpPr>
          <p:nvPr/>
        </p:nvSpPr>
        <p:spPr bwMode="auto">
          <a:xfrm>
            <a:off x="4340225" y="4805363"/>
            <a:ext cx="1117600" cy="457200"/>
          </a:xfrm>
          <a:prstGeom prst="rect">
            <a:avLst/>
          </a:prstGeom>
          <a:noFill/>
          <a:ln w="9525">
            <a:noFill/>
            <a:miter lim="800000"/>
            <a:headEnd/>
            <a:tailEnd/>
          </a:ln>
        </p:spPr>
        <p:txBody>
          <a:bodyPr>
            <a:prstTxWarp prst="textNoShape">
              <a:avLst/>
            </a:prstTxWarp>
            <a:spAutoFit/>
          </a:bodyPr>
          <a:lstStyle/>
          <a:p>
            <a:pPr>
              <a:spcBef>
                <a:spcPct val="50000"/>
              </a:spcBef>
            </a:pPr>
            <a:endParaRPr lang="en-US"/>
          </a:p>
        </p:txBody>
      </p:sp>
      <p:sp>
        <p:nvSpPr>
          <p:cNvPr id="35844" name="Line 4"/>
          <p:cNvSpPr>
            <a:spLocks noChangeShapeType="1"/>
          </p:cNvSpPr>
          <p:nvPr/>
        </p:nvSpPr>
        <p:spPr bwMode="auto">
          <a:xfrm>
            <a:off x="4556125" y="1878013"/>
            <a:ext cx="1588" cy="3421062"/>
          </a:xfrm>
          <a:prstGeom prst="line">
            <a:avLst/>
          </a:prstGeom>
          <a:noFill/>
          <a:ln w="15875">
            <a:solidFill>
              <a:srgbClr val="000000"/>
            </a:solidFill>
            <a:round/>
            <a:headEnd/>
            <a:tailEnd/>
          </a:ln>
        </p:spPr>
        <p:txBody>
          <a:bodyPr>
            <a:prstTxWarp prst="textNoShape">
              <a:avLst/>
            </a:prstTxWarp>
          </a:bodyPr>
          <a:lstStyle/>
          <a:p>
            <a:endParaRPr lang="en-US"/>
          </a:p>
        </p:txBody>
      </p:sp>
      <p:sp>
        <p:nvSpPr>
          <p:cNvPr id="35845" name="Line 5"/>
          <p:cNvSpPr>
            <a:spLocks noChangeShapeType="1"/>
          </p:cNvSpPr>
          <p:nvPr/>
        </p:nvSpPr>
        <p:spPr bwMode="auto">
          <a:xfrm>
            <a:off x="4506913" y="5299075"/>
            <a:ext cx="49212" cy="1588"/>
          </a:xfrm>
          <a:prstGeom prst="line">
            <a:avLst/>
          </a:prstGeom>
          <a:noFill/>
          <a:ln w="15875">
            <a:solidFill>
              <a:srgbClr val="000000"/>
            </a:solidFill>
            <a:round/>
            <a:headEnd/>
            <a:tailEnd/>
          </a:ln>
        </p:spPr>
        <p:txBody>
          <a:bodyPr>
            <a:prstTxWarp prst="textNoShape">
              <a:avLst/>
            </a:prstTxWarp>
          </a:bodyPr>
          <a:lstStyle/>
          <a:p>
            <a:endParaRPr lang="en-US"/>
          </a:p>
        </p:txBody>
      </p:sp>
      <p:sp>
        <p:nvSpPr>
          <p:cNvPr id="35846" name="Line 6"/>
          <p:cNvSpPr>
            <a:spLocks noChangeShapeType="1"/>
          </p:cNvSpPr>
          <p:nvPr/>
        </p:nvSpPr>
        <p:spPr bwMode="auto">
          <a:xfrm>
            <a:off x="4506913" y="4618038"/>
            <a:ext cx="49212" cy="1587"/>
          </a:xfrm>
          <a:prstGeom prst="line">
            <a:avLst/>
          </a:prstGeom>
          <a:noFill/>
          <a:ln w="15875">
            <a:solidFill>
              <a:srgbClr val="000000"/>
            </a:solidFill>
            <a:round/>
            <a:headEnd/>
            <a:tailEnd/>
          </a:ln>
        </p:spPr>
        <p:txBody>
          <a:bodyPr>
            <a:prstTxWarp prst="textNoShape">
              <a:avLst/>
            </a:prstTxWarp>
          </a:bodyPr>
          <a:lstStyle/>
          <a:p>
            <a:endParaRPr lang="en-US"/>
          </a:p>
        </p:txBody>
      </p:sp>
      <p:sp>
        <p:nvSpPr>
          <p:cNvPr id="35847" name="Line 7"/>
          <p:cNvSpPr>
            <a:spLocks noChangeShapeType="1"/>
          </p:cNvSpPr>
          <p:nvPr/>
        </p:nvSpPr>
        <p:spPr bwMode="auto">
          <a:xfrm>
            <a:off x="4506913" y="3937000"/>
            <a:ext cx="49212" cy="1588"/>
          </a:xfrm>
          <a:prstGeom prst="line">
            <a:avLst/>
          </a:prstGeom>
          <a:noFill/>
          <a:ln w="15875">
            <a:solidFill>
              <a:srgbClr val="000000"/>
            </a:solidFill>
            <a:round/>
            <a:headEnd/>
            <a:tailEnd/>
          </a:ln>
        </p:spPr>
        <p:txBody>
          <a:bodyPr>
            <a:prstTxWarp prst="textNoShape">
              <a:avLst/>
            </a:prstTxWarp>
          </a:bodyPr>
          <a:lstStyle/>
          <a:p>
            <a:endParaRPr lang="en-US"/>
          </a:p>
        </p:txBody>
      </p:sp>
      <p:sp>
        <p:nvSpPr>
          <p:cNvPr id="35848" name="Line 8"/>
          <p:cNvSpPr>
            <a:spLocks noChangeShapeType="1"/>
          </p:cNvSpPr>
          <p:nvPr/>
        </p:nvSpPr>
        <p:spPr bwMode="auto">
          <a:xfrm>
            <a:off x="4506913" y="3255963"/>
            <a:ext cx="49212" cy="1587"/>
          </a:xfrm>
          <a:prstGeom prst="line">
            <a:avLst/>
          </a:prstGeom>
          <a:noFill/>
          <a:ln w="15875">
            <a:solidFill>
              <a:srgbClr val="000000"/>
            </a:solidFill>
            <a:round/>
            <a:headEnd/>
            <a:tailEnd/>
          </a:ln>
        </p:spPr>
        <p:txBody>
          <a:bodyPr>
            <a:prstTxWarp prst="textNoShape">
              <a:avLst/>
            </a:prstTxWarp>
          </a:bodyPr>
          <a:lstStyle/>
          <a:p>
            <a:endParaRPr lang="en-US"/>
          </a:p>
        </p:txBody>
      </p:sp>
      <p:sp>
        <p:nvSpPr>
          <p:cNvPr id="35849" name="Line 9"/>
          <p:cNvSpPr>
            <a:spLocks noChangeShapeType="1"/>
          </p:cNvSpPr>
          <p:nvPr/>
        </p:nvSpPr>
        <p:spPr bwMode="auto">
          <a:xfrm>
            <a:off x="4506913" y="2559050"/>
            <a:ext cx="49212" cy="1588"/>
          </a:xfrm>
          <a:prstGeom prst="line">
            <a:avLst/>
          </a:prstGeom>
          <a:noFill/>
          <a:ln w="15875">
            <a:solidFill>
              <a:srgbClr val="000000"/>
            </a:solidFill>
            <a:round/>
            <a:headEnd/>
            <a:tailEnd/>
          </a:ln>
        </p:spPr>
        <p:txBody>
          <a:bodyPr>
            <a:prstTxWarp prst="textNoShape">
              <a:avLst/>
            </a:prstTxWarp>
          </a:bodyPr>
          <a:lstStyle/>
          <a:p>
            <a:endParaRPr lang="en-US"/>
          </a:p>
        </p:txBody>
      </p:sp>
      <p:sp>
        <p:nvSpPr>
          <p:cNvPr id="35850" name="Line 10"/>
          <p:cNvSpPr>
            <a:spLocks noChangeShapeType="1"/>
          </p:cNvSpPr>
          <p:nvPr/>
        </p:nvSpPr>
        <p:spPr bwMode="auto">
          <a:xfrm>
            <a:off x="4506913" y="1878013"/>
            <a:ext cx="49212" cy="1587"/>
          </a:xfrm>
          <a:prstGeom prst="line">
            <a:avLst/>
          </a:prstGeom>
          <a:noFill/>
          <a:ln w="15875">
            <a:solidFill>
              <a:srgbClr val="000000"/>
            </a:solidFill>
            <a:round/>
            <a:headEnd/>
            <a:tailEnd/>
          </a:ln>
        </p:spPr>
        <p:txBody>
          <a:bodyPr>
            <a:prstTxWarp prst="textNoShape">
              <a:avLst/>
            </a:prstTxWarp>
          </a:bodyPr>
          <a:lstStyle/>
          <a:p>
            <a:endParaRPr lang="en-US"/>
          </a:p>
        </p:txBody>
      </p:sp>
      <p:sp>
        <p:nvSpPr>
          <p:cNvPr id="35851" name="Line 11"/>
          <p:cNvSpPr>
            <a:spLocks noChangeShapeType="1"/>
          </p:cNvSpPr>
          <p:nvPr/>
        </p:nvSpPr>
        <p:spPr bwMode="auto">
          <a:xfrm>
            <a:off x="1549400" y="3255963"/>
            <a:ext cx="4518025" cy="1587"/>
          </a:xfrm>
          <a:prstGeom prst="line">
            <a:avLst/>
          </a:prstGeom>
          <a:noFill/>
          <a:ln w="15875">
            <a:solidFill>
              <a:srgbClr val="000000"/>
            </a:solidFill>
            <a:round/>
            <a:headEnd/>
            <a:tailEnd/>
          </a:ln>
        </p:spPr>
        <p:txBody>
          <a:bodyPr>
            <a:prstTxWarp prst="textNoShape">
              <a:avLst/>
            </a:prstTxWarp>
          </a:bodyPr>
          <a:lstStyle/>
          <a:p>
            <a:endParaRPr lang="en-US"/>
          </a:p>
        </p:txBody>
      </p:sp>
      <p:sp>
        <p:nvSpPr>
          <p:cNvPr id="35852" name="Line 12"/>
          <p:cNvSpPr>
            <a:spLocks noChangeShapeType="1"/>
          </p:cNvSpPr>
          <p:nvPr/>
        </p:nvSpPr>
        <p:spPr bwMode="auto">
          <a:xfrm flipV="1">
            <a:off x="1549400" y="3255963"/>
            <a:ext cx="1588" cy="50800"/>
          </a:xfrm>
          <a:prstGeom prst="line">
            <a:avLst/>
          </a:prstGeom>
          <a:noFill/>
          <a:ln w="15875">
            <a:solidFill>
              <a:srgbClr val="000000"/>
            </a:solidFill>
            <a:round/>
            <a:headEnd/>
            <a:tailEnd/>
          </a:ln>
        </p:spPr>
        <p:txBody>
          <a:bodyPr>
            <a:prstTxWarp prst="textNoShape">
              <a:avLst/>
            </a:prstTxWarp>
          </a:bodyPr>
          <a:lstStyle/>
          <a:p>
            <a:endParaRPr lang="en-US"/>
          </a:p>
        </p:txBody>
      </p:sp>
      <p:sp>
        <p:nvSpPr>
          <p:cNvPr id="35853" name="Line 13"/>
          <p:cNvSpPr>
            <a:spLocks noChangeShapeType="1"/>
          </p:cNvSpPr>
          <p:nvPr/>
        </p:nvSpPr>
        <p:spPr bwMode="auto">
          <a:xfrm flipV="1">
            <a:off x="3060700" y="3255963"/>
            <a:ext cx="1588" cy="50800"/>
          </a:xfrm>
          <a:prstGeom prst="line">
            <a:avLst/>
          </a:prstGeom>
          <a:noFill/>
          <a:ln w="15875">
            <a:solidFill>
              <a:srgbClr val="000000"/>
            </a:solidFill>
            <a:round/>
            <a:headEnd/>
            <a:tailEnd/>
          </a:ln>
        </p:spPr>
        <p:txBody>
          <a:bodyPr>
            <a:prstTxWarp prst="textNoShape">
              <a:avLst/>
            </a:prstTxWarp>
          </a:bodyPr>
          <a:lstStyle/>
          <a:p>
            <a:endParaRPr lang="en-US"/>
          </a:p>
        </p:txBody>
      </p:sp>
      <p:sp>
        <p:nvSpPr>
          <p:cNvPr id="35854" name="Line 14"/>
          <p:cNvSpPr>
            <a:spLocks noChangeShapeType="1"/>
          </p:cNvSpPr>
          <p:nvPr/>
        </p:nvSpPr>
        <p:spPr bwMode="auto">
          <a:xfrm flipV="1">
            <a:off x="4556125" y="3255963"/>
            <a:ext cx="1588" cy="50800"/>
          </a:xfrm>
          <a:prstGeom prst="line">
            <a:avLst/>
          </a:prstGeom>
          <a:noFill/>
          <a:ln w="15875">
            <a:solidFill>
              <a:srgbClr val="000000"/>
            </a:solidFill>
            <a:round/>
            <a:headEnd/>
            <a:tailEnd/>
          </a:ln>
        </p:spPr>
        <p:txBody>
          <a:bodyPr>
            <a:prstTxWarp prst="textNoShape">
              <a:avLst/>
            </a:prstTxWarp>
          </a:bodyPr>
          <a:lstStyle/>
          <a:p>
            <a:endParaRPr lang="en-US"/>
          </a:p>
        </p:txBody>
      </p:sp>
      <p:sp>
        <p:nvSpPr>
          <p:cNvPr id="35855" name="Line 15"/>
          <p:cNvSpPr>
            <a:spLocks noChangeShapeType="1"/>
          </p:cNvSpPr>
          <p:nvPr/>
        </p:nvSpPr>
        <p:spPr bwMode="auto">
          <a:xfrm flipV="1">
            <a:off x="6067425" y="3255963"/>
            <a:ext cx="1588" cy="50800"/>
          </a:xfrm>
          <a:prstGeom prst="line">
            <a:avLst/>
          </a:prstGeom>
          <a:noFill/>
          <a:ln w="15875">
            <a:solidFill>
              <a:srgbClr val="000000"/>
            </a:solidFill>
            <a:round/>
            <a:headEnd/>
            <a:tailEnd/>
          </a:ln>
        </p:spPr>
        <p:txBody>
          <a:bodyPr>
            <a:prstTxWarp prst="textNoShape">
              <a:avLst/>
            </a:prstTxWarp>
          </a:bodyPr>
          <a:lstStyle/>
          <a:p>
            <a:endParaRPr lang="en-US"/>
          </a:p>
        </p:txBody>
      </p:sp>
      <p:sp>
        <p:nvSpPr>
          <p:cNvPr id="35856" name="Freeform 16"/>
          <p:cNvSpPr>
            <a:spLocks/>
          </p:cNvSpPr>
          <p:nvPr/>
        </p:nvSpPr>
        <p:spPr bwMode="auto">
          <a:xfrm>
            <a:off x="5684838" y="2209800"/>
            <a:ext cx="166687" cy="166688"/>
          </a:xfrm>
          <a:custGeom>
            <a:avLst/>
            <a:gdLst>
              <a:gd name="T0" fmla="*/ 105 w 105"/>
              <a:gd name="T1" fmla="*/ 52 h 105"/>
              <a:gd name="T2" fmla="*/ 94 w 105"/>
              <a:gd name="T3" fmla="*/ 84 h 105"/>
              <a:gd name="T4" fmla="*/ 53 w 105"/>
              <a:gd name="T5" fmla="*/ 105 h 105"/>
              <a:gd name="T6" fmla="*/ 53 w 105"/>
              <a:gd name="T7" fmla="*/ 105 h 105"/>
              <a:gd name="T8" fmla="*/ 21 w 105"/>
              <a:gd name="T9" fmla="*/ 84 h 105"/>
              <a:gd name="T10" fmla="*/ 0 w 105"/>
              <a:gd name="T11" fmla="*/ 52 h 105"/>
              <a:gd name="T12" fmla="*/ 0 w 105"/>
              <a:gd name="T13" fmla="*/ 52 h 105"/>
              <a:gd name="T14" fmla="*/ 21 w 105"/>
              <a:gd name="T15" fmla="*/ 10 h 105"/>
              <a:gd name="T16" fmla="*/ 53 w 105"/>
              <a:gd name="T17" fmla="*/ 0 h 105"/>
              <a:gd name="T18" fmla="*/ 53 w 105"/>
              <a:gd name="T19" fmla="*/ 0 h 105"/>
              <a:gd name="T20" fmla="*/ 94 w 105"/>
              <a:gd name="T21" fmla="*/ 10 h 105"/>
              <a:gd name="T22" fmla="*/ 105 w 105"/>
              <a:gd name="T23" fmla="*/ 52 h 10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05"/>
              <a:gd name="T37" fmla="*/ 0 h 105"/>
              <a:gd name="T38" fmla="*/ 105 w 105"/>
              <a:gd name="T39" fmla="*/ 105 h 10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05" h="105">
                <a:moveTo>
                  <a:pt x="105" y="52"/>
                </a:moveTo>
                <a:lnTo>
                  <a:pt x="94" y="84"/>
                </a:lnTo>
                <a:lnTo>
                  <a:pt x="53" y="105"/>
                </a:lnTo>
                <a:lnTo>
                  <a:pt x="21" y="84"/>
                </a:lnTo>
                <a:lnTo>
                  <a:pt x="0" y="52"/>
                </a:lnTo>
                <a:lnTo>
                  <a:pt x="21" y="10"/>
                </a:lnTo>
                <a:lnTo>
                  <a:pt x="53" y="0"/>
                </a:lnTo>
                <a:lnTo>
                  <a:pt x="94" y="10"/>
                </a:lnTo>
                <a:lnTo>
                  <a:pt x="105" y="52"/>
                </a:lnTo>
                <a:close/>
              </a:path>
            </a:pathLst>
          </a:custGeom>
          <a:solidFill>
            <a:srgbClr val="000000"/>
          </a:solidFill>
          <a:ln w="9525">
            <a:noFill/>
            <a:round/>
            <a:headEnd/>
            <a:tailEnd/>
          </a:ln>
        </p:spPr>
        <p:txBody>
          <a:bodyPr>
            <a:prstTxWarp prst="textNoShape">
              <a:avLst/>
            </a:prstTxWarp>
          </a:bodyPr>
          <a:lstStyle/>
          <a:p>
            <a:endParaRPr lang="en-US"/>
          </a:p>
        </p:txBody>
      </p:sp>
      <p:sp>
        <p:nvSpPr>
          <p:cNvPr id="35857" name="Freeform 17"/>
          <p:cNvSpPr>
            <a:spLocks/>
          </p:cNvSpPr>
          <p:nvPr/>
        </p:nvSpPr>
        <p:spPr bwMode="auto">
          <a:xfrm>
            <a:off x="4473575" y="3173413"/>
            <a:ext cx="165100" cy="166687"/>
          </a:xfrm>
          <a:custGeom>
            <a:avLst/>
            <a:gdLst>
              <a:gd name="T0" fmla="*/ 104 w 104"/>
              <a:gd name="T1" fmla="*/ 52 h 105"/>
              <a:gd name="T2" fmla="*/ 94 w 104"/>
              <a:gd name="T3" fmla="*/ 84 h 105"/>
              <a:gd name="T4" fmla="*/ 52 w 104"/>
              <a:gd name="T5" fmla="*/ 105 h 105"/>
              <a:gd name="T6" fmla="*/ 52 w 104"/>
              <a:gd name="T7" fmla="*/ 105 h 105"/>
              <a:gd name="T8" fmla="*/ 21 w 104"/>
              <a:gd name="T9" fmla="*/ 84 h 105"/>
              <a:gd name="T10" fmla="*/ 0 w 104"/>
              <a:gd name="T11" fmla="*/ 52 h 105"/>
              <a:gd name="T12" fmla="*/ 0 w 104"/>
              <a:gd name="T13" fmla="*/ 52 h 105"/>
              <a:gd name="T14" fmla="*/ 21 w 104"/>
              <a:gd name="T15" fmla="*/ 10 h 105"/>
              <a:gd name="T16" fmla="*/ 52 w 104"/>
              <a:gd name="T17" fmla="*/ 0 h 105"/>
              <a:gd name="T18" fmla="*/ 52 w 104"/>
              <a:gd name="T19" fmla="*/ 0 h 105"/>
              <a:gd name="T20" fmla="*/ 94 w 104"/>
              <a:gd name="T21" fmla="*/ 10 h 105"/>
              <a:gd name="T22" fmla="*/ 104 w 104"/>
              <a:gd name="T23" fmla="*/ 52 h 10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04"/>
              <a:gd name="T37" fmla="*/ 0 h 105"/>
              <a:gd name="T38" fmla="*/ 104 w 104"/>
              <a:gd name="T39" fmla="*/ 105 h 10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04" h="105">
                <a:moveTo>
                  <a:pt x="104" y="52"/>
                </a:moveTo>
                <a:lnTo>
                  <a:pt x="94" y="84"/>
                </a:lnTo>
                <a:lnTo>
                  <a:pt x="52" y="105"/>
                </a:lnTo>
                <a:lnTo>
                  <a:pt x="21" y="84"/>
                </a:lnTo>
                <a:lnTo>
                  <a:pt x="0" y="52"/>
                </a:lnTo>
                <a:lnTo>
                  <a:pt x="21" y="10"/>
                </a:lnTo>
                <a:lnTo>
                  <a:pt x="52" y="0"/>
                </a:lnTo>
                <a:lnTo>
                  <a:pt x="94" y="10"/>
                </a:lnTo>
                <a:lnTo>
                  <a:pt x="104" y="52"/>
                </a:lnTo>
                <a:close/>
              </a:path>
            </a:pathLst>
          </a:custGeom>
          <a:solidFill>
            <a:srgbClr val="000000"/>
          </a:solidFill>
          <a:ln w="9525">
            <a:noFill/>
            <a:round/>
            <a:headEnd/>
            <a:tailEnd/>
          </a:ln>
        </p:spPr>
        <p:txBody>
          <a:bodyPr>
            <a:prstTxWarp prst="textNoShape">
              <a:avLst/>
            </a:prstTxWarp>
          </a:bodyPr>
          <a:lstStyle/>
          <a:p>
            <a:endParaRPr lang="en-US"/>
          </a:p>
        </p:txBody>
      </p:sp>
      <p:sp>
        <p:nvSpPr>
          <p:cNvPr id="35858" name="Freeform 18"/>
          <p:cNvSpPr>
            <a:spLocks/>
          </p:cNvSpPr>
          <p:nvPr/>
        </p:nvSpPr>
        <p:spPr bwMode="auto">
          <a:xfrm>
            <a:off x="5684838" y="2209800"/>
            <a:ext cx="166687" cy="166688"/>
          </a:xfrm>
          <a:custGeom>
            <a:avLst/>
            <a:gdLst>
              <a:gd name="T0" fmla="*/ 105 w 105"/>
              <a:gd name="T1" fmla="*/ 52 h 105"/>
              <a:gd name="T2" fmla="*/ 94 w 105"/>
              <a:gd name="T3" fmla="*/ 84 h 105"/>
              <a:gd name="T4" fmla="*/ 94 w 105"/>
              <a:gd name="T5" fmla="*/ 84 h 105"/>
              <a:gd name="T6" fmla="*/ 53 w 105"/>
              <a:gd name="T7" fmla="*/ 105 h 105"/>
              <a:gd name="T8" fmla="*/ 53 w 105"/>
              <a:gd name="T9" fmla="*/ 105 h 105"/>
              <a:gd name="T10" fmla="*/ 53 w 105"/>
              <a:gd name="T11" fmla="*/ 105 h 105"/>
              <a:gd name="T12" fmla="*/ 53 w 105"/>
              <a:gd name="T13" fmla="*/ 105 h 105"/>
              <a:gd name="T14" fmla="*/ 21 w 105"/>
              <a:gd name="T15" fmla="*/ 84 h 105"/>
              <a:gd name="T16" fmla="*/ 21 w 105"/>
              <a:gd name="T17" fmla="*/ 84 h 105"/>
              <a:gd name="T18" fmla="*/ 0 w 105"/>
              <a:gd name="T19" fmla="*/ 52 h 105"/>
              <a:gd name="T20" fmla="*/ 0 w 105"/>
              <a:gd name="T21" fmla="*/ 52 h 105"/>
              <a:gd name="T22" fmla="*/ 0 w 105"/>
              <a:gd name="T23" fmla="*/ 52 h 105"/>
              <a:gd name="T24" fmla="*/ 0 w 105"/>
              <a:gd name="T25" fmla="*/ 52 h 105"/>
              <a:gd name="T26" fmla="*/ 21 w 105"/>
              <a:gd name="T27" fmla="*/ 10 h 105"/>
              <a:gd name="T28" fmla="*/ 21 w 105"/>
              <a:gd name="T29" fmla="*/ 10 h 105"/>
              <a:gd name="T30" fmla="*/ 53 w 105"/>
              <a:gd name="T31" fmla="*/ 0 h 105"/>
              <a:gd name="T32" fmla="*/ 53 w 105"/>
              <a:gd name="T33" fmla="*/ 0 h 105"/>
              <a:gd name="T34" fmla="*/ 53 w 105"/>
              <a:gd name="T35" fmla="*/ 0 h 105"/>
              <a:gd name="T36" fmla="*/ 53 w 105"/>
              <a:gd name="T37" fmla="*/ 0 h 105"/>
              <a:gd name="T38" fmla="*/ 94 w 105"/>
              <a:gd name="T39" fmla="*/ 10 h 105"/>
              <a:gd name="T40" fmla="*/ 94 w 105"/>
              <a:gd name="T41" fmla="*/ 10 h 105"/>
              <a:gd name="T42" fmla="*/ 105 w 105"/>
              <a:gd name="T43" fmla="*/ 52 h 105"/>
              <a:gd name="T44" fmla="*/ 105 w 105"/>
              <a:gd name="T45" fmla="*/ 52 h 10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05"/>
              <a:gd name="T70" fmla="*/ 0 h 105"/>
              <a:gd name="T71" fmla="*/ 105 w 105"/>
              <a:gd name="T72" fmla="*/ 105 h 10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05" h="105">
                <a:moveTo>
                  <a:pt x="105" y="52"/>
                </a:moveTo>
                <a:lnTo>
                  <a:pt x="94" y="84"/>
                </a:lnTo>
                <a:lnTo>
                  <a:pt x="53" y="105"/>
                </a:lnTo>
                <a:lnTo>
                  <a:pt x="21" y="84"/>
                </a:lnTo>
                <a:lnTo>
                  <a:pt x="0" y="52"/>
                </a:lnTo>
                <a:lnTo>
                  <a:pt x="21" y="10"/>
                </a:lnTo>
                <a:lnTo>
                  <a:pt x="53" y="0"/>
                </a:lnTo>
                <a:lnTo>
                  <a:pt x="94" y="10"/>
                </a:lnTo>
                <a:lnTo>
                  <a:pt x="105" y="52"/>
                </a:lnTo>
                <a:close/>
              </a:path>
            </a:pathLst>
          </a:custGeom>
          <a:noFill/>
          <a:ln w="15875">
            <a:solidFill>
              <a:srgbClr val="000000"/>
            </a:solidFill>
            <a:prstDash val="solid"/>
            <a:round/>
            <a:headEnd/>
            <a:tailEnd/>
          </a:ln>
        </p:spPr>
        <p:txBody>
          <a:bodyPr>
            <a:prstTxWarp prst="textNoShape">
              <a:avLst/>
            </a:prstTxWarp>
          </a:bodyPr>
          <a:lstStyle/>
          <a:p>
            <a:endParaRPr lang="en-US"/>
          </a:p>
        </p:txBody>
      </p:sp>
      <p:sp>
        <p:nvSpPr>
          <p:cNvPr id="35859" name="Freeform 19"/>
          <p:cNvSpPr>
            <a:spLocks/>
          </p:cNvSpPr>
          <p:nvPr/>
        </p:nvSpPr>
        <p:spPr bwMode="auto">
          <a:xfrm>
            <a:off x="4473575" y="3173413"/>
            <a:ext cx="165100" cy="166687"/>
          </a:xfrm>
          <a:custGeom>
            <a:avLst/>
            <a:gdLst>
              <a:gd name="T0" fmla="*/ 104 w 104"/>
              <a:gd name="T1" fmla="*/ 52 h 105"/>
              <a:gd name="T2" fmla="*/ 94 w 104"/>
              <a:gd name="T3" fmla="*/ 84 h 105"/>
              <a:gd name="T4" fmla="*/ 94 w 104"/>
              <a:gd name="T5" fmla="*/ 84 h 105"/>
              <a:gd name="T6" fmla="*/ 52 w 104"/>
              <a:gd name="T7" fmla="*/ 105 h 105"/>
              <a:gd name="T8" fmla="*/ 52 w 104"/>
              <a:gd name="T9" fmla="*/ 105 h 105"/>
              <a:gd name="T10" fmla="*/ 52 w 104"/>
              <a:gd name="T11" fmla="*/ 105 h 105"/>
              <a:gd name="T12" fmla="*/ 52 w 104"/>
              <a:gd name="T13" fmla="*/ 105 h 105"/>
              <a:gd name="T14" fmla="*/ 21 w 104"/>
              <a:gd name="T15" fmla="*/ 84 h 105"/>
              <a:gd name="T16" fmla="*/ 21 w 104"/>
              <a:gd name="T17" fmla="*/ 84 h 105"/>
              <a:gd name="T18" fmla="*/ 0 w 104"/>
              <a:gd name="T19" fmla="*/ 52 h 105"/>
              <a:gd name="T20" fmla="*/ 0 w 104"/>
              <a:gd name="T21" fmla="*/ 52 h 105"/>
              <a:gd name="T22" fmla="*/ 0 w 104"/>
              <a:gd name="T23" fmla="*/ 52 h 105"/>
              <a:gd name="T24" fmla="*/ 0 w 104"/>
              <a:gd name="T25" fmla="*/ 52 h 105"/>
              <a:gd name="T26" fmla="*/ 21 w 104"/>
              <a:gd name="T27" fmla="*/ 10 h 105"/>
              <a:gd name="T28" fmla="*/ 21 w 104"/>
              <a:gd name="T29" fmla="*/ 10 h 105"/>
              <a:gd name="T30" fmla="*/ 52 w 104"/>
              <a:gd name="T31" fmla="*/ 0 h 105"/>
              <a:gd name="T32" fmla="*/ 52 w 104"/>
              <a:gd name="T33" fmla="*/ 0 h 105"/>
              <a:gd name="T34" fmla="*/ 52 w 104"/>
              <a:gd name="T35" fmla="*/ 0 h 105"/>
              <a:gd name="T36" fmla="*/ 52 w 104"/>
              <a:gd name="T37" fmla="*/ 0 h 105"/>
              <a:gd name="T38" fmla="*/ 94 w 104"/>
              <a:gd name="T39" fmla="*/ 10 h 105"/>
              <a:gd name="T40" fmla="*/ 94 w 104"/>
              <a:gd name="T41" fmla="*/ 10 h 105"/>
              <a:gd name="T42" fmla="*/ 104 w 104"/>
              <a:gd name="T43" fmla="*/ 52 h 105"/>
              <a:gd name="T44" fmla="*/ 104 w 104"/>
              <a:gd name="T45" fmla="*/ 52 h 10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04"/>
              <a:gd name="T70" fmla="*/ 0 h 105"/>
              <a:gd name="T71" fmla="*/ 104 w 104"/>
              <a:gd name="T72" fmla="*/ 105 h 10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04" h="105">
                <a:moveTo>
                  <a:pt x="104" y="52"/>
                </a:moveTo>
                <a:lnTo>
                  <a:pt x="94" y="84"/>
                </a:lnTo>
                <a:lnTo>
                  <a:pt x="52" y="105"/>
                </a:lnTo>
                <a:lnTo>
                  <a:pt x="21" y="84"/>
                </a:lnTo>
                <a:lnTo>
                  <a:pt x="0" y="52"/>
                </a:lnTo>
                <a:lnTo>
                  <a:pt x="21" y="10"/>
                </a:lnTo>
                <a:lnTo>
                  <a:pt x="52" y="0"/>
                </a:lnTo>
                <a:lnTo>
                  <a:pt x="94" y="10"/>
                </a:lnTo>
                <a:lnTo>
                  <a:pt x="104" y="52"/>
                </a:lnTo>
                <a:close/>
              </a:path>
            </a:pathLst>
          </a:custGeom>
          <a:noFill/>
          <a:ln w="15875">
            <a:solidFill>
              <a:srgbClr val="000000"/>
            </a:solidFill>
            <a:prstDash val="solid"/>
            <a:round/>
            <a:headEnd/>
            <a:tailEnd/>
          </a:ln>
        </p:spPr>
        <p:txBody>
          <a:bodyPr>
            <a:prstTxWarp prst="textNoShape">
              <a:avLst/>
            </a:prstTxWarp>
          </a:bodyPr>
          <a:lstStyle/>
          <a:p>
            <a:endParaRPr lang="en-US"/>
          </a:p>
        </p:txBody>
      </p:sp>
      <p:sp>
        <p:nvSpPr>
          <p:cNvPr id="35860" name="Freeform 20"/>
          <p:cNvSpPr>
            <a:spLocks/>
          </p:cNvSpPr>
          <p:nvPr/>
        </p:nvSpPr>
        <p:spPr bwMode="auto">
          <a:xfrm>
            <a:off x="2662238" y="4818063"/>
            <a:ext cx="166687" cy="165100"/>
          </a:xfrm>
          <a:custGeom>
            <a:avLst/>
            <a:gdLst>
              <a:gd name="T0" fmla="*/ 105 w 105"/>
              <a:gd name="T1" fmla="*/ 52 h 104"/>
              <a:gd name="T2" fmla="*/ 94 w 105"/>
              <a:gd name="T3" fmla="*/ 83 h 104"/>
              <a:gd name="T4" fmla="*/ 53 w 105"/>
              <a:gd name="T5" fmla="*/ 104 h 104"/>
              <a:gd name="T6" fmla="*/ 53 w 105"/>
              <a:gd name="T7" fmla="*/ 104 h 104"/>
              <a:gd name="T8" fmla="*/ 21 w 105"/>
              <a:gd name="T9" fmla="*/ 83 h 104"/>
              <a:gd name="T10" fmla="*/ 0 w 105"/>
              <a:gd name="T11" fmla="*/ 52 h 104"/>
              <a:gd name="T12" fmla="*/ 0 w 105"/>
              <a:gd name="T13" fmla="*/ 52 h 104"/>
              <a:gd name="T14" fmla="*/ 21 w 105"/>
              <a:gd name="T15" fmla="*/ 10 h 104"/>
              <a:gd name="T16" fmla="*/ 53 w 105"/>
              <a:gd name="T17" fmla="*/ 0 h 104"/>
              <a:gd name="T18" fmla="*/ 53 w 105"/>
              <a:gd name="T19" fmla="*/ 0 h 104"/>
              <a:gd name="T20" fmla="*/ 94 w 105"/>
              <a:gd name="T21" fmla="*/ 10 h 104"/>
              <a:gd name="T22" fmla="*/ 105 w 105"/>
              <a:gd name="T23" fmla="*/ 52 h 10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05"/>
              <a:gd name="T37" fmla="*/ 0 h 104"/>
              <a:gd name="T38" fmla="*/ 105 w 105"/>
              <a:gd name="T39" fmla="*/ 104 h 10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05" h="104">
                <a:moveTo>
                  <a:pt x="105" y="52"/>
                </a:moveTo>
                <a:lnTo>
                  <a:pt x="94" y="83"/>
                </a:lnTo>
                <a:lnTo>
                  <a:pt x="53" y="104"/>
                </a:lnTo>
                <a:lnTo>
                  <a:pt x="21" y="83"/>
                </a:lnTo>
                <a:lnTo>
                  <a:pt x="0" y="52"/>
                </a:lnTo>
                <a:lnTo>
                  <a:pt x="21" y="10"/>
                </a:lnTo>
                <a:lnTo>
                  <a:pt x="53" y="0"/>
                </a:lnTo>
                <a:lnTo>
                  <a:pt x="94" y="10"/>
                </a:lnTo>
                <a:lnTo>
                  <a:pt x="105" y="52"/>
                </a:lnTo>
                <a:close/>
              </a:path>
            </a:pathLst>
          </a:custGeom>
          <a:solidFill>
            <a:srgbClr val="000000"/>
          </a:solidFill>
          <a:ln w="9525">
            <a:noFill/>
            <a:round/>
            <a:headEnd/>
            <a:tailEnd/>
          </a:ln>
        </p:spPr>
        <p:txBody>
          <a:bodyPr>
            <a:prstTxWarp prst="textNoShape">
              <a:avLst/>
            </a:prstTxWarp>
          </a:bodyPr>
          <a:lstStyle/>
          <a:p>
            <a:endParaRPr lang="en-US"/>
          </a:p>
        </p:txBody>
      </p:sp>
      <p:sp>
        <p:nvSpPr>
          <p:cNvPr id="35861" name="Freeform 21"/>
          <p:cNvSpPr>
            <a:spLocks/>
          </p:cNvSpPr>
          <p:nvPr/>
        </p:nvSpPr>
        <p:spPr bwMode="auto">
          <a:xfrm>
            <a:off x="2662238" y="4818063"/>
            <a:ext cx="166687" cy="165100"/>
          </a:xfrm>
          <a:custGeom>
            <a:avLst/>
            <a:gdLst>
              <a:gd name="T0" fmla="*/ 105 w 105"/>
              <a:gd name="T1" fmla="*/ 52 h 104"/>
              <a:gd name="T2" fmla="*/ 94 w 105"/>
              <a:gd name="T3" fmla="*/ 83 h 104"/>
              <a:gd name="T4" fmla="*/ 94 w 105"/>
              <a:gd name="T5" fmla="*/ 83 h 104"/>
              <a:gd name="T6" fmla="*/ 53 w 105"/>
              <a:gd name="T7" fmla="*/ 104 h 104"/>
              <a:gd name="T8" fmla="*/ 53 w 105"/>
              <a:gd name="T9" fmla="*/ 104 h 104"/>
              <a:gd name="T10" fmla="*/ 53 w 105"/>
              <a:gd name="T11" fmla="*/ 104 h 104"/>
              <a:gd name="T12" fmla="*/ 53 w 105"/>
              <a:gd name="T13" fmla="*/ 104 h 104"/>
              <a:gd name="T14" fmla="*/ 21 w 105"/>
              <a:gd name="T15" fmla="*/ 83 h 104"/>
              <a:gd name="T16" fmla="*/ 21 w 105"/>
              <a:gd name="T17" fmla="*/ 83 h 104"/>
              <a:gd name="T18" fmla="*/ 0 w 105"/>
              <a:gd name="T19" fmla="*/ 52 h 104"/>
              <a:gd name="T20" fmla="*/ 0 w 105"/>
              <a:gd name="T21" fmla="*/ 52 h 104"/>
              <a:gd name="T22" fmla="*/ 0 w 105"/>
              <a:gd name="T23" fmla="*/ 52 h 104"/>
              <a:gd name="T24" fmla="*/ 0 w 105"/>
              <a:gd name="T25" fmla="*/ 52 h 104"/>
              <a:gd name="T26" fmla="*/ 21 w 105"/>
              <a:gd name="T27" fmla="*/ 10 h 104"/>
              <a:gd name="T28" fmla="*/ 21 w 105"/>
              <a:gd name="T29" fmla="*/ 10 h 104"/>
              <a:gd name="T30" fmla="*/ 53 w 105"/>
              <a:gd name="T31" fmla="*/ 0 h 104"/>
              <a:gd name="T32" fmla="*/ 53 w 105"/>
              <a:gd name="T33" fmla="*/ 0 h 104"/>
              <a:gd name="T34" fmla="*/ 53 w 105"/>
              <a:gd name="T35" fmla="*/ 0 h 104"/>
              <a:gd name="T36" fmla="*/ 53 w 105"/>
              <a:gd name="T37" fmla="*/ 0 h 104"/>
              <a:gd name="T38" fmla="*/ 94 w 105"/>
              <a:gd name="T39" fmla="*/ 10 h 104"/>
              <a:gd name="T40" fmla="*/ 94 w 105"/>
              <a:gd name="T41" fmla="*/ 10 h 104"/>
              <a:gd name="T42" fmla="*/ 105 w 105"/>
              <a:gd name="T43" fmla="*/ 52 h 104"/>
              <a:gd name="T44" fmla="*/ 105 w 105"/>
              <a:gd name="T45" fmla="*/ 52 h 10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05"/>
              <a:gd name="T70" fmla="*/ 0 h 104"/>
              <a:gd name="T71" fmla="*/ 105 w 105"/>
              <a:gd name="T72" fmla="*/ 104 h 104"/>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05" h="104">
                <a:moveTo>
                  <a:pt x="105" y="52"/>
                </a:moveTo>
                <a:lnTo>
                  <a:pt x="94" y="83"/>
                </a:lnTo>
                <a:lnTo>
                  <a:pt x="53" y="104"/>
                </a:lnTo>
                <a:lnTo>
                  <a:pt x="21" y="83"/>
                </a:lnTo>
                <a:lnTo>
                  <a:pt x="0" y="52"/>
                </a:lnTo>
                <a:lnTo>
                  <a:pt x="21" y="10"/>
                </a:lnTo>
                <a:lnTo>
                  <a:pt x="53" y="0"/>
                </a:lnTo>
                <a:lnTo>
                  <a:pt x="94" y="10"/>
                </a:lnTo>
                <a:lnTo>
                  <a:pt x="105" y="52"/>
                </a:lnTo>
                <a:close/>
              </a:path>
            </a:pathLst>
          </a:custGeom>
          <a:noFill/>
          <a:ln w="15875">
            <a:solidFill>
              <a:srgbClr val="000000"/>
            </a:solidFill>
            <a:prstDash val="solid"/>
            <a:round/>
            <a:headEnd/>
            <a:tailEnd/>
          </a:ln>
        </p:spPr>
        <p:txBody>
          <a:bodyPr>
            <a:prstTxWarp prst="textNoShape">
              <a:avLst/>
            </a:prstTxWarp>
          </a:bodyPr>
          <a:lstStyle/>
          <a:p>
            <a:endParaRPr lang="en-US"/>
          </a:p>
        </p:txBody>
      </p:sp>
      <p:sp>
        <p:nvSpPr>
          <p:cNvPr id="35862" name="Rectangle 22"/>
          <p:cNvSpPr>
            <a:spLocks noChangeArrowheads="1"/>
          </p:cNvSpPr>
          <p:nvPr/>
        </p:nvSpPr>
        <p:spPr bwMode="auto">
          <a:xfrm>
            <a:off x="4048125" y="5191125"/>
            <a:ext cx="406400" cy="244475"/>
          </a:xfrm>
          <a:prstGeom prst="rect">
            <a:avLst/>
          </a:prstGeom>
          <a:noFill/>
          <a:ln w="9525">
            <a:noFill/>
            <a:miter lim="800000"/>
            <a:headEnd/>
            <a:tailEnd/>
          </a:ln>
        </p:spPr>
        <p:txBody>
          <a:bodyPr wrap="none" lIns="0" tIns="0" rIns="0" bIns="0">
            <a:prstTxWarp prst="textNoShape">
              <a:avLst/>
            </a:prstTxWarp>
            <a:spAutoFit/>
          </a:bodyPr>
          <a:lstStyle/>
          <a:p>
            <a:r>
              <a:rPr lang="en-US" sz="1600">
                <a:solidFill>
                  <a:srgbClr val="000000"/>
                </a:solidFill>
                <a:latin typeface="Helvetica" charset="0"/>
              </a:rPr>
              <a:t>-150</a:t>
            </a:r>
            <a:endParaRPr lang="en-US"/>
          </a:p>
        </p:txBody>
      </p:sp>
      <p:sp>
        <p:nvSpPr>
          <p:cNvPr id="35863" name="Rectangle 23"/>
          <p:cNvSpPr>
            <a:spLocks noChangeArrowheads="1"/>
          </p:cNvSpPr>
          <p:nvPr/>
        </p:nvSpPr>
        <p:spPr bwMode="auto">
          <a:xfrm>
            <a:off x="4048125" y="4510088"/>
            <a:ext cx="406400" cy="244475"/>
          </a:xfrm>
          <a:prstGeom prst="rect">
            <a:avLst/>
          </a:prstGeom>
          <a:noFill/>
          <a:ln w="9525">
            <a:noFill/>
            <a:miter lim="800000"/>
            <a:headEnd/>
            <a:tailEnd/>
          </a:ln>
        </p:spPr>
        <p:txBody>
          <a:bodyPr wrap="none" lIns="0" tIns="0" rIns="0" bIns="0">
            <a:prstTxWarp prst="textNoShape">
              <a:avLst/>
            </a:prstTxWarp>
            <a:spAutoFit/>
          </a:bodyPr>
          <a:lstStyle/>
          <a:p>
            <a:r>
              <a:rPr lang="en-US" sz="1600">
                <a:solidFill>
                  <a:srgbClr val="000000"/>
                </a:solidFill>
                <a:latin typeface="Helvetica" charset="0"/>
              </a:rPr>
              <a:t>-100</a:t>
            </a:r>
            <a:endParaRPr lang="en-US"/>
          </a:p>
        </p:txBody>
      </p:sp>
      <p:sp>
        <p:nvSpPr>
          <p:cNvPr id="35864" name="Rectangle 24"/>
          <p:cNvSpPr>
            <a:spLocks noChangeArrowheads="1"/>
          </p:cNvSpPr>
          <p:nvPr/>
        </p:nvSpPr>
        <p:spPr bwMode="auto">
          <a:xfrm>
            <a:off x="4165600" y="3829050"/>
            <a:ext cx="293688" cy="244475"/>
          </a:xfrm>
          <a:prstGeom prst="rect">
            <a:avLst/>
          </a:prstGeom>
          <a:noFill/>
          <a:ln w="9525">
            <a:noFill/>
            <a:miter lim="800000"/>
            <a:headEnd/>
            <a:tailEnd/>
          </a:ln>
        </p:spPr>
        <p:txBody>
          <a:bodyPr wrap="none" lIns="0" tIns="0" rIns="0" bIns="0">
            <a:prstTxWarp prst="textNoShape">
              <a:avLst/>
            </a:prstTxWarp>
            <a:spAutoFit/>
          </a:bodyPr>
          <a:lstStyle/>
          <a:p>
            <a:r>
              <a:rPr lang="en-US" sz="1600">
                <a:solidFill>
                  <a:srgbClr val="000000"/>
                </a:solidFill>
                <a:latin typeface="Helvetica" charset="0"/>
              </a:rPr>
              <a:t>-50</a:t>
            </a:r>
            <a:endParaRPr lang="en-US"/>
          </a:p>
        </p:txBody>
      </p:sp>
      <p:sp>
        <p:nvSpPr>
          <p:cNvPr id="35865" name="Rectangle 25"/>
          <p:cNvSpPr>
            <a:spLocks noChangeArrowheads="1"/>
          </p:cNvSpPr>
          <p:nvPr/>
        </p:nvSpPr>
        <p:spPr bwMode="auto">
          <a:xfrm>
            <a:off x="4230688" y="2449513"/>
            <a:ext cx="225425" cy="244475"/>
          </a:xfrm>
          <a:prstGeom prst="rect">
            <a:avLst/>
          </a:prstGeom>
          <a:noFill/>
          <a:ln w="9525">
            <a:noFill/>
            <a:miter lim="800000"/>
            <a:headEnd/>
            <a:tailEnd/>
          </a:ln>
        </p:spPr>
        <p:txBody>
          <a:bodyPr wrap="none" lIns="0" tIns="0" rIns="0" bIns="0">
            <a:prstTxWarp prst="textNoShape">
              <a:avLst/>
            </a:prstTxWarp>
            <a:spAutoFit/>
          </a:bodyPr>
          <a:lstStyle/>
          <a:p>
            <a:r>
              <a:rPr lang="en-US" sz="1600">
                <a:solidFill>
                  <a:srgbClr val="000000"/>
                </a:solidFill>
                <a:latin typeface="Helvetica" charset="0"/>
              </a:rPr>
              <a:t>50</a:t>
            </a:r>
            <a:endParaRPr lang="en-US"/>
          </a:p>
        </p:txBody>
      </p:sp>
      <p:sp>
        <p:nvSpPr>
          <p:cNvPr id="35866" name="Rectangle 26"/>
          <p:cNvSpPr>
            <a:spLocks noChangeArrowheads="1"/>
          </p:cNvSpPr>
          <p:nvPr/>
        </p:nvSpPr>
        <p:spPr bwMode="auto">
          <a:xfrm>
            <a:off x="4114800" y="1768475"/>
            <a:ext cx="338138" cy="244475"/>
          </a:xfrm>
          <a:prstGeom prst="rect">
            <a:avLst/>
          </a:prstGeom>
          <a:noFill/>
          <a:ln w="9525">
            <a:noFill/>
            <a:miter lim="800000"/>
            <a:headEnd/>
            <a:tailEnd/>
          </a:ln>
        </p:spPr>
        <p:txBody>
          <a:bodyPr wrap="none" lIns="0" tIns="0" rIns="0" bIns="0">
            <a:prstTxWarp prst="textNoShape">
              <a:avLst/>
            </a:prstTxWarp>
            <a:spAutoFit/>
          </a:bodyPr>
          <a:lstStyle/>
          <a:p>
            <a:r>
              <a:rPr lang="en-US" sz="1600">
                <a:solidFill>
                  <a:srgbClr val="000000"/>
                </a:solidFill>
                <a:latin typeface="Helvetica" charset="0"/>
              </a:rPr>
              <a:t>100</a:t>
            </a:r>
            <a:endParaRPr lang="en-US"/>
          </a:p>
        </p:txBody>
      </p:sp>
      <p:sp>
        <p:nvSpPr>
          <p:cNvPr id="35867" name="Rectangle 27"/>
          <p:cNvSpPr>
            <a:spLocks noChangeArrowheads="1"/>
          </p:cNvSpPr>
          <p:nvPr/>
        </p:nvSpPr>
        <p:spPr bwMode="auto">
          <a:xfrm>
            <a:off x="4116590" y="5486400"/>
            <a:ext cx="912610" cy="492443"/>
          </a:xfrm>
          <a:prstGeom prst="rect">
            <a:avLst/>
          </a:prstGeom>
          <a:noFill/>
          <a:ln w="9525">
            <a:noFill/>
            <a:miter lim="800000"/>
            <a:headEnd/>
            <a:tailEnd/>
          </a:ln>
        </p:spPr>
        <p:txBody>
          <a:bodyPr wrap="none" lIns="0" tIns="0" rIns="0" bIns="0">
            <a:prstTxWarp prst="textNoShape">
              <a:avLst/>
            </a:prstTxWarp>
            <a:spAutoFit/>
          </a:bodyPr>
          <a:lstStyle/>
          <a:p>
            <a:r>
              <a:rPr lang="en-US" sz="1600" dirty="0">
                <a:solidFill>
                  <a:srgbClr val="0000FF"/>
                </a:solidFill>
                <a:latin typeface="Helvetica" charset="0"/>
              </a:rPr>
              <a:t>Sea </a:t>
            </a:r>
            <a:r>
              <a:rPr lang="en-US" sz="1600" dirty="0" smtClean="0">
                <a:solidFill>
                  <a:srgbClr val="0000FF"/>
                </a:solidFill>
                <a:latin typeface="Helvetica" charset="0"/>
              </a:rPr>
              <a:t>Level </a:t>
            </a:r>
          </a:p>
          <a:p>
            <a:r>
              <a:rPr lang="en-US" sz="1600" dirty="0" smtClean="0">
                <a:solidFill>
                  <a:srgbClr val="0000FF"/>
                </a:solidFill>
                <a:latin typeface="Helvetica" charset="0"/>
              </a:rPr>
              <a:t>(meters)</a:t>
            </a:r>
            <a:endParaRPr lang="en-US" dirty="0">
              <a:solidFill>
                <a:srgbClr val="0000FF"/>
              </a:solidFill>
            </a:endParaRPr>
          </a:p>
        </p:txBody>
      </p:sp>
      <p:sp>
        <p:nvSpPr>
          <p:cNvPr id="35868" name="Rectangle 28"/>
          <p:cNvSpPr>
            <a:spLocks noChangeArrowheads="1"/>
          </p:cNvSpPr>
          <p:nvPr/>
        </p:nvSpPr>
        <p:spPr bwMode="auto">
          <a:xfrm>
            <a:off x="1541463" y="4625975"/>
            <a:ext cx="1060450" cy="244475"/>
          </a:xfrm>
          <a:prstGeom prst="rect">
            <a:avLst/>
          </a:prstGeom>
          <a:noFill/>
          <a:ln w="9525">
            <a:noFill/>
            <a:miter lim="800000"/>
            <a:headEnd/>
            <a:tailEnd/>
          </a:ln>
        </p:spPr>
        <p:txBody>
          <a:bodyPr wrap="none" lIns="0" tIns="0" rIns="0" bIns="0">
            <a:prstTxWarp prst="textNoShape">
              <a:avLst/>
            </a:prstTxWarp>
            <a:spAutoFit/>
          </a:bodyPr>
          <a:lstStyle/>
          <a:p>
            <a:r>
              <a:rPr lang="en-US" sz="1600">
                <a:solidFill>
                  <a:srgbClr val="000000"/>
                </a:solidFill>
                <a:latin typeface="Helvetica" charset="0"/>
              </a:rPr>
              <a:t>Last Glacial</a:t>
            </a:r>
            <a:endParaRPr lang="en-US"/>
          </a:p>
        </p:txBody>
      </p:sp>
      <p:sp>
        <p:nvSpPr>
          <p:cNvPr id="35869" name="Rectangle 29"/>
          <p:cNvSpPr>
            <a:spLocks noChangeArrowheads="1"/>
          </p:cNvSpPr>
          <p:nvPr/>
        </p:nvSpPr>
        <p:spPr bwMode="auto">
          <a:xfrm>
            <a:off x="1541463" y="4826000"/>
            <a:ext cx="881062" cy="244475"/>
          </a:xfrm>
          <a:prstGeom prst="rect">
            <a:avLst/>
          </a:prstGeom>
          <a:noFill/>
          <a:ln w="9525">
            <a:noFill/>
            <a:miter lim="800000"/>
            <a:headEnd/>
            <a:tailEnd/>
          </a:ln>
        </p:spPr>
        <p:txBody>
          <a:bodyPr wrap="none" lIns="0" tIns="0" rIns="0" bIns="0">
            <a:prstTxWarp prst="textNoShape">
              <a:avLst/>
            </a:prstTxWarp>
            <a:spAutoFit/>
          </a:bodyPr>
          <a:lstStyle/>
          <a:p>
            <a:r>
              <a:rPr lang="en-US" sz="1600">
                <a:solidFill>
                  <a:srgbClr val="000000"/>
                </a:solidFill>
                <a:latin typeface="Helvetica" charset="0"/>
              </a:rPr>
              <a:t>Maximum</a:t>
            </a:r>
            <a:endParaRPr lang="en-US"/>
          </a:p>
        </p:txBody>
      </p:sp>
      <p:sp>
        <p:nvSpPr>
          <p:cNvPr id="35870" name="Rectangle 30"/>
          <p:cNvSpPr>
            <a:spLocks noChangeArrowheads="1"/>
          </p:cNvSpPr>
          <p:nvPr/>
        </p:nvSpPr>
        <p:spPr bwMode="auto">
          <a:xfrm>
            <a:off x="1541463" y="5024438"/>
            <a:ext cx="282575" cy="244475"/>
          </a:xfrm>
          <a:prstGeom prst="rect">
            <a:avLst/>
          </a:prstGeom>
          <a:noFill/>
          <a:ln w="9525">
            <a:noFill/>
            <a:miter lim="800000"/>
            <a:headEnd/>
            <a:tailEnd/>
          </a:ln>
        </p:spPr>
        <p:txBody>
          <a:bodyPr wrap="none" lIns="0" tIns="0" rIns="0" bIns="0">
            <a:prstTxWarp prst="textNoShape">
              <a:avLst/>
            </a:prstTxWarp>
            <a:spAutoFit/>
          </a:bodyPr>
          <a:lstStyle/>
          <a:p>
            <a:r>
              <a:rPr lang="en-US" sz="1600">
                <a:solidFill>
                  <a:srgbClr val="000000"/>
                </a:solidFill>
                <a:latin typeface="Helvetica" charset="0"/>
              </a:rPr>
              <a:t>20 </a:t>
            </a:r>
            <a:endParaRPr lang="en-US"/>
          </a:p>
        </p:txBody>
      </p:sp>
      <p:sp>
        <p:nvSpPr>
          <p:cNvPr id="35871" name="Rectangle 31"/>
          <p:cNvSpPr>
            <a:spLocks noChangeArrowheads="1"/>
          </p:cNvSpPr>
          <p:nvPr/>
        </p:nvSpPr>
        <p:spPr bwMode="auto">
          <a:xfrm>
            <a:off x="1798638" y="5024438"/>
            <a:ext cx="271462" cy="244475"/>
          </a:xfrm>
          <a:prstGeom prst="rect">
            <a:avLst/>
          </a:prstGeom>
          <a:noFill/>
          <a:ln w="9525">
            <a:noFill/>
            <a:miter lim="800000"/>
            <a:headEnd/>
            <a:tailEnd/>
          </a:ln>
        </p:spPr>
        <p:txBody>
          <a:bodyPr wrap="none" lIns="0" tIns="0" rIns="0" bIns="0">
            <a:prstTxWarp prst="textNoShape">
              <a:avLst/>
            </a:prstTxWarp>
            <a:spAutoFit/>
          </a:bodyPr>
          <a:lstStyle/>
          <a:p>
            <a:r>
              <a:rPr lang="en-US" sz="1600">
                <a:solidFill>
                  <a:srgbClr val="000000"/>
                </a:solidFill>
                <a:latin typeface="Helvetica" charset="0"/>
              </a:rPr>
              <a:t>kyr</a:t>
            </a:r>
            <a:endParaRPr lang="en-US"/>
          </a:p>
        </p:txBody>
      </p:sp>
      <p:sp>
        <p:nvSpPr>
          <p:cNvPr id="35872" name="Rectangle 32"/>
          <p:cNvSpPr>
            <a:spLocks noChangeArrowheads="1"/>
          </p:cNvSpPr>
          <p:nvPr/>
        </p:nvSpPr>
        <p:spPr bwMode="auto">
          <a:xfrm>
            <a:off x="2063750" y="5024438"/>
            <a:ext cx="395288" cy="244475"/>
          </a:xfrm>
          <a:prstGeom prst="rect">
            <a:avLst/>
          </a:prstGeom>
          <a:noFill/>
          <a:ln w="9525">
            <a:noFill/>
            <a:miter lim="800000"/>
            <a:headEnd/>
            <a:tailEnd/>
          </a:ln>
        </p:spPr>
        <p:txBody>
          <a:bodyPr wrap="none" lIns="0" tIns="0" rIns="0" bIns="0">
            <a:prstTxWarp prst="textNoShape">
              <a:avLst/>
            </a:prstTxWarp>
            <a:spAutoFit/>
          </a:bodyPr>
          <a:lstStyle/>
          <a:p>
            <a:r>
              <a:rPr lang="en-US" sz="1600">
                <a:solidFill>
                  <a:srgbClr val="000000"/>
                </a:solidFill>
                <a:latin typeface="Helvetica" charset="0"/>
              </a:rPr>
              <a:t> ago</a:t>
            </a:r>
            <a:endParaRPr lang="en-US"/>
          </a:p>
        </p:txBody>
      </p:sp>
      <p:sp>
        <p:nvSpPr>
          <p:cNvPr id="35873" name="Rectangle 33"/>
          <p:cNvSpPr>
            <a:spLocks noChangeArrowheads="1"/>
          </p:cNvSpPr>
          <p:nvPr/>
        </p:nvSpPr>
        <p:spPr bwMode="auto">
          <a:xfrm>
            <a:off x="6108700" y="1919288"/>
            <a:ext cx="687388" cy="244475"/>
          </a:xfrm>
          <a:prstGeom prst="rect">
            <a:avLst/>
          </a:prstGeom>
          <a:noFill/>
          <a:ln w="9525">
            <a:noFill/>
            <a:miter lim="800000"/>
            <a:headEnd/>
            <a:tailEnd/>
          </a:ln>
        </p:spPr>
        <p:txBody>
          <a:bodyPr wrap="none" lIns="0" tIns="0" rIns="0" bIns="0">
            <a:prstTxWarp prst="textNoShape">
              <a:avLst/>
            </a:prstTxWarp>
            <a:spAutoFit/>
          </a:bodyPr>
          <a:lstStyle/>
          <a:p>
            <a:r>
              <a:rPr lang="en-US" sz="1600">
                <a:solidFill>
                  <a:srgbClr val="000000"/>
                </a:solidFill>
                <a:latin typeface="Helvetica" charset="0"/>
              </a:rPr>
              <a:t>Eocene</a:t>
            </a:r>
            <a:endParaRPr lang="en-US"/>
          </a:p>
        </p:txBody>
      </p:sp>
      <p:sp>
        <p:nvSpPr>
          <p:cNvPr id="35874" name="Rectangle 34"/>
          <p:cNvSpPr>
            <a:spLocks noChangeArrowheads="1"/>
          </p:cNvSpPr>
          <p:nvPr/>
        </p:nvSpPr>
        <p:spPr bwMode="auto">
          <a:xfrm>
            <a:off x="6108700" y="2117725"/>
            <a:ext cx="282575" cy="244475"/>
          </a:xfrm>
          <a:prstGeom prst="rect">
            <a:avLst/>
          </a:prstGeom>
          <a:noFill/>
          <a:ln w="9525">
            <a:noFill/>
            <a:miter lim="800000"/>
            <a:headEnd/>
            <a:tailEnd/>
          </a:ln>
        </p:spPr>
        <p:txBody>
          <a:bodyPr wrap="none" lIns="0" tIns="0" rIns="0" bIns="0">
            <a:prstTxWarp prst="textNoShape">
              <a:avLst/>
            </a:prstTxWarp>
            <a:spAutoFit/>
          </a:bodyPr>
          <a:lstStyle/>
          <a:p>
            <a:r>
              <a:rPr lang="en-US" sz="1600">
                <a:solidFill>
                  <a:srgbClr val="000000"/>
                </a:solidFill>
                <a:latin typeface="Helvetica" charset="0"/>
              </a:rPr>
              <a:t>40 </a:t>
            </a:r>
            <a:endParaRPr lang="en-US"/>
          </a:p>
        </p:txBody>
      </p:sp>
      <p:sp>
        <p:nvSpPr>
          <p:cNvPr id="35875" name="Rectangle 35"/>
          <p:cNvSpPr>
            <a:spLocks noChangeArrowheads="1"/>
          </p:cNvSpPr>
          <p:nvPr/>
        </p:nvSpPr>
        <p:spPr bwMode="auto">
          <a:xfrm>
            <a:off x="6381750" y="2117725"/>
            <a:ext cx="339725" cy="244475"/>
          </a:xfrm>
          <a:prstGeom prst="rect">
            <a:avLst/>
          </a:prstGeom>
          <a:noFill/>
          <a:ln w="9525">
            <a:noFill/>
            <a:miter lim="800000"/>
            <a:headEnd/>
            <a:tailEnd/>
          </a:ln>
        </p:spPr>
        <p:txBody>
          <a:bodyPr wrap="none" lIns="0" tIns="0" rIns="0" bIns="0">
            <a:prstTxWarp prst="textNoShape">
              <a:avLst/>
            </a:prstTxWarp>
            <a:spAutoFit/>
          </a:bodyPr>
          <a:lstStyle/>
          <a:p>
            <a:r>
              <a:rPr lang="en-US" sz="1600">
                <a:solidFill>
                  <a:srgbClr val="000000"/>
                </a:solidFill>
                <a:latin typeface="Helvetica" charset="0"/>
              </a:rPr>
              <a:t>Myr</a:t>
            </a:r>
            <a:endParaRPr lang="en-US"/>
          </a:p>
        </p:txBody>
      </p:sp>
      <p:sp>
        <p:nvSpPr>
          <p:cNvPr id="35876" name="Rectangle 36"/>
          <p:cNvSpPr>
            <a:spLocks noChangeArrowheads="1"/>
          </p:cNvSpPr>
          <p:nvPr/>
        </p:nvSpPr>
        <p:spPr bwMode="auto">
          <a:xfrm>
            <a:off x="6713538" y="2117725"/>
            <a:ext cx="395287" cy="244475"/>
          </a:xfrm>
          <a:prstGeom prst="rect">
            <a:avLst/>
          </a:prstGeom>
          <a:noFill/>
          <a:ln w="9525">
            <a:noFill/>
            <a:miter lim="800000"/>
            <a:headEnd/>
            <a:tailEnd/>
          </a:ln>
        </p:spPr>
        <p:txBody>
          <a:bodyPr wrap="none" lIns="0" tIns="0" rIns="0" bIns="0">
            <a:prstTxWarp prst="textNoShape">
              <a:avLst/>
            </a:prstTxWarp>
            <a:spAutoFit/>
          </a:bodyPr>
          <a:lstStyle/>
          <a:p>
            <a:r>
              <a:rPr lang="en-US" sz="1600">
                <a:solidFill>
                  <a:srgbClr val="000000"/>
                </a:solidFill>
                <a:latin typeface="Helvetica" charset="0"/>
              </a:rPr>
              <a:t> ago</a:t>
            </a:r>
            <a:endParaRPr lang="en-US"/>
          </a:p>
        </p:txBody>
      </p:sp>
      <p:sp>
        <p:nvSpPr>
          <p:cNvPr id="35877" name="Line 37"/>
          <p:cNvSpPr>
            <a:spLocks noChangeShapeType="1"/>
          </p:cNvSpPr>
          <p:nvPr/>
        </p:nvSpPr>
        <p:spPr bwMode="auto">
          <a:xfrm flipV="1">
            <a:off x="2746375" y="4818063"/>
            <a:ext cx="33338" cy="33337"/>
          </a:xfrm>
          <a:prstGeom prst="line">
            <a:avLst/>
          </a:prstGeom>
          <a:noFill/>
          <a:ln w="15875">
            <a:solidFill>
              <a:srgbClr val="000000"/>
            </a:solidFill>
            <a:round/>
            <a:headEnd/>
            <a:tailEnd/>
          </a:ln>
        </p:spPr>
        <p:txBody>
          <a:bodyPr>
            <a:prstTxWarp prst="textNoShape">
              <a:avLst/>
            </a:prstTxWarp>
          </a:bodyPr>
          <a:lstStyle/>
          <a:p>
            <a:endParaRPr lang="en-US"/>
          </a:p>
        </p:txBody>
      </p:sp>
      <p:sp>
        <p:nvSpPr>
          <p:cNvPr id="35878" name="Line 38"/>
          <p:cNvSpPr>
            <a:spLocks noChangeShapeType="1"/>
          </p:cNvSpPr>
          <p:nvPr/>
        </p:nvSpPr>
        <p:spPr bwMode="auto">
          <a:xfrm flipV="1">
            <a:off x="2844800" y="4733925"/>
            <a:ext cx="33338" cy="33338"/>
          </a:xfrm>
          <a:prstGeom prst="line">
            <a:avLst/>
          </a:prstGeom>
          <a:noFill/>
          <a:ln w="15875">
            <a:solidFill>
              <a:srgbClr val="000000"/>
            </a:solidFill>
            <a:round/>
            <a:headEnd/>
            <a:tailEnd/>
          </a:ln>
        </p:spPr>
        <p:txBody>
          <a:bodyPr>
            <a:prstTxWarp prst="textNoShape">
              <a:avLst/>
            </a:prstTxWarp>
          </a:bodyPr>
          <a:lstStyle/>
          <a:p>
            <a:endParaRPr lang="en-US"/>
          </a:p>
        </p:txBody>
      </p:sp>
      <p:sp>
        <p:nvSpPr>
          <p:cNvPr id="35879" name="Line 39"/>
          <p:cNvSpPr>
            <a:spLocks noChangeShapeType="1"/>
          </p:cNvSpPr>
          <p:nvPr/>
        </p:nvSpPr>
        <p:spPr bwMode="auto">
          <a:xfrm flipV="1">
            <a:off x="2944813" y="4651375"/>
            <a:ext cx="33337" cy="33338"/>
          </a:xfrm>
          <a:prstGeom prst="line">
            <a:avLst/>
          </a:prstGeom>
          <a:noFill/>
          <a:ln w="15875">
            <a:solidFill>
              <a:srgbClr val="000000"/>
            </a:solidFill>
            <a:round/>
            <a:headEnd/>
            <a:tailEnd/>
          </a:ln>
        </p:spPr>
        <p:txBody>
          <a:bodyPr>
            <a:prstTxWarp prst="textNoShape">
              <a:avLst/>
            </a:prstTxWarp>
          </a:bodyPr>
          <a:lstStyle/>
          <a:p>
            <a:endParaRPr lang="en-US"/>
          </a:p>
        </p:txBody>
      </p:sp>
      <p:sp>
        <p:nvSpPr>
          <p:cNvPr id="35880" name="Line 40"/>
          <p:cNvSpPr>
            <a:spLocks noChangeShapeType="1"/>
          </p:cNvSpPr>
          <p:nvPr/>
        </p:nvSpPr>
        <p:spPr bwMode="auto">
          <a:xfrm flipV="1">
            <a:off x="3044825" y="4551363"/>
            <a:ext cx="33338" cy="33337"/>
          </a:xfrm>
          <a:prstGeom prst="line">
            <a:avLst/>
          </a:prstGeom>
          <a:noFill/>
          <a:ln w="15875">
            <a:solidFill>
              <a:srgbClr val="000000"/>
            </a:solidFill>
            <a:round/>
            <a:headEnd/>
            <a:tailEnd/>
          </a:ln>
        </p:spPr>
        <p:txBody>
          <a:bodyPr>
            <a:prstTxWarp prst="textNoShape">
              <a:avLst/>
            </a:prstTxWarp>
          </a:bodyPr>
          <a:lstStyle/>
          <a:p>
            <a:endParaRPr lang="en-US"/>
          </a:p>
        </p:txBody>
      </p:sp>
      <p:sp>
        <p:nvSpPr>
          <p:cNvPr id="35881" name="Line 41"/>
          <p:cNvSpPr>
            <a:spLocks noChangeShapeType="1"/>
          </p:cNvSpPr>
          <p:nvPr/>
        </p:nvSpPr>
        <p:spPr bwMode="auto">
          <a:xfrm flipV="1">
            <a:off x="3144838" y="4468813"/>
            <a:ext cx="33337" cy="33337"/>
          </a:xfrm>
          <a:prstGeom prst="line">
            <a:avLst/>
          </a:prstGeom>
          <a:noFill/>
          <a:ln w="15875">
            <a:solidFill>
              <a:srgbClr val="000000"/>
            </a:solidFill>
            <a:round/>
            <a:headEnd/>
            <a:tailEnd/>
          </a:ln>
        </p:spPr>
        <p:txBody>
          <a:bodyPr>
            <a:prstTxWarp prst="textNoShape">
              <a:avLst/>
            </a:prstTxWarp>
          </a:bodyPr>
          <a:lstStyle/>
          <a:p>
            <a:endParaRPr lang="en-US"/>
          </a:p>
        </p:txBody>
      </p:sp>
      <p:sp>
        <p:nvSpPr>
          <p:cNvPr id="35882" name="Line 42"/>
          <p:cNvSpPr>
            <a:spLocks noChangeShapeType="1"/>
          </p:cNvSpPr>
          <p:nvPr/>
        </p:nvSpPr>
        <p:spPr bwMode="auto">
          <a:xfrm flipV="1">
            <a:off x="3243263" y="4386263"/>
            <a:ext cx="33337" cy="33337"/>
          </a:xfrm>
          <a:prstGeom prst="line">
            <a:avLst/>
          </a:prstGeom>
          <a:noFill/>
          <a:ln w="15875">
            <a:solidFill>
              <a:srgbClr val="000000"/>
            </a:solidFill>
            <a:round/>
            <a:headEnd/>
            <a:tailEnd/>
          </a:ln>
        </p:spPr>
        <p:txBody>
          <a:bodyPr>
            <a:prstTxWarp prst="textNoShape">
              <a:avLst/>
            </a:prstTxWarp>
          </a:bodyPr>
          <a:lstStyle/>
          <a:p>
            <a:endParaRPr lang="en-US"/>
          </a:p>
        </p:txBody>
      </p:sp>
      <p:sp>
        <p:nvSpPr>
          <p:cNvPr id="35883" name="Line 43"/>
          <p:cNvSpPr>
            <a:spLocks noChangeShapeType="1"/>
          </p:cNvSpPr>
          <p:nvPr/>
        </p:nvSpPr>
        <p:spPr bwMode="auto">
          <a:xfrm flipV="1">
            <a:off x="3343275" y="4286250"/>
            <a:ext cx="33338" cy="33338"/>
          </a:xfrm>
          <a:prstGeom prst="line">
            <a:avLst/>
          </a:prstGeom>
          <a:noFill/>
          <a:ln w="15875">
            <a:solidFill>
              <a:srgbClr val="000000"/>
            </a:solidFill>
            <a:round/>
            <a:headEnd/>
            <a:tailEnd/>
          </a:ln>
        </p:spPr>
        <p:txBody>
          <a:bodyPr>
            <a:prstTxWarp prst="textNoShape">
              <a:avLst/>
            </a:prstTxWarp>
          </a:bodyPr>
          <a:lstStyle/>
          <a:p>
            <a:endParaRPr lang="en-US"/>
          </a:p>
        </p:txBody>
      </p:sp>
      <p:sp>
        <p:nvSpPr>
          <p:cNvPr id="35884" name="Line 44"/>
          <p:cNvSpPr>
            <a:spLocks noChangeShapeType="1"/>
          </p:cNvSpPr>
          <p:nvPr/>
        </p:nvSpPr>
        <p:spPr bwMode="auto">
          <a:xfrm flipV="1">
            <a:off x="3443288" y="4203700"/>
            <a:ext cx="33337" cy="33338"/>
          </a:xfrm>
          <a:prstGeom prst="line">
            <a:avLst/>
          </a:prstGeom>
          <a:noFill/>
          <a:ln w="15875">
            <a:solidFill>
              <a:srgbClr val="000000"/>
            </a:solidFill>
            <a:round/>
            <a:headEnd/>
            <a:tailEnd/>
          </a:ln>
        </p:spPr>
        <p:txBody>
          <a:bodyPr>
            <a:prstTxWarp prst="textNoShape">
              <a:avLst/>
            </a:prstTxWarp>
          </a:bodyPr>
          <a:lstStyle/>
          <a:p>
            <a:endParaRPr lang="en-US"/>
          </a:p>
        </p:txBody>
      </p:sp>
      <p:sp>
        <p:nvSpPr>
          <p:cNvPr id="35885" name="Line 45"/>
          <p:cNvSpPr>
            <a:spLocks noChangeShapeType="1"/>
          </p:cNvSpPr>
          <p:nvPr/>
        </p:nvSpPr>
        <p:spPr bwMode="auto">
          <a:xfrm flipV="1">
            <a:off x="3543300" y="4119563"/>
            <a:ext cx="33338" cy="33337"/>
          </a:xfrm>
          <a:prstGeom prst="line">
            <a:avLst/>
          </a:prstGeom>
          <a:noFill/>
          <a:ln w="15875">
            <a:solidFill>
              <a:srgbClr val="000000"/>
            </a:solidFill>
            <a:round/>
            <a:headEnd/>
            <a:tailEnd/>
          </a:ln>
        </p:spPr>
        <p:txBody>
          <a:bodyPr>
            <a:prstTxWarp prst="textNoShape">
              <a:avLst/>
            </a:prstTxWarp>
          </a:bodyPr>
          <a:lstStyle/>
          <a:p>
            <a:endParaRPr lang="en-US"/>
          </a:p>
        </p:txBody>
      </p:sp>
      <p:sp>
        <p:nvSpPr>
          <p:cNvPr id="35886" name="Line 46"/>
          <p:cNvSpPr>
            <a:spLocks noChangeShapeType="1"/>
          </p:cNvSpPr>
          <p:nvPr/>
        </p:nvSpPr>
        <p:spPr bwMode="auto">
          <a:xfrm flipV="1">
            <a:off x="3643313" y="4021138"/>
            <a:ext cx="31750" cy="31750"/>
          </a:xfrm>
          <a:prstGeom prst="line">
            <a:avLst/>
          </a:prstGeom>
          <a:noFill/>
          <a:ln w="15875">
            <a:solidFill>
              <a:srgbClr val="000000"/>
            </a:solidFill>
            <a:round/>
            <a:headEnd/>
            <a:tailEnd/>
          </a:ln>
        </p:spPr>
        <p:txBody>
          <a:bodyPr>
            <a:prstTxWarp prst="textNoShape">
              <a:avLst/>
            </a:prstTxWarp>
          </a:bodyPr>
          <a:lstStyle/>
          <a:p>
            <a:endParaRPr lang="en-US"/>
          </a:p>
        </p:txBody>
      </p:sp>
      <p:sp>
        <p:nvSpPr>
          <p:cNvPr id="35887" name="Line 47"/>
          <p:cNvSpPr>
            <a:spLocks noChangeShapeType="1"/>
          </p:cNvSpPr>
          <p:nvPr/>
        </p:nvSpPr>
        <p:spPr bwMode="auto">
          <a:xfrm flipV="1">
            <a:off x="3741738" y="3937000"/>
            <a:ext cx="33337" cy="33338"/>
          </a:xfrm>
          <a:prstGeom prst="line">
            <a:avLst/>
          </a:prstGeom>
          <a:noFill/>
          <a:ln w="15875">
            <a:solidFill>
              <a:srgbClr val="000000"/>
            </a:solidFill>
            <a:round/>
            <a:headEnd/>
            <a:tailEnd/>
          </a:ln>
        </p:spPr>
        <p:txBody>
          <a:bodyPr>
            <a:prstTxWarp prst="textNoShape">
              <a:avLst/>
            </a:prstTxWarp>
          </a:bodyPr>
          <a:lstStyle/>
          <a:p>
            <a:endParaRPr lang="en-US"/>
          </a:p>
        </p:txBody>
      </p:sp>
      <p:sp>
        <p:nvSpPr>
          <p:cNvPr id="35888" name="Line 48"/>
          <p:cNvSpPr>
            <a:spLocks noChangeShapeType="1"/>
          </p:cNvSpPr>
          <p:nvPr/>
        </p:nvSpPr>
        <p:spPr bwMode="auto">
          <a:xfrm flipV="1">
            <a:off x="3841750" y="3836988"/>
            <a:ext cx="33338" cy="33337"/>
          </a:xfrm>
          <a:prstGeom prst="line">
            <a:avLst/>
          </a:prstGeom>
          <a:noFill/>
          <a:ln w="15875">
            <a:solidFill>
              <a:srgbClr val="000000"/>
            </a:solidFill>
            <a:round/>
            <a:headEnd/>
            <a:tailEnd/>
          </a:ln>
        </p:spPr>
        <p:txBody>
          <a:bodyPr>
            <a:prstTxWarp prst="textNoShape">
              <a:avLst/>
            </a:prstTxWarp>
          </a:bodyPr>
          <a:lstStyle/>
          <a:p>
            <a:endParaRPr lang="en-US"/>
          </a:p>
        </p:txBody>
      </p:sp>
      <p:sp>
        <p:nvSpPr>
          <p:cNvPr id="35889" name="Line 49"/>
          <p:cNvSpPr>
            <a:spLocks noChangeShapeType="1"/>
          </p:cNvSpPr>
          <p:nvPr/>
        </p:nvSpPr>
        <p:spPr bwMode="auto">
          <a:xfrm flipV="1">
            <a:off x="3924300" y="3754438"/>
            <a:ext cx="50800" cy="33337"/>
          </a:xfrm>
          <a:prstGeom prst="line">
            <a:avLst/>
          </a:prstGeom>
          <a:noFill/>
          <a:ln w="15875">
            <a:solidFill>
              <a:srgbClr val="000000"/>
            </a:solidFill>
            <a:round/>
            <a:headEnd/>
            <a:tailEnd/>
          </a:ln>
        </p:spPr>
        <p:txBody>
          <a:bodyPr>
            <a:prstTxWarp prst="textNoShape">
              <a:avLst/>
            </a:prstTxWarp>
          </a:bodyPr>
          <a:lstStyle/>
          <a:p>
            <a:endParaRPr lang="en-US"/>
          </a:p>
        </p:txBody>
      </p:sp>
      <p:sp>
        <p:nvSpPr>
          <p:cNvPr id="35890" name="Line 50"/>
          <p:cNvSpPr>
            <a:spLocks noChangeShapeType="1"/>
          </p:cNvSpPr>
          <p:nvPr/>
        </p:nvSpPr>
        <p:spPr bwMode="auto">
          <a:xfrm flipV="1">
            <a:off x="4024313" y="3671888"/>
            <a:ext cx="50800" cy="33337"/>
          </a:xfrm>
          <a:prstGeom prst="line">
            <a:avLst/>
          </a:prstGeom>
          <a:noFill/>
          <a:ln w="15875">
            <a:solidFill>
              <a:srgbClr val="000000"/>
            </a:solidFill>
            <a:round/>
            <a:headEnd/>
            <a:tailEnd/>
          </a:ln>
        </p:spPr>
        <p:txBody>
          <a:bodyPr>
            <a:prstTxWarp prst="textNoShape">
              <a:avLst/>
            </a:prstTxWarp>
          </a:bodyPr>
          <a:lstStyle/>
          <a:p>
            <a:endParaRPr lang="en-US"/>
          </a:p>
        </p:txBody>
      </p:sp>
      <p:sp>
        <p:nvSpPr>
          <p:cNvPr id="35891" name="Line 51"/>
          <p:cNvSpPr>
            <a:spLocks noChangeShapeType="1"/>
          </p:cNvSpPr>
          <p:nvPr/>
        </p:nvSpPr>
        <p:spPr bwMode="auto">
          <a:xfrm flipV="1">
            <a:off x="4124325" y="3571875"/>
            <a:ext cx="49213" cy="33338"/>
          </a:xfrm>
          <a:prstGeom prst="line">
            <a:avLst/>
          </a:prstGeom>
          <a:noFill/>
          <a:ln w="15875">
            <a:solidFill>
              <a:srgbClr val="000000"/>
            </a:solidFill>
            <a:round/>
            <a:headEnd/>
            <a:tailEnd/>
          </a:ln>
        </p:spPr>
        <p:txBody>
          <a:bodyPr>
            <a:prstTxWarp prst="textNoShape">
              <a:avLst/>
            </a:prstTxWarp>
          </a:bodyPr>
          <a:lstStyle/>
          <a:p>
            <a:endParaRPr lang="en-US"/>
          </a:p>
        </p:txBody>
      </p:sp>
      <p:sp>
        <p:nvSpPr>
          <p:cNvPr id="35892" name="Line 52"/>
          <p:cNvSpPr>
            <a:spLocks noChangeShapeType="1"/>
          </p:cNvSpPr>
          <p:nvPr/>
        </p:nvSpPr>
        <p:spPr bwMode="auto">
          <a:xfrm flipV="1">
            <a:off x="4224338" y="3489325"/>
            <a:ext cx="49212" cy="33338"/>
          </a:xfrm>
          <a:prstGeom prst="line">
            <a:avLst/>
          </a:prstGeom>
          <a:noFill/>
          <a:ln w="15875">
            <a:solidFill>
              <a:srgbClr val="000000"/>
            </a:solidFill>
            <a:round/>
            <a:headEnd/>
            <a:tailEnd/>
          </a:ln>
        </p:spPr>
        <p:txBody>
          <a:bodyPr>
            <a:prstTxWarp prst="textNoShape">
              <a:avLst/>
            </a:prstTxWarp>
          </a:bodyPr>
          <a:lstStyle/>
          <a:p>
            <a:endParaRPr lang="en-US"/>
          </a:p>
        </p:txBody>
      </p:sp>
      <p:sp>
        <p:nvSpPr>
          <p:cNvPr id="35893" name="Line 53"/>
          <p:cNvSpPr>
            <a:spLocks noChangeShapeType="1"/>
          </p:cNvSpPr>
          <p:nvPr/>
        </p:nvSpPr>
        <p:spPr bwMode="auto">
          <a:xfrm flipV="1">
            <a:off x="4322763" y="3405188"/>
            <a:ext cx="50800" cy="33337"/>
          </a:xfrm>
          <a:prstGeom prst="line">
            <a:avLst/>
          </a:prstGeom>
          <a:noFill/>
          <a:ln w="15875">
            <a:solidFill>
              <a:srgbClr val="000000"/>
            </a:solidFill>
            <a:round/>
            <a:headEnd/>
            <a:tailEnd/>
          </a:ln>
        </p:spPr>
        <p:txBody>
          <a:bodyPr>
            <a:prstTxWarp prst="textNoShape">
              <a:avLst/>
            </a:prstTxWarp>
          </a:bodyPr>
          <a:lstStyle/>
          <a:p>
            <a:endParaRPr lang="en-US"/>
          </a:p>
        </p:txBody>
      </p:sp>
      <p:sp>
        <p:nvSpPr>
          <p:cNvPr id="35894" name="Line 54"/>
          <p:cNvSpPr>
            <a:spLocks noChangeShapeType="1"/>
          </p:cNvSpPr>
          <p:nvPr/>
        </p:nvSpPr>
        <p:spPr bwMode="auto">
          <a:xfrm flipV="1">
            <a:off x="4422775" y="3306763"/>
            <a:ext cx="33338" cy="33337"/>
          </a:xfrm>
          <a:prstGeom prst="line">
            <a:avLst/>
          </a:prstGeom>
          <a:noFill/>
          <a:ln w="15875">
            <a:solidFill>
              <a:srgbClr val="000000"/>
            </a:solidFill>
            <a:round/>
            <a:headEnd/>
            <a:tailEnd/>
          </a:ln>
        </p:spPr>
        <p:txBody>
          <a:bodyPr>
            <a:prstTxWarp prst="textNoShape">
              <a:avLst/>
            </a:prstTxWarp>
          </a:bodyPr>
          <a:lstStyle/>
          <a:p>
            <a:endParaRPr lang="en-US"/>
          </a:p>
        </p:txBody>
      </p:sp>
      <p:sp>
        <p:nvSpPr>
          <p:cNvPr id="35895" name="Line 55"/>
          <p:cNvSpPr>
            <a:spLocks noChangeShapeType="1"/>
          </p:cNvSpPr>
          <p:nvPr/>
        </p:nvSpPr>
        <p:spPr bwMode="auto">
          <a:xfrm flipV="1">
            <a:off x="4556125" y="3206750"/>
            <a:ext cx="49213" cy="33338"/>
          </a:xfrm>
          <a:prstGeom prst="line">
            <a:avLst/>
          </a:prstGeom>
          <a:noFill/>
          <a:ln w="15875">
            <a:solidFill>
              <a:srgbClr val="000000"/>
            </a:solidFill>
            <a:round/>
            <a:headEnd/>
            <a:tailEnd/>
          </a:ln>
        </p:spPr>
        <p:txBody>
          <a:bodyPr>
            <a:prstTxWarp prst="textNoShape">
              <a:avLst/>
            </a:prstTxWarp>
          </a:bodyPr>
          <a:lstStyle/>
          <a:p>
            <a:endParaRPr lang="en-US"/>
          </a:p>
        </p:txBody>
      </p:sp>
      <p:sp>
        <p:nvSpPr>
          <p:cNvPr id="35896" name="Line 56"/>
          <p:cNvSpPr>
            <a:spLocks noChangeShapeType="1"/>
          </p:cNvSpPr>
          <p:nvPr/>
        </p:nvSpPr>
        <p:spPr bwMode="auto">
          <a:xfrm flipV="1">
            <a:off x="4672013" y="3122613"/>
            <a:ext cx="33337" cy="33337"/>
          </a:xfrm>
          <a:prstGeom prst="line">
            <a:avLst/>
          </a:prstGeom>
          <a:noFill/>
          <a:ln w="15875">
            <a:solidFill>
              <a:srgbClr val="000000"/>
            </a:solidFill>
            <a:round/>
            <a:headEnd/>
            <a:tailEnd/>
          </a:ln>
        </p:spPr>
        <p:txBody>
          <a:bodyPr>
            <a:prstTxWarp prst="textNoShape">
              <a:avLst/>
            </a:prstTxWarp>
          </a:bodyPr>
          <a:lstStyle/>
          <a:p>
            <a:endParaRPr lang="en-US"/>
          </a:p>
        </p:txBody>
      </p:sp>
      <p:sp>
        <p:nvSpPr>
          <p:cNvPr id="35897" name="Line 57"/>
          <p:cNvSpPr>
            <a:spLocks noChangeShapeType="1"/>
          </p:cNvSpPr>
          <p:nvPr/>
        </p:nvSpPr>
        <p:spPr bwMode="auto">
          <a:xfrm flipV="1">
            <a:off x="4772025" y="3040063"/>
            <a:ext cx="33338" cy="33337"/>
          </a:xfrm>
          <a:prstGeom prst="line">
            <a:avLst/>
          </a:prstGeom>
          <a:noFill/>
          <a:ln w="15875">
            <a:solidFill>
              <a:srgbClr val="000000"/>
            </a:solidFill>
            <a:round/>
            <a:headEnd/>
            <a:tailEnd/>
          </a:ln>
        </p:spPr>
        <p:txBody>
          <a:bodyPr>
            <a:prstTxWarp prst="textNoShape">
              <a:avLst/>
            </a:prstTxWarp>
          </a:bodyPr>
          <a:lstStyle/>
          <a:p>
            <a:endParaRPr lang="en-US"/>
          </a:p>
        </p:txBody>
      </p:sp>
      <p:sp>
        <p:nvSpPr>
          <p:cNvPr id="35898" name="Line 58"/>
          <p:cNvSpPr>
            <a:spLocks noChangeShapeType="1"/>
          </p:cNvSpPr>
          <p:nvPr/>
        </p:nvSpPr>
        <p:spPr bwMode="auto">
          <a:xfrm flipV="1">
            <a:off x="4872038" y="2957513"/>
            <a:ext cx="33337" cy="33337"/>
          </a:xfrm>
          <a:prstGeom prst="line">
            <a:avLst/>
          </a:prstGeom>
          <a:noFill/>
          <a:ln w="15875">
            <a:solidFill>
              <a:srgbClr val="000000"/>
            </a:solidFill>
            <a:round/>
            <a:headEnd/>
            <a:tailEnd/>
          </a:ln>
        </p:spPr>
        <p:txBody>
          <a:bodyPr>
            <a:prstTxWarp prst="textNoShape">
              <a:avLst/>
            </a:prstTxWarp>
          </a:bodyPr>
          <a:lstStyle/>
          <a:p>
            <a:endParaRPr lang="en-US"/>
          </a:p>
        </p:txBody>
      </p:sp>
      <p:sp>
        <p:nvSpPr>
          <p:cNvPr id="35899" name="Line 59"/>
          <p:cNvSpPr>
            <a:spLocks noChangeShapeType="1"/>
          </p:cNvSpPr>
          <p:nvPr/>
        </p:nvSpPr>
        <p:spPr bwMode="auto">
          <a:xfrm flipV="1">
            <a:off x="4970463" y="2874963"/>
            <a:ext cx="50800" cy="31750"/>
          </a:xfrm>
          <a:prstGeom prst="line">
            <a:avLst/>
          </a:prstGeom>
          <a:noFill/>
          <a:ln w="15875">
            <a:solidFill>
              <a:srgbClr val="000000"/>
            </a:solidFill>
            <a:round/>
            <a:headEnd/>
            <a:tailEnd/>
          </a:ln>
        </p:spPr>
        <p:txBody>
          <a:bodyPr>
            <a:prstTxWarp prst="textNoShape">
              <a:avLst/>
            </a:prstTxWarp>
          </a:bodyPr>
          <a:lstStyle/>
          <a:p>
            <a:endParaRPr lang="en-US"/>
          </a:p>
        </p:txBody>
      </p:sp>
      <p:sp>
        <p:nvSpPr>
          <p:cNvPr id="35900" name="Line 60"/>
          <p:cNvSpPr>
            <a:spLocks noChangeShapeType="1"/>
          </p:cNvSpPr>
          <p:nvPr/>
        </p:nvSpPr>
        <p:spPr bwMode="auto">
          <a:xfrm flipV="1">
            <a:off x="5087938" y="2790825"/>
            <a:ext cx="33337" cy="33338"/>
          </a:xfrm>
          <a:prstGeom prst="line">
            <a:avLst/>
          </a:prstGeom>
          <a:noFill/>
          <a:ln w="15875">
            <a:solidFill>
              <a:srgbClr val="000000"/>
            </a:solidFill>
            <a:round/>
            <a:headEnd/>
            <a:tailEnd/>
          </a:ln>
        </p:spPr>
        <p:txBody>
          <a:bodyPr>
            <a:prstTxWarp prst="textNoShape">
              <a:avLst/>
            </a:prstTxWarp>
          </a:bodyPr>
          <a:lstStyle/>
          <a:p>
            <a:endParaRPr lang="en-US"/>
          </a:p>
        </p:txBody>
      </p:sp>
      <p:sp>
        <p:nvSpPr>
          <p:cNvPr id="35901" name="Line 61"/>
          <p:cNvSpPr>
            <a:spLocks noChangeShapeType="1"/>
          </p:cNvSpPr>
          <p:nvPr/>
        </p:nvSpPr>
        <p:spPr bwMode="auto">
          <a:xfrm flipV="1">
            <a:off x="5186363" y="2708275"/>
            <a:ext cx="33337" cy="33338"/>
          </a:xfrm>
          <a:prstGeom prst="line">
            <a:avLst/>
          </a:prstGeom>
          <a:noFill/>
          <a:ln w="15875">
            <a:solidFill>
              <a:srgbClr val="000000"/>
            </a:solidFill>
            <a:round/>
            <a:headEnd/>
            <a:tailEnd/>
          </a:ln>
        </p:spPr>
        <p:txBody>
          <a:bodyPr>
            <a:prstTxWarp prst="textNoShape">
              <a:avLst/>
            </a:prstTxWarp>
          </a:bodyPr>
          <a:lstStyle/>
          <a:p>
            <a:endParaRPr lang="en-US"/>
          </a:p>
        </p:txBody>
      </p:sp>
      <p:sp>
        <p:nvSpPr>
          <p:cNvPr id="35902" name="Line 62"/>
          <p:cNvSpPr>
            <a:spLocks noChangeShapeType="1"/>
          </p:cNvSpPr>
          <p:nvPr/>
        </p:nvSpPr>
        <p:spPr bwMode="auto">
          <a:xfrm flipV="1">
            <a:off x="5286375" y="2625725"/>
            <a:ext cx="50800" cy="33338"/>
          </a:xfrm>
          <a:prstGeom prst="line">
            <a:avLst/>
          </a:prstGeom>
          <a:noFill/>
          <a:ln w="15875">
            <a:solidFill>
              <a:srgbClr val="000000"/>
            </a:solidFill>
            <a:round/>
            <a:headEnd/>
            <a:tailEnd/>
          </a:ln>
        </p:spPr>
        <p:txBody>
          <a:bodyPr>
            <a:prstTxWarp prst="textNoShape">
              <a:avLst/>
            </a:prstTxWarp>
          </a:bodyPr>
          <a:lstStyle/>
          <a:p>
            <a:endParaRPr lang="en-US"/>
          </a:p>
        </p:txBody>
      </p:sp>
      <p:sp>
        <p:nvSpPr>
          <p:cNvPr id="35903" name="Line 63"/>
          <p:cNvSpPr>
            <a:spLocks noChangeShapeType="1"/>
          </p:cNvSpPr>
          <p:nvPr/>
        </p:nvSpPr>
        <p:spPr bwMode="auto">
          <a:xfrm flipV="1">
            <a:off x="5386388" y="2541588"/>
            <a:ext cx="49212" cy="33337"/>
          </a:xfrm>
          <a:prstGeom prst="line">
            <a:avLst/>
          </a:prstGeom>
          <a:noFill/>
          <a:ln w="15875">
            <a:solidFill>
              <a:srgbClr val="000000"/>
            </a:solidFill>
            <a:round/>
            <a:headEnd/>
            <a:tailEnd/>
          </a:ln>
        </p:spPr>
        <p:txBody>
          <a:bodyPr>
            <a:prstTxWarp prst="textNoShape">
              <a:avLst/>
            </a:prstTxWarp>
          </a:bodyPr>
          <a:lstStyle/>
          <a:p>
            <a:endParaRPr lang="en-US"/>
          </a:p>
        </p:txBody>
      </p:sp>
      <p:sp>
        <p:nvSpPr>
          <p:cNvPr id="35904" name="Line 64"/>
          <p:cNvSpPr>
            <a:spLocks noChangeShapeType="1"/>
          </p:cNvSpPr>
          <p:nvPr/>
        </p:nvSpPr>
        <p:spPr bwMode="auto">
          <a:xfrm flipV="1">
            <a:off x="5502275" y="2459038"/>
            <a:ext cx="33338" cy="33337"/>
          </a:xfrm>
          <a:prstGeom prst="line">
            <a:avLst/>
          </a:prstGeom>
          <a:noFill/>
          <a:ln w="15875">
            <a:solidFill>
              <a:srgbClr val="000000"/>
            </a:solidFill>
            <a:round/>
            <a:headEnd/>
            <a:tailEnd/>
          </a:ln>
        </p:spPr>
        <p:txBody>
          <a:bodyPr>
            <a:prstTxWarp prst="textNoShape">
              <a:avLst/>
            </a:prstTxWarp>
          </a:bodyPr>
          <a:lstStyle/>
          <a:p>
            <a:endParaRPr lang="en-US"/>
          </a:p>
        </p:txBody>
      </p:sp>
      <p:sp>
        <p:nvSpPr>
          <p:cNvPr id="35905" name="Line 65"/>
          <p:cNvSpPr>
            <a:spLocks noChangeShapeType="1"/>
          </p:cNvSpPr>
          <p:nvPr/>
        </p:nvSpPr>
        <p:spPr bwMode="auto">
          <a:xfrm flipV="1">
            <a:off x="5602288" y="2376488"/>
            <a:ext cx="33337" cy="33337"/>
          </a:xfrm>
          <a:prstGeom prst="line">
            <a:avLst/>
          </a:prstGeom>
          <a:noFill/>
          <a:ln w="15875">
            <a:solidFill>
              <a:srgbClr val="000000"/>
            </a:solidFill>
            <a:round/>
            <a:headEnd/>
            <a:tailEnd/>
          </a:ln>
        </p:spPr>
        <p:txBody>
          <a:bodyPr>
            <a:prstTxWarp prst="textNoShape">
              <a:avLst/>
            </a:prstTxWarp>
          </a:bodyPr>
          <a:lstStyle/>
          <a:p>
            <a:endParaRPr lang="en-US"/>
          </a:p>
        </p:txBody>
      </p:sp>
      <p:sp>
        <p:nvSpPr>
          <p:cNvPr id="35906" name="Freeform 66"/>
          <p:cNvSpPr>
            <a:spLocks/>
          </p:cNvSpPr>
          <p:nvPr/>
        </p:nvSpPr>
        <p:spPr bwMode="auto">
          <a:xfrm>
            <a:off x="5702300" y="2309813"/>
            <a:ext cx="33338" cy="15875"/>
          </a:xfrm>
          <a:custGeom>
            <a:avLst/>
            <a:gdLst>
              <a:gd name="T0" fmla="*/ 0 w 21"/>
              <a:gd name="T1" fmla="*/ 10 h 10"/>
              <a:gd name="T2" fmla="*/ 21 w 21"/>
              <a:gd name="T3" fmla="*/ 0 h 10"/>
              <a:gd name="T4" fmla="*/ 21 w 21"/>
              <a:gd name="T5" fmla="*/ 0 h 10"/>
              <a:gd name="T6" fmla="*/ 21 w 21"/>
              <a:gd name="T7" fmla="*/ 0 h 10"/>
              <a:gd name="T8" fmla="*/ 0 60000 65536"/>
              <a:gd name="T9" fmla="*/ 0 60000 65536"/>
              <a:gd name="T10" fmla="*/ 0 60000 65536"/>
              <a:gd name="T11" fmla="*/ 0 60000 65536"/>
              <a:gd name="T12" fmla="*/ 0 w 21"/>
              <a:gd name="T13" fmla="*/ 0 h 10"/>
              <a:gd name="T14" fmla="*/ 21 w 21"/>
              <a:gd name="T15" fmla="*/ 10 h 10"/>
            </a:gdLst>
            <a:ahLst/>
            <a:cxnLst>
              <a:cxn ang="T8">
                <a:pos x="T0" y="T1"/>
              </a:cxn>
              <a:cxn ang="T9">
                <a:pos x="T2" y="T3"/>
              </a:cxn>
              <a:cxn ang="T10">
                <a:pos x="T4" y="T5"/>
              </a:cxn>
              <a:cxn ang="T11">
                <a:pos x="T6" y="T7"/>
              </a:cxn>
            </a:cxnLst>
            <a:rect l="T12" t="T13" r="T14" b="T15"/>
            <a:pathLst>
              <a:path w="21" h="10">
                <a:moveTo>
                  <a:pt x="0" y="10"/>
                </a:moveTo>
                <a:lnTo>
                  <a:pt x="21" y="0"/>
                </a:lnTo>
              </a:path>
            </a:pathLst>
          </a:custGeom>
          <a:noFill/>
          <a:ln w="15875">
            <a:solidFill>
              <a:srgbClr val="000000"/>
            </a:solidFill>
            <a:prstDash val="solid"/>
            <a:round/>
            <a:headEnd/>
            <a:tailEnd/>
          </a:ln>
        </p:spPr>
        <p:txBody>
          <a:bodyPr>
            <a:prstTxWarp prst="textNoShape">
              <a:avLst/>
            </a:prstTxWarp>
          </a:bodyPr>
          <a:lstStyle/>
          <a:p>
            <a:endParaRPr lang="en-US"/>
          </a:p>
        </p:txBody>
      </p:sp>
      <p:sp>
        <p:nvSpPr>
          <p:cNvPr id="35907" name="Rectangle 67"/>
          <p:cNvSpPr>
            <a:spLocks noChangeArrowheads="1"/>
          </p:cNvSpPr>
          <p:nvPr/>
        </p:nvSpPr>
        <p:spPr bwMode="auto">
          <a:xfrm>
            <a:off x="3883025" y="2965450"/>
            <a:ext cx="563563" cy="244475"/>
          </a:xfrm>
          <a:prstGeom prst="rect">
            <a:avLst/>
          </a:prstGeom>
          <a:noFill/>
          <a:ln w="9525">
            <a:noFill/>
            <a:miter lim="800000"/>
            <a:headEnd/>
            <a:tailEnd/>
          </a:ln>
        </p:spPr>
        <p:txBody>
          <a:bodyPr wrap="none" lIns="0" tIns="0" rIns="0" bIns="0">
            <a:prstTxWarp prst="textNoShape">
              <a:avLst/>
            </a:prstTxWarp>
            <a:spAutoFit/>
          </a:bodyPr>
          <a:lstStyle/>
          <a:p>
            <a:r>
              <a:rPr lang="en-US" sz="1600" dirty="0">
                <a:solidFill>
                  <a:srgbClr val="000000"/>
                </a:solidFill>
                <a:latin typeface="Helvetica" charset="0"/>
              </a:rPr>
              <a:t>Today</a:t>
            </a:r>
            <a:endParaRPr lang="en-US" dirty="0"/>
          </a:p>
        </p:txBody>
      </p:sp>
      <p:sp>
        <p:nvSpPr>
          <p:cNvPr id="35908" name="Freeform 68"/>
          <p:cNvSpPr>
            <a:spLocks/>
          </p:cNvSpPr>
          <p:nvPr/>
        </p:nvSpPr>
        <p:spPr bwMode="auto">
          <a:xfrm>
            <a:off x="5021263" y="2790825"/>
            <a:ext cx="165100" cy="166688"/>
          </a:xfrm>
          <a:custGeom>
            <a:avLst/>
            <a:gdLst>
              <a:gd name="T0" fmla="*/ 104 w 104"/>
              <a:gd name="T1" fmla="*/ 53 h 105"/>
              <a:gd name="T2" fmla="*/ 94 w 104"/>
              <a:gd name="T3" fmla="*/ 84 h 105"/>
              <a:gd name="T4" fmla="*/ 52 w 104"/>
              <a:gd name="T5" fmla="*/ 105 h 105"/>
              <a:gd name="T6" fmla="*/ 52 w 104"/>
              <a:gd name="T7" fmla="*/ 105 h 105"/>
              <a:gd name="T8" fmla="*/ 21 w 104"/>
              <a:gd name="T9" fmla="*/ 84 h 105"/>
              <a:gd name="T10" fmla="*/ 0 w 104"/>
              <a:gd name="T11" fmla="*/ 53 h 105"/>
              <a:gd name="T12" fmla="*/ 0 w 104"/>
              <a:gd name="T13" fmla="*/ 53 h 105"/>
              <a:gd name="T14" fmla="*/ 21 w 104"/>
              <a:gd name="T15" fmla="*/ 11 h 105"/>
              <a:gd name="T16" fmla="*/ 52 w 104"/>
              <a:gd name="T17" fmla="*/ 0 h 105"/>
              <a:gd name="T18" fmla="*/ 52 w 104"/>
              <a:gd name="T19" fmla="*/ 0 h 105"/>
              <a:gd name="T20" fmla="*/ 94 w 104"/>
              <a:gd name="T21" fmla="*/ 11 h 105"/>
              <a:gd name="T22" fmla="*/ 104 w 104"/>
              <a:gd name="T23" fmla="*/ 53 h 10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04"/>
              <a:gd name="T37" fmla="*/ 0 h 105"/>
              <a:gd name="T38" fmla="*/ 104 w 104"/>
              <a:gd name="T39" fmla="*/ 105 h 10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04" h="105">
                <a:moveTo>
                  <a:pt x="104" y="53"/>
                </a:moveTo>
                <a:lnTo>
                  <a:pt x="94" y="84"/>
                </a:lnTo>
                <a:lnTo>
                  <a:pt x="52" y="105"/>
                </a:lnTo>
                <a:lnTo>
                  <a:pt x="21" y="84"/>
                </a:lnTo>
                <a:lnTo>
                  <a:pt x="0" y="53"/>
                </a:lnTo>
                <a:lnTo>
                  <a:pt x="21" y="11"/>
                </a:lnTo>
                <a:lnTo>
                  <a:pt x="52" y="0"/>
                </a:lnTo>
                <a:lnTo>
                  <a:pt x="94" y="11"/>
                </a:lnTo>
                <a:lnTo>
                  <a:pt x="104" y="53"/>
                </a:lnTo>
                <a:close/>
              </a:path>
            </a:pathLst>
          </a:custGeom>
          <a:solidFill>
            <a:srgbClr val="000000"/>
          </a:solidFill>
          <a:ln w="9525">
            <a:noFill/>
            <a:round/>
            <a:headEnd/>
            <a:tailEnd/>
          </a:ln>
        </p:spPr>
        <p:txBody>
          <a:bodyPr>
            <a:prstTxWarp prst="textNoShape">
              <a:avLst/>
            </a:prstTxWarp>
          </a:bodyPr>
          <a:lstStyle/>
          <a:p>
            <a:endParaRPr lang="en-US"/>
          </a:p>
        </p:txBody>
      </p:sp>
      <p:sp>
        <p:nvSpPr>
          <p:cNvPr id="35909" name="Freeform 69"/>
          <p:cNvSpPr>
            <a:spLocks/>
          </p:cNvSpPr>
          <p:nvPr/>
        </p:nvSpPr>
        <p:spPr bwMode="auto">
          <a:xfrm>
            <a:off x="5435600" y="2392363"/>
            <a:ext cx="166688" cy="166687"/>
          </a:xfrm>
          <a:custGeom>
            <a:avLst/>
            <a:gdLst>
              <a:gd name="T0" fmla="*/ 105 w 105"/>
              <a:gd name="T1" fmla="*/ 52 h 105"/>
              <a:gd name="T2" fmla="*/ 95 w 105"/>
              <a:gd name="T3" fmla="*/ 94 h 105"/>
              <a:gd name="T4" fmla="*/ 53 w 105"/>
              <a:gd name="T5" fmla="*/ 105 h 105"/>
              <a:gd name="T6" fmla="*/ 53 w 105"/>
              <a:gd name="T7" fmla="*/ 105 h 105"/>
              <a:gd name="T8" fmla="*/ 21 w 105"/>
              <a:gd name="T9" fmla="*/ 94 h 105"/>
              <a:gd name="T10" fmla="*/ 0 w 105"/>
              <a:gd name="T11" fmla="*/ 52 h 105"/>
              <a:gd name="T12" fmla="*/ 0 w 105"/>
              <a:gd name="T13" fmla="*/ 52 h 105"/>
              <a:gd name="T14" fmla="*/ 21 w 105"/>
              <a:gd name="T15" fmla="*/ 21 h 105"/>
              <a:gd name="T16" fmla="*/ 53 w 105"/>
              <a:gd name="T17" fmla="*/ 0 h 105"/>
              <a:gd name="T18" fmla="*/ 53 w 105"/>
              <a:gd name="T19" fmla="*/ 0 h 105"/>
              <a:gd name="T20" fmla="*/ 95 w 105"/>
              <a:gd name="T21" fmla="*/ 21 h 105"/>
              <a:gd name="T22" fmla="*/ 105 w 105"/>
              <a:gd name="T23" fmla="*/ 52 h 10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05"/>
              <a:gd name="T37" fmla="*/ 0 h 105"/>
              <a:gd name="T38" fmla="*/ 105 w 105"/>
              <a:gd name="T39" fmla="*/ 105 h 10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05" h="105">
                <a:moveTo>
                  <a:pt x="105" y="52"/>
                </a:moveTo>
                <a:lnTo>
                  <a:pt x="95" y="94"/>
                </a:lnTo>
                <a:lnTo>
                  <a:pt x="53" y="105"/>
                </a:lnTo>
                <a:lnTo>
                  <a:pt x="21" y="94"/>
                </a:lnTo>
                <a:lnTo>
                  <a:pt x="0" y="52"/>
                </a:lnTo>
                <a:lnTo>
                  <a:pt x="21" y="21"/>
                </a:lnTo>
                <a:lnTo>
                  <a:pt x="53" y="0"/>
                </a:lnTo>
                <a:lnTo>
                  <a:pt x="95" y="21"/>
                </a:lnTo>
                <a:lnTo>
                  <a:pt x="105" y="52"/>
                </a:lnTo>
                <a:close/>
              </a:path>
            </a:pathLst>
          </a:custGeom>
          <a:solidFill>
            <a:srgbClr val="FF0000"/>
          </a:solidFill>
          <a:ln w="9525">
            <a:noFill/>
            <a:round/>
            <a:headEnd/>
            <a:tailEnd/>
          </a:ln>
        </p:spPr>
        <p:txBody>
          <a:bodyPr>
            <a:prstTxWarp prst="textNoShape">
              <a:avLst/>
            </a:prstTxWarp>
          </a:bodyPr>
          <a:lstStyle/>
          <a:p>
            <a:endParaRPr lang="en-US"/>
          </a:p>
        </p:txBody>
      </p:sp>
      <p:sp>
        <p:nvSpPr>
          <p:cNvPr id="35910" name="Freeform 70"/>
          <p:cNvSpPr>
            <a:spLocks/>
          </p:cNvSpPr>
          <p:nvPr/>
        </p:nvSpPr>
        <p:spPr bwMode="auto">
          <a:xfrm>
            <a:off x="5021263" y="2790825"/>
            <a:ext cx="165100" cy="166688"/>
          </a:xfrm>
          <a:custGeom>
            <a:avLst/>
            <a:gdLst>
              <a:gd name="T0" fmla="*/ 104 w 104"/>
              <a:gd name="T1" fmla="*/ 53 h 105"/>
              <a:gd name="T2" fmla="*/ 94 w 104"/>
              <a:gd name="T3" fmla="*/ 84 h 105"/>
              <a:gd name="T4" fmla="*/ 94 w 104"/>
              <a:gd name="T5" fmla="*/ 84 h 105"/>
              <a:gd name="T6" fmla="*/ 52 w 104"/>
              <a:gd name="T7" fmla="*/ 105 h 105"/>
              <a:gd name="T8" fmla="*/ 52 w 104"/>
              <a:gd name="T9" fmla="*/ 105 h 105"/>
              <a:gd name="T10" fmla="*/ 52 w 104"/>
              <a:gd name="T11" fmla="*/ 105 h 105"/>
              <a:gd name="T12" fmla="*/ 52 w 104"/>
              <a:gd name="T13" fmla="*/ 105 h 105"/>
              <a:gd name="T14" fmla="*/ 21 w 104"/>
              <a:gd name="T15" fmla="*/ 84 h 105"/>
              <a:gd name="T16" fmla="*/ 21 w 104"/>
              <a:gd name="T17" fmla="*/ 84 h 105"/>
              <a:gd name="T18" fmla="*/ 0 w 104"/>
              <a:gd name="T19" fmla="*/ 53 h 105"/>
              <a:gd name="T20" fmla="*/ 0 w 104"/>
              <a:gd name="T21" fmla="*/ 53 h 105"/>
              <a:gd name="T22" fmla="*/ 0 w 104"/>
              <a:gd name="T23" fmla="*/ 53 h 105"/>
              <a:gd name="T24" fmla="*/ 0 w 104"/>
              <a:gd name="T25" fmla="*/ 53 h 105"/>
              <a:gd name="T26" fmla="*/ 21 w 104"/>
              <a:gd name="T27" fmla="*/ 11 h 105"/>
              <a:gd name="T28" fmla="*/ 21 w 104"/>
              <a:gd name="T29" fmla="*/ 11 h 105"/>
              <a:gd name="T30" fmla="*/ 52 w 104"/>
              <a:gd name="T31" fmla="*/ 0 h 105"/>
              <a:gd name="T32" fmla="*/ 52 w 104"/>
              <a:gd name="T33" fmla="*/ 0 h 105"/>
              <a:gd name="T34" fmla="*/ 52 w 104"/>
              <a:gd name="T35" fmla="*/ 0 h 105"/>
              <a:gd name="T36" fmla="*/ 52 w 104"/>
              <a:gd name="T37" fmla="*/ 0 h 105"/>
              <a:gd name="T38" fmla="*/ 94 w 104"/>
              <a:gd name="T39" fmla="*/ 11 h 105"/>
              <a:gd name="T40" fmla="*/ 94 w 104"/>
              <a:gd name="T41" fmla="*/ 11 h 105"/>
              <a:gd name="T42" fmla="*/ 104 w 104"/>
              <a:gd name="T43" fmla="*/ 53 h 105"/>
              <a:gd name="T44" fmla="*/ 104 w 104"/>
              <a:gd name="T45" fmla="*/ 53 h 10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04"/>
              <a:gd name="T70" fmla="*/ 0 h 105"/>
              <a:gd name="T71" fmla="*/ 104 w 104"/>
              <a:gd name="T72" fmla="*/ 105 h 10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04" h="105">
                <a:moveTo>
                  <a:pt x="104" y="53"/>
                </a:moveTo>
                <a:lnTo>
                  <a:pt x="94" y="84"/>
                </a:lnTo>
                <a:lnTo>
                  <a:pt x="52" y="105"/>
                </a:lnTo>
                <a:lnTo>
                  <a:pt x="21" y="84"/>
                </a:lnTo>
                <a:lnTo>
                  <a:pt x="0" y="53"/>
                </a:lnTo>
                <a:lnTo>
                  <a:pt x="21" y="11"/>
                </a:lnTo>
                <a:lnTo>
                  <a:pt x="52" y="0"/>
                </a:lnTo>
                <a:lnTo>
                  <a:pt x="94" y="11"/>
                </a:lnTo>
                <a:lnTo>
                  <a:pt x="104" y="53"/>
                </a:lnTo>
                <a:close/>
              </a:path>
            </a:pathLst>
          </a:custGeom>
          <a:noFill/>
          <a:ln w="15875">
            <a:solidFill>
              <a:srgbClr val="000000"/>
            </a:solidFill>
            <a:prstDash val="solid"/>
            <a:round/>
            <a:headEnd/>
            <a:tailEnd/>
          </a:ln>
        </p:spPr>
        <p:txBody>
          <a:bodyPr>
            <a:prstTxWarp prst="textNoShape">
              <a:avLst/>
            </a:prstTxWarp>
          </a:bodyPr>
          <a:lstStyle/>
          <a:p>
            <a:endParaRPr lang="en-US"/>
          </a:p>
        </p:txBody>
      </p:sp>
      <p:sp>
        <p:nvSpPr>
          <p:cNvPr id="35911" name="Freeform 71"/>
          <p:cNvSpPr>
            <a:spLocks/>
          </p:cNvSpPr>
          <p:nvPr/>
        </p:nvSpPr>
        <p:spPr bwMode="auto">
          <a:xfrm>
            <a:off x="5435600" y="2392363"/>
            <a:ext cx="166688" cy="166687"/>
          </a:xfrm>
          <a:custGeom>
            <a:avLst/>
            <a:gdLst>
              <a:gd name="T0" fmla="*/ 105 w 105"/>
              <a:gd name="T1" fmla="*/ 52 h 105"/>
              <a:gd name="T2" fmla="*/ 95 w 105"/>
              <a:gd name="T3" fmla="*/ 94 h 105"/>
              <a:gd name="T4" fmla="*/ 95 w 105"/>
              <a:gd name="T5" fmla="*/ 94 h 105"/>
              <a:gd name="T6" fmla="*/ 53 w 105"/>
              <a:gd name="T7" fmla="*/ 105 h 105"/>
              <a:gd name="T8" fmla="*/ 53 w 105"/>
              <a:gd name="T9" fmla="*/ 105 h 105"/>
              <a:gd name="T10" fmla="*/ 53 w 105"/>
              <a:gd name="T11" fmla="*/ 105 h 105"/>
              <a:gd name="T12" fmla="*/ 53 w 105"/>
              <a:gd name="T13" fmla="*/ 105 h 105"/>
              <a:gd name="T14" fmla="*/ 21 w 105"/>
              <a:gd name="T15" fmla="*/ 94 h 105"/>
              <a:gd name="T16" fmla="*/ 21 w 105"/>
              <a:gd name="T17" fmla="*/ 94 h 105"/>
              <a:gd name="T18" fmla="*/ 0 w 105"/>
              <a:gd name="T19" fmla="*/ 52 h 105"/>
              <a:gd name="T20" fmla="*/ 0 w 105"/>
              <a:gd name="T21" fmla="*/ 52 h 105"/>
              <a:gd name="T22" fmla="*/ 0 w 105"/>
              <a:gd name="T23" fmla="*/ 52 h 105"/>
              <a:gd name="T24" fmla="*/ 0 w 105"/>
              <a:gd name="T25" fmla="*/ 52 h 105"/>
              <a:gd name="T26" fmla="*/ 21 w 105"/>
              <a:gd name="T27" fmla="*/ 21 h 105"/>
              <a:gd name="T28" fmla="*/ 21 w 105"/>
              <a:gd name="T29" fmla="*/ 21 h 105"/>
              <a:gd name="T30" fmla="*/ 53 w 105"/>
              <a:gd name="T31" fmla="*/ 0 h 105"/>
              <a:gd name="T32" fmla="*/ 53 w 105"/>
              <a:gd name="T33" fmla="*/ 0 h 105"/>
              <a:gd name="T34" fmla="*/ 53 w 105"/>
              <a:gd name="T35" fmla="*/ 0 h 105"/>
              <a:gd name="T36" fmla="*/ 53 w 105"/>
              <a:gd name="T37" fmla="*/ 0 h 105"/>
              <a:gd name="T38" fmla="*/ 95 w 105"/>
              <a:gd name="T39" fmla="*/ 21 h 105"/>
              <a:gd name="T40" fmla="*/ 95 w 105"/>
              <a:gd name="T41" fmla="*/ 21 h 105"/>
              <a:gd name="T42" fmla="*/ 105 w 105"/>
              <a:gd name="T43" fmla="*/ 52 h 105"/>
              <a:gd name="T44" fmla="*/ 105 w 105"/>
              <a:gd name="T45" fmla="*/ 52 h 10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05"/>
              <a:gd name="T70" fmla="*/ 0 h 105"/>
              <a:gd name="T71" fmla="*/ 105 w 105"/>
              <a:gd name="T72" fmla="*/ 105 h 10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05" h="105">
                <a:moveTo>
                  <a:pt x="105" y="52"/>
                </a:moveTo>
                <a:lnTo>
                  <a:pt x="95" y="94"/>
                </a:lnTo>
                <a:lnTo>
                  <a:pt x="53" y="105"/>
                </a:lnTo>
                <a:lnTo>
                  <a:pt x="21" y="94"/>
                </a:lnTo>
                <a:lnTo>
                  <a:pt x="0" y="52"/>
                </a:lnTo>
                <a:lnTo>
                  <a:pt x="21" y="21"/>
                </a:lnTo>
                <a:lnTo>
                  <a:pt x="53" y="0"/>
                </a:lnTo>
                <a:lnTo>
                  <a:pt x="95" y="21"/>
                </a:lnTo>
                <a:lnTo>
                  <a:pt x="105" y="52"/>
                </a:lnTo>
                <a:close/>
              </a:path>
            </a:pathLst>
          </a:custGeom>
          <a:noFill/>
          <a:ln w="15875">
            <a:solidFill>
              <a:srgbClr val="FF0000"/>
            </a:solidFill>
            <a:prstDash val="solid"/>
            <a:round/>
            <a:headEnd/>
            <a:tailEnd/>
          </a:ln>
        </p:spPr>
        <p:txBody>
          <a:bodyPr>
            <a:prstTxWarp prst="textNoShape">
              <a:avLst/>
            </a:prstTxWarp>
          </a:bodyPr>
          <a:lstStyle/>
          <a:p>
            <a:endParaRPr lang="en-US"/>
          </a:p>
        </p:txBody>
      </p:sp>
      <p:sp>
        <p:nvSpPr>
          <p:cNvPr id="35912" name="Rectangle 72"/>
          <p:cNvSpPr>
            <a:spLocks noChangeArrowheads="1"/>
          </p:cNvSpPr>
          <p:nvPr/>
        </p:nvSpPr>
        <p:spPr bwMode="auto">
          <a:xfrm>
            <a:off x="6096000" y="4267200"/>
            <a:ext cx="2057400" cy="1384995"/>
          </a:xfrm>
          <a:prstGeom prst="rect">
            <a:avLst/>
          </a:prstGeom>
          <a:noFill/>
          <a:ln w="9525">
            <a:noFill/>
            <a:miter lim="800000"/>
            <a:headEnd/>
            <a:tailEnd/>
          </a:ln>
        </p:spPr>
        <p:txBody>
          <a:bodyPr wrap="square" lIns="0" tIns="0" rIns="0" bIns="0">
            <a:prstTxWarp prst="textNoShape">
              <a:avLst/>
            </a:prstTxWarp>
            <a:spAutoFit/>
          </a:bodyPr>
          <a:lstStyle/>
          <a:p>
            <a:r>
              <a:rPr lang="en-US" b="1" dirty="0" smtClean="0">
                <a:solidFill>
                  <a:srgbClr val="FF0000"/>
                </a:solidFill>
                <a:latin typeface="Helvetica" charset="0"/>
              </a:rPr>
              <a:t>From this simple extrapolation of data, the eventual </a:t>
            </a:r>
            <a:r>
              <a:rPr lang="en-US" b="1" dirty="0">
                <a:solidFill>
                  <a:srgbClr val="FF0000"/>
                </a:solidFill>
                <a:latin typeface="Helvetica" charset="0"/>
              </a:rPr>
              <a:t>s</a:t>
            </a:r>
            <a:r>
              <a:rPr lang="en-US" b="1" dirty="0" smtClean="0">
                <a:solidFill>
                  <a:srgbClr val="FF0000"/>
                </a:solidFill>
                <a:latin typeface="Helvetica" charset="0"/>
              </a:rPr>
              <a:t>ea </a:t>
            </a:r>
            <a:r>
              <a:rPr lang="en-US" b="1" dirty="0">
                <a:solidFill>
                  <a:srgbClr val="FF0000"/>
                </a:solidFill>
                <a:latin typeface="Helvetica" charset="0"/>
              </a:rPr>
              <a:t>l</a:t>
            </a:r>
            <a:r>
              <a:rPr lang="en-US" b="1" dirty="0" smtClean="0">
                <a:solidFill>
                  <a:srgbClr val="FF0000"/>
                </a:solidFill>
                <a:latin typeface="Helvetica" charset="0"/>
              </a:rPr>
              <a:t>evel rise may be 50 meters!</a:t>
            </a:r>
            <a:endParaRPr lang="en-US" sz="2000" b="1" dirty="0">
              <a:solidFill>
                <a:srgbClr val="FF0000"/>
              </a:solidFill>
            </a:endParaRPr>
          </a:p>
        </p:txBody>
      </p:sp>
      <p:sp>
        <p:nvSpPr>
          <p:cNvPr id="35913" name="Rectangle 73"/>
          <p:cNvSpPr>
            <a:spLocks noChangeArrowheads="1"/>
          </p:cNvSpPr>
          <p:nvPr/>
        </p:nvSpPr>
        <p:spPr bwMode="auto">
          <a:xfrm>
            <a:off x="4822825" y="1606550"/>
            <a:ext cx="904875" cy="488950"/>
          </a:xfrm>
          <a:prstGeom prst="rect">
            <a:avLst/>
          </a:prstGeom>
          <a:noFill/>
          <a:ln w="9525">
            <a:noFill/>
            <a:miter lim="800000"/>
            <a:headEnd/>
            <a:tailEnd/>
          </a:ln>
        </p:spPr>
        <p:txBody>
          <a:bodyPr wrap="none" lIns="0" tIns="0" rIns="0" bIns="0">
            <a:prstTxWarp prst="textNoShape">
              <a:avLst/>
            </a:prstTxWarp>
            <a:spAutoFit/>
          </a:bodyPr>
          <a:lstStyle/>
          <a:p>
            <a:r>
              <a:rPr lang="en-US" sz="1600">
                <a:solidFill>
                  <a:srgbClr val="000000"/>
                </a:solidFill>
                <a:latin typeface="Helvetica" charset="0"/>
              </a:rPr>
              <a:t>Pliocene</a:t>
            </a:r>
            <a:br>
              <a:rPr lang="en-US" sz="1600">
                <a:solidFill>
                  <a:srgbClr val="000000"/>
                </a:solidFill>
                <a:latin typeface="Helvetica" charset="0"/>
              </a:rPr>
            </a:br>
            <a:r>
              <a:rPr lang="en-US" sz="1600">
                <a:solidFill>
                  <a:srgbClr val="000000"/>
                </a:solidFill>
                <a:latin typeface="Helvetica" charset="0"/>
              </a:rPr>
              <a:t>3 Myr ago</a:t>
            </a:r>
            <a:endParaRPr lang="en-US"/>
          </a:p>
        </p:txBody>
      </p:sp>
      <p:sp>
        <p:nvSpPr>
          <p:cNvPr id="35914" name="Rectangle 79"/>
          <p:cNvSpPr>
            <a:spLocks noChangeArrowheads="1"/>
          </p:cNvSpPr>
          <p:nvPr/>
        </p:nvSpPr>
        <p:spPr bwMode="auto">
          <a:xfrm>
            <a:off x="1408113" y="3327400"/>
            <a:ext cx="293687" cy="244475"/>
          </a:xfrm>
          <a:prstGeom prst="rect">
            <a:avLst/>
          </a:prstGeom>
          <a:noFill/>
          <a:ln w="9525">
            <a:noFill/>
            <a:miter lim="800000"/>
            <a:headEnd/>
            <a:tailEnd/>
          </a:ln>
        </p:spPr>
        <p:txBody>
          <a:bodyPr wrap="none" lIns="0" tIns="0" rIns="0" bIns="0">
            <a:prstTxWarp prst="textNoShape">
              <a:avLst/>
            </a:prstTxWarp>
            <a:spAutoFit/>
          </a:bodyPr>
          <a:lstStyle/>
          <a:p>
            <a:r>
              <a:rPr lang="en-US" sz="1600">
                <a:solidFill>
                  <a:srgbClr val="000000"/>
                </a:solidFill>
                <a:latin typeface="Helvetica" charset="0"/>
              </a:rPr>
              <a:t>-10</a:t>
            </a:r>
            <a:endParaRPr lang="en-US"/>
          </a:p>
        </p:txBody>
      </p:sp>
      <p:sp>
        <p:nvSpPr>
          <p:cNvPr id="35915" name="Rectangle 80"/>
          <p:cNvSpPr>
            <a:spLocks noChangeArrowheads="1"/>
          </p:cNvSpPr>
          <p:nvPr/>
        </p:nvSpPr>
        <p:spPr bwMode="auto">
          <a:xfrm>
            <a:off x="2971800" y="3327400"/>
            <a:ext cx="180975" cy="244475"/>
          </a:xfrm>
          <a:prstGeom prst="rect">
            <a:avLst/>
          </a:prstGeom>
          <a:noFill/>
          <a:ln w="9525">
            <a:noFill/>
            <a:miter lim="800000"/>
            <a:headEnd/>
            <a:tailEnd/>
          </a:ln>
        </p:spPr>
        <p:txBody>
          <a:bodyPr wrap="none" lIns="0" tIns="0" rIns="0" bIns="0">
            <a:prstTxWarp prst="textNoShape">
              <a:avLst/>
            </a:prstTxWarp>
            <a:spAutoFit/>
          </a:bodyPr>
          <a:lstStyle/>
          <a:p>
            <a:r>
              <a:rPr lang="en-US" sz="1600">
                <a:solidFill>
                  <a:srgbClr val="000000"/>
                </a:solidFill>
                <a:latin typeface="Helvetica" charset="0"/>
              </a:rPr>
              <a:t>-5</a:t>
            </a:r>
            <a:endParaRPr lang="en-US"/>
          </a:p>
        </p:txBody>
      </p:sp>
      <p:sp>
        <p:nvSpPr>
          <p:cNvPr id="35916" name="Rectangle 81"/>
          <p:cNvSpPr>
            <a:spLocks noChangeArrowheads="1"/>
          </p:cNvSpPr>
          <p:nvPr/>
        </p:nvSpPr>
        <p:spPr bwMode="auto">
          <a:xfrm>
            <a:off x="4681538" y="3327400"/>
            <a:ext cx="112712" cy="244475"/>
          </a:xfrm>
          <a:prstGeom prst="rect">
            <a:avLst/>
          </a:prstGeom>
          <a:noFill/>
          <a:ln w="9525">
            <a:noFill/>
            <a:miter lim="800000"/>
            <a:headEnd/>
            <a:tailEnd/>
          </a:ln>
        </p:spPr>
        <p:txBody>
          <a:bodyPr wrap="none" lIns="0" tIns="0" rIns="0" bIns="0">
            <a:prstTxWarp prst="textNoShape">
              <a:avLst/>
            </a:prstTxWarp>
            <a:spAutoFit/>
          </a:bodyPr>
          <a:lstStyle/>
          <a:p>
            <a:r>
              <a:rPr lang="en-US" sz="1600">
                <a:solidFill>
                  <a:srgbClr val="000000"/>
                </a:solidFill>
                <a:latin typeface="Helvetica" charset="0"/>
              </a:rPr>
              <a:t>0</a:t>
            </a:r>
            <a:endParaRPr lang="en-US"/>
          </a:p>
        </p:txBody>
      </p:sp>
      <p:sp>
        <p:nvSpPr>
          <p:cNvPr id="35917" name="Rectangle 82"/>
          <p:cNvSpPr>
            <a:spLocks noChangeArrowheads="1"/>
          </p:cNvSpPr>
          <p:nvPr/>
        </p:nvSpPr>
        <p:spPr bwMode="auto">
          <a:xfrm>
            <a:off x="6026150" y="3327400"/>
            <a:ext cx="112713" cy="244475"/>
          </a:xfrm>
          <a:prstGeom prst="rect">
            <a:avLst/>
          </a:prstGeom>
          <a:noFill/>
          <a:ln w="9525">
            <a:noFill/>
            <a:miter lim="800000"/>
            <a:headEnd/>
            <a:tailEnd/>
          </a:ln>
        </p:spPr>
        <p:txBody>
          <a:bodyPr wrap="none" lIns="0" tIns="0" rIns="0" bIns="0">
            <a:prstTxWarp prst="textNoShape">
              <a:avLst/>
            </a:prstTxWarp>
            <a:spAutoFit/>
          </a:bodyPr>
          <a:lstStyle/>
          <a:p>
            <a:r>
              <a:rPr lang="en-US" sz="1600">
                <a:solidFill>
                  <a:srgbClr val="000000"/>
                </a:solidFill>
                <a:latin typeface="Helvetica" charset="0"/>
              </a:rPr>
              <a:t>5</a:t>
            </a:r>
            <a:endParaRPr lang="en-US"/>
          </a:p>
        </p:txBody>
      </p:sp>
      <p:sp>
        <p:nvSpPr>
          <p:cNvPr id="35918" name="Rectangle 83"/>
          <p:cNvSpPr>
            <a:spLocks noChangeArrowheads="1"/>
          </p:cNvSpPr>
          <p:nvPr/>
        </p:nvSpPr>
        <p:spPr bwMode="auto">
          <a:xfrm>
            <a:off x="533400" y="2895600"/>
            <a:ext cx="1447800" cy="738664"/>
          </a:xfrm>
          <a:prstGeom prst="rect">
            <a:avLst/>
          </a:prstGeom>
          <a:noFill/>
          <a:ln w="9525">
            <a:noFill/>
            <a:miter lim="800000"/>
            <a:headEnd/>
            <a:tailEnd/>
          </a:ln>
        </p:spPr>
        <p:txBody>
          <a:bodyPr wrap="square" lIns="0" tIns="0" rIns="0" bIns="0">
            <a:prstTxWarp prst="textNoShape">
              <a:avLst/>
            </a:prstTxWarp>
            <a:spAutoFit/>
          </a:bodyPr>
          <a:lstStyle/>
          <a:p>
            <a:r>
              <a:rPr lang="en-US" sz="1600" dirty="0">
                <a:solidFill>
                  <a:srgbClr val="0000FF"/>
                </a:solidFill>
                <a:latin typeface="Helvetica" charset="0"/>
              </a:rPr>
              <a:t>Global T </a:t>
            </a:r>
            <a:r>
              <a:rPr lang="en-US" sz="1600" dirty="0" smtClean="0">
                <a:solidFill>
                  <a:srgbClr val="0000FF"/>
                </a:solidFill>
                <a:latin typeface="Helvetica" charset="0"/>
              </a:rPr>
              <a:t>Change</a:t>
            </a:r>
          </a:p>
          <a:p>
            <a:r>
              <a:rPr lang="en-US" sz="1600" dirty="0" smtClean="0">
                <a:solidFill>
                  <a:srgbClr val="0000FF"/>
                </a:solidFill>
                <a:latin typeface="Helvetica" charset="0"/>
              </a:rPr>
              <a:t>(°C)</a:t>
            </a:r>
            <a:endParaRPr lang="en-US" dirty="0">
              <a:solidFill>
                <a:srgbClr val="0000FF"/>
              </a:solidFill>
            </a:endParaRPr>
          </a:p>
        </p:txBody>
      </p:sp>
      <p:sp>
        <p:nvSpPr>
          <p:cNvPr id="81" name="TextBox 80"/>
          <p:cNvSpPr txBox="1"/>
          <p:nvPr/>
        </p:nvSpPr>
        <p:spPr>
          <a:xfrm>
            <a:off x="5943600" y="5943600"/>
            <a:ext cx="2663071" cy="369332"/>
          </a:xfrm>
          <a:prstGeom prst="rect">
            <a:avLst/>
          </a:prstGeom>
          <a:noFill/>
        </p:spPr>
        <p:txBody>
          <a:bodyPr wrap="none" rtlCol="0">
            <a:spAutoFit/>
          </a:bodyPr>
          <a:lstStyle/>
          <a:p>
            <a:r>
              <a:rPr lang="en-US" dirty="0" smtClean="0"/>
              <a:t>Source:  David Archer, U.C.</a:t>
            </a:r>
            <a:endParaRPr lang="en-US" dirty="0"/>
          </a:p>
        </p:txBody>
      </p:sp>
      <p:cxnSp>
        <p:nvCxnSpPr>
          <p:cNvPr id="83" name="Straight Arrow Connector 82"/>
          <p:cNvCxnSpPr/>
          <p:nvPr/>
        </p:nvCxnSpPr>
        <p:spPr>
          <a:xfrm rot="5400000" flipH="1" flipV="1">
            <a:off x="5276088" y="2970609"/>
            <a:ext cx="456406"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86" name="Straight Arrow Connector 85"/>
          <p:cNvCxnSpPr/>
          <p:nvPr/>
        </p:nvCxnSpPr>
        <p:spPr>
          <a:xfrm rot="16200000" flipH="1">
            <a:off x="4724400" y="2362200"/>
            <a:ext cx="533400" cy="762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82" name="TextBox 81"/>
          <p:cNvSpPr txBox="1"/>
          <p:nvPr/>
        </p:nvSpPr>
        <p:spPr>
          <a:xfrm>
            <a:off x="5350139" y="3246120"/>
            <a:ext cx="301660" cy="369332"/>
          </a:xfrm>
          <a:prstGeom prst="rect">
            <a:avLst/>
          </a:prstGeom>
          <a:noFill/>
        </p:spPr>
        <p:txBody>
          <a:bodyPr wrap="none" rtlCol="0">
            <a:spAutoFit/>
          </a:bodyPr>
          <a:lstStyle/>
          <a:p>
            <a:r>
              <a:rPr lang="en-US" dirty="0" smtClean="0"/>
              <a:t>3</a:t>
            </a:r>
            <a:endParaRPr lang="en-US" dirty="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505200" y="1718732"/>
            <a:ext cx="1828800" cy="491068"/>
          </a:xfrm>
          <a:prstGeom prst="rect">
            <a:avLst/>
          </a:prstGeom>
          <a:solidFill>
            <a:srgbClr val="EED533"/>
          </a:solidFill>
        </p:spPr>
        <p:txBody>
          <a:bodyPr wrap="square" rtlCol="0">
            <a:spAutoFit/>
          </a:bodyPr>
          <a:lstStyle/>
          <a:p>
            <a:endParaRPr lang="en-US" dirty="0"/>
          </a:p>
        </p:txBody>
      </p:sp>
      <p:pic>
        <p:nvPicPr>
          <p:cNvPr id="2" name="Picture 1"/>
          <p:cNvPicPr>
            <a:picLocks noChangeAspect="1"/>
          </p:cNvPicPr>
          <p:nvPr/>
        </p:nvPicPr>
        <p:blipFill>
          <a:blip r:embed="rId2"/>
          <a:stretch>
            <a:fillRect/>
          </a:stretch>
        </p:blipFill>
        <p:spPr>
          <a:xfrm>
            <a:off x="1371600" y="3124200"/>
            <a:ext cx="6705600" cy="3357903"/>
          </a:xfrm>
          <a:prstGeom prst="rect">
            <a:avLst/>
          </a:prstGeom>
        </p:spPr>
      </p:pic>
      <p:sp>
        <p:nvSpPr>
          <p:cNvPr id="4" name="TextBox 3"/>
          <p:cNvSpPr txBox="1"/>
          <p:nvPr/>
        </p:nvSpPr>
        <p:spPr>
          <a:xfrm>
            <a:off x="2590800" y="381000"/>
            <a:ext cx="4702354" cy="2677656"/>
          </a:xfrm>
          <a:prstGeom prst="rect">
            <a:avLst/>
          </a:prstGeom>
          <a:noFill/>
        </p:spPr>
        <p:txBody>
          <a:bodyPr wrap="none" rtlCol="0">
            <a:spAutoFit/>
          </a:bodyPr>
          <a:lstStyle/>
          <a:p>
            <a:r>
              <a:rPr lang="en-US" sz="2800" dirty="0" smtClean="0"/>
              <a:t>Q: How far is it to outer space?</a:t>
            </a:r>
          </a:p>
          <a:p>
            <a:endParaRPr lang="en-US" sz="2800" dirty="0"/>
          </a:p>
          <a:p>
            <a:r>
              <a:rPr lang="en-US" sz="2800" dirty="0" smtClean="0"/>
              <a:t>	A: 25 miles</a:t>
            </a:r>
          </a:p>
          <a:p>
            <a:r>
              <a:rPr lang="en-US" sz="2800" dirty="0" smtClean="0"/>
              <a:t>	B: 60 Miles</a:t>
            </a:r>
          </a:p>
          <a:p>
            <a:r>
              <a:rPr lang="en-US" sz="2800" dirty="0" smtClean="0"/>
              <a:t>	C: </a:t>
            </a:r>
            <a:r>
              <a:rPr lang="en-US" sz="2800" dirty="0" smtClean="0"/>
              <a:t>280 </a:t>
            </a:r>
            <a:r>
              <a:rPr lang="en-US" sz="2800" dirty="0" smtClean="0"/>
              <a:t>Miles</a:t>
            </a:r>
          </a:p>
          <a:p>
            <a:r>
              <a:rPr lang="en-US" sz="2800" dirty="0"/>
              <a:t>	</a:t>
            </a:r>
            <a:r>
              <a:rPr lang="en-US" sz="2800" dirty="0" smtClean="0"/>
              <a:t>D: </a:t>
            </a:r>
            <a:r>
              <a:rPr lang="en-US" sz="2800" dirty="0" smtClean="0"/>
              <a:t>500</a:t>
            </a:r>
            <a:r>
              <a:rPr lang="en-US" sz="2800" dirty="0" smtClean="0"/>
              <a:t> </a:t>
            </a:r>
            <a:r>
              <a:rPr lang="en-US" sz="2800" dirty="0" smtClean="0"/>
              <a:t>miles </a:t>
            </a:r>
            <a:endParaRPr lang="en-US" sz="2800" dirty="0"/>
          </a:p>
        </p:txBody>
      </p:sp>
    </p:spTree>
    <p:extLst>
      <p:ext uri="{BB962C8B-B14F-4D97-AF65-F5344CB8AC3E}">
        <p14:creationId xmlns:p14="http://schemas.microsoft.com/office/powerpoint/2010/main" val="272390463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b="1" dirty="0" smtClean="0">
                <a:solidFill>
                  <a:srgbClr val="4F81BD"/>
                </a:solidFill>
              </a:rPr>
              <a:t>The Economic Imperative for Burning Carbon</a:t>
            </a:r>
            <a:endParaRPr lang="en-US" sz="3200" b="1" dirty="0">
              <a:solidFill>
                <a:srgbClr val="4F81BD"/>
              </a:solidFill>
            </a:endParaRPr>
          </a:p>
        </p:txBody>
      </p:sp>
      <p:sp>
        <p:nvSpPr>
          <p:cNvPr id="7" name="TextBox 6"/>
          <p:cNvSpPr txBox="1"/>
          <p:nvPr/>
        </p:nvSpPr>
        <p:spPr>
          <a:xfrm>
            <a:off x="5943600" y="6248400"/>
            <a:ext cx="1580143" cy="369332"/>
          </a:xfrm>
          <a:prstGeom prst="rect">
            <a:avLst/>
          </a:prstGeom>
          <a:noFill/>
        </p:spPr>
        <p:txBody>
          <a:bodyPr wrap="none" rtlCol="0">
            <a:spAutoFit/>
          </a:bodyPr>
          <a:lstStyle/>
          <a:p>
            <a:r>
              <a:rPr lang="en-US" dirty="0" err="1" smtClean="0"/>
              <a:t>Gapminder.org</a:t>
            </a:r>
            <a:endParaRPr lang="en-US" dirty="0"/>
          </a:p>
        </p:txBody>
      </p:sp>
      <p:pic>
        <p:nvPicPr>
          <p:cNvPr id="5" name="Picture 4" descr="Screenshot 2013-12-30 14.17.27.png"/>
          <p:cNvPicPr>
            <a:picLocks noChangeAspect="1"/>
          </p:cNvPicPr>
          <p:nvPr/>
        </p:nvPicPr>
        <p:blipFill>
          <a:blip r:embed="rId2"/>
          <a:stretch>
            <a:fillRect/>
          </a:stretch>
        </p:blipFill>
        <p:spPr>
          <a:xfrm>
            <a:off x="1463040" y="1463040"/>
            <a:ext cx="6423102" cy="4572000"/>
          </a:xfrm>
          <a:prstGeom prst="rect">
            <a:avLst/>
          </a:prstGeom>
        </p:spPr>
      </p:pic>
      <p:pic>
        <p:nvPicPr>
          <p:cNvPr id="9" name="Picture 8" descr="Screenshot 2013-12-30 14.15.37.png"/>
          <p:cNvPicPr>
            <a:picLocks noChangeAspect="1"/>
          </p:cNvPicPr>
          <p:nvPr/>
        </p:nvPicPr>
        <p:blipFill>
          <a:blip r:embed="rId3"/>
          <a:stretch>
            <a:fillRect/>
          </a:stretch>
        </p:blipFill>
        <p:spPr>
          <a:xfrm>
            <a:off x="1463040" y="1463040"/>
            <a:ext cx="6438805" cy="4572000"/>
          </a:xfrm>
          <a:prstGeom prst="rect">
            <a:avLst/>
          </a:prstGeom>
        </p:spPr>
      </p:pic>
      <p:sp>
        <p:nvSpPr>
          <p:cNvPr id="6" name="TextBox 5"/>
          <p:cNvSpPr txBox="1"/>
          <p:nvPr/>
        </p:nvSpPr>
        <p:spPr>
          <a:xfrm rot="16200000">
            <a:off x="-193294" y="3252961"/>
            <a:ext cx="3827254" cy="369332"/>
          </a:xfrm>
          <a:prstGeom prst="rect">
            <a:avLst/>
          </a:prstGeom>
          <a:solidFill>
            <a:schemeClr val="bg1"/>
          </a:solidFill>
        </p:spPr>
        <p:txBody>
          <a:bodyPr wrap="square" rtlCol="0">
            <a:spAutoFit/>
          </a:bodyPr>
          <a:lstStyle/>
          <a:p>
            <a:r>
              <a:rPr lang="en-US" dirty="0" smtClean="0"/>
              <a:t>                Wealth per person             </a:t>
            </a:r>
            <a:endParaRPr lang="en-US" dirty="0"/>
          </a:p>
        </p:txBody>
      </p:sp>
      <p:sp>
        <p:nvSpPr>
          <p:cNvPr id="8" name="TextBox 7"/>
          <p:cNvSpPr txBox="1"/>
          <p:nvPr/>
        </p:nvSpPr>
        <p:spPr>
          <a:xfrm>
            <a:off x="1981200" y="5345668"/>
            <a:ext cx="4572000" cy="646331"/>
          </a:xfrm>
          <a:prstGeom prst="rect">
            <a:avLst/>
          </a:prstGeom>
          <a:solidFill>
            <a:schemeClr val="bg1"/>
          </a:solidFill>
        </p:spPr>
        <p:txBody>
          <a:bodyPr wrap="square" rtlCol="0">
            <a:spAutoFit/>
          </a:bodyPr>
          <a:lstStyle/>
          <a:p>
            <a:r>
              <a:rPr lang="en-US" dirty="0" smtClean="0"/>
              <a:t>                CO</a:t>
            </a:r>
            <a:r>
              <a:rPr lang="en-US" baseline="-25000" dirty="0" smtClean="0"/>
              <a:t>2</a:t>
            </a:r>
            <a:r>
              <a:rPr lang="en-US" dirty="0" smtClean="0"/>
              <a:t> emissions per person</a:t>
            </a:r>
          </a:p>
          <a:p>
            <a:r>
              <a:rPr lang="en-US" dirty="0" smtClean="0"/>
              <a:t>             </a:t>
            </a:r>
            <a:endParaRPr lang="en-US" dirty="0"/>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2-08-20 at 11.15.39 PM.png"/>
          <p:cNvPicPr>
            <a:picLocks noChangeAspect="1"/>
          </p:cNvPicPr>
          <p:nvPr/>
        </p:nvPicPr>
        <p:blipFill>
          <a:blip r:embed="rId2"/>
          <a:stretch>
            <a:fillRect/>
          </a:stretch>
        </p:blipFill>
        <p:spPr>
          <a:xfrm>
            <a:off x="457200" y="341026"/>
            <a:ext cx="4953000" cy="6263747"/>
          </a:xfrm>
          <a:prstGeom prst="rect">
            <a:avLst/>
          </a:prstGeom>
        </p:spPr>
      </p:pic>
      <p:sp>
        <p:nvSpPr>
          <p:cNvPr id="3" name="TextBox 2"/>
          <p:cNvSpPr txBox="1"/>
          <p:nvPr/>
        </p:nvSpPr>
        <p:spPr>
          <a:xfrm>
            <a:off x="5715000" y="2743200"/>
            <a:ext cx="3200400" cy="2585323"/>
          </a:xfrm>
          <a:prstGeom prst="rect">
            <a:avLst/>
          </a:prstGeom>
          <a:noFill/>
        </p:spPr>
        <p:txBody>
          <a:bodyPr wrap="square" rtlCol="0">
            <a:spAutoFit/>
          </a:bodyPr>
          <a:lstStyle/>
          <a:p>
            <a:r>
              <a:rPr lang="en-US" dirty="0" smtClean="0"/>
              <a:t>Natural Gas:  1100 lbs C/</a:t>
            </a:r>
            <a:r>
              <a:rPr lang="en-US" dirty="0" err="1" smtClean="0"/>
              <a:t>MWh</a:t>
            </a:r>
            <a:endParaRPr lang="en-US" dirty="0" smtClean="0"/>
          </a:p>
          <a:p>
            <a:r>
              <a:rPr lang="en-US" dirty="0" smtClean="0"/>
              <a:t>Oil:                  1600 lbs C/</a:t>
            </a:r>
            <a:r>
              <a:rPr lang="en-US" dirty="0" err="1" smtClean="0"/>
              <a:t>MWh</a:t>
            </a:r>
            <a:endParaRPr lang="en-US" dirty="0" smtClean="0"/>
          </a:p>
          <a:p>
            <a:r>
              <a:rPr lang="en-US" dirty="0" smtClean="0"/>
              <a:t>Coal:               2200 lbs C/</a:t>
            </a:r>
            <a:r>
              <a:rPr lang="en-US" dirty="0" err="1" smtClean="0"/>
              <a:t>MWh</a:t>
            </a:r>
            <a:endParaRPr lang="en-US" dirty="0" smtClean="0"/>
          </a:p>
          <a:p>
            <a:endParaRPr lang="en-US" dirty="0" smtClean="0"/>
          </a:p>
          <a:p>
            <a:pPr>
              <a:buFont typeface="Wingdings" pitchFamily="-103" charset="2"/>
              <a:buChar char="à"/>
            </a:pPr>
            <a:r>
              <a:rPr lang="en-US" dirty="0" smtClean="0">
                <a:sym typeface="Wingdings"/>
              </a:rPr>
              <a:t> Natural gas is very much more efficient than coal. If we wish to reduce CO</a:t>
            </a:r>
            <a:r>
              <a:rPr lang="en-US" baseline="-25000" dirty="0" smtClean="0">
                <a:sym typeface="Wingdings"/>
              </a:rPr>
              <a:t>2</a:t>
            </a:r>
            <a:r>
              <a:rPr lang="en-US" dirty="0" smtClean="0">
                <a:sym typeface="Wingdings"/>
              </a:rPr>
              <a:t> emission, switching generation plants to natural gas can be a good start.</a:t>
            </a:r>
          </a:p>
        </p:txBody>
      </p:sp>
      <p:sp>
        <p:nvSpPr>
          <p:cNvPr id="4" name="Oval 3"/>
          <p:cNvSpPr/>
          <p:nvPr/>
        </p:nvSpPr>
        <p:spPr>
          <a:xfrm>
            <a:off x="304800" y="5334000"/>
            <a:ext cx="5029200" cy="914400"/>
          </a:xfrm>
          <a:prstGeom prst="ellipse">
            <a:avLst/>
          </a:prstGeom>
          <a:noFill/>
          <a:ln w="57150"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3400" y="3657600"/>
            <a:ext cx="7620000" cy="2031325"/>
          </a:xfrm>
          <a:prstGeom prst="rect">
            <a:avLst/>
          </a:prstGeom>
          <a:solidFill>
            <a:schemeClr val="bg1"/>
          </a:solidFill>
        </p:spPr>
        <p:txBody>
          <a:bodyPr wrap="square">
            <a:spAutoFit/>
          </a:bodyPr>
          <a:lstStyle/>
          <a:p>
            <a:endParaRPr lang="en-US" b="1" i="1" u="sng" dirty="0" smtClean="0">
              <a:solidFill>
                <a:srgbClr val="FF0000"/>
              </a:solidFill>
            </a:endParaRPr>
          </a:p>
          <a:p>
            <a:endParaRPr lang="en-US" b="1" i="1" dirty="0" smtClean="0">
              <a:solidFill>
                <a:srgbClr val="FF0000"/>
              </a:solidFill>
            </a:endParaRPr>
          </a:p>
          <a:p>
            <a:r>
              <a:rPr lang="en-US" b="1" i="1" dirty="0" smtClean="0">
                <a:solidFill>
                  <a:srgbClr val="FF0000"/>
                </a:solidFill>
              </a:rPr>
              <a:t>“Every major national science academy in the world has reported that global warming is real, caused mostly by humans, and requires urgent action. The cost of acting goes far higher the longer we wait — we can’t wait any longer to avoid the worst and be judged immoral by coming generations.”   </a:t>
            </a:r>
          </a:p>
          <a:p>
            <a:r>
              <a:rPr lang="en-US" b="1" i="1" dirty="0" smtClean="0">
                <a:solidFill>
                  <a:srgbClr val="FF0000"/>
                </a:solidFill>
              </a:rPr>
              <a:t>			James Hansen, New York Times, May 9, 2012</a:t>
            </a:r>
            <a:endParaRPr lang="en-US" b="1" i="1" dirty="0">
              <a:solidFill>
                <a:srgbClr val="FF0000"/>
              </a:solidFill>
            </a:endParaRPr>
          </a:p>
        </p:txBody>
      </p:sp>
      <p:sp>
        <p:nvSpPr>
          <p:cNvPr id="5" name="TextBox 4"/>
          <p:cNvSpPr txBox="1"/>
          <p:nvPr/>
        </p:nvSpPr>
        <p:spPr>
          <a:xfrm>
            <a:off x="5257800" y="1066800"/>
            <a:ext cx="2895599" cy="3046988"/>
          </a:xfrm>
          <a:prstGeom prst="rect">
            <a:avLst/>
          </a:prstGeom>
          <a:noFill/>
        </p:spPr>
        <p:txBody>
          <a:bodyPr wrap="square" rtlCol="0">
            <a:spAutoFit/>
          </a:bodyPr>
          <a:lstStyle/>
          <a:p>
            <a:r>
              <a:rPr lang="en-US" sz="1600" dirty="0" smtClean="0"/>
              <a:t>James Hansen was the head of the climate branch of the NASA Goddard Institute for Space Studies.</a:t>
            </a:r>
          </a:p>
          <a:p>
            <a:endParaRPr lang="en-US" sz="1600" dirty="0" smtClean="0"/>
          </a:p>
          <a:p>
            <a:r>
              <a:rPr lang="en-US" sz="1600" dirty="0" smtClean="0"/>
              <a:t>Since the 1980’s he has been giving a clarion call for action.</a:t>
            </a:r>
          </a:p>
          <a:p>
            <a:endParaRPr lang="en-US" sz="1600" dirty="0" smtClean="0"/>
          </a:p>
          <a:p>
            <a:r>
              <a:rPr lang="en-US" sz="1600" dirty="0" smtClean="0"/>
              <a:t>He recently quit NASA to devote full time to environmental advocacy.  </a:t>
            </a:r>
          </a:p>
          <a:p>
            <a:endParaRPr lang="en-US" sz="1600" dirty="0"/>
          </a:p>
        </p:txBody>
      </p:sp>
      <p:pic>
        <p:nvPicPr>
          <p:cNvPr id="6" name="Picture 5"/>
          <p:cNvPicPr>
            <a:picLocks noChangeAspect="1"/>
          </p:cNvPicPr>
          <p:nvPr/>
        </p:nvPicPr>
        <p:blipFill>
          <a:blip r:embed="rId2"/>
          <a:stretch>
            <a:fillRect/>
          </a:stretch>
        </p:blipFill>
        <p:spPr>
          <a:xfrm>
            <a:off x="1066800" y="1066800"/>
            <a:ext cx="3617343" cy="2819400"/>
          </a:xfrm>
          <a:prstGeom prst="rect">
            <a:avLst/>
          </a:prstGeom>
        </p:spPr>
      </p:pic>
      <p:sp>
        <p:nvSpPr>
          <p:cNvPr id="7" name="Title 1"/>
          <p:cNvSpPr txBox="1">
            <a:spLocks/>
          </p:cNvSpPr>
          <p:nvPr/>
        </p:nvSpPr>
        <p:spPr>
          <a:xfrm>
            <a:off x="457200" y="-76200"/>
            <a:ext cx="8229600" cy="11430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smtClean="0">
                <a:ln>
                  <a:noFill/>
                </a:ln>
                <a:solidFill>
                  <a:srgbClr val="4F81BD"/>
                </a:solidFill>
                <a:effectLst/>
                <a:uLnTx/>
                <a:uFillTx/>
                <a:latin typeface="+mj-lt"/>
                <a:ea typeface="+mj-ea"/>
                <a:cs typeface="+mj-cs"/>
              </a:rPr>
              <a:t>Here is what change looks like!</a:t>
            </a:r>
            <a:endParaRPr kumimoji="0" lang="en-US" sz="3600" b="1" i="0" u="none" strike="noStrike" kern="1200" cap="none" spc="0" normalizeH="0" baseline="0" noProof="0" dirty="0">
              <a:ln>
                <a:noFill/>
              </a:ln>
              <a:solidFill>
                <a:srgbClr val="4F81BD"/>
              </a:solidFill>
              <a:effectLst/>
              <a:uLnTx/>
              <a:uFillTx/>
              <a:latin typeface="+mj-lt"/>
              <a:ea typeface="+mj-ea"/>
              <a:cs typeface="+mj-cs"/>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6" descr="argov2.jpg"/>
          <p:cNvPicPr>
            <a:picLocks noChangeAspect="1"/>
          </p:cNvPicPr>
          <p:nvPr/>
        </p:nvPicPr>
        <p:blipFill>
          <a:blip r:embed="rId2"/>
          <a:srcRect/>
          <a:stretch>
            <a:fillRect/>
          </a:stretch>
        </p:blipFill>
        <p:spPr bwMode="auto">
          <a:xfrm>
            <a:off x="609600" y="914400"/>
            <a:ext cx="5410200" cy="4057650"/>
          </a:xfrm>
          <a:prstGeom prst="rect">
            <a:avLst/>
          </a:prstGeom>
          <a:noFill/>
          <a:ln w="9525">
            <a:noFill/>
            <a:miter lim="800000"/>
            <a:headEnd/>
            <a:tailEnd/>
          </a:ln>
        </p:spPr>
      </p:pic>
      <p:sp>
        <p:nvSpPr>
          <p:cNvPr id="7170" name="TextBox 2"/>
          <p:cNvSpPr txBox="1">
            <a:spLocks noChangeArrowheads="1"/>
          </p:cNvSpPr>
          <p:nvPr/>
        </p:nvSpPr>
        <p:spPr bwMode="auto">
          <a:xfrm>
            <a:off x="609600" y="228600"/>
            <a:ext cx="8534400" cy="523220"/>
          </a:xfrm>
          <a:prstGeom prst="rect">
            <a:avLst/>
          </a:prstGeom>
          <a:noFill/>
          <a:ln w="9525">
            <a:noFill/>
            <a:miter lim="800000"/>
            <a:headEnd/>
            <a:tailEnd/>
          </a:ln>
        </p:spPr>
        <p:txBody>
          <a:bodyPr>
            <a:prstTxWarp prst="textNoShape">
              <a:avLst/>
            </a:prstTxWarp>
            <a:spAutoFit/>
          </a:bodyPr>
          <a:lstStyle/>
          <a:p>
            <a:r>
              <a:rPr lang="en-US" sz="2800" b="1" dirty="0" smtClean="0">
                <a:solidFill>
                  <a:srgbClr val="4F81BD"/>
                </a:solidFill>
                <a:cs typeface="Arial"/>
              </a:rPr>
              <a:t>ARGO buoy’s measurement of ocean’s </a:t>
            </a:r>
            <a:r>
              <a:rPr lang="en-US" sz="2800" b="1" dirty="0">
                <a:solidFill>
                  <a:srgbClr val="4F81BD"/>
                </a:solidFill>
                <a:cs typeface="Arial"/>
              </a:rPr>
              <a:t>energy </a:t>
            </a:r>
            <a:r>
              <a:rPr lang="en-US" sz="2800" b="1" dirty="0" smtClean="0">
                <a:solidFill>
                  <a:srgbClr val="4F81BD"/>
                </a:solidFill>
                <a:cs typeface="Arial"/>
              </a:rPr>
              <a:t>imbalance</a:t>
            </a:r>
            <a:endParaRPr lang="en-US" sz="2800" b="1" dirty="0">
              <a:solidFill>
                <a:srgbClr val="4F81BD"/>
              </a:solidFill>
              <a:cs typeface="Arial"/>
            </a:endParaRPr>
          </a:p>
        </p:txBody>
      </p:sp>
      <p:pic>
        <p:nvPicPr>
          <p:cNvPr id="7" name="Picture 6"/>
          <p:cNvPicPr>
            <a:picLocks noChangeAspect="1"/>
          </p:cNvPicPr>
          <p:nvPr/>
        </p:nvPicPr>
        <p:blipFill>
          <a:blip r:embed="rId3"/>
          <a:stretch>
            <a:fillRect/>
          </a:stretch>
        </p:blipFill>
        <p:spPr>
          <a:xfrm>
            <a:off x="6400800" y="914400"/>
            <a:ext cx="2120900" cy="4241800"/>
          </a:xfrm>
          <a:prstGeom prst="rect">
            <a:avLst/>
          </a:prstGeom>
          <a:solidFill>
            <a:schemeClr val="bg1"/>
          </a:solidFill>
        </p:spPr>
      </p:pic>
      <p:pic>
        <p:nvPicPr>
          <p:cNvPr id="8" name="Picture 7"/>
          <p:cNvPicPr>
            <a:picLocks noChangeAspect="1"/>
          </p:cNvPicPr>
          <p:nvPr/>
        </p:nvPicPr>
        <p:blipFill>
          <a:blip r:embed="rId4"/>
          <a:stretch>
            <a:fillRect/>
          </a:stretch>
        </p:blipFill>
        <p:spPr>
          <a:xfrm>
            <a:off x="1603409" y="4800600"/>
            <a:ext cx="3959191" cy="1828800"/>
          </a:xfrm>
          <a:prstGeom prst="rect">
            <a:avLst/>
          </a:prstGeom>
        </p:spPr>
      </p:pic>
    </p:spTree>
    <p:extLst>
      <p:ext uri="{BB962C8B-B14F-4D97-AF65-F5344CB8AC3E}">
        <p14:creationId xmlns:p14="http://schemas.microsoft.com/office/powerpoint/2010/main" val="1530871183"/>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Determining Ice Sheet Mass by Satellite</a:t>
            </a:r>
            <a:endParaRPr lang="en-US" dirty="0"/>
          </a:p>
        </p:txBody>
      </p:sp>
      <p:pic>
        <p:nvPicPr>
          <p:cNvPr id="5" name="Picture 4" descr="grace.jpg"/>
          <p:cNvPicPr>
            <a:picLocks noChangeAspect="1"/>
          </p:cNvPicPr>
          <p:nvPr/>
        </p:nvPicPr>
        <p:blipFill>
          <a:blip r:embed="rId2"/>
          <a:stretch>
            <a:fillRect/>
          </a:stretch>
        </p:blipFill>
        <p:spPr>
          <a:xfrm>
            <a:off x="381000" y="2514600"/>
            <a:ext cx="4648200" cy="2653463"/>
          </a:xfrm>
          <a:prstGeom prst="rect">
            <a:avLst/>
          </a:prstGeom>
        </p:spPr>
      </p:pic>
      <p:sp>
        <p:nvSpPr>
          <p:cNvPr id="6" name="TextBox 5"/>
          <p:cNvSpPr txBox="1"/>
          <p:nvPr/>
        </p:nvSpPr>
        <p:spPr>
          <a:xfrm>
            <a:off x="5334000" y="2438400"/>
            <a:ext cx="3505200" cy="2862323"/>
          </a:xfrm>
          <a:prstGeom prst="rect">
            <a:avLst/>
          </a:prstGeom>
          <a:noFill/>
        </p:spPr>
        <p:txBody>
          <a:bodyPr wrap="square" rtlCol="0">
            <a:spAutoFit/>
          </a:bodyPr>
          <a:lstStyle/>
          <a:p>
            <a:r>
              <a:rPr lang="en-US" dirty="0" smtClean="0"/>
              <a:t>GRACE is a pair of polar orbiting satellites, monitored by GPS, which can make systematic studies of the gravity field of the Earth</a:t>
            </a:r>
          </a:p>
          <a:p>
            <a:endParaRPr lang="en-US" dirty="0" smtClean="0"/>
          </a:p>
          <a:p>
            <a:r>
              <a:rPr lang="en-US" dirty="0" smtClean="0"/>
              <a:t>This has been an extraordinarily useful facility, in many fields of study, one of which is studying the amount of ice that is resident in Greenland and Antarctica.</a:t>
            </a:r>
          </a:p>
        </p:txBody>
      </p:sp>
    </p:spTree>
    <p:extLst>
      <p:ext uri="{BB962C8B-B14F-4D97-AF65-F5344CB8AC3E}">
        <p14:creationId xmlns:p14="http://schemas.microsoft.com/office/powerpoint/2010/main" val="111210275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52400"/>
            <a:ext cx="8229600" cy="1143000"/>
          </a:xfrm>
        </p:spPr>
        <p:txBody>
          <a:bodyPr>
            <a:normAutofit/>
          </a:bodyPr>
          <a:lstStyle/>
          <a:p>
            <a:r>
              <a:rPr lang="en-US" sz="4000" dirty="0" smtClean="0"/>
              <a:t>Arctic Sea Ice Area</a:t>
            </a:r>
            <a:endParaRPr lang="en-US" sz="4000" dirty="0"/>
          </a:p>
        </p:txBody>
      </p:sp>
      <p:sp>
        <p:nvSpPr>
          <p:cNvPr id="6" name="TextBox 5"/>
          <p:cNvSpPr txBox="1"/>
          <p:nvPr/>
        </p:nvSpPr>
        <p:spPr>
          <a:xfrm>
            <a:off x="2438400" y="5715000"/>
            <a:ext cx="5715000" cy="369332"/>
          </a:xfrm>
          <a:prstGeom prst="rect">
            <a:avLst/>
          </a:prstGeom>
          <a:noFill/>
        </p:spPr>
        <p:txBody>
          <a:bodyPr wrap="square" rtlCol="0">
            <a:spAutoFit/>
          </a:bodyPr>
          <a:lstStyle/>
          <a:p>
            <a:r>
              <a:rPr lang="en-US" dirty="0" smtClean="0"/>
              <a:t>Sea ice area reached a new summer minimum in 2012</a:t>
            </a:r>
            <a:endParaRPr lang="en-US" dirty="0"/>
          </a:p>
        </p:txBody>
      </p:sp>
      <p:pic>
        <p:nvPicPr>
          <p:cNvPr id="8" name="Picture 7" descr="Screen shot 2012-10-26 at 3.33.23 PM.png"/>
          <p:cNvPicPr>
            <a:picLocks noChangeAspect="1"/>
          </p:cNvPicPr>
          <p:nvPr/>
        </p:nvPicPr>
        <p:blipFill>
          <a:blip r:embed="rId2"/>
          <a:stretch>
            <a:fillRect/>
          </a:stretch>
        </p:blipFill>
        <p:spPr>
          <a:xfrm>
            <a:off x="2286000" y="1066801"/>
            <a:ext cx="5334000" cy="4528868"/>
          </a:xfrm>
          <a:prstGeom prst="rect">
            <a:avLst/>
          </a:prstGeom>
        </p:spPr>
      </p:pic>
      <p:sp>
        <p:nvSpPr>
          <p:cNvPr id="5" name="TextBox 4"/>
          <p:cNvSpPr txBox="1"/>
          <p:nvPr/>
        </p:nvSpPr>
        <p:spPr>
          <a:xfrm>
            <a:off x="7391400" y="6397823"/>
            <a:ext cx="1752804" cy="307777"/>
          </a:xfrm>
          <a:prstGeom prst="rect">
            <a:avLst/>
          </a:prstGeom>
          <a:noFill/>
        </p:spPr>
        <p:txBody>
          <a:bodyPr wrap="none" rtlCol="0">
            <a:spAutoFit/>
          </a:bodyPr>
          <a:lstStyle/>
          <a:p>
            <a:r>
              <a:rPr lang="en-US" sz="1400" dirty="0" smtClean="0"/>
              <a:t>Re: </a:t>
            </a:r>
            <a:r>
              <a:rPr lang="en-US" sz="1400" dirty="0" err="1" smtClean="0"/>
              <a:t>Cryosphere</a:t>
            </a:r>
            <a:r>
              <a:rPr lang="en-US" sz="1400" dirty="0" smtClean="0"/>
              <a:t> Today</a:t>
            </a:r>
            <a:endParaRPr lang="en-US" sz="1400" dirty="0"/>
          </a:p>
        </p:txBody>
      </p:sp>
    </p:spTree>
    <p:extLst>
      <p:ext uri="{BB962C8B-B14F-4D97-AF65-F5344CB8AC3E}">
        <p14:creationId xmlns:p14="http://schemas.microsoft.com/office/powerpoint/2010/main" val="363508887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667000" y="381000"/>
            <a:ext cx="3851535" cy="707886"/>
          </a:xfrm>
          <a:prstGeom prst="rect">
            <a:avLst/>
          </a:prstGeom>
          <a:noFill/>
        </p:spPr>
        <p:txBody>
          <a:bodyPr wrap="none" rtlCol="0">
            <a:spAutoFit/>
          </a:bodyPr>
          <a:lstStyle/>
          <a:p>
            <a:r>
              <a:rPr lang="en-US" sz="4000" dirty="0" smtClean="0"/>
              <a:t>Antarctic Ice Area</a:t>
            </a:r>
            <a:endParaRPr lang="en-US" sz="4000" dirty="0"/>
          </a:p>
        </p:txBody>
      </p:sp>
      <p:sp>
        <p:nvSpPr>
          <p:cNvPr id="4" name="TextBox 3"/>
          <p:cNvSpPr txBox="1"/>
          <p:nvPr/>
        </p:nvSpPr>
        <p:spPr>
          <a:xfrm>
            <a:off x="1219200" y="5562600"/>
            <a:ext cx="7661072" cy="646331"/>
          </a:xfrm>
          <a:prstGeom prst="rect">
            <a:avLst/>
          </a:prstGeom>
          <a:noFill/>
        </p:spPr>
        <p:txBody>
          <a:bodyPr wrap="none" rtlCol="0">
            <a:spAutoFit/>
          </a:bodyPr>
          <a:lstStyle/>
          <a:p>
            <a:r>
              <a:rPr lang="en-US" dirty="0" smtClean="0"/>
              <a:t>- Antarctica is buffered by an extremely large land ice mass</a:t>
            </a:r>
          </a:p>
          <a:p>
            <a:pPr>
              <a:buFontTx/>
              <a:buChar char="-"/>
            </a:pPr>
            <a:r>
              <a:rPr lang="en-US" dirty="0" smtClean="0"/>
              <a:t> There is a modest increase in sea ice area, but this does not match Arctic losses</a:t>
            </a:r>
          </a:p>
        </p:txBody>
      </p:sp>
      <p:pic>
        <p:nvPicPr>
          <p:cNvPr id="5" name="Picture 4" descr="Screen shot 2012-10-26 at 3.33.52 PM.png"/>
          <p:cNvPicPr>
            <a:picLocks noChangeAspect="1"/>
          </p:cNvPicPr>
          <p:nvPr/>
        </p:nvPicPr>
        <p:blipFill>
          <a:blip r:embed="rId2"/>
          <a:stretch>
            <a:fillRect/>
          </a:stretch>
        </p:blipFill>
        <p:spPr>
          <a:xfrm>
            <a:off x="2209800" y="1177996"/>
            <a:ext cx="5257800" cy="4384604"/>
          </a:xfrm>
          <a:prstGeom prst="rect">
            <a:avLst/>
          </a:prstGeom>
        </p:spPr>
      </p:pic>
      <p:sp>
        <p:nvSpPr>
          <p:cNvPr id="6" name="TextBox 5"/>
          <p:cNvSpPr txBox="1"/>
          <p:nvPr/>
        </p:nvSpPr>
        <p:spPr>
          <a:xfrm>
            <a:off x="7162800" y="6397823"/>
            <a:ext cx="1752804" cy="307777"/>
          </a:xfrm>
          <a:prstGeom prst="rect">
            <a:avLst/>
          </a:prstGeom>
          <a:noFill/>
        </p:spPr>
        <p:txBody>
          <a:bodyPr wrap="none" rtlCol="0">
            <a:spAutoFit/>
          </a:bodyPr>
          <a:lstStyle/>
          <a:p>
            <a:r>
              <a:rPr lang="en-US" sz="1400" dirty="0" smtClean="0"/>
              <a:t>Re: </a:t>
            </a:r>
            <a:r>
              <a:rPr lang="en-US" sz="1400" dirty="0" err="1" smtClean="0"/>
              <a:t>Cryosphere</a:t>
            </a:r>
            <a:r>
              <a:rPr lang="en-US" sz="1400" dirty="0" smtClean="0"/>
              <a:t> Today</a:t>
            </a:r>
            <a:endParaRPr lang="en-US" sz="1400" dirty="0"/>
          </a:p>
        </p:txBody>
      </p:sp>
    </p:spTree>
    <p:extLst>
      <p:ext uri="{BB962C8B-B14F-4D97-AF65-F5344CB8AC3E}">
        <p14:creationId xmlns:p14="http://schemas.microsoft.com/office/powerpoint/2010/main" val="245324728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Slide Number Placeholder 2"/>
          <p:cNvSpPr>
            <a:spLocks noGrp="1"/>
          </p:cNvSpPr>
          <p:nvPr>
            <p:ph type="sldNum" sz="quarter" idx="12"/>
          </p:nvPr>
        </p:nvSpPr>
        <p:spPr>
          <a:noFill/>
        </p:spPr>
        <p:txBody>
          <a:bodyPr/>
          <a:lstStyle/>
          <a:p>
            <a:fld id="{CF1A1C72-B224-4837-A114-9E1D73979C0E}" type="slidenum">
              <a:rPr lang="en-US"/>
              <a:pPr/>
              <a:t>47</a:t>
            </a:fld>
            <a:endParaRPr lang="en-US"/>
          </a:p>
        </p:txBody>
      </p:sp>
      <p:sp>
        <p:nvSpPr>
          <p:cNvPr id="37891" name="TextBox 5"/>
          <p:cNvSpPr txBox="1">
            <a:spLocks noChangeArrowheads="1"/>
          </p:cNvSpPr>
          <p:nvPr/>
        </p:nvSpPr>
        <p:spPr bwMode="auto">
          <a:xfrm>
            <a:off x="1447800" y="76200"/>
            <a:ext cx="6858000" cy="646331"/>
          </a:xfrm>
          <a:prstGeom prst="rect">
            <a:avLst/>
          </a:prstGeom>
          <a:noFill/>
          <a:ln w="9525">
            <a:noFill/>
            <a:miter lim="800000"/>
            <a:headEnd/>
            <a:tailEnd/>
          </a:ln>
        </p:spPr>
        <p:txBody>
          <a:bodyPr>
            <a:spAutoFit/>
          </a:bodyPr>
          <a:lstStyle/>
          <a:p>
            <a:r>
              <a:rPr lang="en-US" sz="3600" b="1" dirty="0" smtClean="0">
                <a:solidFill>
                  <a:srgbClr val="3366FF"/>
                </a:solidFill>
              </a:rPr>
              <a:t>Energy flow in the Earth system</a:t>
            </a:r>
            <a:endParaRPr lang="en-US" sz="3600" b="1" dirty="0">
              <a:solidFill>
                <a:srgbClr val="3366FF"/>
              </a:solidFill>
            </a:endParaRPr>
          </a:p>
        </p:txBody>
      </p:sp>
      <p:sp>
        <p:nvSpPr>
          <p:cNvPr id="5" name="TextBox 4"/>
          <p:cNvSpPr txBox="1"/>
          <p:nvPr/>
        </p:nvSpPr>
        <p:spPr>
          <a:xfrm>
            <a:off x="1981200" y="6400800"/>
            <a:ext cx="184731" cy="369332"/>
          </a:xfrm>
          <a:prstGeom prst="rect">
            <a:avLst/>
          </a:prstGeom>
          <a:noFill/>
        </p:spPr>
        <p:txBody>
          <a:bodyPr wrap="none" rtlCol="0">
            <a:spAutoFit/>
          </a:bodyPr>
          <a:lstStyle/>
          <a:p>
            <a:endParaRPr lang="en-US" dirty="0"/>
          </a:p>
        </p:txBody>
      </p:sp>
      <p:pic>
        <p:nvPicPr>
          <p:cNvPr id="8" name="Picture 7" descr="Screen shot 2012-11-12 at 3.50.35 PM.png"/>
          <p:cNvPicPr>
            <a:picLocks noChangeAspect="1"/>
          </p:cNvPicPr>
          <p:nvPr/>
        </p:nvPicPr>
        <p:blipFill>
          <a:blip r:embed="rId2"/>
          <a:stretch>
            <a:fillRect/>
          </a:stretch>
        </p:blipFill>
        <p:spPr>
          <a:xfrm>
            <a:off x="685800" y="1143000"/>
            <a:ext cx="6394405" cy="3810000"/>
          </a:xfrm>
          <a:prstGeom prst="rect">
            <a:avLst/>
          </a:prstGeom>
        </p:spPr>
      </p:pic>
      <p:sp>
        <p:nvSpPr>
          <p:cNvPr id="9" name="Oval 8"/>
          <p:cNvSpPr/>
          <p:nvPr/>
        </p:nvSpPr>
        <p:spPr>
          <a:xfrm>
            <a:off x="5784805" y="3345372"/>
            <a:ext cx="1219200" cy="769428"/>
          </a:xfrm>
          <a:prstGeom prst="ellipse">
            <a:avLst/>
          </a:prstGeom>
          <a:noFill/>
          <a:ln w="38100" cap="flat" cmpd="sng" algn="ctr">
            <a:solidFill>
              <a:schemeClr val="tx1"/>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7467600" y="3360228"/>
            <a:ext cx="1676400" cy="1323439"/>
          </a:xfrm>
          <a:prstGeom prst="rect">
            <a:avLst/>
          </a:prstGeom>
          <a:noFill/>
        </p:spPr>
        <p:txBody>
          <a:bodyPr wrap="square" rtlCol="0">
            <a:spAutoFit/>
          </a:bodyPr>
          <a:lstStyle/>
          <a:p>
            <a:r>
              <a:rPr lang="en-US" sz="1600" dirty="0" smtClean="0"/>
              <a:t>This is what changes when you add greenhouse gases, like CO</a:t>
            </a:r>
            <a:r>
              <a:rPr lang="en-US" sz="1600" baseline="-25000" dirty="0" smtClean="0"/>
              <a:t>2</a:t>
            </a:r>
            <a:r>
              <a:rPr lang="en-US" sz="1600" dirty="0" smtClean="0"/>
              <a:t>.</a:t>
            </a:r>
            <a:endParaRPr lang="en-US" sz="1600" dirty="0"/>
          </a:p>
        </p:txBody>
      </p:sp>
      <p:sp>
        <p:nvSpPr>
          <p:cNvPr id="11" name="Oval 10"/>
          <p:cNvSpPr/>
          <p:nvPr/>
        </p:nvSpPr>
        <p:spPr>
          <a:xfrm>
            <a:off x="1746205" y="1447800"/>
            <a:ext cx="3581400" cy="609600"/>
          </a:xfrm>
          <a:prstGeom prst="ellipse">
            <a:avLst/>
          </a:prstGeom>
          <a:noFill/>
          <a:ln w="38100" cap="flat" cmpd="sng" algn="ctr">
            <a:solidFill>
              <a:schemeClr val="tx1"/>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p:cNvSpPr txBox="1"/>
          <p:nvPr/>
        </p:nvSpPr>
        <p:spPr>
          <a:xfrm>
            <a:off x="7467600" y="1836228"/>
            <a:ext cx="1676400" cy="1323439"/>
          </a:xfrm>
          <a:prstGeom prst="rect">
            <a:avLst/>
          </a:prstGeom>
          <a:noFill/>
        </p:spPr>
        <p:txBody>
          <a:bodyPr wrap="square" rtlCol="0">
            <a:spAutoFit/>
          </a:bodyPr>
          <a:lstStyle/>
          <a:p>
            <a:r>
              <a:rPr lang="en-US" sz="1600" dirty="0" smtClean="0"/>
              <a:t>This is what changes when you increase or decrease the </a:t>
            </a:r>
            <a:r>
              <a:rPr lang="en-US" sz="1600" dirty="0" err="1" smtClean="0"/>
              <a:t>albedo</a:t>
            </a:r>
            <a:r>
              <a:rPr lang="en-US" sz="1600" dirty="0" smtClean="0"/>
              <a:t>.</a:t>
            </a:r>
            <a:endParaRPr lang="en-US" sz="1600" dirty="0"/>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2000"/>
                                        <p:tgtEl>
                                          <p:spTgt spid="10"/>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20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2000"/>
                                        <p:tgtEl>
                                          <p:spTgt spid="12"/>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1" grpId="0" animBg="1"/>
      <p:bldP spid="12"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52400" y="457200"/>
            <a:ext cx="8839200" cy="830997"/>
          </a:xfrm>
          <a:prstGeom prst="rect">
            <a:avLst/>
          </a:prstGeom>
          <a:solidFill>
            <a:schemeClr val="bg1"/>
          </a:solidFill>
        </p:spPr>
        <p:txBody>
          <a:bodyPr wrap="square" rtlCol="0">
            <a:spAutoFit/>
          </a:bodyPr>
          <a:lstStyle/>
          <a:p>
            <a:pPr algn="ctr"/>
            <a:r>
              <a:rPr lang="en-US" sz="2400" b="1" dirty="0" smtClean="0">
                <a:solidFill>
                  <a:srgbClr val="4F81BD"/>
                </a:solidFill>
              </a:rPr>
              <a:t>Much of the land surface may experience semi-permanent drought     </a:t>
            </a:r>
          </a:p>
          <a:p>
            <a:pPr algn="ctr"/>
            <a:r>
              <a:rPr lang="en-US" sz="2400" dirty="0" smtClean="0"/>
              <a:t>             </a:t>
            </a:r>
            <a:endParaRPr lang="en-US" sz="2400" dirty="0"/>
          </a:p>
        </p:txBody>
      </p:sp>
      <p:pic>
        <p:nvPicPr>
          <p:cNvPr id="5" name="Picture 4"/>
          <p:cNvPicPr>
            <a:picLocks noChangeAspect="1"/>
          </p:cNvPicPr>
          <p:nvPr/>
        </p:nvPicPr>
        <p:blipFill>
          <a:blip r:embed="rId2"/>
          <a:stretch>
            <a:fillRect/>
          </a:stretch>
        </p:blipFill>
        <p:spPr>
          <a:xfrm>
            <a:off x="762000" y="1447800"/>
            <a:ext cx="7620000" cy="4343400"/>
          </a:xfrm>
          <a:prstGeom prst="rect">
            <a:avLst/>
          </a:prstGeom>
        </p:spPr>
      </p:pic>
      <p:sp>
        <p:nvSpPr>
          <p:cNvPr id="6" name="TextBox 5"/>
          <p:cNvSpPr txBox="1"/>
          <p:nvPr/>
        </p:nvSpPr>
        <p:spPr>
          <a:xfrm>
            <a:off x="7239000" y="6096000"/>
            <a:ext cx="1207970" cy="369332"/>
          </a:xfrm>
          <a:prstGeom prst="rect">
            <a:avLst/>
          </a:prstGeom>
          <a:noFill/>
        </p:spPr>
        <p:txBody>
          <a:bodyPr wrap="none" rtlCol="0">
            <a:spAutoFit/>
          </a:bodyPr>
          <a:lstStyle/>
          <a:p>
            <a:r>
              <a:rPr lang="en-US" dirty="0" smtClean="0"/>
              <a:t>(Dai, 2011)</a:t>
            </a:r>
            <a:endParaRPr lang="en-US" dirty="0"/>
          </a:p>
        </p:txBody>
      </p:sp>
      <p:sp>
        <p:nvSpPr>
          <p:cNvPr id="7" name="TextBox 6"/>
          <p:cNvSpPr txBox="1"/>
          <p:nvPr/>
        </p:nvSpPr>
        <p:spPr>
          <a:xfrm>
            <a:off x="3299210" y="5105400"/>
            <a:ext cx="2638638" cy="400110"/>
          </a:xfrm>
          <a:prstGeom prst="rect">
            <a:avLst/>
          </a:prstGeom>
          <a:solidFill>
            <a:srgbClr val="FFFFFF"/>
          </a:solidFill>
        </p:spPr>
        <p:txBody>
          <a:bodyPr wrap="none" rtlCol="0">
            <a:spAutoFit/>
          </a:bodyPr>
          <a:lstStyle/>
          <a:p>
            <a:r>
              <a:rPr lang="en-US" sz="2000" dirty="0" smtClean="0"/>
              <a:t>(Palmer drought index)</a:t>
            </a:r>
            <a:endParaRPr lang="en-US" sz="2000" dirty="0"/>
          </a:p>
        </p:txBody>
      </p:sp>
      <p:cxnSp>
        <p:nvCxnSpPr>
          <p:cNvPr id="9" name="Straight Arrow Connector 8"/>
          <p:cNvCxnSpPr/>
          <p:nvPr/>
        </p:nvCxnSpPr>
        <p:spPr>
          <a:xfrm rot="5400000" flipH="1" flipV="1">
            <a:off x="2286794" y="6019800"/>
            <a:ext cx="304800"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914400" y="6172200"/>
            <a:ext cx="2918688" cy="338554"/>
          </a:xfrm>
          <a:prstGeom prst="rect">
            <a:avLst/>
          </a:prstGeom>
          <a:noFill/>
        </p:spPr>
        <p:txBody>
          <a:bodyPr wrap="none" rtlCol="0">
            <a:spAutoFit/>
          </a:bodyPr>
          <a:lstStyle/>
          <a:p>
            <a:r>
              <a:rPr lang="en-US" sz="1600" dirty="0" smtClean="0"/>
              <a:t>U.S. ‘Dust Bowl’ condition (1930)</a:t>
            </a:r>
            <a:endParaRPr lang="en-US" sz="1600" dirty="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sz="half" idx="1"/>
          </p:nvPr>
        </p:nvPicPr>
        <p:blipFill>
          <a:blip r:embed="rId2"/>
          <a:srcRect l="24457" r="24457"/>
          <a:stretch>
            <a:fillRect/>
          </a:stretch>
        </p:blipFill>
        <p:spPr>
          <a:xfrm>
            <a:off x="1447800" y="0"/>
            <a:ext cx="5867400" cy="6575456"/>
          </a:xfrm>
        </p:spPr>
      </p:pic>
      <p:sp>
        <p:nvSpPr>
          <p:cNvPr id="4" name="Content Placeholder 3"/>
          <p:cNvSpPr>
            <a:spLocks noGrp="1"/>
          </p:cNvSpPr>
          <p:nvPr>
            <p:ph sz="half" idx="2"/>
          </p:nvPr>
        </p:nvSpPr>
        <p:spPr/>
        <p:txBody>
          <a:bodyPr/>
          <a:lstStyle/>
          <a:p>
            <a:endParaRPr lang="en-US"/>
          </a:p>
        </p:txBody>
      </p:sp>
    </p:spTree>
    <p:extLst>
      <p:ext uri="{BB962C8B-B14F-4D97-AF65-F5344CB8AC3E}">
        <p14:creationId xmlns:p14="http://schemas.microsoft.com/office/powerpoint/2010/main" val="3799792071"/>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1676401" y="1447800"/>
            <a:ext cx="5943600" cy="3505200"/>
          </a:xfrm>
          <a:prstGeom prst="rect">
            <a:avLst/>
          </a:prstGeom>
          <a:solidFill>
            <a:schemeClr val="accent1">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Rectangle 13"/>
          <p:cNvSpPr/>
          <p:nvPr/>
        </p:nvSpPr>
        <p:spPr>
          <a:xfrm>
            <a:off x="1676401" y="4191000"/>
            <a:ext cx="5943600" cy="762000"/>
          </a:xfrm>
          <a:prstGeom prst="rect">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Right Arrow 14"/>
          <p:cNvSpPr/>
          <p:nvPr/>
        </p:nvSpPr>
        <p:spPr>
          <a:xfrm rot="3825297">
            <a:off x="1480633" y="2712884"/>
            <a:ext cx="2763603" cy="1282146"/>
          </a:xfrm>
          <a:prstGeom prst="rightArrow">
            <a:avLst>
              <a:gd name="adj1" fmla="val 50000"/>
              <a:gd name="adj2" fmla="val 47745"/>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ight Arrow 15"/>
          <p:cNvSpPr/>
          <p:nvPr/>
        </p:nvSpPr>
        <p:spPr>
          <a:xfrm rot="18185569">
            <a:off x="4740290" y="3081018"/>
            <a:ext cx="2238888" cy="887383"/>
          </a:xfrm>
          <a:prstGeom prst="rightArrow">
            <a:avLst>
              <a:gd name="adj1" fmla="val 50000"/>
              <a:gd name="adj2" fmla="val 47745"/>
            </a:avLst>
          </a:prstGeom>
          <a:solidFill>
            <a:srgbClr val="DC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Freeform 18"/>
          <p:cNvSpPr/>
          <p:nvPr/>
        </p:nvSpPr>
        <p:spPr>
          <a:xfrm>
            <a:off x="5044017" y="1981200"/>
            <a:ext cx="2423584" cy="179916"/>
          </a:xfrm>
          <a:custGeom>
            <a:avLst/>
            <a:gdLst>
              <a:gd name="connsiteX0" fmla="*/ 0 w 2423584"/>
              <a:gd name="connsiteY0" fmla="*/ 63500 h 179916"/>
              <a:gd name="connsiteX1" fmla="*/ 31750 w 2423584"/>
              <a:gd name="connsiteY1" fmla="*/ 52916 h 179916"/>
              <a:gd name="connsiteX2" fmla="*/ 74084 w 2423584"/>
              <a:gd name="connsiteY2" fmla="*/ 42333 h 179916"/>
              <a:gd name="connsiteX3" fmla="*/ 105834 w 2423584"/>
              <a:gd name="connsiteY3" fmla="*/ 21166 h 179916"/>
              <a:gd name="connsiteX4" fmla="*/ 179917 w 2423584"/>
              <a:gd name="connsiteY4" fmla="*/ 31750 h 179916"/>
              <a:gd name="connsiteX5" fmla="*/ 243417 w 2423584"/>
              <a:gd name="connsiteY5" fmla="*/ 74083 h 179916"/>
              <a:gd name="connsiteX6" fmla="*/ 264584 w 2423584"/>
              <a:gd name="connsiteY6" fmla="*/ 105833 h 179916"/>
              <a:gd name="connsiteX7" fmla="*/ 338667 w 2423584"/>
              <a:gd name="connsiteY7" fmla="*/ 148166 h 179916"/>
              <a:gd name="connsiteX8" fmla="*/ 370417 w 2423584"/>
              <a:gd name="connsiteY8" fmla="*/ 169333 h 179916"/>
              <a:gd name="connsiteX9" fmla="*/ 476250 w 2423584"/>
              <a:gd name="connsiteY9" fmla="*/ 158750 h 179916"/>
              <a:gd name="connsiteX10" fmla="*/ 518584 w 2423584"/>
              <a:gd name="connsiteY10" fmla="*/ 148166 h 179916"/>
              <a:gd name="connsiteX11" fmla="*/ 539750 w 2423584"/>
              <a:gd name="connsiteY11" fmla="*/ 116416 h 179916"/>
              <a:gd name="connsiteX12" fmla="*/ 603250 w 2423584"/>
              <a:gd name="connsiteY12" fmla="*/ 95250 h 179916"/>
              <a:gd name="connsiteX13" fmla="*/ 624417 w 2423584"/>
              <a:gd name="connsiteY13" fmla="*/ 63500 h 179916"/>
              <a:gd name="connsiteX14" fmla="*/ 666750 w 2423584"/>
              <a:gd name="connsiteY14" fmla="*/ 42333 h 179916"/>
              <a:gd name="connsiteX15" fmla="*/ 698500 w 2423584"/>
              <a:gd name="connsiteY15" fmla="*/ 21166 h 179916"/>
              <a:gd name="connsiteX16" fmla="*/ 867834 w 2423584"/>
              <a:gd name="connsiteY16" fmla="*/ 42333 h 179916"/>
              <a:gd name="connsiteX17" fmla="*/ 931334 w 2423584"/>
              <a:gd name="connsiteY17" fmla="*/ 84666 h 179916"/>
              <a:gd name="connsiteX18" fmla="*/ 963084 w 2423584"/>
              <a:gd name="connsiteY18" fmla="*/ 105833 h 179916"/>
              <a:gd name="connsiteX19" fmla="*/ 1026584 w 2423584"/>
              <a:gd name="connsiteY19" fmla="*/ 127000 h 179916"/>
              <a:gd name="connsiteX20" fmla="*/ 1090084 w 2423584"/>
              <a:gd name="connsiteY20" fmla="*/ 158750 h 179916"/>
              <a:gd name="connsiteX21" fmla="*/ 1174750 w 2423584"/>
              <a:gd name="connsiteY21" fmla="*/ 148166 h 179916"/>
              <a:gd name="connsiteX22" fmla="*/ 1238250 w 2423584"/>
              <a:gd name="connsiteY22" fmla="*/ 127000 h 179916"/>
              <a:gd name="connsiteX23" fmla="*/ 1322917 w 2423584"/>
              <a:gd name="connsiteY23" fmla="*/ 52916 h 179916"/>
              <a:gd name="connsiteX24" fmla="*/ 1354667 w 2423584"/>
              <a:gd name="connsiteY24" fmla="*/ 31750 h 179916"/>
              <a:gd name="connsiteX25" fmla="*/ 1386417 w 2423584"/>
              <a:gd name="connsiteY25" fmla="*/ 10583 h 179916"/>
              <a:gd name="connsiteX26" fmla="*/ 1428750 w 2423584"/>
              <a:gd name="connsiteY26" fmla="*/ 0 h 179916"/>
              <a:gd name="connsiteX27" fmla="*/ 1598084 w 2423584"/>
              <a:gd name="connsiteY27" fmla="*/ 21166 h 179916"/>
              <a:gd name="connsiteX28" fmla="*/ 1629834 w 2423584"/>
              <a:gd name="connsiteY28" fmla="*/ 42333 h 179916"/>
              <a:gd name="connsiteX29" fmla="*/ 1735667 w 2423584"/>
              <a:gd name="connsiteY29" fmla="*/ 116416 h 179916"/>
              <a:gd name="connsiteX30" fmla="*/ 1799167 w 2423584"/>
              <a:gd name="connsiteY30" fmla="*/ 148166 h 179916"/>
              <a:gd name="connsiteX31" fmla="*/ 1862667 w 2423584"/>
              <a:gd name="connsiteY31" fmla="*/ 169333 h 179916"/>
              <a:gd name="connsiteX32" fmla="*/ 1894417 w 2423584"/>
              <a:gd name="connsiteY32" fmla="*/ 179916 h 179916"/>
              <a:gd name="connsiteX33" fmla="*/ 1968500 w 2423584"/>
              <a:gd name="connsiteY33" fmla="*/ 169333 h 179916"/>
              <a:gd name="connsiteX34" fmla="*/ 2010834 w 2423584"/>
              <a:gd name="connsiteY34" fmla="*/ 116416 h 179916"/>
              <a:gd name="connsiteX35" fmla="*/ 2042584 w 2423584"/>
              <a:gd name="connsiteY35" fmla="*/ 105833 h 179916"/>
              <a:gd name="connsiteX36" fmla="*/ 2127250 w 2423584"/>
              <a:gd name="connsiteY36" fmla="*/ 52916 h 179916"/>
              <a:gd name="connsiteX37" fmla="*/ 2159000 w 2423584"/>
              <a:gd name="connsiteY37" fmla="*/ 42333 h 179916"/>
              <a:gd name="connsiteX38" fmla="*/ 2328334 w 2423584"/>
              <a:gd name="connsiteY38" fmla="*/ 52916 h 179916"/>
              <a:gd name="connsiteX39" fmla="*/ 2349500 w 2423584"/>
              <a:gd name="connsiteY39" fmla="*/ 84666 h 179916"/>
              <a:gd name="connsiteX40" fmla="*/ 2423584 w 2423584"/>
              <a:gd name="connsiteY40" fmla="*/ 127000 h 179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423584" h="179916">
                <a:moveTo>
                  <a:pt x="0" y="63500"/>
                </a:moveTo>
                <a:cubicBezTo>
                  <a:pt x="10583" y="59972"/>
                  <a:pt x="21023" y="55981"/>
                  <a:pt x="31750" y="52916"/>
                </a:cubicBezTo>
                <a:cubicBezTo>
                  <a:pt x="45736" y="48920"/>
                  <a:pt x="60714" y="48063"/>
                  <a:pt x="74084" y="42333"/>
                </a:cubicBezTo>
                <a:cubicBezTo>
                  <a:pt x="85775" y="37323"/>
                  <a:pt x="95251" y="28222"/>
                  <a:pt x="105834" y="21166"/>
                </a:cubicBezTo>
                <a:cubicBezTo>
                  <a:pt x="130528" y="24694"/>
                  <a:pt x="156635" y="22795"/>
                  <a:pt x="179917" y="31750"/>
                </a:cubicBezTo>
                <a:cubicBezTo>
                  <a:pt x="203660" y="40882"/>
                  <a:pt x="243417" y="74083"/>
                  <a:pt x="243417" y="74083"/>
                </a:cubicBezTo>
                <a:cubicBezTo>
                  <a:pt x="250473" y="84666"/>
                  <a:pt x="255590" y="96839"/>
                  <a:pt x="264584" y="105833"/>
                </a:cubicBezTo>
                <a:cubicBezTo>
                  <a:pt x="281776" y="123025"/>
                  <a:pt x="319295" y="137096"/>
                  <a:pt x="338667" y="148166"/>
                </a:cubicBezTo>
                <a:cubicBezTo>
                  <a:pt x="349711" y="154477"/>
                  <a:pt x="359834" y="162277"/>
                  <a:pt x="370417" y="169333"/>
                </a:cubicBezTo>
                <a:cubicBezTo>
                  <a:pt x="405695" y="165805"/>
                  <a:pt x="441153" y="163764"/>
                  <a:pt x="476250" y="158750"/>
                </a:cubicBezTo>
                <a:cubicBezTo>
                  <a:pt x="490649" y="156693"/>
                  <a:pt x="506481" y="156235"/>
                  <a:pt x="518584" y="148166"/>
                </a:cubicBezTo>
                <a:cubicBezTo>
                  <a:pt x="529167" y="141110"/>
                  <a:pt x="528964" y="123157"/>
                  <a:pt x="539750" y="116416"/>
                </a:cubicBezTo>
                <a:cubicBezTo>
                  <a:pt x="558670" y="104591"/>
                  <a:pt x="603250" y="95250"/>
                  <a:pt x="603250" y="95250"/>
                </a:cubicBezTo>
                <a:cubicBezTo>
                  <a:pt x="610306" y="84667"/>
                  <a:pt x="614646" y="71643"/>
                  <a:pt x="624417" y="63500"/>
                </a:cubicBezTo>
                <a:cubicBezTo>
                  <a:pt x="636537" y="53400"/>
                  <a:pt x="653052" y="50161"/>
                  <a:pt x="666750" y="42333"/>
                </a:cubicBezTo>
                <a:cubicBezTo>
                  <a:pt x="677794" y="36022"/>
                  <a:pt x="687917" y="28222"/>
                  <a:pt x="698500" y="21166"/>
                </a:cubicBezTo>
                <a:cubicBezTo>
                  <a:pt x="702888" y="21504"/>
                  <a:pt x="827450" y="19898"/>
                  <a:pt x="867834" y="42333"/>
                </a:cubicBezTo>
                <a:cubicBezTo>
                  <a:pt x="890072" y="54687"/>
                  <a:pt x="910167" y="70555"/>
                  <a:pt x="931334" y="84666"/>
                </a:cubicBezTo>
                <a:cubicBezTo>
                  <a:pt x="941917" y="91722"/>
                  <a:pt x="951017" y="101811"/>
                  <a:pt x="963084" y="105833"/>
                </a:cubicBezTo>
                <a:cubicBezTo>
                  <a:pt x="984251" y="112889"/>
                  <a:pt x="1008019" y="114624"/>
                  <a:pt x="1026584" y="127000"/>
                </a:cubicBezTo>
                <a:cubicBezTo>
                  <a:pt x="1067616" y="154354"/>
                  <a:pt x="1046267" y="144144"/>
                  <a:pt x="1090084" y="158750"/>
                </a:cubicBezTo>
                <a:cubicBezTo>
                  <a:pt x="1118306" y="155222"/>
                  <a:pt x="1146940" y="154125"/>
                  <a:pt x="1174750" y="148166"/>
                </a:cubicBezTo>
                <a:cubicBezTo>
                  <a:pt x="1196566" y="143491"/>
                  <a:pt x="1238250" y="127000"/>
                  <a:pt x="1238250" y="127000"/>
                </a:cubicBezTo>
                <a:cubicBezTo>
                  <a:pt x="1273528" y="74084"/>
                  <a:pt x="1248835" y="102304"/>
                  <a:pt x="1322917" y="52916"/>
                </a:cubicBezTo>
                <a:lnTo>
                  <a:pt x="1354667" y="31750"/>
                </a:lnTo>
                <a:cubicBezTo>
                  <a:pt x="1365250" y="24694"/>
                  <a:pt x="1374077" y="13668"/>
                  <a:pt x="1386417" y="10583"/>
                </a:cubicBezTo>
                <a:lnTo>
                  <a:pt x="1428750" y="0"/>
                </a:lnTo>
                <a:cubicBezTo>
                  <a:pt x="1444036" y="1274"/>
                  <a:pt x="1557754" y="3882"/>
                  <a:pt x="1598084" y="21166"/>
                </a:cubicBezTo>
                <a:cubicBezTo>
                  <a:pt x="1609775" y="26176"/>
                  <a:pt x="1619484" y="34940"/>
                  <a:pt x="1629834" y="42333"/>
                </a:cubicBezTo>
                <a:cubicBezTo>
                  <a:pt x="1650967" y="57428"/>
                  <a:pt x="1717417" y="110332"/>
                  <a:pt x="1735667" y="116416"/>
                </a:cubicBezTo>
                <a:cubicBezTo>
                  <a:pt x="1851471" y="155020"/>
                  <a:pt x="1676058" y="93451"/>
                  <a:pt x="1799167" y="148166"/>
                </a:cubicBezTo>
                <a:cubicBezTo>
                  <a:pt x="1819556" y="157228"/>
                  <a:pt x="1841500" y="162277"/>
                  <a:pt x="1862667" y="169333"/>
                </a:cubicBezTo>
                <a:lnTo>
                  <a:pt x="1894417" y="179916"/>
                </a:lnTo>
                <a:cubicBezTo>
                  <a:pt x="1919111" y="176388"/>
                  <a:pt x="1944607" y="176501"/>
                  <a:pt x="1968500" y="169333"/>
                </a:cubicBezTo>
                <a:cubicBezTo>
                  <a:pt x="2035618" y="149197"/>
                  <a:pt x="1973348" y="153901"/>
                  <a:pt x="2010834" y="116416"/>
                </a:cubicBezTo>
                <a:cubicBezTo>
                  <a:pt x="2018722" y="108528"/>
                  <a:pt x="2032001" y="109361"/>
                  <a:pt x="2042584" y="105833"/>
                </a:cubicBezTo>
                <a:cubicBezTo>
                  <a:pt x="2076126" y="55519"/>
                  <a:pt x="2051684" y="78105"/>
                  <a:pt x="2127250" y="52916"/>
                </a:cubicBezTo>
                <a:lnTo>
                  <a:pt x="2159000" y="42333"/>
                </a:lnTo>
                <a:cubicBezTo>
                  <a:pt x="2215445" y="45861"/>
                  <a:pt x="2273126" y="40648"/>
                  <a:pt x="2328334" y="52916"/>
                </a:cubicBezTo>
                <a:cubicBezTo>
                  <a:pt x="2340751" y="55675"/>
                  <a:pt x="2339928" y="76290"/>
                  <a:pt x="2349500" y="84666"/>
                </a:cubicBezTo>
                <a:cubicBezTo>
                  <a:pt x="2400117" y="128957"/>
                  <a:pt x="2389754" y="127000"/>
                  <a:pt x="2423584" y="127000"/>
                </a:cubicBezTo>
              </a:path>
            </a:pathLst>
          </a:custGeom>
          <a:ln w="57150" cap="flat" cmpd="sng" algn="ctr">
            <a:solidFill>
              <a:srgbClr val="FF660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4" name="TextBox 23"/>
          <p:cNvSpPr txBox="1"/>
          <p:nvPr/>
        </p:nvSpPr>
        <p:spPr>
          <a:xfrm>
            <a:off x="3657601" y="4495800"/>
            <a:ext cx="1565941" cy="369332"/>
          </a:xfrm>
          <a:prstGeom prst="rect">
            <a:avLst/>
          </a:prstGeom>
          <a:noFill/>
        </p:spPr>
        <p:txBody>
          <a:bodyPr wrap="none" rtlCol="0">
            <a:spAutoFit/>
          </a:bodyPr>
          <a:lstStyle/>
          <a:p>
            <a:r>
              <a:rPr lang="en-US" dirty="0" smtClean="0"/>
              <a:t>Earth’s Surface</a:t>
            </a:r>
            <a:endParaRPr lang="en-US" dirty="0"/>
          </a:p>
        </p:txBody>
      </p:sp>
      <p:cxnSp>
        <p:nvCxnSpPr>
          <p:cNvPr id="27" name="Straight Arrow Connector 26"/>
          <p:cNvCxnSpPr/>
          <p:nvPr/>
        </p:nvCxnSpPr>
        <p:spPr>
          <a:xfrm rot="10800000" flipV="1">
            <a:off x="6248401" y="2057400"/>
            <a:ext cx="533400" cy="457200"/>
          </a:xfrm>
          <a:prstGeom prst="straightConnector1">
            <a:avLst/>
          </a:prstGeom>
          <a:ln w="76200" cap="flat" cmpd="sng" algn="ctr">
            <a:solidFill>
              <a:srgbClr val="FF0000"/>
            </a:solidFill>
            <a:prstDash val="solid"/>
            <a:round/>
            <a:headEnd type="none" w="med" len="med"/>
            <a:tailEnd type="stealth" w="med" len="med"/>
          </a:ln>
          <a:effectLst/>
        </p:spPr>
        <p:style>
          <a:lnRef idx="2">
            <a:schemeClr val="accent1"/>
          </a:lnRef>
          <a:fillRef idx="0">
            <a:schemeClr val="accent1"/>
          </a:fillRef>
          <a:effectRef idx="1">
            <a:schemeClr val="accent1"/>
          </a:effectRef>
          <a:fontRef idx="minor">
            <a:schemeClr val="tx1"/>
          </a:fontRef>
        </p:style>
      </p:cxnSp>
      <p:sp>
        <p:nvSpPr>
          <p:cNvPr id="37889" name="Slide Number Placeholder 2"/>
          <p:cNvSpPr>
            <a:spLocks noGrp="1"/>
          </p:cNvSpPr>
          <p:nvPr>
            <p:ph type="sldNum" sz="quarter" idx="12"/>
          </p:nvPr>
        </p:nvSpPr>
        <p:spPr>
          <a:xfrm>
            <a:off x="6553200" y="6737350"/>
            <a:ext cx="2133600" cy="365125"/>
          </a:xfrm>
          <a:noFill/>
        </p:spPr>
        <p:txBody>
          <a:bodyPr/>
          <a:lstStyle/>
          <a:p>
            <a:fld id="{CF1A1C72-B224-4837-A114-9E1D73979C0E}" type="slidenum">
              <a:rPr lang="en-US"/>
              <a:pPr/>
              <a:t>5</a:t>
            </a:fld>
            <a:endParaRPr lang="en-US"/>
          </a:p>
        </p:txBody>
      </p:sp>
      <p:sp>
        <p:nvSpPr>
          <p:cNvPr id="37891" name="TextBox 5"/>
          <p:cNvSpPr txBox="1">
            <a:spLocks noChangeArrowheads="1"/>
          </p:cNvSpPr>
          <p:nvPr/>
        </p:nvSpPr>
        <p:spPr bwMode="auto">
          <a:xfrm>
            <a:off x="1447800" y="457200"/>
            <a:ext cx="6858000" cy="646331"/>
          </a:xfrm>
          <a:prstGeom prst="rect">
            <a:avLst/>
          </a:prstGeom>
          <a:noFill/>
          <a:ln w="9525">
            <a:noFill/>
            <a:miter lim="800000"/>
            <a:headEnd/>
            <a:tailEnd/>
          </a:ln>
        </p:spPr>
        <p:txBody>
          <a:bodyPr>
            <a:spAutoFit/>
          </a:bodyPr>
          <a:lstStyle/>
          <a:p>
            <a:r>
              <a:rPr lang="en-US" sz="3600" b="1" dirty="0" smtClean="0">
                <a:solidFill>
                  <a:srgbClr val="3366FF"/>
                </a:solidFill>
              </a:rPr>
              <a:t>Energy flow in the Earth system</a:t>
            </a:r>
            <a:endParaRPr lang="en-US" sz="3600" b="1" dirty="0">
              <a:solidFill>
                <a:srgbClr val="3366FF"/>
              </a:solidFill>
            </a:endParaRPr>
          </a:p>
        </p:txBody>
      </p:sp>
      <p:sp>
        <p:nvSpPr>
          <p:cNvPr id="5" name="TextBox 4"/>
          <p:cNvSpPr txBox="1"/>
          <p:nvPr/>
        </p:nvSpPr>
        <p:spPr>
          <a:xfrm>
            <a:off x="1981200" y="6781800"/>
            <a:ext cx="184731" cy="369332"/>
          </a:xfrm>
          <a:prstGeom prst="rect">
            <a:avLst/>
          </a:prstGeom>
          <a:noFill/>
        </p:spPr>
        <p:txBody>
          <a:bodyPr wrap="none" rtlCol="0">
            <a:spAutoFit/>
          </a:bodyPr>
          <a:lstStyle/>
          <a:p>
            <a:endParaRPr lang="en-US" dirty="0"/>
          </a:p>
        </p:txBody>
      </p:sp>
      <p:sp>
        <p:nvSpPr>
          <p:cNvPr id="18" name="TextBox 17"/>
          <p:cNvSpPr txBox="1"/>
          <p:nvPr/>
        </p:nvSpPr>
        <p:spPr>
          <a:xfrm>
            <a:off x="1905000" y="5105400"/>
            <a:ext cx="3200400" cy="1538883"/>
          </a:xfrm>
          <a:prstGeom prst="rect">
            <a:avLst/>
          </a:prstGeom>
          <a:noFill/>
        </p:spPr>
        <p:txBody>
          <a:bodyPr wrap="square" rtlCol="0">
            <a:spAutoFit/>
          </a:bodyPr>
          <a:lstStyle/>
          <a:p>
            <a:r>
              <a:rPr lang="en-US" dirty="0" smtClean="0"/>
              <a:t>Without normal greenhouse gases in our atmosphere:</a:t>
            </a:r>
          </a:p>
          <a:p>
            <a:r>
              <a:rPr lang="en-US" dirty="0" smtClean="0"/>
              <a:t>  </a:t>
            </a:r>
            <a:r>
              <a:rPr lang="en-US" b="1" dirty="0" smtClean="0"/>
              <a:t>      </a:t>
            </a:r>
            <a:r>
              <a:rPr lang="en-US" sz="2400" b="1" dirty="0" smtClean="0"/>
              <a:t>0</a:t>
            </a:r>
            <a:r>
              <a:rPr lang="en-US" sz="2400" b="1" baseline="30000" dirty="0" smtClean="0"/>
              <a:t>o</a:t>
            </a:r>
            <a:r>
              <a:rPr lang="en-US" sz="2400" b="1" dirty="0" smtClean="0"/>
              <a:t> F</a:t>
            </a:r>
            <a:endParaRPr lang="en-US" b="1" dirty="0" smtClean="0"/>
          </a:p>
          <a:p>
            <a:r>
              <a:rPr lang="en-US" sz="1600" b="1" dirty="0" smtClean="0"/>
              <a:t>On Earth’s surface</a:t>
            </a:r>
          </a:p>
          <a:p>
            <a:endParaRPr lang="en-US" dirty="0"/>
          </a:p>
        </p:txBody>
      </p:sp>
      <p:sp>
        <p:nvSpPr>
          <p:cNvPr id="20" name="TextBox 19"/>
          <p:cNvSpPr txBox="1"/>
          <p:nvPr/>
        </p:nvSpPr>
        <p:spPr>
          <a:xfrm>
            <a:off x="4876800" y="5105400"/>
            <a:ext cx="2667000" cy="1538883"/>
          </a:xfrm>
          <a:prstGeom prst="rect">
            <a:avLst/>
          </a:prstGeom>
          <a:noFill/>
        </p:spPr>
        <p:txBody>
          <a:bodyPr wrap="square" rtlCol="0">
            <a:spAutoFit/>
          </a:bodyPr>
          <a:lstStyle/>
          <a:p>
            <a:r>
              <a:rPr lang="en-US" dirty="0" smtClean="0"/>
              <a:t>With normal greenhouse gases in our atmosphere:</a:t>
            </a:r>
          </a:p>
          <a:p>
            <a:r>
              <a:rPr lang="en-US" b="1" dirty="0" smtClean="0"/>
              <a:t>        </a:t>
            </a:r>
            <a:r>
              <a:rPr lang="en-US" sz="2400" b="1" dirty="0" smtClean="0"/>
              <a:t>60</a:t>
            </a:r>
            <a:r>
              <a:rPr lang="en-US" sz="2400" b="1" baseline="30000" dirty="0" smtClean="0"/>
              <a:t>o</a:t>
            </a:r>
            <a:r>
              <a:rPr lang="en-US" sz="2400" b="1" dirty="0" smtClean="0"/>
              <a:t> F</a:t>
            </a:r>
            <a:endParaRPr lang="en-US" b="1" dirty="0" smtClean="0"/>
          </a:p>
          <a:p>
            <a:r>
              <a:rPr lang="en-US" sz="1600" b="1" dirty="0" smtClean="0"/>
              <a:t>On Earth’s surface</a:t>
            </a:r>
          </a:p>
          <a:p>
            <a:endParaRPr lang="en-US" b="1" dirty="0"/>
          </a:p>
        </p:txBody>
      </p:sp>
      <p:sp>
        <p:nvSpPr>
          <p:cNvPr id="28" name="TextBox 27"/>
          <p:cNvSpPr txBox="1"/>
          <p:nvPr/>
        </p:nvSpPr>
        <p:spPr>
          <a:xfrm>
            <a:off x="1474870" y="4974076"/>
            <a:ext cx="184666" cy="369332"/>
          </a:xfrm>
          <a:prstGeom prst="rect">
            <a:avLst/>
          </a:prstGeom>
          <a:noFill/>
        </p:spPr>
        <p:txBody>
          <a:bodyPr wrap="none" rtlCol="0">
            <a:spAutoFit/>
          </a:bodyPr>
          <a:lstStyle/>
          <a:p>
            <a:endParaRPr lang="en-US" dirty="0"/>
          </a:p>
        </p:txBody>
      </p:sp>
      <p:cxnSp>
        <p:nvCxnSpPr>
          <p:cNvPr id="30" name="Straight Arrow Connector 29"/>
          <p:cNvCxnSpPr/>
          <p:nvPr/>
        </p:nvCxnSpPr>
        <p:spPr>
          <a:xfrm rot="16200000" flipH="1">
            <a:off x="6705601" y="2362200"/>
            <a:ext cx="533400" cy="76200"/>
          </a:xfrm>
          <a:prstGeom prst="straightConnector1">
            <a:avLst/>
          </a:prstGeom>
          <a:ln w="76200" cap="flat" cmpd="sng" algn="ctr">
            <a:solidFill>
              <a:srgbClr val="FF0000"/>
            </a:solidFill>
            <a:prstDash val="solid"/>
            <a:round/>
            <a:headEnd type="none" w="med" len="med"/>
            <a:tailEnd type="stealth" w="med" len="med"/>
          </a:ln>
          <a:effectLst/>
        </p:spPr>
        <p:style>
          <a:lnRef idx="2">
            <a:schemeClr val="accent1"/>
          </a:lnRef>
          <a:fillRef idx="0">
            <a:schemeClr val="accent1"/>
          </a:fillRef>
          <a:effectRef idx="1">
            <a:schemeClr val="accent1"/>
          </a:effectRef>
          <a:fontRef idx="minor">
            <a:schemeClr val="tx1"/>
          </a:fontRef>
        </p:style>
      </p:cxnSp>
      <p:cxnSp>
        <p:nvCxnSpPr>
          <p:cNvPr id="33" name="Straight Arrow Connector 32"/>
          <p:cNvCxnSpPr/>
          <p:nvPr/>
        </p:nvCxnSpPr>
        <p:spPr>
          <a:xfrm rot="16200000" flipV="1">
            <a:off x="6477001" y="1676400"/>
            <a:ext cx="533400" cy="228600"/>
          </a:xfrm>
          <a:prstGeom prst="straightConnector1">
            <a:avLst/>
          </a:prstGeom>
          <a:ln w="76200" cap="flat" cmpd="sng" algn="ctr">
            <a:solidFill>
              <a:srgbClr val="FF0000"/>
            </a:solidFill>
            <a:prstDash val="solid"/>
            <a:round/>
            <a:headEnd type="none" w="med" len="med"/>
            <a:tailEnd type="stealth" w="med" len="med"/>
          </a:ln>
          <a:effectLst/>
        </p:spPr>
        <p:style>
          <a:lnRef idx="2">
            <a:schemeClr val="accent1"/>
          </a:lnRef>
          <a:fillRef idx="0">
            <a:schemeClr val="accent1"/>
          </a:fillRef>
          <a:effectRef idx="1">
            <a:schemeClr val="accent1"/>
          </a:effectRef>
          <a:fontRef idx="minor">
            <a:schemeClr val="tx1"/>
          </a:fontRef>
        </p:style>
      </p:cxnSp>
      <p:cxnSp>
        <p:nvCxnSpPr>
          <p:cNvPr id="35" name="Straight Arrow Connector 34"/>
          <p:cNvCxnSpPr/>
          <p:nvPr/>
        </p:nvCxnSpPr>
        <p:spPr>
          <a:xfrm rot="5400000" flipH="1" flipV="1">
            <a:off x="7086601" y="1676400"/>
            <a:ext cx="381000" cy="381000"/>
          </a:xfrm>
          <a:prstGeom prst="straightConnector1">
            <a:avLst/>
          </a:prstGeom>
          <a:ln w="76200" cap="flat" cmpd="sng" algn="ctr">
            <a:solidFill>
              <a:srgbClr val="FF0000"/>
            </a:solidFill>
            <a:prstDash val="solid"/>
            <a:round/>
            <a:headEnd type="none" w="med" len="med"/>
            <a:tailEnd type="stealth" w="med" len="med"/>
          </a:ln>
          <a:effectLst/>
        </p:spPr>
        <p:style>
          <a:lnRef idx="2">
            <a:schemeClr val="accent1"/>
          </a:lnRef>
          <a:fillRef idx="0">
            <a:schemeClr val="accent1"/>
          </a:fillRef>
          <a:effectRef idx="1">
            <a:schemeClr val="accent1"/>
          </a:effectRef>
          <a:fontRef idx="minor">
            <a:schemeClr val="tx1"/>
          </a:fontRef>
        </p:style>
      </p:cxnSp>
      <p:pic>
        <p:nvPicPr>
          <p:cNvPr id="17" name="Picture 16" descr="Screen shot 2012-11-12 at 3.50.35 PM.png"/>
          <p:cNvPicPr>
            <a:picLocks noChangeAspect="1"/>
          </p:cNvPicPr>
          <p:nvPr/>
        </p:nvPicPr>
        <p:blipFill>
          <a:blip r:embed="rId2"/>
          <a:stretch>
            <a:fillRect/>
          </a:stretch>
        </p:blipFill>
        <p:spPr>
          <a:xfrm>
            <a:off x="1676401" y="1447800"/>
            <a:ext cx="6095999" cy="3581400"/>
          </a:xfrm>
          <a:prstGeom prst="rect">
            <a:avLst/>
          </a:prstGeom>
        </p:spPr>
      </p:pic>
    </p:spTree>
    <p:extLst>
      <p:ext uri="{BB962C8B-B14F-4D97-AF65-F5344CB8AC3E}">
        <p14:creationId xmlns:p14="http://schemas.microsoft.com/office/powerpoint/2010/main" val="3358605387"/>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9" grpId="0" animBg="1"/>
      <p:bldP spid="18" grpId="0"/>
      <p:bldP spid="20"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23" name="Text Box 3"/>
          <p:cNvSpPr txBox="1">
            <a:spLocks noChangeArrowheads="1"/>
          </p:cNvSpPr>
          <p:nvPr/>
        </p:nvSpPr>
        <p:spPr bwMode="auto">
          <a:xfrm>
            <a:off x="1981200" y="6015335"/>
            <a:ext cx="5715000" cy="461665"/>
          </a:xfrm>
          <a:prstGeom prst="rect">
            <a:avLst/>
          </a:prstGeom>
          <a:noFill/>
          <a:ln w="9525">
            <a:noFill/>
            <a:miter lim="800000"/>
            <a:headEnd/>
            <a:tailEnd/>
          </a:ln>
          <a:effectLst/>
        </p:spPr>
        <p:txBody>
          <a:bodyPr wrap="square">
            <a:spAutoFit/>
          </a:bodyPr>
          <a:lstStyle/>
          <a:p>
            <a:pPr>
              <a:spcBef>
                <a:spcPct val="50000"/>
              </a:spcBef>
            </a:pPr>
            <a:r>
              <a:rPr lang="en-US" sz="1200" dirty="0" smtClean="0"/>
              <a:t>Reference</a:t>
            </a:r>
            <a:r>
              <a:rPr lang="en-US" sz="1200" dirty="0"/>
              <a:t>: </a:t>
            </a:r>
            <a:r>
              <a:rPr lang="en-US" sz="1200" dirty="0" err="1"/>
              <a:t>Fröhlich</a:t>
            </a:r>
            <a:r>
              <a:rPr lang="en-US" sz="1200" dirty="0"/>
              <a:t>, C. and J. Lean, </a:t>
            </a:r>
            <a:r>
              <a:rPr lang="en-US" sz="1200" i="1" dirty="0"/>
              <a:t>Astron. </a:t>
            </a:r>
            <a:r>
              <a:rPr lang="en-US" sz="1200" i="1" dirty="0" err="1"/>
              <a:t>Astrophys</a:t>
            </a:r>
            <a:r>
              <a:rPr lang="en-US" sz="1200" i="1" dirty="0"/>
              <a:t>. Rev.</a:t>
            </a:r>
            <a:r>
              <a:rPr lang="en-US" sz="1200" dirty="0"/>
              <a:t>, </a:t>
            </a:r>
            <a:r>
              <a:rPr lang="en-US" sz="1200" b="1" dirty="0"/>
              <a:t>12</a:t>
            </a:r>
            <a:r>
              <a:rPr lang="en-US" sz="1200" dirty="0"/>
              <a:t>, pp. 273--320, 2004. http://www.pmodwrc.ch/pmod.php?topic=tsi/composite/SolarConstant</a:t>
            </a:r>
          </a:p>
        </p:txBody>
      </p:sp>
      <p:sp>
        <p:nvSpPr>
          <p:cNvPr id="4" name="TextBox 3"/>
          <p:cNvSpPr txBox="1"/>
          <p:nvPr/>
        </p:nvSpPr>
        <p:spPr>
          <a:xfrm>
            <a:off x="1600200" y="228600"/>
            <a:ext cx="5867400" cy="1077218"/>
          </a:xfrm>
          <a:prstGeom prst="rect">
            <a:avLst/>
          </a:prstGeom>
          <a:noFill/>
        </p:spPr>
        <p:txBody>
          <a:bodyPr wrap="square" rtlCol="0">
            <a:spAutoFit/>
          </a:bodyPr>
          <a:lstStyle/>
          <a:p>
            <a:r>
              <a:rPr lang="en-US" sz="3200" b="1" dirty="0" smtClean="0">
                <a:solidFill>
                  <a:srgbClr val="3366FF"/>
                </a:solidFill>
              </a:rPr>
              <a:t>Variations in Solar Output on the Short Time Scale are Irrelevant</a:t>
            </a:r>
            <a:endParaRPr lang="en-US" sz="3200" b="1" dirty="0">
              <a:solidFill>
                <a:srgbClr val="3366FF"/>
              </a:solidFill>
            </a:endParaRPr>
          </a:p>
        </p:txBody>
      </p:sp>
      <p:sp>
        <p:nvSpPr>
          <p:cNvPr id="5" name="TextBox 4"/>
          <p:cNvSpPr txBox="1"/>
          <p:nvPr/>
        </p:nvSpPr>
        <p:spPr>
          <a:xfrm>
            <a:off x="7772400" y="3048000"/>
            <a:ext cx="990600" cy="646331"/>
          </a:xfrm>
          <a:prstGeom prst="rect">
            <a:avLst/>
          </a:prstGeom>
          <a:solidFill>
            <a:schemeClr val="bg1"/>
          </a:solidFill>
        </p:spPr>
        <p:txBody>
          <a:bodyPr wrap="square" rtlCol="0">
            <a:spAutoFit/>
          </a:bodyPr>
          <a:lstStyle/>
          <a:p>
            <a:r>
              <a:rPr lang="en-US" sz="1200" dirty="0" smtClean="0"/>
              <a:t>Surface Averaged Solar Forcing</a:t>
            </a:r>
            <a:endParaRPr lang="en-US" sz="1200" dirty="0"/>
          </a:p>
        </p:txBody>
      </p:sp>
      <p:pic>
        <p:nvPicPr>
          <p:cNvPr id="6" name="Picture 2"/>
          <p:cNvPicPr>
            <a:picLocks noChangeAspect="1" noChangeArrowheads="1"/>
          </p:cNvPicPr>
          <p:nvPr/>
        </p:nvPicPr>
        <p:blipFill>
          <a:blip r:embed="rId3"/>
          <a:srcRect/>
          <a:stretch>
            <a:fillRect/>
          </a:stretch>
        </p:blipFill>
        <p:spPr bwMode="auto">
          <a:xfrm>
            <a:off x="533400" y="1676400"/>
            <a:ext cx="7010400" cy="3470342"/>
          </a:xfrm>
          <a:prstGeom prst="rect">
            <a:avLst/>
          </a:prstGeom>
          <a:noFill/>
          <a:ln w="9525">
            <a:noFill/>
            <a:miter lim="800000"/>
            <a:headEnd/>
            <a:tailEnd/>
          </a:ln>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sz="3600" dirty="0" smtClean="0"/>
              <a:t>No urban </a:t>
            </a:r>
            <a:r>
              <a:rPr lang="en-US" sz="3600" dirty="0" err="1" smtClean="0"/>
              <a:t>vs</a:t>
            </a:r>
            <a:r>
              <a:rPr lang="en-US" sz="3600" dirty="0" smtClean="0"/>
              <a:t> rural systematic effect exists </a:t>
            </a:r>
            <a:endParaRPr lang="en-US" sz="3600" dirty="0"/>
          </a:p>
        </p:txBody>
      </p:sp>
      <p:pic>
        <p:nvPicPr>
          <p:cNvPr id="4" name="Picture 3" descr="Screen shot 2012-08-20 at 10.36.03 PM.png"/>
          <p:cNvPicPr>
            <a:picLocks noChangeAspect="1"/>
          </p:cNvPicPr>
          <p:nvPr/>
        </p:nvPicPr>
        <p:blipFill>
          <a:blip r:embed="rId2"/>
          <a:stretch>
            <a:fillRect/>
          </a:stretch>
        </p:blipFill>
        <p:spPr>
          <a:xfrm>
            <a:off x="3886200" y="1676400"/>
            <a:ext cx="5066454" cy="3831773"/>
          </a:xfrm>
          <a:prstGeom prst="rect">
            <a:avLst/>
          </a:prstGeom>
        </p:spPr>
      </p:pic>
      <p:pic>
        <p:nvPicPr>
          <p:cNvPr id="5" name="Picture 4" descr="orland_sw.jpg"/>
          <p:cNvPicPr>
            <a:picLocks noChangeAspect="1"/>
          </p:cNvPicPr>
          <p:nvPr/>
        </p:nvPicPr>
        <p:blipFill>
          <a:blip r:embed="rId3"/>
          <a:stretch>
            <a:fillRect/>
          </a:stretch>
        </p:blipFill>
        <p:spPr>
          <a:xfrm>
            <a:off x="533400" y="1143000"/>
            <a:ext cx="2962275" cy="2221706"/>
          </a:xfrm>
          <a:prstGeom prst="rect">
            <a:avLst/>
          </a:prstGeom>
        </p:spPr>
      </p:pic>
      <p:pic>
        <p:nvPicPr>
          <p:cNvPr id="6" name="Picture 5" descr="Marysville issues1.jpg"/>
          <p:cNvPicPr>
            <a:picLocks noChangeAspect="1"/>
          </p:cNvPicPr>
          <p:nvPr/>
        </p:nvPicPr>
        <p:blipFill>
          <a:blip r:embed="rId4"/>
          <a:stretch>
            <a:fillRect/>
          </a:stretch>
        </p:blipFill>
        <p:spPr>
          <a:xfrm>
            <a:off x="533400" y="3886200"/>
            <a:ext cx="2948517" cy="2211388"/>
          </a:xfrm>
          <a:prstGeom prst="rect">
            <a:avLst/>
          </a:prstGeom>
        </p:spPr>
      </p:pic>
      <p:sp>
        <p:nvSpPr>
          <p:cNvPr id="7" name="TextBox 6"/>
          <p:cNvSpPr txBox="1"/>
          <p:nvPr/>
        </p:nvSpPr>
        <p:spPr>
          <a:xfrm>
            <a:off x="404606" y="3276600"/>
            <a:ext cx="3329194" cy="369332"/>
          </a:xfrm>
          <a:prstGeom prst="rect">
            <a:avLst/>
          </a:prstGeom>
          <a:noFill/>
        </p:spPr>
        <p:txBody>
          <a:bodyPr wrap="none" rtlCol="0">
            <a:spAutoFit/>
          </a:bodyPr>
          <a:lstStyle/>
          <a:p>
            <a:r>
              <a:rPr lang="en-US" dirty="0" smtClean="0"/>
              <a:t>Rural sited meteorological station</a:t>
            </a:r>
            <a:endParaRPr lang="en-US" dirty="0"/>
          </a:p>
        </p:txBody>
      </p:sp>
      <p:sp>
        <p:nvSpPr>
          <p:cNvPr id="8" name="TextBox 7"/>
          <p:cNvSpPr txBox="1"/>
          <p:nvPr/>
        </p:nvSpPr>
        <p:spPr>
          <a:xfrm>
            <a:off x="385001" y="6031468"/>
            <a:ext cx="3424999" cy="369332"/>
          </a:xfrm>
          <a:prstGeom prst="rect">
            <a:avLst/>
          </a:prstGeom>
          <a:noFill/>
        </p:spPr>
        <p:txBody>
          <a:bodyPr wrap="none" rtlCol="0">
            <a:spAutoFit/>
          </a:bodyPr>
          <a:lstStyle/>
          <a:p>
            <a:r>
              <a:rPr lang="en-US" dirty="0" smtClean="0"/>
              <a:t>Urban sited meteorological station</a:t>
            </a:r>
            <a:endParaRPr lang="en-US" dirty="0"/>
          </a:p>
        </p:txBody>
      </p:sp>
      <p:sp>
        <p:nvSpPr>
          <p:cNvPr id="9" name="TextBox 8"/>
          <p:cNvSpPr txBox="1"/>
          <p:nvPr/>
        </p:nvSpPr>
        <p:spPr>
          <a:xfrm>
            <a:off x="4419600" y="5638800"/>
            <a:ext cx="4238569" cy="923330"/>
          </a:xfrm>
          <a:prstGeom prst="rect">
            <a:avLst/>
          </a:prstGeom>
          <a:noFill/>
        </p:spPr>
        <p:txBody>
          <a:bodyPr wrap="square" rtlCol="0">
            <a:spAutoFit/>
          </a:bodyPr>
          <a:lstStyle/>
          <a:p>
            <a:r>
              <a:rPr lang="en-US" dirty="0" smtClean="0"/>
              <a:t>Blue curve is difference between good stations and bad stations – </a:t>
            </a:r>
          </a:p>
          <a:p>
            <a:r>
              <a:rPr lang="en-US" dirty="0" smtClean="0"/>
              <a:t>	There is no difference !</a:t>
            </a:r>
            <a:endParaRPr lang="en-US" dirty="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3" cstate="print"/>
          <a:srcRect/>
          <a:stretch>
            <a:fillRect/>
          </a:stretch>
        </p:blipFill>
        <p:spPr bwMode="auto">
          <a:xfrm>
            <a:off x="609600" y="685800"/>
            <a:ext cx="8027988" cy="5392737"/>
          </a:xfrm>
          <a:prstGeom prst="rect">
            <a:avLst/>
          </a:prstGeom>
          <a:noFill/>
          <a:ln w="9525">
            <a:noFill/>
            <a:miter lim="800000"/>
            <a:headEnd/>
            <a:tailEnd/>
          </a:ln>
          <a:effec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1828800" y="457200"/>
            <a:ext cx="5410200" cy="3627902"/>
            <a:chOff x="107" y="274"/>
            <a:chExt cx="5557" cy="4005"/>
          </a:xfrm>
        </p:grpSpPr>
        <p:pic>
          <p:nvPicPr>
            <p:cNvPr id="570371" name="Picture 3" descr="ClimateNov15"/>
            <p:cNvPicPr>
              <a:picLocks noChangeAspect="1" noChangeArrowheads="1"/>
            </p:cNvPicPr>
            <p:nvPr/>
          </p:nvPicPr>
          <p:blipFill>
            <a:blip r:embed="rId3" cstate="print"/>
            <a:srcRect/>
            <a:stretch>
              <a:fillRect/>
            </a:stretch>
          </p:blipFill>
          <p:spPr bwMode="auto">
            <a:xfrm>
              <a:off x="107" y="274"/>
              <a:ext cx="5557" cy="3230"/>
            </a:xfrm>
            <a:prstGeom prst="rect">
              <a:avLst/>
            </a:prstGeom>
            <a:noFill/>
            <a:ln w="9525">
              <a:noFill/>
              <a:miter lim="800000"/>
              <a:headEnd/>
              <a:tailEnd/>
            </a:ln>
          </p:spPr>
        </p:pic>
        <p:sp>
          <p:nvSpPr>
            <p:cNvPr id="570372" name="Text Box 4"/>
            <p:cNvSpPr txBox="1">
              <a:spLocks noChangeArrowheads="1"/>
            </p:cNvSpPr>
            <p:nvPr/>
          </p:nvSpPr>
          <p:spPr bwMode="auto">
            <a:xfrm>
              <a:off x="288" y="3532"/>
              <a:ext cx="5280" cy="747"/>
            </a:xfrm>
            <a:prstGeom prst="rect">
              <a:avLst/>
            </a:prstGeom>
            <a:noFill/>
            <a:ln w="9525">
              <a:noFill/>
              <a:miter lim="800000"/>
              <a:headEnd/>
              <a:tailEnd/>
            </a:ln>
            <a:effectLst/>
          </p:spPr>
          <p:txBody>
            <a:bodyPr wrap="square" lIns="45720" rIns="45720">
              <a:spAutoFit/>
            </a:bodyPr>
            <a:lstStyle/>
            <a:p>
              <a:r>
                <a:rPr lang="en-US" dirty="0" smtClean="0"/>
                <a:t>	Climate </a:t>
              </a:r>
              <a:r>
                <a:rPr lang="en-US" dirty="0"/>
                <a:t>forcing agents in the industrial era. </a:t>
              </a:r>
              <a:r>
                <a:rPr lang="en-US" dirty="0" smtClean="0"/>
                <a:t> </a:t>
              </a:r>
            </a:p>
            <a:p>
              <a:endParaRPr lang="en-US" sz="800" i="1" dirty="0"/>
            </a:p>
            <a:p>
              <a:r>
                <a:rPr lang="en-US" sz="1200" i="1" dirty="0"/>
                <a:t>Source: </a:t>
              </a:r>
              <a:r>
                <a:rPr lang="en-US" sz="1200" dirty="0"/>
                <a:t>Hansen et al., JGR, </a:t>
              </a:r>
              <a:r>
                <a:rPr lang="en-US" sz="1200" b="1" dirty="0"/>
                <a:t>110</a:t>
              </a:r>
              <a:r>
                <a:rPr lang="en-US" sz="1200" dirty="0"/>
                <a:t>, D18104, 2005.</a:t>
              </a:r>
            </a:p>
          </p:txBody>
        </p:sp>
      </p:grpSp>
      <p:sp>
        <p:nvSpPr>
          <p:cNvPr id="6" name="Rectangle 5"/>
          <p:cNvSpPr/>
          <p:nvPr/>
        </p:nvSpPr>
        <p:spPr>
          <a:xfrm>
            <a:off x="1447800" y="5410200"/>
            <a:ext cx="6858000" cy="923330"/>
          </a:xfrm>
          <a:prstGeom prst="rect">
            <a:avLst/>
          </a:prstGeom>
          <a:ln>
            <a:solidFill>
              <a:schemeClr val="tx1"/>
            </a:solidFill>
          </a:ln>
        </p:spPr>
        <p:txBody>
          <a:bodyPr wrap="square">
            <a:spAutoFit/>
          </a:bodyPr>
          <a:lstStyle/>
          <a:p>
            <a:pPr indent="-609600">
              <a:spcBef>
                <a:spcPct val="0"/>
              </a:spcBef>
              <a:buFontTx/>
              <a:buNone/>
            </a:pPr>
            <a:r>
              <a:rPr lang="en-US" dirty="0" smtClean="0">
                <a:solidFill>
                  <a:srgbClr val="000000"/>
                </a:solidFill>
              </a:rPr>
              <a:t>Expected total forcing from doubled CO</a:t>
            </a:r>
            <a:r>
              <a:rPr lang="en-US" baseline="-25000" dirty="0" smtClean="0">
                <a:solidFill>
                  <a:srgbClr val="000000"/>
                </a:solidFill>
              </a:rPr>
              <a:t>2</a:t>
            </a:r>
            <a:r>
              <a:rPr lang="en-US" dirty="0" smtClean="0">
                <a:solidFill>
                  <a:srgbClr val="000000"/>
                </a:solidFill>
              </a:rPr>
              <a:t> concentration is 3.7 W/m</a:t>
            </a:r>
            <a:r>
              <a:rPr lang="en-US" baseline="30000" dirty="0" smtClean="0">
                <a:solidFill>
                  <a:srgbClr val="000000"/>
                </a:solidFill>
              </a:rPr>
              <a:t>2</a:t>
            </a:r>
            <a:r>
              <a:rPr lang="en-US" dirty="0" smtClean="0">
                <a:solidFill>
                  <a:srgbClr val="000000"/>
                </a:solidFill>
              </a:rPr>
              <a:t>. We can expect a total of at least 2.5</a:t>
            </a:r>
            <a:r>
              <a:rPr lang="en-US" baseline="30000" dirty="0" smtClean="0">
                <a:solidFill>
                  <a:srgbClr val="000000"/>
                </a:solidFill>
              </a:rPr>
              <a:t>o</a:t>
            </a:r>
            <a:r>
              <a:rPr lang="en-US" dirty="0" smtClean="0">
                <a:solidFill>
                  <a:srgbClr val="000000"/>
                </a:solidFill>
              </a:rPr>
              <a:t> C rise in global temperature compared to pre-industrial times. Other feedbacks may start up (CH</a:t>
            </a:r>
            <a:r>
              <a:rPr lang="en-US" baseline="-25000" dirty="0" smtClean="0">
                <a:solidFill>
                  <a:srgbClr val="000000"/>
                </a:solidFill>
              </a:rPr>
              <a:t>4</a:t>
            </a:r>
            <a:r>
              <a:rPr lang="en-US" dirty="0" smtClean="0">
                <a:solidFill>
                  <a:srgbClr val="000000"/>
                </a:solidFill>
              </a:rPr>
              <a:t> </a:t>
            </a:r>
            <a:r>
              <a:rPr lang="en-US" dirty="0" err="1" smtClean="0">
                <a:solidFill>
                  <a:srgbClr val="000000"/>
                </a:solidFill>
              </a:rPr>
              <a:t>clathrates</a:t>
            </a:r>
            <a:r>
              <a:rPr lang="en-US" dirty="0" smtClean="0">
                <a:solidFill>
                  <a:srgbClr val="000000"/>
                </a:solidFill>
              </a:rPr>
              <a:t>?)</a:t>
            </a:r>
            <a:endParaRPr lang="en-US" dirty="0" smtClean="0">
              <a:solidFill>
                <a:srgbClr val="000000"/>
              </a:solidFill>
              <a:cs typeface="Arial" charset="0"/>
            </a:endParaRPr>
          </a:p>
        </p:txBody>
      </p:sp>
      <p:sp>
        <p:nvSpPr>
          <p:cNvPr id="7" name="Rectangle 6"/>
          <p:cNvSpPr/>
          <p:nvPr/>
        </p:nvSpPr>
        <p:spPr>
          <a:xfrm>
            <a:off x="1447800" y="4267200"/>
            <a:ext cx="7010400" cy="923330"/>
          </a:xfrm>
          <a:prstGeom prst="rect">
            <a:avLst/>
          </a:prstGeom>
          <a:ln>
            <a:solidFill>
              <a:schemeClr val="tx1"/>
            </a:solidFill>
          </a:ln>
        </p:spPr>
        <p:txBody>
          <a:bodyPr wrap="square">
            <a:spAutoFit/>
          </a:bodyPr>
          <a:lstStyle/>
          <a:p>
            <a:pPr indent="-609600">
              <a:spcBef>
                <a:spcPct val="0"/>
              </a:spcBef>
              <a:buFontTx/>
              <a:buNone/>
            </a:pPr>
            <a:r>
              <a:rPr lang="en-US" dirty="0" smtClean="0">
                <a:solidFill>
                  <a:srgbClr val="000000"/>
                </a:solidFill>
                <a:cs typeface="Arial" charset="0"/>
              </a:rPr>
              <a:t>Forcing during the Industrial era has been about 1.8 W/m</a:t>
            </a:r>
            <a:r>
              <a:rPr lang="en-US" baseline="30000" dirty="0" smtClean="0">
                <a:solidFill>
                  <a:srgbClr val="000000"/>
                </a:solidFill>
                <a:cs typeface="Arial" charset="0"/>
              </a:rPr>
              <a:t>2</a:t>
            </a:r>
            <a:r>
              <a:rPr lang="en-US" dirty="0" smtClean="0">
                <a:solidFill>
                  <a:srgbClr val="000000"/>
                </a:solidFill>
                <a:cs typeface="Arial" charset="0"/>
              </a:rPr>
              <a:t>.  For a sensitivity of </a:t>
            </a:r>
            <a:r>
              <a:rPr lang="en-US" dirty="0" smtClean="0">
                <a:solidFill>
                  <a:srgbClr val="000000"/>
                </a:solidFill>
              </a:rPr>
              <a:t>3/4</a:t>
            </a:r>
            <a:r>
              <a:rPr lang="en-US" baseline="30000" dirty="0" smtClean="0">
                <a:solidFill>
                  <a:srgbClr val="000000"/>
                </a:solidFill>
              </a:rPr>
              <a:t>o </a:t>
            </a:r>
            <a:r>
              <a:rPr lang="en-US" dirty="0" smtClean="0">
                <a:solidFill>
                  <a:srgbClr val="000000"/>
                </a:solidFill>
              </a:rPr>
              <a:t>C per W/m</a:t>
            </a:r>
            <a:r>
              <a:rPr lang="en-US" baseline="30000" dirty="0" smtClean="0">
                <a:solidFill>
                  <a:srgbClr val="000000"/>
                </a:solidFill>
              </a:rPr>
              <a:t>2</a:t>
            </a:r>
            <a:r>
              <a:rPr lang="en-US" dirty="0" smtClean="0">
                <a:solidFill>
                  <a:srgbClr val="000000"/>
                </a:solidFill>
              </a:rPr>
              <a:t>, as just shown from Ice Age data, we expect a 1.4</a:t>
            </a:r>
            <a:r>
              <a:rPr lang="en-US" baseline="30000" dirty="0" smtClean="0">
                <a:solidFill>
                  <a:srgbClr val="000000"/>
                </a:solidFill>
              </a:rPr>
              <a:t>o</a:t>
            </a:r>
            <a:r>
              <a:rPr lang="en-US" dirty="0" smtClean="0">
                <a:solidFill>
                  <a:srgbClr val="000000"/>
                </a:solidFill>
              </a:rPr>
              <a:t> C rise in temperature – which is what we have experienced.</a:t>
            </a:r>
            <a:endParaRPr lang="en-US" dirty="0" smtClean="0">
              <a:solidFill>
                <a:srgbClr val="000000"/>
              </a:solidFill>
              <a:cs typeface="Arial"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153400" cy="1143000"/>
          </a:xfrm>
        </p:spPr>
        <p:txBody>
          <a:bodyPr>
            <a:normAutofit/>
          </a:bodyPr>
          <a:lstStyle/>
          <a:p>
            <a:r>
              <a:rPr lang="en-US" sz="3200" dirty="0" smtClean="0"/>
              <a:t>Absorption and Emission of Radiation on Earth</a:t>
            </a:r>
            <a:endParaRPr lang="en-US" sz="3200" dirty="0"/>
          </a:p>
        </p:txBody>
      </p:sp>
      <p:sp>
        <p:nvSpPr>
          <p:cNvPr id="1027" name="Rectangle 3"/>
          <p:cNvSpPr>
            <a:spLocks noChangeArrowheads="1"/>
          </p:cNvSpPr>
          <p:nvPr/>
        </p:nvSpPr>
        <p:spPr bwMode="auto">
          <a:xfrm>
            <a:off x="0" y="4197921"/>
            <a:ext cx="223138" cy="538609"/>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sz="1100" b="0" i="0" u="none" strike="noStrike" cap="none" normalizeH="0" baseline="0" dirty="0" smtClean="0">
                <a:ln>
                  <a:noFill/>
                </a:ln>
                <a:solidFill>
                  <a:schemeClr val="tx1"/>
                </a:solidFill>
                <a:effectLst/>
                <a:latin typeface="Arial" pitchFamily="34" charset="0"/>
                <a:ea typeface="Times New Roman" pitchFamily="18" charset="0"/>
              </a:rPr>
              <a:t> </a:t>
            </a:r>
            <a:endParaRPr kumimoji="0" lang="en-GB" sz="1800" b="0" i="0" u="none" strike="noStrike" cap="none" normalizeH="0" baseline="0" dirty="0" smtClean="0">
              <a:ln>
                <a:noFill/>
              </a:ln>
              <a:solidFill>
                <a:schemeClr val="tx1"/>
              </a:solidFill>
              <a:effectLst/>
              <a:latin typeface="Arial" pitchFamily="34" charset="0"/>
            </a:endParaRPr>
          </a:p>
        </p:txBody>
      </p:sp>
      <p:sp>
        <p:nvSpPr>
          <p:cNvPr id="7" name="TextBox 6"/>
          <p:cNvSpPr txBox="1"/>
          <p:nvPr/>
        </p:nvSpPr>
        <p:spPr>
          <a:xfrm>
            <a:off x="5791200" y="1817906"/>
            <a:ext cx="3124200" cy="4278094"/>
          </a:xfrm>
          <a:prstGeom prst="rect">
            <a:avLst/>
          </a:prstGeom>
          <a:noFill/>
        </p:spPr>
        <p:txBody>
          <a:bodyPr wrap="square" rtlCol="0">
            <a:spAutoFit/>
          </a:bodyPr>
          <a:lstStyle/>
          <a:p>
            <a:r>
              <a:rPr lang="en-US" sz="1600" dirty="0" smtClean="0"/>
              <a:t>CO</a:t>
            </a:r>
            <a:r>
              <a:rPr lang="en-US" sz="1600" baseline="-25000" dirty="0" smtClean="0"/>
              <a:t>2</a:t>
            </a:r>
            <a:r>
              <a:rPr lang="en-US" sz="1600" dirty="0" smtClean="0"/>
              <a:t> and water absorb in the infrared region of 5-50 micron wavelength, where the Earth is trying to radiate its heat away.</a:t>
            </a:r>
          </a:p>
          <a:p>
            <a:endParaRPr lang="en-US" sz="1600" dirty="0" smtClean="0"/>
          </a:p>
          <a:p>
            <a:r>
              <a:rPr lang="en-US" sz="1600" dirty="0" smtClean="0"/>
              <a:t>If you increase the concentration of CO2 or H2O, these ‘absorption’ bands get broader and trap more heat before it can escape.</a:t>
            </a:r>
          </a:p>
          <a:p>
            <a:endParaRPr lang="en-US" sz="1600" dirty="0" smtClean="0"/>
          </a:p>
          <a:p>
            <a:r>
              <a:rPr lang="en-US" sz="1600" dirty="0" smtClean="0"/>
              <a:t>This is the ‘Greenhouse effect’, which has been understood for more than 100 years.</a:t>
            </a:r>
          </a:p>
          <a:p>
            <a:endParaRPr lang="en-US" sz="1600" dirty="0" smtClean="0"/>
          </a:p>
          <a:p>
            <a:r>
              <a:rPr lang="en-US" sz="1600" dirty="0" smtClean="0"/>
              <a:t>Note how powerful water is as a greenhouse gas.</a:t>
            </a:r>
          </a:p>
          <a:p>
            <a:endParaRPr lang="en-US" sz="1600" dirty="0" smtClean="0"/>
          </a:p>
        </p:txBody>
      </p:sp>
      <p:pic>
        <p:nvPicPr>
          <p:cNvPr id="8" name="Picture 7"/>
          <p:cNvPicPr>
            <a:picLocks noChangeAspect="1"/>
          </p:cNvPicPr>
          <p:nvPr/>
        </p:nvPicPr>
        <p:blipFill>
          <a:blip r:embed="rId2"/>
          <a:stretch>
            <a:fillRect/>
          </a:stretch>
        </p:blipFill>
        <p:spPr>
          <a:xfrm>
            <a:off x="1066800" y="1676400"/>
            <a:ext cx="4419600" cy="4428779"/>
          </a:xfrm>
          <a:prstGeom prst="rect">
            <a:avLst/>
          </a:prstGeom>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creen shot 2012-11-07 at 9.05.45 PM.png"/>
          <p:cNvPicPr>
            <a:picLocks noChangeAspect="1"/>
          </p:cNvPicPr>
          <p:nvPr/>
        </p:nvPicPr>
        <p:blipFill>
          <a:blip r:embed="rId2"/>
          <a:stretch>
            <a:fillRect/>
          </a:stretch>
        </p:blipFill>
        <p:spPr>
          <a:xfrm>
            <a:off x="1600200" y="2362200"/>
            <a:ext cx="6364226" cy="4419600"/>
          </a:xfrm>
          <a:prstGeom prst="rect">
            <a:avLst/>
          </a:prstGeom>
        </p:spPr>
      </p:pic>
      <p:sp>
        <p:nvSpPr>
          <p:cNvPr id="2" name="Title 1"/>
          <p:cNvSpPr>
            <a:spLocks noGrp="1"/>
          </p:cNvSpPr>
          <p:nvPr>
            <p:ph type="title"/>
          </p:nvPr>
        </p:nvSpPr>
        <p:spPr>
          <a:xfrm>
            <a:off x="457200" y="0"/>
            <a:ext cx="8229600" cy="1143000"/>
          </a:xfrm>
        </p:spPr>
        <p:txBody>
          <a:bodyPr/>
          <a:lstStyle/>
          <a:p>
            <a:r>
              <a:rPr lang="en-US" dirty="0" smtClean="0"/>
              <a:t>Satellite measurements</a:t>
            </a:r>
            <a:endParaRPr lang="en-US" dirty="0"/>
          </a:p>
        </p:txBody>
      </p:sp>
      <p:sp>
        <p:nvSpPr>
          <p:cNvPr id="3" name="Content Placeholder 2"/>
          <p:cNvSpPr>
            <a:spLocks noGrp="1"/>
          </p:cNvSpPr>
          <p:nvPr>
            <p:ph sz="half" idx="1"/>
          </p:nvPr>
        </p:nvSpPr>
        <p:spPr>
          <a:xfrm>
            <a:off x="990600" y="914400"/>
            <a:ext cx="8001000" cy="4525963"/>
          </a:xfrm>
        </p:spPr>
        <p:txBody>
          <a:bodyPr>
            <a:normAutofit/>
          </a:bodyPr>
          <a:lstStyle/>
          <a:p>
            <a:r>
              <a:rPr lang="en-US" sz="1800" dirty="0" smtClean="0"/>
              <a:t>University of Alabama in Huntsville (UAH) and Michigan State U (MSU) have made extensive analyses of the temperature of the surface of the Earth from an ever changing array of satellite measurements of the radian</a:t>
            </a:r>
          </a:p>
          <a:p>
            <a:r>
              <a:rPr lang="en-US" sz="1800" dirty="0" smtClean="0"/>
              <a:t>These satellite measurements confirm the surface station average (0.15 degree C per decade)</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ChangeArrowheads="1"/>
          </p:cNvSpPr>
          <p:nvPr/>
        </p:nvSpPr>
        <p:spPr bwMode="auto">
          <a:xfrm>
            <a:off x="5105400" y="1295400"/>
            <a:ext cx="3733800" cy="4247317"/>
          </a:xfrm>
          <a:prstGeom prst="rect">
            <a:avLst/>
          </a:prstGeom>
          <a:noFill/>
          <a:ln w="9525">
            <a:noFill/>
            <a:miter lim="800000"/>
            <a:headEnd/>
            <a:tailEnd/>
          </a:ln>
        </p:spPr>
        <p:txBody>
          <a:bodyPr wrap="square">
            <a:prstTxWarp prst="textNoShape">
              <a:avLst/>
            </a:prstTxWarp>
            <a:spAutoFit/>
          </a:bodyPr>
          <a:lstStyle/>
          <a:p>
            <a:endParaRPr lang="en-US" dirty="0" smtClean="0"/>
          </a:p>
          <a:p>
            <a:pPr>
              <a:buFont typeface="Arial"/>
              <a:buChar char="•"/>
            </a:pPr>
            <a:r>
              <a:rPr lang="en-US" dirty="0" smtClean="0"/>
              <a:t> Solar variations are small</a:t>
            </a:r>
          </a:p>
          <a:p>
            <a:pPr>
              <a:buFont typeface="Arial"/>
              <a:buChar char="•"/>
            </a:pPr>
            <a:endParaRPr lang="en-US" dirty="0" smtClean="0"/>
          </a:p>
          <a:p>
            <a:pPr>
              <a:buFont typeface="Arial"/>
              <a:buChar char="•"/>
            </a:pPr>
            <a:r>
              <a:rPr lang="en-US" dirty="0" smtClean="0"/>
              <a:t> Volcanic dust has a big effect by increasing the reflectivity of the planet (the “albedo”) and cooling the atmosphere. But the dust falls out after a year or two. </a:t>
            </a:r>
          </a:p>
          <a:p>
            <a:pPr>
              <a:buFont typeface="Arial"/>
              <a:buChar char="•"/>
            </a:pPr>
            <a:endParaRPr lang="en-US" dirty="0" smtClean="0"/>
          </a:p>
          <a:p>
            <a:pPr>
              <a:buFont typeface="Arial"/>
              <a:buChar char="•"/>
            </a:pPr>
            <a:r>
              <a:rPr lang="en-US" dirty="0" smtClean="0"/>
              <a:t> Man-made “aerosols” are  more systemic and long-lived and have to be taken into account</a:t>
            </a:r>
          </a:p>
          <a:p>
            <a:pPr>
              <a:buFont typeface="Arial"/>
              <a:buChar char="•"/>
            </a:pPr>
            <a:endParaRPr lang="en-US" dirty="0" smtClean="0"/>
          </a:p>
          <a:p>
            <a:pPr>
              <a:buFont typeface="Arial"/>
              <a:buChar char="•"/>
            </a:pPr>
            <a:r>
              <a:rPr lang="en-US" dirty="0" smtClean="0"/>
              <a:t> Only </a:t>
            </a:r>
            <a:r>
              <a:rPr lang="en-US" dirty="0"/>
              <a:t>greenhouse </a:t>
            </a:r>
            <a:r>
              <a:rPr lang="en-US" dirty="0" smtClean="0"/>
              <a:t>gas forcing </a:t>
            </a:r>
            <a:r>
              <a:rPr lang="en-US" dirty="0"/>
              <a:t>looks like </a:t>
            </a:r>
            <a:r>
              <a:rPr lang="en-US" dirty="0" smtClean="0"/>
              <a:t>the recent </a:t>
            </a:r>
            <a:r>
              <a:rPr lang="en-US" dirty="0"/>
              <a:t>temperature rise.</a:t>
            </a:r>
          </a:p>
        </p:txBody>
      </p:sp>
      <p:sp>
        <p:nvSpPr>
          <p:cNvPr id="19459" name="Rectangle 3"/>
          <p:cNvSpPr>
            <a:spLocks noGrp="1" noChangeArrowheads="1"/>
          </p:cNvSpPr>
          <p:nvPr>
            <p:ph type="title" idx="4294967295"/>
          </p:nvPr>
        </p:nvSpPr>
        <p:spPr>
          <a:xfrm>
            <a:off x="4953000" y="381000"/>
            <a:ext cx="3155950" cy="661987"/>
          </a:xfrm>
        </p:spPr>
        <p:txBody>
          <a:bodyPr>
            <a:noAutofit/>
          </a:bodyPr>
          <a:lstStyle/>
          <a:p>
            <a:pPr eaLnBrk="1" hangingPunct="1"/>
            <a:r>
              <a:rPr lang="en-US" sz="2400" dirty="0" smtClean="0">
                <a:solidFill>
                  <a:srgbClr val="4F81BD"/>
                </a:solidFill>
                <a:latin typeface="Helvetica" charset="0"/>
              </a:rPr>
              <a:t>Forces acting </a:t>
            </a:r>
            <a:br>
              <a:rPr lang="en-US" sz="2400" dirty="0" smtClean="0">
                <a:solidFill>
                  <a:srgbClr val="4F81BD"/>
                </a:solidFill>
                <a:latin typeface="Helvetica" charset="0"/>
              </a:rPr>
            </a:br>
            <a:r>
              <a:rPr lang="en-US" sz="2400" dirty="0" smtClean="0">
                <a:solidFill>
                  <a:srgbClr val="4F81BD"/>
                </a:solidFill>
                <a:latin typeface="Helvetica" charset="0"/>
              </a:rPr>
              <a:t>on the climate</a:t>
            </a:r>
            <a:endParaRPr lang="en-US" sz="2400" dirty="0">
              <a:solidFill>
                <a:srgbClr val="4F81BD"/>
              </a:solidFill>
              <a:latin typeface="Helvetica" charset="0"/>
            </a:endParaRPr>
          </a:p>
        </p:txBody>
      </p:sp>
      <p:pic>
        <p:nvPicPr>
          <p:cNvPr id="19461" name="Picture 5" descr=" Pages.jpg                                                      0003CFA6BigBen                         BBD31987:"/>
          <p:cNvPicPr>
            <a:picLocks noChangeAspect="1" noChangeArrowheads="1"/>
          </p:cNvPicPr>
          <p:nvPr/>
        </p:nvPicPr>
        <p:blipFill>
          <a:blip r:embed="rId2"/>
          <a:srcRect/>
          <a:stretch>
            <a:fillRect/>
          </a:stretch>
        </p:blipFill>
        <p:spPr bwMode="auto">
          <a:xfrm>
            <a:off x="600075" y="76200"/>
            <a:ext cx="4352925" cy="6345376"/>
          </a:xfrm>
          <a:prstGeom prst="rect">
            <a:avLst/>
          </a:prstGeom>
          <a:noFill/>
          <a:ln w="9525">
            <a:noFill/>
            <a:miter lim="800000"/>
            <a:headEnd/>
            <a:tailEnd/>
          </a:ln>
        </p:spPr>
      </p:pic>
      <p:sp>
        <p:nvSpPr>
          <p:cNvPr id="6" name="TextBox 5"/>
          <p:cNvSpPr txBox="1"/>
          <p:nvPr/>
        </p:nvSpPr>
        <p:spPr>
          <a:xfrm>
            <a:off x="3352800" y="6488668"/>
            <a:ext cx="5377269" cy="369332"/>
          </a:xfrm>
          <a:prstGeom prst="rect">
            <a:avLst/>
          </a:prstGeom>
          <a:noFill/>
        </p:spPr>
        <p:txBody>
          <a:bodyPr wrap="none" rtlCol="0">
            <a:spAutoFit/>
          </a:bodyPr>
          <a:lstStyle/>
          <a:p>
            <a:r>
              <a:rPr lang="en-US" dirty="0" smtClean="0">
                <a:solidFill>
                  <a:srgbClr val="FF0000"/>
                </a:solidFill>
              </a:rPr>
              <a:t>(Average Solar power incident on Earth = 341 Watts/m</a:t>
            </a:r>
            <a:r>
              <a:rPr lang="en-US" baseline="30000" dirty="0" smtClean="0">
                <a:solidFill>
                  <a:srgbClr val="FF0000"/>
                </a:solidFill>
              </a:rPr>
              <a:t>2</a:t>
            </a:r>
            <a:r>
              <a:rPr lang="en-US" dirty="0" smtClean="0">
                <a:solidFill>
                  <a:srgbClr val="FF0000"/>
                </a:solidFill>
              </a:rPr>
              <a:t>)</a:t>
            </a:r>
            <a:endParaRPr lang="en-US" dirty="0">
              <a:solidFill>
                <a:srgbClr val="FF0000"/>
              </a:solidFill>
            </a:endParaRPr>
          </a:p>
        </p:txBody>
      </p:sp>
      <p:sp>
        <p:nvSpPr>
          <p:cNvPr id="4" name="TextBox 3"/>
          <p:cNvSpPr txBox="1"/>
          <p:nvPr/>
        </p:nvSpPr>
        <p:spPr>
          <a:xfrm rot="16200000">
            <a:off x="-964240" y="1784894"/>
            <a:ext cx="3166552" cy="1200328"/>
          </a:xfrm>
          <a:prstGeom prst="rect">
            <a:avLst/>
          </a:prstGeom>
          <a:solidFill>
            <a:srgbClr val="FFFFFF"/>
          </a:solidFill>
        </p:spPr>
        <p:txBody>
          <a:bodyPr wrap="none" rtlCol="0">
            <a:spAutoFit/>
          </a:bodyPr>
          <a:lstStyle/>
          <a:p>
            <a:r>
              <a:rPr lang="en-US" sz="2400" dirty="0" smtClean="0"/>
              <a:t>Watts per square meter</a:t>
            </a:r>
          </a:p>
          <a:p>
            <a:r>
              <a:rPr lang="en-US" sz="2400" dirty="0" smtClean="0"/>
              <a:t>   hitting the ground</a:t>
            </a:r>
          </a:p>
          <a:p>
            <a:endParaRPr lang="en-US" sz="2400" dirty="0"/>
          </a:p>
        </p:txBody>
      </p:sp>
      <p:sp>
        <p:nvSpPr>
          <p:cNvPr id="5" name="TextBox 4"/>
          <p:cNvSpPr txBox="1"/>
          <p:nvPr/>
        </p:nvSpPr>
        <p:spPr>
          <a:xfrm>
            <a:off x="4191000" y="5638800"/>
            <a:ext cx="1301408" cy="646331"/>
          </a:xfrm>
          <a:prstGeom prst="rect">
            <a:avLst/>
          </a:prstGeom>
          <a:noFill/>
        </p:spPr>
        <p:txBody>
          <a:bodyPr wrap="none" rtlCol="0">
            <a:spAutoFit/>
          </a:bodyPr>
          <a:lstStyle/>
          <a:p>
            <a:r>
              <a:rPr lang="en-US" sz="3600" dirty="0" smtClean="0"/>
              <a:t>(Year)</a:t>
            </a:r>
            <a:endParaRPr lang="en-US" sz="3600" dirty="0"/>
          </a:p>
        </p:txBody>
      </p:sp>
      <p:sp>
        <p:nvSpPr>
          <p:cNvPr id="7" name="TextBox 6"/>
          <p:cNvSpPr txBox="1"/>
          <p:nvPr/>
        </p:nvSpPr>
        <p:spPr>
          <a:xfrm>
            <a:off x="992370" y="5562600"/>
            <a:ext cx="3342682" cy="523220"/>
          </a:xfrm>
          <a:prstGeom prst="rect">
            <a:avLst/>
          </a:prstGeom>
          <a:solidFill>
            <a:srgbClr val="FFFFFF"/>
          </a:solidFill>
        </p:spPr>
        <p:txBody>
          <a:bodyPr wrap="none" rtlCol="0">
            <a:spAutoFit/>
          </a:bodyPr>
          <a:lstStyle/>
          <a:p>
            <a:r>
              <a:rPr lang="en-US" sz="2800" dirty="0" smtClean="0"/>
              <a:t>1000       1500     2000  </a:t>
            </a:r>
            <a:endParaRPr lang="en-US" sz="2800" dirty="0"/>
          </a:p>
        </p:txBody>
      </p:sp>
      <p:cxnSp>
        <p:nvCxnSpPr>
          <p:cNvPr id="3" name="Straight Arrow Connector 2"/>
          <p:cNvCxnSpPr/>
          <p:nvPr/>
        </p:nvCxnSpPr>
        <p:spPr>
          <a:xfrm>
            <a:off x="990600" y="1600200"/>
            <a:ext cx="0" cy="1600200"/>
          </a:xfrm>
          <a:prstGeom prst="straightConnector1">
            <a:avLst/>
          </a:prstGeom>
          <a:ln w="76200" cmpd="sng">
            <a:headEnd type="arrow"/>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3170874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2"/>
          <p:cNvPicPr>
            <a:picLocks noChangeAspect="1" noChangeArrowheads="1"/>
          </p:cNvPicPr>
          <p:nvPr/>
        </p:nvPicPr>
        <p:blipFill>
          <a:blip r:embed="rId2"/>
          <a:srcRect/>
          <a:stretch>
            <a:fillRect/>
          </a:stretch>
        </p:blipFill>
        <p:spPr bwMode="auto">
          <a:xfrm>
            <a:off x="152400" y="228600"/>
            <a:ext cx="8829675" cy="5219700"/>
          </a:xfrm>
          <a:prstGeom prst="rect">
            <a:avLst/>
          </a:prstGeom>
          <a:noFill/>
          <a:ln w="9525">
            <a:noFill/>
            <a:miter lim="800000"/>
            <a:headEnd/>
            <a:tailEnd/>
          </a:ln>
        </p:spPr>
      </p:pic>
      <p:sp>
        <p:nvSpPr>
          <p:cNvPr id="20482" name="TextBox 2"/>
          <p:cNvSpPr txBox="1">
            <a:spLocks noChangeArrowheads="1"/>
          </p:cNvSpPr>
          <p:nvPr/>
        </p:nvSpPr>
        <p:spPr bwMode="auto">
          <a:xfrm>
            <a:off x="2286000" y="5638800"/>
            <a:ext cx="4876800" cy="830997"/>
          </a:xfrm>
          <a:prstGeom prst="rect">
            <a:avLst/>
          </a:prstGeom>
          <a:noFill/>
          <a:ln w="9525">
            <a:noFill/>
            <a:miter lim="800000"/>
            <a:headEnd/>
            <a:tailEnd/>
          </a:ln>
        </p:spPr>
        <p:txBody>
          <a:bodyPr wrap="square">
            <a:prstTxWarp prst="textNoShape">
              <a:avLst/>
            </a:prstTxWarp>
            <a:spAutoFit/>
          </a:bodyPr>
          <a:lstStyle/>
          <a:p>
            <a:r>
              <a:rPr lang="en-US" sz="2400" dirty="0" smtClean="0"/>
              <a:t>  </a:t>
            </a:r>
            <a:r>
              <a:rPr lang="en-US" sz="2400" dirty="0"/>
              <a:t>CO</a:t>
            </a:r>
            <a:r>
              <a:rPr lang="en-US" sz="2400" baseline="-25000" dirty="0"/>
              <a:t>2</a:t>
            </a:r>
            <a:r>
              <a:rPr lang="en-US" sz="2400" dirty="0"/>
              <a:t> emissions by fossil fuels</a:t>
            </a:r>
            <a:r>
              <a:rPr lang="en-US" sz="2400" dirty="0" smtClean="0"/>
              <a:t> </a:t>
            </a:r>
          </a:p>
          <a:p>
            <a:r>
              <a:rPr lang="en-US" sz="2400" dirty="0" smtClean="0"/>
              <a:t>(500 </a:t>
            </a:r>
            <a:r>
              <a:rPr lang="en-US" sz="2400" dirty="0" err="1" smtClean="0"/>
              <a:t>GtC</a:t>
            </a:r>
            <a:r>
              <a:rPr lang="en-US" sz="2400" dirty="0" smtClean="0"/>
              <a:t>  ~ 250 </a:t>
            </a:r>
            <a:r>
              <a:rPr lang="en-US" sz="2400" dirty="0" err="1" smtClean="0"/>
              <a:t>ppm</a:t>
            </a:r>
            <a:r>
              <a:rPr lang="en-US" sz="2400" dirty="0" smtClean="0"/>
              <a:t> CO</a:t>
            </a:r>
            <a:r>
              <a:rPr lang="en-US" sz="2400" baseline="-25000" dirty="0" smtClean="0"/>
              <a:t>2  </a:t>
            </a:r>
            <a:r>
              <a:rPr lang="en-US" sz="2400" dirty="0" smtClean="0"/>
              <a:t>~ 2</a:t>
            </a:r>
            <a:r>
              <a:rPr lang="en-US" sz="2400" baseline="30000" dirty="0" smtClean="0"/>
              <a:t>o</a:t>
            </a:r>
            <a:r>
              <a:rPr lang="en-US" sz="2400" dirty="0" smtClean="0"/>
              <a:t> C.)</a:t>
            </a:r>
            <a:endParaRPr lang="en-US" sz="2400" dirty="0"/>
          </a:p>
        </p:txBody>
      </p:sp>
    </p:spTree>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7772400" cy="1143000"/>
          </a:xfrm>
        </p:spPr>
        <p:txBody>
          <a:bodyPr>
            <a:noAutofit/>
          </a:bodyPr>
          <a:lstStyle/>
          <a:p>
            <a:r>
              <a:rPr lang="en-US" sz="3200" dirty="0" smtClean="0"/>
              <a:t>Making the ‘BEST’ Measurement of the Earth’s Surface Temperature – By a ‘Skeptic’ !</a:t>
            </a:r>
            <a:endParaRPr lang="en-US" sz="3200" dirty="0"/>
          </a:p>
        </p:txBody>
      </p:sp>
      <p:sp>
        <p:nvSpPr>
          <p:cNvPr id="3" name="Content Placeholder 2"/>
          <p:cNvSpPr>
            <a:spLocks noGrp="1"/>
          </p:cNvSpPr>
          <p:nvPr>
            <p:ph idx="1"/>
          </p:nvPr>
        </p:nvSpPr>
        <p:spPr>
          <a:xfrm>
            <a:off x="457200" y="2027237"/>
            <a:ext cx="8153400" cy="3306763"/>
          </a:xfrm>
        </p:spPr>
        <p:txBody>
          <a:bodyPr>
            <a:normAutofit/>
          </a:bodyPr>
          <a:lstStyle/>
          <a:p>
            <a:r>
              <a:rPr lang="en-US" sz="1800" dirty="0" smtClean="0"/>
              <a:t>Many insist that as cities and their ‘urban heat islands’ have grown in size, any local temperature sensors will record an artificial increase.</a:t>
            </a:r>
          </a:p>
          <a:p>
            <a:r>
              <a:rPr lang="en-US" sz="1800" dirty="0" smtClean="0"/>
              <a:t>There are many temperature sensor locations that are obviously flawed (near air conditioning exhausts, parking lots, etc.), but most aren’t.</a:t>
            </a:r>
          </a:p>
          <a:p>
            <a:r>
              <a:rPr lang="en-US" sz="1800" dirty="0" smtClean="0"/>
              <a:t>A self-described ‘skeptic’ Berkeley professor – Richard Muller – embarked on a complete reanalysis of the temperature record, independent of NASA:</a:t>
            </a:r>
            <a:endParaRPr lang="en-US" sz="1800" dirty="0"/>
          </a:p>
        </p:txBody>
      </p:sp>
      <p:pic>
        <p:nvPicPr>
          <p:cNvPr id="4" name="Picture 3" descr="Screen shot 2012-08-20 at 10.39.56 PM.png"/>
          <p:cNvPicPr>
            <a:picLocks noChangeAspect="1"/>
          </p:cNvPicPr>
          <p:nvPr/>
        </p:nvPicPr>
        <p:blipFill>
          <a:blip r:embed="rId2"/>
          <a:stretch>
            <a:fillRect/>
          </a:stretch>
        </p:blipFill>
        <p:spPr>
          <a:xfrm>
            <a:off x="914400" y="4648200"/>
            <a:ext cx="7353300" cy="1716804"/>
          </a:xfrm>
          <a:prstGeom prst="rect">
            <a:avLst/>
          </a:prstGeom>
        </p:spPr>
      </p:pic>
      <p:sp>
        <p:nvSpPr>
          <p:cNvPr id="5" name="TextBox 4"/>
          <p:cNvSpPr txBox="1"/>
          <p:nvPr/>
        </p:nvSpPr>
        <p:spPr>
          <a:xfrm>
            <a:off x="1772773" y="4038600"/>
            <a:ext cx="5161427" cy="369332"/>
          </a:xfrm>
          <a:prstGeom prst="rect">
            <a:avLst/>
          </a:prstGeom>
          <a:noFill/>
        </p:spPr>
        <p:txBody>
          <a:bodyPr wrap="none" rtlCol="0">
            <a:spAutoFit/>
          </a:bodyPr>
          <a:lstStyle/>
          <a:p>
            <a:r>
              <a:rPr lang="en-US" dirty="0" smtClean="0"/>
              <a:t>‘BEST’ = ‘Berkeley Earth Surface Temperature project’</a:t>
            </a:r>
            <a:endParaRPr lang="en-US" dirty="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fontScale="90000"/>
          </a:bodyPr>
          <a:lstStyle/>
          <a:p>
            <a:r>
              <a:rPr lang="en-US" dirty="0" smtClean="0"/>
              <a:t>Carbon cycle in the Earth/Atmosphere</a:t>
            </a:r>
            <a:endParaRPr lang="en-US" dirty="0"/>
          </a:p>
        </p:txBody>
      </p:sp>
      <p:sp>
        <p:nvSpPr>
          <p:cNvPr id="3" name="Content Placeholder 2"/>
          <p:cNvSpPr>
            <a:spLocks noGrp="1"/>
          </p:cNvSpPr>
          <p:nvPr>
            <p:ph idx="1"/>
          </p:nvPr>
        </p:nvSpPr>
        <p:spPr>
          <a:xfrm>
            <a:off x="457200" y="1066800"/>
            <a:ext cx="8229600" cy="4525963"/>
          </a:xfrm>
        </p:spPr>
        <p:txBody>
          <a:bodyPr>
            <a:normAutofit/>
          </a:bodyPr>
          <a:lstStyle/>
          <a:p>
            <a:r>
              <a:rPr lang="en-US" sz="2000" dirty="0" smtClean="0"/>
              <a:t>Note that the carbon resident in fossil fuels outweighs combined mass of carbon in atmosphere + soil + biomass + upper ocean</a:t>
            </a:r>
          </a:p>
          <a:p>
            <a:r>
              <a:rPr lang="en-US" sz="2000" dirty="0" smtClean="0"/>
              <a:t>Our impact on the atmosphere is about 0.7% per year, and rising  </a:t>
            </a:r>
            <a:endParaRPr lang="en-US" sz="2000" dirty="0"/>
          </a:p>
        </p:txBody>
      </p:sp>
      <p:pic>
        <p:nvPicPr>
          <p:cNvPr id="4" name="Picture 3"/>
          <p:cNvPicPr>
            <a:picLocks noChangeAspect="1"/>
          </p:cNvPicPr>
          <p:nvPr/>
        </p:nvPicPr>
        <p:blipFill>
          <a:blip r:embed="rId2"/>
          <a:stretch>
            <a:fillRect/>
          </a:stretch>
        </p:blipFill>
        <p:spPr>
          <a:xfrm>
            <a:off x="1752600" y="2286000"/>
            <a:ext cx="5369085" cy="4146127"/>
          </a:xfrm>
          <a:prstGeom prst="rect">
            <a:avLst/>
          </a:prstGeom>
        </p:spPr>
      </p:pic>
      <p:sp>
        <p:nvSpPr>
          <p:cNvPr id="5" name="Rectangle 4"/>
          <p:cNvSpPr/>
          <p:nvPr/>
        </p:nvSpPr>
        <p:spPr>
          <a:xfrm>
            <a:off x="3200400" y="6488668"/>
            <a:ext cx="5943600" cy="369332"/>
          </a:xfrm>
          <a:prstGeom prst="rect">
            <a:avLst/>
          </a:prstGeom>
        </p:spPr>
        <p:txBody>
          <a:bodyPr wrap="square">
            <a:spAutoFit/>
          </a:bodyPr>
          <a:lstStyle/>
          <a:p>
            <a:r>
              <a:rPr lang="en-US" dirty="0" smtClean="0"/>
              <a:t>Illustration courtesy NASA Earth Science Enterprise.</a:t>
            </a:r>
            <a:endParaRPr lang="en-US" dirty="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25" name="Rectangle 57"/>
          <p:cNvSpPr>
            <a:spLocks noGrp="1" noChangeArrowheads="1"/>
          </p:cNvSpPr>
          <p:nvPr>
            <p:ph type="title"/>
          </p:nvPr>
        </p:nvSpPr>
        <p:spPr>
          <a:xfrm>
            <a:off x="152400" y="76200"/>
            <a:ext cx="7924800" cy="1600200"/>
          </a:xfrm>
        </p:spPr>
        <p:txBody>
          <a:bodyPr wrap="square">
            <a:noAutofit/>
          </a:bodyPr>
          <a:lstStyle/>
          <a:p>
            <a:pPr algn="l" eaLnBrk="1" hangingPunct="1">
              <a:spcAft>
                <a:spcPts val="600"/>
              </a:spcAft>
            </a:pPr>
            <a:r>
              <a:rPr lang="en-US" sz="2000" b="1" dirty="0">
                <a:latin typeface="Arial"/>
                <a:cs typeface="Arial"/>
              </a:rPr>
              <a:t>CO</a:t>
            </a:r>
            <a:r>
              <a:rPr lang="en-US" sz="2000" b="1" baseline="-25000" dirty="0">
                <a:latin typeface="Arial"/>
                <a:cs typeface="Arial"/>
              </a:rPr>
              <a:t>2</a:t>
            </a:r>
            <a:r>
              <a:rPr lang="en-US" sz="2000" b="1" dirty="0" smtClean="0">
                <a:latin typeface="Arial"/>
                <a:cs typeface="Arial"/>
              </a:rPr>
              <a:t> absorbs infrared light by bending and stretching its chemical bonds and then re-emits infrared in all directions.</a:t>
            </a:r>
            <a:br>
              <a:rPr lang="en-US" sz="2000" b="1" dirty="0" smtClean="0">
                <a:latin typeface="Arial"/>
                <a:cs typeface="Arial"/>
              </a:rPr>
            </a:br>
            <a:r>
              <a:rPr lang="en-US" sz="2000" b="1" dirty="0" smtClean="0">
                <a:latin typeface="Arial"/>
                <a:cs typeface="Arial"/>
              </a:rPr>
              <a:t>				(</a:t>
            </a:r>
            <a:r>
              <a:rPr lang="en-US" sz="1800" b="1" i="1" dirty="0" smtClean="0">
                <a:latin typeface="Arial"/>
                <a:cs typeface="Arial"/>
              </a:rPr>
              <a:t>Discovered by John Tyndall in 1865)</a:t>
            </a:r>
            <a:endParaRPr lang="en-US" sz="2800" b="1" i="1" dirty="0">
              <a:latin typeface="Arial"/>
              <a:cs typeface="Arial"/>
            </a:endParaRPr>
          </a:p>
        </p:txBody>
      </p:sp>
      <p:sp>
        <p:nvSpPr>
          <p:cNvPr id="59" name="Rectangle 3"/>
          <p:cNvSpPr txBox="1">
            <a:spLocks noChangeArrowheads="1"/>
          </p:cNvSpPr>
          <p:nvPr/>
        </p:nvSpPr>
        <p:spPr>
          <a:xfrm>
            <a:off x="2133600" y="4343400"/>
            <a:ext cx="4953000" cy="1143000"/>
          </a:xfrm>
          <a:prstGeom prst="rect">
            <a:avLst/>
          </a:prstGeom>
        </p:spPr>
        <p:txBody>
          <a:bodyPr vert="horz" lIns="91440" tIns="45720" rIns="91440" bIns="45720" rtlCol="0" anchor="ctr">
            <a:normAutofit/>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en-US" sz="2000" i="0" u="none" strike="noStrike" kern="1200" cap="none" spc="0" normalizeH="0" baseline="0" noProof="0" dirty="0" smtClean="0">
                <a:ln>
                  <a:noFill/>
                </a:ln>
                <a:solidFill>
                  <a:srgbClr val="3366FF"/>
                </a:solidFill>
                <a:effectLst/>
                <a:uLnTx/>
                <a:uFillTx/>
                <a:latin typeface="Helvetica" pitchFamily="1" charset="0"/>
                <a:ea typeface="+mj-ea"/>
                <a:cs typeface="+mj-cs"/>
              </a:rPr>
              <a:t>Tyndall showed that water vapor (H</a:t>
            </a:r>
            <a:r>
              <a:rPr kumimoji="0" lang="en-US" sz="2000" i="0" u="none" strike="noStrike" kern="1200" cap="none" spc="0" normalizeH="0" baseline="-25000" noProof="0" dirty="0" smtClean="0">
                <a:ln>
                  <a:noFill/>
                </a:ln>
                <a:solidFill>
                  <a:srgbClr val="3366FF"/>
                </a:solidFill>
                <a:effectLst/>
                <a:uLnTx/>
                <a:uFillTx/>
                <a:latin typeface="Helvetica" pitchFamily="1" charset="0"/>
                <a:ea typeface="+mj-ea"/>
                <a:cs typeface="+mj-cs"/>
              </a:rPr>
              <a:t>2</a:t>
            </a:r>
            <a:r>
              <a:rPr kumimoji="0" lang="en-US" sz="2000" i="0" u="none" strike="noStrike" kern="1200" cap="none" spc="0" normalizeH="0" noProof="0" dirty="0" smtClean="0">
                <a:ln>
                  <a:noFill/>
                </a:ln>
                <a:solidFill>
                  <a:srgbClr val="3366FF"/>
                </a:solidFill>
                <a:effectLst/>
                <a:uLnTx/>
                <a:uFillTx/>
                <a:latin typeface="Helvetica" pitchFamily="1" charset="0"/>
                <a:ea typeface="+mj-ea"/>
                <a:cs typeface="+mj-cs"/>
              </a:rPr>
              <a:t>O) and methane (CH</a:t>
            </a:r>
            <a:r>
              <a:rPr kumimoji="0" lang="en-US" sz="2000" i="0" u="none" strike="noStrike" kern="1200" cap="none" spc="0" normalizeH="0" baseline="-25000" noProof="0" dirty="0" smtClean="0">
                <a:ln>
                  <a:noFill/>
                </a:ln>
                <a:solidFill>
                  <a:srgbClr val="3366FF"/>
                </a:solidFill>
                <a:effectLst/>
                <a:uLnTx/>
                <a:uFillTx/>
                <a:latin typeface="Helvetica" pitchFamily="1" charset="0"/>
                <a:ea typeface="+mj-ea"/>
                <a:cs typeface="+mj-cs"/>
              </a:rPr>
              <a:t>4</a:t>
            </a:r>
            <a:r>
              <a:rPr kumimoji="0" lang="en-US" sz="2000" i="0" u="none" strike="noStrike" kern="1200" cap="none" spc="0" normalizeH="0" noProof="0" dirty="0" smtClean="0">
                <a:ln>
                  <a:noFill/>
                </a:ln>
                <a:solidFill>
                  <a:srgbClr val="3366FF"/>
                </a:solidFill>
                <a:effectLst/>
                <a:uLnTx/>
                <a:uFillTx/>
                <a:latin typeface="Helvetica" pitchFamily="1" charset="0"/>
                <a:ea typeface="+mj-ea"/>
                <a:cs typeface="+mj-cs"/>
              </a:rPr>
              <a:t>) </a:t>
            </a:r>
            <a:r>
              <a:rPr lang="en-US" sz="2000" dirty="0" smtClean="0">
                <a:solidFill>
                  <a:srgbClr val="3366FF"/>
                </a:solidFill>
                <a:latin typeface="Helvetica" pitchFamily="1" charset="0"/>
                <a:ea typeface="+mj-ea"/>
                <a:cs typeface="+mj-cs"/>
              </a:rPr>
              <a:t>trap heat also</a:t>
            </a:r>
            <a:endParaRPr kumimoji="0" lang="en-US" sz="2000" i="0" u="none" strike="noStrike" kern="1200" cap="none" spc="0" normalizeH="0" baseline="0" noProof="0" dirty="0">
              <a:ln>
                <a:noFill/>
              </a:ln>
              <a:solidFill>
                <a:srgbClr val="3366FF"/>
              </a:solidFill>
              <a:effectLst/>
              <a:uLnTx/>
              <a:uFillTx/>
              <a:latin typeface="Helvetica" pitchFamily="1" charset="0"/>
              <a:ea typeface="+mj-ea"/>
              <a:cs typeface="+mj-cs"/>
            </a:endParaRPr>
          </a:p>
        </p:txBody>
      </p:sp>
      <p:sp>
        <p:nvSpPr>
          <p:cNvPr id="62" name="TextBox 61"/>
          <p:cNvSpPr txBox="1"/>
          <p:nvPr/>
        </p:nvSpPr>
        <p:spPr>
          <a:xfrm>
            <a:off x="1447800" y="5429072"/>
            <a:ext cx="6400800" cy="1200328"/>
          </a:xfrm>
          <a:prstGeom prst="rect">
            <a:avLst/>
          </a:prstGeom>
          <a:noFill/>
        </p:spPr>
        <p:txBody>
          <a:bodyPr wrap="square" rtlCol="0">
            <a:spAutoFit/>
          </a:bodyPr>
          <a:lstStyle/>
          <a:p>
            <a:r>
              <a:rPr lang="en-US" sz="2400" dirty="0" smtClean="0">
                <a:solidFill>
                  <a:schemeClr val="accent2"/>
                </a:solidFill>
              </a:rPr>
              <a:t>All 3 gases cause trapping of some of the infrared heat coming from the surface of the Earth: </a:t>
            </a:r>
          </a:p>
          <a:p>
            <a:r>
              <a:rPr lang="en-US" sz="2400" dirty="0" smtClean="0">
                <a:solidFill>
                  <a:schemeClr val="accent2"/>
                </a:solidFill>
              </a:rPr>
              <a:t>	… the </a:t>
            </a:r>
            <a:r>
              <a:rPr lang="en-US" sz="2400" b="1" dirty="0" smtClean="0">
                <a:solidFill>
                  <a:schemeClr val="accent2"/>
                </a:solidFill>
              </a:rPr>
              <a:t>Greenhouse Effect </a:t>
            </a:r>
            <a:r>
              <a:rPr lang="en-US" sz="2400" dirty="0" smtClean="0">
                <a:solidFill>
                  <a:schemeClr val="accent2"/>
                </a:solidFill>
              </a:rPr>
              <a:t>!</a:t>
            </a:r>
            <a:endParaRPr lang="en-US" sz="2400" dirty="0">
              <a:solidFill>
                <a:schemeClr val="accent2"/>
              </a:solidFill>
            </a:endParaRPr>
          </a:p>
        </p:txBody>
      </p:sp>
      <p:pic>
        <p:nvPicPr>
          <p:cNvPr id="6" name="Picture 5"/>
          <p:cNvPicPr>
            <a:picLocks noChangeAspect="1"/>
          </p:cNvPicPr>
          <p:nvPr/>
        </p:nvPicPr>
        <p:blipFill>
          <a:blip r:embed="rId2"/>
          <a:stretch>
            <a:fillRect/>
          </a:stretch>
        </p:blipFill>
        <p:spPr>
          <a:xfrm>
            <a:off x="990600" y="1219200"/>
            <a:ext cx="2369896" cy="3072658"/>
          </a:xfrm>
          <a:prstGeom prst="rect">
            <a:avLst/>
          </a:prstGeom>
        </p:spPr>
      </p:pic>
      <p:pic>
        <p:nvPicPr>
          <p:cNvPr id="2" name="Picture 1" descr="co2_absorb_emit_infrared_anim_320x240.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91000" y="1600200"/>
            <a:ext cx="3454400" cy="2590800"/>
          </a:xfrm>
          <a:prstGeom prst="rect">
            <a:avLst/>
          </a:prstGeom>
        </p:spPr>
      </p:pic>
      <p:pic>
        <p:nvPicPr>
          <p:cNvPr id="3" name="Picture 2"/>
          <p:cNvPicPr>
            <a:picLocks noChangeAspect="1"/>
          </p:cNvPicPr>
          <p:nvPr/>
        </p:nvPicPr>
        <p:blipFill>
          <a:blip r:embed="rId4"/>
          <a:stretch>
            <a:fillRect/>
          </a:stretch>
        </p:blipFill>
        <p:spPr>
          <a:xfrm>
            <a:off x="457200" y="1447800"/>
            <a:ext cx="3591278" cy="2667000"/>
          </a:xfrm>
          <a:prstGeom prst="rect">
            <a:avLst/>
          </a:prstGeom>
        </p:spPr>
      </p:pic>
    </p:spTree>
    <p:extLst>
      <p:ext uri="{BB962C8B-B14F-4D97-AF65-F5344CB8AC3E}">
        <p14:creationId xmlns:p14="http://schemas.microsoft.com/office/powerpoint/2010/main" val="3029349535"/>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0200" y="1524000"/>
            <a:ext cx="5410200" cy="1143000"/>
          </a:xfrm>
        </p:spPr>
        <p:txBody>
          <a:bodyPr>
            <a:noAutofit/>
          </a:bodyPr>
          <a:lstStyle/>
          <a:p>
            <a:r>
              <a:rPr lang="en-US" sz="1600" dirty="0" smtClean="0"/>
              <a:t>PIOMAS (Pan-Arctic Ice Ocean Modeling and Assimilation System – U. Washington) is a model that uses estimates for sea ice thickness and then calculates ice volume</a:t>
            </a:r>
            <a:endParaRPr lang="en-US" sz="1600" dirty="0"/>
          </a:p>
        </p:txBody>
      </p:sp>
      <p:pic>
        <p:nvPicPr>
          <p:cNvPr id="7" name="Picture 6"/>
          <p:cNvPicPr>
            <a:picLocks noChangeAspect="1"/>
          </p:cNvPicPr>
          <p:nvPr/>
        </p:nvPicPr>
        <p:blipFill>
          <a:blip r:embed="rId2"/>
          <a:stretch>
            <a:fillRect/>
          </a:stretch>
        </p:blipFill>
        <p:spPr>
          <a:xfrm>
            <a:off x="2819400" y="2983468"/>
            <a:ext cx="4267200" cy="2939809"/>
          </a:xfrm>
          <a:prstGeom prst="rect">
            <a:avLst/>
          </a:prstGeom>
        </p:spPr>
      </p:pic>
      <p:sp>
        <p:nvSpPr>
          <p:cNvPr id="6" name="TextBox 5"/>
          <p:cNvSpPr txBox="1"/>
          <p:nvPr/>
        </p:nvSpPr>
        <p:spPr>
          <a:xfrm>
            <a:off x="6172200" y="5966936"/>
            <a:ext cx="652643" cy="369332"/>
          </a:xfrm>
          <a:prstGeom prst="rect">
            <a:avLst/>
          </a:prstGeom>
          <a:noFill/>
        </p:spPr>
        <p:txBody>
          <a:bodyPr wrap="none" rtlCol="0">
            <a:spAutoFit/>
          </a:bodyPr>
          <a:lstStyle/>
          <a:p>
            <a:r>
              <a:rPr lang="en-US" dirty="0" smtClean="0"/>
              <a:t>2015 </a:t>
            </a:r>
            <a:endParaRPr lang="en-US" dirty="0"/>
          </a:p>
        </p:txBody>
      </p:sp>
      <p:sp>
        <p:nvSpPr>
          <p:cNvPr id="9" name="TextBox 8"/>
          <p:cNvSpPr txBox="1"/>
          <p:nvPr/>
        </p:nvSpPr>
        <p:spPr>
          <a:xfrm>
            <a:off x="381000" y="457200"/>
            <a:ext cx="8534400" cy="830997"/>
          </a:xfrm>
          <a:prstGeom prst="rect">
            <a:avLst/>
          </a:prstGeom>
          <a:noFill/>
        </p:spPr>
        <p:txBody>
          <a:bodyPr wrap="square" rtlCol="0">
            <a:spAutoFit/>
          </a:bodyPr>
          <a:lstStyle/>
          <a:p>
            <a:r>
              <a:rPr lang="en-US" sz="2400" dirty="0" smtClean="0"/>
              <a:t>To understand the drastic nature of what is happening in the Arctic regions, it’s Important to Concentrate on Volume, not Area </a:t>
            </a:r>
            <a:endParaRPr lang="en-US" sz="2400" dirty="0"/>
          </a:p>
        </p:txBody>
      </p:sp>
      <p:sp>
        <p:nvSpPr>
          <p:cNvPr id="8" name="TextBox 7"/>
          <p:cNvSpPr txBox="1"/>
          <p:nvPr/>
        </p:nvSpPr>
        <p:spPr>
          <a:xfrm>
            <a:off x="2667000" y="5498068"/>
            <a:ext cx="301660" cy="369332"/>
          </a:xfrm>
          <a:prstGeom prst="rect">
            <a:avLst/>
          </a:prstGeom>
          <a:noFill/>
        </p:spPr>
        <p:txBody>
          <a:bodyPr wrap="none" rtlCol="0">
            <a:spAutoFit/>
          </a:bodyPr>
          <a:lstStyle/>
          <a:p>
            <a:r>
              <a:rPr lang="en-US" dirty="0" smtClean="0"/>
              <a:t>0 </a:t>
            </a:r>
            <a:endParaRPr lang="en-US" dirty="0"/>
          </a:p>
        </p:txBody>
      </p:sp>
      <p:sp>
        <p:nvSpPr>
          <p:cNvPr id="10" name="TextBox 9"/>
          <p:cNvSpPr txBox="1"/>
          <p:nvPr/>
        </p:nvSpPr>
        <p:spPr>
          <a:xfrm>
            <a:off x="2209800" y="2831068"/>
            <a:ext cx="1249060" cy="369332"/>
          </a:xfrm>
          <a:prstGeom prst="rect">
            <a:avLst/>
          </a:prstGeom>
          <a:noFill/>
        </p:spPr>
        <p:txBody>
          <a:bodyPr wrap="none" rtlCol="0">
            <a:spAutoFit/>
          </a:bodyPr>
          <a:lstStyle/>
          <a:p>
            <a:r>
              <a:rPr lang="en-US" dirty="0" smtClean="0"/>
              <a:t>20,000 km</a:t>
            </a:r>
            <a:r>
              <a:rPr lang="en-US" baseline="30000" dirty="0" smtClean="0"/>
              <a:t>3</a:t>
            </a:r>
            <a:r>
              <a:rPr lang="en-US" dirty="0" smtClean="0"/>
              <a:t> </a:t>
            </a:r>
            <a:endParaRPr lang="en-US" dirty="0"/>
          </a:p>
        </p:txBody>
      </p:sp>
      <p:sp>
        <p:nvSpPr>
          <p:cNvPr id="12" name="TextBox 11"/>
          <p:cNvSpPr txBox="1"/>
          <p:nvPr/>
        </p:nvSpPr>
        <p:spPr>
          <a:xfrm>
            <a:off x="2819400" y="6031468"/>
            <a:ext cx="652643" cy="369332"/>
          </a:xfrm>
          <a:prstGeom prst="rect">
            <a:avLst/>
          </a:prstGeom>
          <a:noFill/>
        </p:spPr>
        <p:txBody>
          <a:bodyPr wrap="none" rtlCol="0">
            <a:spAutoFit/>
          </a:bodyPr>
          <a:lstStyle/>
          <a:p>
            <a:r>
              <a:rPr lang="en-US" dirty="0" smtClean="0"/>
              <a:t>1980</a:t>
            </a:r>
            <a:endParaRPr lang="en-US" dirty="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7696200" cy="1143000"/>
          </a:xfrm>
        </p:spPr>
        <p:txBody>
          <a:bodyPr>
            <a:normAutofit/>
          </a:bodyPr>
          <a:lstStyle/>
          <a:p>
            <a:r>
              <a:rPr lang="en-US" sz="3600" b="1" dirty="0" smtClean="0">
                <a:solidFill>
                  <a:srgbClr val="4F81BD"/>
                </a:solidFill>
              </a:rPr>
              <a:t>Geothermal Forcing is Irrelevant</a:t>
            </a:r>
            <a:endParaRPr lang="en-US" sz="3600" b="1" dirty="0">
              <a:solidFill>
                <a:srgbClr val="4F81BD"/>
              </a:solidFill>
            </a:endParaRPr>
          </a:p>
        </p:txBody>
      </p:sp>
      <p:pic>
        <p:nvPicPr>
          <p:cNvPr id="5" name="Picture 4"/>
          <p:cNvPicPr>
            <a:picLocks noChangeAspect="1"/>
          </p:cNvPicPr>
          <p:nvPr/>
        </p:nvPicPr>
        <p:blipFill>
          <a:blip r:embed="rId2"/>
          <a:stretch>
            <a:fillRect/>
          </a:stretch>
        </p:blipFill>
        <p:spPr>
          <a:xfrm>
            <a:off x="1422400" y="2266950"/>
            <a:ext cx="8178800" cy="4133850"/>
          </a:xfrm>
          <a:prstGeom prst="rect">
            <a:avLst/>
          </a:prstGeom>
        </p:spPr>
      </p:pic>
      <p:sp>
        <p:nvSpPr>
          <p:cNvPr id="4" name="TextBox 3"/>
          <p:cNvSpPr txBox="1"/>
          <p:nvPr/>
        </p:nvSpPr>
        <p:spPr>
          <a:xfrm>
            <a:off x="1933885" y="1447800"/>
            <a:ext cx="5762315" cy="646331"/>
          </a:xfrm>
          <a:prstGeom prst="rect">
            <a:avLst/>
          </a:prstGeom>
          <a:noFill/>
        </p:spPr>
        <p:txBody>
          <a:bodyPr wrap="square" rtlCol="0">
            <a:spAutoFit/>
          </a:bodyPr>
          <a:lstStyle/>
          <a:p>
            <a:r>
              <a:rPr lang="en-US" dirty="0" smtClean="0"/>
              <a:t>This heat source does not affect climate since it is </a:t>
            </a:r>
          </a:p>
          <a:p>
            <a:r>
              <a:rPr lang="en-US" dirty="0" smtClean="0"/>
              <a:t>too weak (.1 W/m</a:t>
            </a:r>
            <a:r>
              <a:rPr lang="en-US" baseline="30000" dirty="0" smtClean="0"/>
              <a:t>2</a:t>
            </a:r>
            <a:r>
              <a:rPr lang="en-US" dirty="0" smtClean="0"/>
              <a:t>) and is very, very constant</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66800" y="725269"/>
            <a:ext cx="7086600" cy="646331"/>
          </a:xfrm>
          <a:prstGeom prst="rect">
            <a:avLst/>
          </a:prstGeom>
          <a:noFill/>
        </p:spPr>
        <p:txBody>
          <a:bodyPr wrap="square" rtlCol="0">
            <a:spAutoFit/>
          </a:bodyPr>
          <a:lstStyle/>
          <a:p>
            <a:r>
              <a:rPr lang="en-US" sz="3600" b="1" dirty="0" smtClean="0">
                <a:solidFill>
                  <a:srgbClr val="4F81BD"/>
                </a:solidFill>
              </a:rPr>
              <a:t>Variations in Solar Output are Small</a:t>
            </a:r>
            <a:endParaRPr lang="en-US" sz="3600" b="1" dirty="0">
              <a:solidFill>
                <a:srgbClr val="4F81BD"/>
              </a:solidFill>
            </a:endParaRPr>
          </a:p>
        </p:txBody>
      </p:sp>
      <p:sp>
        <p:nvSpPr>
          <p:cNvPr id="5" name="TextBox 4"/>
          <p:cNvSpPr txBox="1"/>
          <p:nvPr/>
        </p:nvSpPr>
        <p:spPr>
          <a:xfrm>
            <a:off x="7772400" y="3581400"/>
            <a:ext cx="990600" cy="646331"/>
          </a:xfrm>
          <a:prstGeom prst="rect">
            <a:avLst/>
          </a:prstGeom>
          <a:solidFill>
            <a:schemeClr val="bg1"/>
          </a:solidFill>
        </p:spPr>
        <p:txBody>
          <a:bodyPr wrap="square" rtlCol="0">
            <a:spAutoFit/>
          </a:bodyPr>
          <a:lstStyle/>
          <a:p>
            <a:r>
              <a:rPr lang="en-US" sz="1200" dirty="0" smtClean="0"/>
              <a:t>Surface Averaged Solar Forcing</a:t>
            </a:r>
            <a:endParaRPr lang="en-US" sz="1200" dirty="0"/>
          </a:p>
        </p:txBody>
      </p:sp>
      <p:pic>
        <p:nvPicPr>
          <p:cNvPr id="7" name="Picture 6"/>
          <p:cNvPicPr>
            <a:picLocks noChangeAspect="1"/>
          </p:cNvPicPr>
          <p:nvPr/>
        </p:nvPicPr>
        <p:blipFill>
          <a:blip r:embed="rId3"/>
          <a:stretch>
            <a:fillRect/>
          </a:stretch>
        </p:blipFill>
        <p:spPr>
          <a:xfrm>
            <a:off x="685800" y="1905000"/>
            <a:ext cx="6934200" cy="3769783"/>
          </a:xfrm>
          <a:prstGeom prst="rect">
            <a:avLst/>
          </a:prstGeom>
        </p:spPr>
      </p:pic>
      <p:sp>
        <p:nvSpPr>
          <p:cNvPr id="2" name="TextBox 1"/>
          <p:cNvSpPr txBox="1"/>
          <p:nvPr/>
        </p:nvSpPr>
        <p:spPr>
          <a:xfrm>
            <a:off x="6510516" y="3730823"/>
            <a:ext cx="1261884" cy="307777"/>
          </a:xfrm>
          <a:prstGeom prst="rect">
            <a:avLst/>
          </a:prstGeom>
          <a:solidFill>
            <a:schemeClr val="bg1"/>
          </a:solidFill>
        </p:spPr>
        <p:txBody>
          <a:bodyPr wrap="none" rtlCol="0">
            <a:spAutoFit/>
          </a:bodyPr>
          <a:lstStyle/>
          <a:p>
            <a:r>
              <a:rPr lang="en-US" sz="1400" dirty="0" smtClean="0"/>
              <a:t>+/- 0.25 W/m2</a:t>
            </a:r>
            <a:endParaRPr lang="en-US" sz="1400" dirty="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5105400"/>
            <a:ext cx="8229600" cy="1143000"/>
          </a:xfrm>
        </p:spPr>
        <p:txBody>
          <a:bodyPr>
            <a:noAutofit/>
          </a:bodyPr>
          <a:lstStyle/>
          <a:p>
            <a:pPr algn="l"/>
            <a:r>
              <a:rPr lang="en-US" sz="2400" b="1" dirty="0" smtClean="0">
                <a:solidFill>
                  <a:srgbClr val="FF0000"/>
                </a:solidFill>
              </a:rPr>
              <a:t>Most of the added heat is absorbed in the ocean.</a:t>
            </a:r>
            <a:br>
              <a:rPr lang="en-US" sz="2400" b="1" dirty="0" smtClean="0">
                <a:solidFill>
                  <a:srgbClr val="FF0000"/>
                </a:solidFill>
              </a:rPr>
            </a:br>
            <a:r>
              <a:rPr lang="en-US" sz="2400" b="1" dirty="0" smtClean="0">
                <a:solidFill>
                  <a:srgbClr val="FF0000"/>
                </a:solidFill>
              </a:rPr>
              <a:t>	Will it be able to provide this buffer in the future?</a:t>
            </a:r>
            <a:br>
              <a:rPr lang="en-US" sz="2400" b="1" dirty="0" smtClean="0">
                <a:solidFill>
                  <a:srgbClr val="FF0000"/>
                </a:solidFill>
              </a:rPr>
            </a:br>
            <a:r>
              <a:rPr lang="en-US" sz="2400" b="1" dirty="0" smtClean="0">
                <a:solidFill>
                  <a:srgbClr val="FF0000"/>
                </a:solidFill>
              </a:rPr>
              <a:t>	What is it doing to deep sea ecology?</a:t>
            </a:r>
            <a:endParaRPr lang="en-US" sz="2400" b="1" dirty="0">
              <a:solidFill>
                <a:srgbClr val="FF0000"/>
              </a:solidFill>
            </a:endParaRPr>
          </a:p>
        </p:txBody>
      </p:sp>
      <p:pic>
        <p:nvPicPr>
          <p:cNvPr id="4" name="Content Placeholder 3" descr="Screenshot 2014-01-01 12.56.37.png"/>
          <p:cNvPicPr>
            <a:picLocks noGrp="1" noChangeAspect="1"/>
          </p:cNvPicPr>
          <p:nvPr>
            <p:ph idx="1"/>
          </p:nvPr>
        </p:nvPicPr>
        <p:blipFill>
          <a:blip r:embed="rId2"/>
          <a:srcRect l="-11760" r="-11760"/>
          <a:stretch>
            <a:fillRect/>
          </a:stretch>
        </p:blipFill>
        <p:spPr>
          <a:xfrm>
            <a:off x="0" y="0"/>
            <a:ext cx="8590420" cy="4800600"/>
          </a:xfrm>
        </p:spPr>
      </p:pic>
    </p:spTree>
    <p:extLst>
      <p:ext uri="{BB962C8B-B14F-4D97-AF65-F5344CB8AC3E}">
        <p14:creationId xmlns:p14="http://schemas.microsoft.com/office/powerpoint/2010/main" val="2849300112"/>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smtClean="0">
                <a:solidFill>
                  <a:srgbClr val="4F81BD"/>
                </a:solidFill>
              </a:rPr>
              <a:t>Pick a Temperature !</a:t>
            </a:r>
            <a:endParaRPr lang="en-US" sz="3600" b="1" dirty="0">
              <a:solidFill>
                <a:srgbClr val="4F81BD"/>
              </a:solidFill>
            </a:endParaRPr>
          </a:p>
        </p:txBody>
      </p:sp>
      <p:sp>
        <p:nvSpPr>
          <p:cNvPr id="3" name="Content Placeholder 2"/>
          <p:cNvSpPr>
            <a:spLocks noGrp="1"/>
          </p:cNvSpPr>
          <p:nvPr>
            <p:ph idx="1"/>
          </p:nvPr>
        </p:nvSpPr>
        <p:spPr>
          <a:xfrm>
            <a:off x="228600" y="1600200"/>
            <a:ext cx="4114800" cy="4525963"/>
          </a:xfrm>
        </p:spPr>
        <p:txBody>
          <a:bodyPr>
            <a:normAutofit lnSpcReduction="10000"/>
          </a:bodyPr>
          <a:lstStyle/>
          <a:p>
            <a:r>
              <a:rPr lang="en-US" sz="2000" dirty="0" smtClean="0"/>
              <a:t>The temperature of the Earth changes as you go up or down in the atmosphere – by 100 degrees C!</a:t>
            </a:r>
          </a:p>
          <a:p>
            <a:endParaRPr lang="en-US" sz="2000" dirty="0" smtClean="0"/>
          </a:p>
          <a:p>
            <a:r>
              <a:rPr lang="en-US" sz="2000" dirty="0" smtClean="0"/>
              <a:t>The temperature depends critically on the composition of the gases in its atmosphere, their spectral properties and their distribution.</a:t>
            </a:r>
          </a:p>
          <a:p>
            <a:endParaRPr lang="en-US" sz="2000" dirty="0" smtClean="0"/>
          </a:p>
          <a:p>
            <a:r>
              <a:rPr lang="en-US" sz="2000" dirty="0" smtClean="0"/>
              <a:t>Let’s talk about the average temperature on the surface, where we live. </a:t>
            </a:r>
          </a:p>
        </p:txBody>
      </p:sp>
      <p:pic>
        <p:nvPicPr>
          <p:cNvPr id="1026" name="Picture 2" descr="Average temperature profile for the lower layers of the atmosphere">
            <a:hlinkClick r:id="rId2"/>
          </p:cNvPr>
          <p:cNvPicPr>
            <a:picLocks noChangeAspect="1" noChangeArrowheads="1"/>
          </p:cNvPicPr>
          <p:nvPr/>
        </p:nvPicPr>
        <p:blipFill>
          <a:blip r:embed="rId3" cstate="print"/>
          <a:srcRect/>
          <a:stretch>
            <a:fillRect/>
          </a:stretch>
        </p:blipFill>
        <p:spPr bwMode="auto">
          <a:xfrm>
            <a:off x="4724400" y="1524000"/>
            <a:ext cx="3581400" cy="4436660"/>
          </a:xfrm>
          <a:prstGeom prst="rect">
            <a:avLst/>
          </a:prstGeom>
          <a:noFill/>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76200"/>
            <a:ext cx="8229600" cy="1143000"/>
          </a:xfrm>
        </p:spPr>
        <p:txBody>
          <a:bodyPr>
            <a:normAutofit/>
          </a:bodyPr>
          <a:lstStyle/>
          <a:p>
            <a:r>
              <a:rPr lang="en-US" sz="2800" b="1" dirty="0" smtClean="0">
                <a:solidFill>
                  <a:srgbClr val="4F81BD"/>
                </a:solidFill>
              </a:rPr>
              <a:t>Mean Surface Temperatures Over 11,000 years</a:t>
            </a:r>
            <a:endParaRPr lang="en-US" sz="2800" b="1" dirty="0">
              <a:solidFill>
                <a:srgbClr val="4F81BD"/>
              </a:solidFill>
            </a:endParaRPr>
          </a:p>
        </p:txBody>
      </p:sp>
      <p:pic>
        <p:nvPicPr>
          <p:cNvPr id="10" name="Picture 9"/>
          <p:cNvPicPr>
            <a:picLocks noChangeAspect="1"/>
          </p:cNvPicPr>
          <p:nvPr/>
        </p:nvPicPr>
        <p:blipFill>
          <a:blip r:embed="rId2"/>
          <a:stretch>
            <a:fillRect/>
          </a:stretch>
        </p:blipFill>
        <p:spPr>
          <a:xfrm>
            <a:off x="990600" y="1447800"/>
            <a:ext cx="6708648" cy="4724400"/>
          </a:xfrm>
          <a:prstGeom prst="rect">
            <a:avLst/>
          </a:prstGeom>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1447800" y="533400"/>
            <a:ext cx="6549464" cy="646331"/>
          </a:xfrm>
          <a:prstGeom prst="rect">
            <a:avLst/>
          </a:prstGeom>
          <a:noFill/>
        </p:spPr>
        <p:txBody>
          <a:bodyPr wrap="none" rtlCol="0">
            <a:spAutoFit/>
          </a:bodyPr>
          <a:lstStyle/>
          <a:p>
            <a:r>
              <a:rPr lang="en-US" sz="3600" b="1" dirty="0" smtClean="0">
                <a:solidFill>
                  <a:srgbClr val="4F81BD"/>
                </a:solidFill>
              </a:rPr>
              <a:t>Results from the GRACE satellites </a:t>
            </a:r>
            <a:endParaRPr lang="en-US" sz="3600" b="1" dirty="0">
              <a:solidFill>
                <a:srgbClr val="4F81BD"/>
              </a:solidFill>
            </a:endParaRPr>
          </a:p>
        </p:txBody>
      </p:sp>
      <p:pic>
        <p:nvPicPr>
          <p:cNvPr id="7" name="Picture 6"/>
          <p:cNvPicPr>
            <a:picLocks noChangeAspect="1"/>
          </p:cNvPicPr>
          <p:nvPr/>
        </p:nvPicPr>
        <p:blipFill>
          <a:blip r:embed="rId4"/>
          <a:stretch>
            <a:fillRect/>
          </a:stretch>
        </p:blipFill>
        <p:spPr>
          <a:xfrm>
            <a:off x="1143000" y="2286000"/>
            <a:ext cx="6502400" cy="2443045"/>
          </a:xfrm>
          <a:prstGeom prst="rect">
            <a:avLst/>
          </a:prstGeom>
        </p:spPr>
      </p:pic>
      <p:sp>
        <p:nvSpPr>
          <p:cNvPr id="4" name="TextBox 3"/>
          <p:cNvSpPr txBox="1"/>
          <p:nvPr/>
        </p:nvSpPr>
        <p:spPr>
          <a:xfrm>
            <a:off x="2133600" y="5867400"/>
            <a:ext cx="5486400" cy="707886"/>
          </a:xfrm>
          <a:prstGeom prst="rect">
            <a:avLst/>
          </a:prstGeom>
          <a:noFill/>
        </p:spPr>
        <p:txBody>
          <a:bodyPr wrap="square" rtlCol="0">
            <a:spAutoFit/>
          </a:bodyPr>
          <a:lstStyle/>
          <a:p>
            <a:r>
              <a:rPr lang="en-US" sz="2000" b="1" dirty="0" smtClean="0">
                <a:solidFill>
                  <a:srgbClr val="FF0000"/>
                </a:solidFill>
              </a:rPr>
              <a:t>Loss of mass in all three of the Earth’s major ice sheets is of the same order and is accelerating.</a:t>
            </a:r>
            <a:endParaRPr lang="en-US" sz="2000" b="1" dirty="0">
              <a:solidFill>
                <a:srgbClr val="FF0000"/>
              </a:solidFill>
            </a:endParaRPr>
          </a:p>
        </p:txBody>
      </p:sp>
      <p:sp>
        <p:nvSpPr>
          <p:cNvPr id="5" name="TextBox 4"/>
          <p:cNvSpPr txBox="1"/>
          <p:nvPr/>
        </p:nvSpPr>
        <p:spPr>
          <a:xfrm>
            <a:off x="1176601" y="5269468"/>
            <a:ext cx="2938199" cy="369332"/>
          </a:xfrm>
          <a:prstGeom prst="rect">
            <a:avLst/>
          </a:prstGeom>
          <a:noFill/>
        </p:spPr>
        <p:txBody>
          <a:bodyPr wrap="none" rtlCol="0">
            <a:spAutoFit/>
          </a:bodyPr>
          <a:lstStyle/>
          <a:p>
            <a:r>
              <a:rPr lang="en-US" dirty="0" smtClean="0"/>
              <a:t>(Total mass = 2.5 </a:t>
            </a:r>
            <a:r>
              <a:rPr lang="en-US" dirty="0" err="1" smtClean="0"/>
              <a:t>x</a:t>
            </a:r>
            <a:r>
              <a:rPr lang="en-US" dirty="0" smtClean="0"/>
              <a:t> 10</a:t>
            </a:r>
            <a:r>
              <a:rPr lang="en-US" baseline="30000" dirty="0" smtClean="0"/>
              <a:t>6</a:t>
            </a:r>
            <a:r>
              <a:rPr lang="en-US" dirty="0" smtClean="0"/>
              <a:t> </a:t>
            </a:r>
            <a:r>
              <a:rPr lang="en-US" dirty="0" err="1" smtClean="0"/>
              <a:t>Gtons</a:t>
            </a:r>
            <a:r>
              <a:rPr lang="en-US" dirty="0" smtClean="0"/>
              <a:t>)</a:t>
            </a:r>
            <a:endParaRPr lang="en-US" dirty="0"/>
          </a:p>
        </p:txBody>
      </p:sp>
      <p:sp>
        <p:nvSpPr>
          <p:cNvPr id="6" name="TextBox 5"/>
          <p:cNvSpPr txBox="1"/>
          <p:nvPr/>
        </p:nvSpPr>
        <p:spPr>
          <a:xfrm>
            <a:off x="5486400" y="5105400"/>
            <a:ext cx="2935043" cy="646331"/>
          </a:xfrm>
          <a:prstGeom prst="rect">
            <a:avLst/>
          </a:prstGeom>
          <a:noFill/>
        </p:spPr>
        <p:txBody>
          <a:bodyPr wrap="none" rtlCol="0">
            <a:spAutoFit/>
          </a:bodyPr>
          <a:lstStyle/>
          <a:p>
            <a:r>
              <a:rPr lang="en-US" dirty="0" smtClean="0"/>
              <a:t>Total mass of</a:t>
            </a:r>
          </a:p>
          <a:p>
            <a:r>
              <a:rPr lang="en-US" dirty="0" smtClean="0"/>
              <a:t>West sheet = 2.2 </a:t>
            </a:r>
            <a:r>
              <a:rPr lang="en-US" dirty="0" err="1" smtClean="0"/>
              <a:t>x</a:t>
            </a:r>
            <a:r>
              <a:rPr lang="en-US" dirty="0" smtClean="0"/>
              <a:t> 10</a:t>
            </a:r>
            <a:r>
              <a:rPr lang="en-US" baseline="30000" dirty="0" smtClean="0"/>
              <a:t>6</a:t>
            </a:r>
            <a:r>
              <a:rPr lang="en-US" dirty="0" smtClean="0"/>
              <a:t> </a:t>
            </a:r>
            <a:r>
              <a:rPr lang="en-US" dirty="0" err="1" smtClean="0"/>
              <a:t>Gtons</a:t>
            </a:r>
            <a:r>
              <a:rPr lang="en-US" dirty="0" smtClean="0"/>
              <a:t>)</a:t>
            </a:r>
            <a:endParaRPr lang="en-US" dirty="0"/>
          </a:p>
        </p:txBody>
      </p:sp>
      <p:pic>
        <p:nvPicPr>
          <p:cNvPr id="8" name="Greenland_Ice_Loss.mp4">
            <a:hlinkClick r:id="" action="ppaction://media"/>
          </p:cNvPr>
          <p:cNvPicPr/>
          <p:nvPr>
            <a:videoFile r:link="rId2"/>
            <p:extLst>
              <p:ext uri="{DAA4B4D4-6D71-4841-9C94-3DE7FCFB9230}">
                <p14:media xmlns:p14="http://schemas.microsoft.com/office/powerpoint/2010/main" r:link="rId1"/>
              </p:ext>
            </p:extLst>
          </p:nvPr>
        </p:nvPicPr>
        <p:blipFill>
          <a:blip r:embed="rId5"/>
          <a:stretch>
            <a:fillRect/>
          </a:stretch>
        </p:blipFill>
        <p:spPr>
          <a:xfrm>
            <a:off x="508000" y="1143000"/>
            <a:ext cx="8128000" cy="4572000"/>
          </a:xfrm>
          <a:prstGeom prst="rect">
            <a:avLst/>
          </a:prstGeom>
        </p:spPr>
      </p:pic>
    </p:spTree>
    <p:extLst>
      <p:ext uri="{BB962C8B-B14F-4D97-AF65-F5344CB8AC3E}">
        <p14:creationId xmlns:p14="http://schemas.microsoft.com/office/powerpoint/2010/main" val="2294617755"/>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8"/>
                                        </p:tgtEl>
                                        <p:attrNameLst>
                                          <p:attrName>style.visibility</p:attrName>
                                        </p:attrNameLst>
                                      </p:cBhvr>
                                      <p:to>
                                        <p:strVal val="hidden"/>
                                      </p:to>
                                    </p:set>
                                    <p:cmd type="call" cmd="stop">
                                      <p:cBhvr>
                                        <p:cTn id="7" dur="1">
                                          <p:stCondLst>
                                            <p:cond delay="0"/>
                                          </p:stCondLst>
                                        </p:cTn>
                                        <p:tgtEl>
                                          <p:spTgt spid="8"/>
                                        </p:tgtEl>
                                      </p:cBhvr>
                                    </p:cmd>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8"/>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8"/>
                                        </p:tgtEl>
                                      </p:cBhvr>
                                    </p:cmd>
                                  </p:childTnLst>
                                </p:cTn>
                              </p:par>
                            </p:childTnLst>
                          </p:cTn>
                        </p:par>
                      </p:childTnLst>
                    </p:cTn>
                  </p:par>
                </p:childTnLst>
              </p:cTn>
              <p:nextCondLst>
                <p:cond evt="onClick" delay="0">
                  <p:tgtEl>
                    <p:spTgt spid="8"/>
                  </p:tgtEl>
                </p:cond>
              </p:nextCondLst>
            </p:seq>
            <p:video>
              <p:cMediaNode>
                <p:cTn id="17" fill="hold" display="0">
                  <p:stCondLst>
                    <p:cond delay="indefinite"/>
                  </p:stCondLst>
                  <p:endCondLst>
                    <p:cond evt="onNext" delay="0">
                      <p:tgtEl>
                        <p:sldTgt/>
                      </p:tgtEl>
                    </p:cond>
                    <p:cond evt="onPrev" delay="0">
                      <p:tgtEl>
                        <p:sldTgt/>
                      </p:tgtEl>
                    </p:cond>
                  </p:endCondLst>
                </p:cTn>
                <p:tgtEl>
                  <p:spTgt spid="8"/>
                </p:tgtEl>
              </p:cMediaNode>
            </p:video>
          </p:childTnLst>
        </p:cTn>
      </p:par>
    </p:tnLst>
    <p:bldLst>
      <p:bldP spid="4"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153400" cy="1143000"/>
          </a:xfrm>
        </p:spPr>
        <p:txBody>
          <a:bodyPr>
            <a:normAutofit/>
          </a:bodyPr>
          <a:lstStyle/>
          <a:p>
            <a:r>
              <a:rPr lang="en-US" sz="3200" dirty="0" smtClean="0"/>
              <a:t>Absorption and Emission of Radiation on Earth</a:t>
            </a:r>
            <a:endParaRPr lang="en-US" sz="3200" dirty="0"/>
          </a:p>
        </p:txBody>
      </p:sp>
      <p:sp>
        <p:nvSpPr>
          <p:cNvPr id="1027" name="Rectangle 3"/>
          <p:cNvSpPr>
            <a:spLocks noChangeArrowheads="1"/>
          </p:cNvSpPr>
          <p:nvPr/>
        </p:nvSpPr>
        <p:spPr bwMode="auto">
          <a:xfrm>
            <a:off x="0" y="4197921"/>
            <a:ext cx="223138" cy="538609"/>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sz="1100" b="0" i="0" u="none" strike="noStrike" cap="none" normalizeH="0" baseline="0" dirty="0" smtClean="0">
                <a:ln>
                  <a:noFill/>
                </a:ln>
                <a:solidFill>
                  <a:schemeClr val="tx1"/>
                </a:solidFill>
                <a:effectLst/>
                <a:latin typeface="Arial" pitchFamily="34" charset="0"/>
                <a:ea typeface="Times New Roman" pitchFamily="18" charset="0"/>
              </a:rPr>
              <a:t> </a:t>
            </a:r>
            <a:endParaRPr kumimoji="0" lang="en-GB" sz="1800" b="0" i="0" u="none" strike="noStrike" cap="none" normalizeH="0" baseline="0" dirty="0" smtClean="0">
              <a:ln>
                <a:noFill/>
              </a:ln>
              <a:solidFill>
                <a:schemeClr val="tx1"/>
              </a:solidFill>
              <a:effectLst/>
              <a:latin typeface="Arial" pitchFamily="34" charset="0"/>
            </a:endParaRPr>
          </a:p>
        </p:txBody>
      </p:sp>
      <p:sp>
        <p:nvSpPr>
          <p:cNvPr id="7" name="TextBox 6"/>
          <p:cNvSpPr txBox="1"/>
          <p:nvPr/>
        </p:nvSpPr>
        <p:spPr>
          <a:xfrm>
            <a:off x="5791200" y="1817906"/>
            <a:ext cx="3124200" cy="4278094"/>
          </a:xfrm>
          <a:prstGeom prst="rect">
            <a:avLst/>
          </a:prstGeom>
          <a:noFill/>
        </p:spPr>
        <p:txBody>
          <a:bodyPr wrap="square" rtlCol="0">
            <a:spAutoFit/>
          </a:bodyPr>
          <a:lstStyle/>
          <a:p>
            <a:r>
              <a:rPr lang="en-US" sz="1600" dirty="0" smtClean="0"/>
              <a:t>CO</a:t>
            </a:r>
            <a:r>
              <a:rPr lang="en-US" sz="1600" baseline="-25000" dirty="0" smtClean="0"/>
              <a:t>2</a:t>
            </a:r>
            <a:r>
              <a:rPr lang="en-US" sz="1600" dirty="0" smtClean="0"/>
              <a:t> and water absorb in the infrared region of 5-50 micron wavelength, where the Earth is trying to radiate its heat away.</a:t>
            </a:r>
          </a:p>
          <a:p>
            <a:endParaRPr lang="en-US" sz="1600" dirty="0" smtClean="0"/>
          </a:p>
          <a:p>
            <a:r>
              <a:rPr lang="en-US" sz="1600" dirty="0" smtClean="0"/>
              <a:t>If you increase the concentration of CO2 or H2O, these ‘absorption’ bands get broader and trap more heat before it can escape.</a:t>
            </a:r>
          </a:p>
          <a:p>
            <a:endParaRPr lang="en-US" sz="1600" dirty="0" smtClean="0"/>
          </a:p>
          <a:p>
            <a:r>
              <a:rPr lang="en-US" sz="1600" dirty="0" smtClean="0"/>
              <a:t>This is the ‘Greenhouse effect’, which has been understood for more than 100 years.</a:t>
            </a:r>
          </a:p>
          <a:p>
            <a:endParaRPr lang="en-US" sz="1600" dirty="0" smtClean="0"/>
          </a:p>
          <a:p>
            <a:r>
              <a:rPr lang="en-US" sz="1600" dirty="0" smtClean="0"/>
              <a:t>Note how powerful water is as a greenhouse gas.</a:t>
            </a:r>
          </a:p>
          <a:p>
            <a:endParaRPr lang="en-US" sz="1600" dirty="0" smtClean="0"/>
          </a:p>
        </p:txBody>
      </p:sp>
      <p:pic>
        <p:nvPicPr>
          <p:cNvPr id="8" name="Picture 7"/>
          <p:cNvPicPr>
            <a:picLocks noChangeAspect="1"/>
          </p:cNvPicPr>
          <p:nvPr/>
        </p:nvPicPr>
        <p:blipFill>
          <a:blip r:embed="rId2"/>
          <a:stretch>
            <a:fillRect/>
          </a:stretch>
        </p:blipFill>
        <p:spPr>
          <a:xfrm>
            <a:off x="1066800" y="1676400"/>
            <a:ext cx="4419600" cy="4428779"/>
          </a:xfrm>
          <a:prstGeom prst="rect">
            <a:avLst/>
          </a:prstGeom>
        </p:spPr>
      </p:pic>
    </p:spTree>
    <p:extLst>
      <p:ext uri="{BB962C8B-B14F-4D97-AF65-F5344CB8AC3E}">
        <p14:creationId xmlns:p14="http://schemas.microsoft.com/office/powerpoint/2010/main" val="135682633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noAutofit/>
          </a:bodyPr>
          <a:lstStyle/>
          <a:p>
            <a:r>
              <a:rPr lang="en-US" sz="3600" b="1" dirty="0" smtClean="0">
                <a:solidFill>
                  <a:srgbClr val="3366FF"/>
                </a:solidFill>
              </a:rPr>
              <a:t>El Nino (&amp; La Nina) –</a:t>
            </a:r>
            <a:br>
              <a:rPr lang="en-US" sz="3600" b="1" dirty="0" smtClean="0">
                <a:solidFill>
                  <a:srgbClr val="3366FF"/>
                </a:solidFill>
              </a:rPr>
            </a:br>
            <a:r>
              <a:rPr lang="en-US" sz="3600" b="1" dirty="0" smtClean="0">
                <a:solidFill>
                  <a:srgbClr val="3366FF"/>
                </a:solidFill>
              </a:rPr>
              <a:t>Southern Oscillation (ENSO)</a:t>
            </a:r>
            <a:endParaRPr lang="en-US" sz="3600" b="1" dirty="0">
              <a:solidFill>
                <a:srgbClr val="3366FF"/>
              </a:solidFill>
            </a:endParaRPr>
          </a:p>
        </p:txBody>
      </p:sp>
      <p:pic>
        <p:nvPicPr>
          <p:cNvPr id="9" name="Picture 8"/>
          <p:cNvPicPr>
            <a:picLocks noChangeAspect="1"/>
          </p:cNvPicPr>
          <p:nvPr/>
        </p:nvPicPr>
        <p:blipFill>
          <a:blip r:embed="rId2"/>
          <a:stretch>
            <a:fillRect/>
          </a:stretch>
        </p:blipFill>
        <p:spPr>
          <a:xfrm>
            <a:off x="685800" y="1699029"/>
            <a:ext cx="7529111" cy="3787371"/>
          </a:xfrm>
          <a:prstGeom prst="rect">
            <a:avLst/>
          </a:prstGeom>
        </p:spPr>
      </p:pic>
      <p:sp>
        <p:nvSpPr>
          <p:cNvPr id="10" name="TextBox 9"/>
          <p:cNvSpPr txBox="1"/>
          <p:nvPr/>
        </p:nvSpPr>
        <p:spPr>
          <a:xfrm>
            <a:off x="1676400" y="5791200"/>
            <a:ext cx="5562600" cy="646331"/>
          </a:xfrm>
          <a:prstGeom prst="rect">
            <a:avLst/>
          </a:prstGeom>
          <a:noFill/>
        </p:spPr>
        <p:txBody>
          <a:bodyPr wrap="square" rtlCol="0">
            <a:spAutoFit/>
          </a:bodyPr>
          <a:lstStyle/>
          <a:p>
            <a:r>
              <a:rPr lang="en-US" dirty="0" smtClean="0"/>
              <a:t>El Nino:  High atmospheric pressure in the western Pacific causes heat flow eastward.  La Nina is the reverse.</a:t>
            </a:r>
          </a:p>
        </p:txBody>
      </p:sp>
    </p:spTree>
    <p:extLst>
      <p:ext uri="{BB962C8B-B14F-4D97-AF65-F5344CB8AC3E}">
        <p14:creationId xmlns:p14="http://schemas.microsoft.com/office/powerpoint/2010/main" val="330253686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noAutofit/>
          </a:bodyPr>
          <a:lstStyle/>
          <a:p>
            <a:r>
              <a:rPr lang="en-US" sz="3600" b="1" dirty="0" smtClean="0">
                <a:solidFill>
                  <a:srgbClr val="3366FF"/>
                </a:solidFill>
              </a:rPr>
              <a:t>El Nino (&amp; La Nina) –</a:t>
            </a:r>
            <a:br>
              <a:rPr lang="en-US" sz="3600" b="1" dirty="0" smtClean="0">
                <a:solidFill>
                  <a:srgbClr val="3366FF"/>
                </a:solidFill>
              </a:rPr>
            </a:br>
            <a:r>
              <a:rPr lang="en-US" sz="3600" b="1" dirty="0" smtClean="0">
                <a:solidFill>
                  <a:srgbClr val="3366FF"/>
                </a:solidFill>
              </a:rPr>
              <a:t>Southern Oscillation (ENSO)</a:t>
            </a:r>
            <a:endParaRPr lang="en-US" sz="3600" b="1" dirty="0">
              <a:solidFill>
                <a:srgbClr val="3366FF"/>
              </a:solidFill>
            </a:endParaRPr>
          </a:p>
        </p:txBody>
      </p:sp>
      <p:sp>
        <p:nvSpPr>
          <p:cNvPr id="6" name="Text Placeholder 5"/>
          <p:cNvSpPr>
            <a:spLocks noGrp="1"/>
          </p:cNvSpPr>
          <p:nvPr>
            <p:ph type="body" sz="quarter" idx="3"/>
          </p:nvPr>
        </p:nvSpPr>
        <p:spPr>
          <a:xfrm>
            <a:off x="2667000" y="5837238"/>
            <a:ext cx="4041775" cy="639762"/>
          </a:xfrm>
        </p:spPr>
        <p:txBody>
          <a:bodyPr>
            <a:noAutofit/>
          </a:bodyPr>
          <a:lstStyle/>
          <a:p>
            <a:r>
              <a:rPr lang="en-US" sz="1800" b="0" dirty="0" smtClean="0"/>
              <a:t>These episodes are correlated to global temperatures at the 0.2</a:t>
            </a:r>
            <a:r>
              <a:rPr lang="en-US" sz="1800" b="0" baseline="30000" dirty="0" smtClean="0"/>
              <a:t>o</a:t>
            </a:r>
            <a:r>
              <a:rPr lang="en-US" sz="1800" b="0" dirty="0" smtClean="0"/>
              <a:t> C level and can be corrected for in global averages.</a:t>
            </a:r>
            <a:endParaRPr lang="en-US" sz="1800" b="0" dirty="0"/>
          </a:p>
        </p:txBody>
      </p:sp>
      <p:pic>
        <p:nvPicPr>
          <p:cNvPr id="8" name="Picture 7"/>
          <p:cNvPicPr>
            <a:picLocks noChangeAspect="1"/>
          </p:cNvPicPr>
          <p:nvPr/>
        </p:nvPicPr>
        <p:blipFill>
          <a:blip r:embed="rId2"/>
          <a:stretch>
            <a:fillRect/>
          </a:stretch>
        </p:blipFill>
        <p:spPr>
          <a:xfrm>
            <a:off x="1828800" y="1371600"/>
            <a:ext cx="5665817" cy="4114800"/>
          </a:xfrm>
          <a:prstGeom prst="rect">
            <a:avLst/>
          </a:prstGeom>
        </p:spPr>
      </p:pic>
    </p:spTree>
    <p:extLst>
      <p:ext uri="{BB962C8B-B14F-4D97-AF65-F5344CB8AC3E}">
        <p14:creationId xmlns:p14="http://schemas.microsoft.com/office/powerpoint/2010/main" val="111938496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smtClean="0"/>
              <a:t>Greenhouse Effect predicted in 1896 </a:t>
            </a:r>
            <a:br>
              <a:rPr lang="en-US" sz="3200" dirty="0" smtClean="0"/>
            </a:br>
            <a:r>
              <a:rPr lang="en-US" sz="3200" dirty="0" smtClean="0"/>
              <a:t>by Nobel prize winner </a:t>
            </a:r>
            <a:r>
              <a:rPr lang="en-US" sz="3200" dirty="0" err="1" smtClean="0"/>
              <a:t>Svante</a:t>
            </a:r>
            <a:r>
              <a:rPr lang="en-US" sz="3200" dirty="0" smtClean="0"/>
              <a:t> Arrhenius:</a:t>
            </a:r>
            <a:endParaRPr lang="en-US" sz="3200" dirty="0"/>
          </a:p>
        </p:txBody>
      </p:sp>
      <p:sp>
        <p:nvSpPr>
          <p:cNvPr id="3" name="Content Placeholder 2"/>
          <p:cNvSpPr>
            <a:spLocks noGrp="1"/>
          </p:cNvSpPr>
          <p:nvPr>
            <p:ph idx="1"/>
          </p:nvPr>
        </p:nvSpPr>
        <p:spPr>
          <a:xfrm>
            <a:off x="228600" y="1981200"/>
            <a:ext cx="5334000" cy="2667000"/>
          </a:xfrm>
        </p:spPr>
        <p:txBody>
          <a:bodyPr>
            <a:normAutofit/>
          </a:bodyPr>
          <a:lstStyle/>
          <a:p>
            <a:pPr>
              <a:buNone/>
            </a:pPr>
            <a:r>
              <a:rPr lang="en-US" sz="2800" dirty="0" smtClean="0"/>
              <a:t>“.. any doubling of the percentage of carbon dioxide in the air would raise the temperature of the earth's surface by 4°  …”</a:t>
            </a:r>
            <a:endParaRPr lang="en-US" sz="2800" dirty="0"/>
          </a:p>
        </p:txBody>
      </p:sp>
      <p:pic>
        <p:nvPicPr>
          <p:cNvPr id="4" name="Picture 3"/>
          <p:cNvPicPr>
            <a:picLocks noChangeAspect="1"/>
          </p:cNvPicPr>
          <p:nvPr/>
        </p:nvPicPr>
        <p:blipFill>
          <a:blip r:embed="rId2"/>
          <a:stretch>
            <a:fillRect/>
          </a:stretch>
        </p:blipFill>
        <p:spPr>
          <a:xfrm>
            <a:off x="5715000" y="2057400"/>
            <a:ext cx="2794000" cy="3505200"/>
          </a:xfrm>
          <a:prstGeom prst="rect">
            <a:avLst/>
          </a:prstGeom>
        </p:spPr>
      </p:pic>
      <p:sp>
        <p:nvSpPr>
          <p:cNvPr id="5" name="TextBox 4"/>
          <p:cNvSpPr txBox="1"/>
          <p:nvPr/>
        </p:nvSpPr>
        <p:spPr>
          <a:xfrm>
            <a:off x="685800" y="4038600"/>
            <a:ext cx="4572000" cy="2308324"/>
          </a:xfrm>
          <a:prstGeom prst="rect">
            <a:avLst/>
          </a:prstGeom>
          <a:noFill/>
        </p:spPr>
        <p:txBody>
          <a:bodyPr wrap="square" rtlCol="0">
            <a:spAutoFit/>
          </a:bodyPr>
          <a:lstStyle/>
          <a:p>
            <a:r>
              <a:rPr lang="en-US" sz="2400" b="1" dirty="0" smtClean="0">
                <a:solidFill>
                  <a:srgbClr val="FF0000"/>
                </a:solidFill>
              </a:rPr>
              <a:t>Guess what?  His predictions still hold up today, 118 years later! </a:t>
            </a:r>
          </a:p>
          <a:p>
            <a:endParaRPr lang="en-US" sz="2400" b="1" dirty="0" smtClean="0">
              <a:solidFill>
                <a:srgbClr val="FF0000"/>
              </a:solidFill>
            </a:endParaRPr>
          </a:p>
          <a:p>
            <a:r>
              <a:rPr lang="en-US" sz="2400" b="1" dirty="0" smtClean="0">
                <a:solidFill>
                  <a:srgbClr val="FF0000"/>
                </a:solidFill>
              </a:rPr>
              <a:t>Doubling of CO</a:t>
            </a:r>
            <a:r>
              <a:rPr lang="en-US" sz="2400" b="1" baseline="-25000" dirty="0" smtClean="0">
                <a:solidFill>
                  <a:srgbClr val="FF0000"/>
                </a:solidFill>
              </a:rPr>
              <a:t>2</a:t>
            </a:r>
            <a:r>
              <a:rPr lang="en-US" sz="2400" b="1" dirty="0" smtClean="0">
                <a:solidFill>
                  <a:srgbClr val="FF0000"/>
                </a:solidFill>
              </a:rPr>
              <a:t> is expected to raise temperatures between 2.5-4 degrees</a:t>
            </a:r>
            <a:endParaRPr lang="en-US" sz="2400" b="1" dirty="0">
              <a:solidFill>
                <a:srgbClr val="FF0000"/>
              </a:solidFill>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b="1" dirty="0" smtClean="0">
                <a:solidFill>
                  <a:srgbClr val="3366FF"/>
                </a:solidFill>
              </a:rPr>
              <a:t>Has Global Warming Stopped </a:t>
            </a:r>
            <a:br>
              <a:rPr lang="en-US" sz="3600" b="1" dirty="0" smtClean="0">
                <a:solidFill>
                  <a:srgbClr val="3366FF"/>
                </a:solidFill>
              </a:rPr>
            </a:br>
            <a:r>
              <a:rPr lang="en-US" sz="3600" b="1" dirty="0" smtClean="0">
                <a:solidFill>
                  <a:srgbClr val="3366FF"/>
                </a:solidFill>
              </a:rPr>
              <a:t>in the last 15 years?</a:t>
            </a:r>
            <a:endParaRPr lang="en-US" sz="3600" b="1" dirty="0">
              <a:solidFill>
                <a:srgbClr val="3366FF"/>
              </a:solidFill>
            </a:endParaRPr>
          </a:p>
        </p:txBody>
      </p:sp>
      <p:pic>
        <p:nvPicPr>
          <p:cNvPr id="5" name="Picture 4" descr="Screen shot 2012-10-25 at 12.58.57 PM.png"/>
          <p:cNvPicPr>
            <a:picLocks noChangeAspect="1"/>
          </p:cNvPicPr>
          <p:nvPr/>
        </p:nvPicPr>
        <p:blipFill>
          <a:blip r:embed="rId2"/>
          <a:stretch>
            <a:fillRect/>
          </a:stretch>
        </p:blipFill>
        <p:spPr>
          <a:xfrm>
            <a:off x="1447800" y="1752600"/>
            <a:ext cx="6248400" cy="4074478"/>
          </a:xfrm>
          <a:prstGeom prst="rect">
            <a:avLst/>
          </a:prstGeom>
        </p:spPr>
      </p:pic>
      <p:cxnSp>
        <p:nvCxnSpPr>
          <p:cNvPr id="6" name="Straight Connector 5"/>
          <p:cNvCxnSpPr/>
          <p:nvPr/>
        </p:nvCxnSpPr>
        <p:spPr>
          <a:xfrm>
            <a:off x="4876800" y="3124200"/>
            <a:ext cx="2133600" cy="1588"/>
          </a:xfrm>
          <a:prstGeom prst="line">
            <a:avLst/>
          </a:prstGeom>
          <a:ln w="25400" cap="flat" cmpd="sng" algn="ctr">
            <a:solidFill>
              <a:schemeClr val="accent1"/>
            </a:solidFill>
            <a:prstDash val="sysDash"/>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7010400" y="2895600"/>
            <a:ext cx="291629" cy="369332"/>
          </a:xfrm>
          <a:prstGeom prst="rect">
            <a:avLst/>
          </a:prstGeom>
          <a:noFill/>
        </p:spPr>
        <p:txBody>
          <a:bodyPr wrap="none" rtlCol="0">
            <a:spAutoFit/>
          </a:bodyPr>
          <a:lstStyle/>
          <a:p>
            <a:r>
              <a:rPr lang="en-US" dirty="0" smtClean="0"/>
              <a:t>?</a:t>
            </a:r>
            <a:endParaRPr lang="en-US" dirty="0"/>
          </a:p>
        </p:txBody>
      </p:sp>
    </p:spTree>
    <p:extLst>
      <p:ext uri="{BB962C8B-B14F-4D97-AF65-F5344CB8AC3E}">
        <p14:creationId xmlns:p14="http://schemas.microsoft.com/office/powerpoint/2010/main" val="198349356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457200"/>
            <a:ext cx="7391400" cy="1143000"/>
          </a:xfrm>
        </p:spPr>
        <p:txBody>
          <a:bodyPr>
            <a:noAutofit/>
          </a:bodyPr>
          <a:lstStyle/>
          <a:p>
            <a:r>
              <a:rPr lang="en-US" sz="3600" b="1" dirty="0" smtClean="0">
                <a:solidFill>
                  <a:srgbClr val="3366FF"/>
                </a:solidFill>
              </a:rPr>
              <a:t>No. Anthropogenic Global Warming is Continuing at a Steady Pace </a:t>
            </a:r>
            <a:endParaRPr lang="en-US" sz="3600" b="1" dirty="0">
              <a:solidFill>
                <a:srgbClr val="3366FF"/>
              </a:solidFill>
            </a:endParaRPr>
          </a:p>
        </p:txBody>
      </p:sp>
      <p:pic>
        <p:nvPicPr>
          <p:cNvPr id="4" name="Picture 3" descr="Screen shot 2012-10-25 at 12.58.46 PM.png"/>
          <p:cNvPicPr>
            <a:picLocks noChangeAspect="1"/>
          </p:cNvPicPr>
          <p:nvPr/>
        </p:nvPicPr>
        <p:blipFill>
          <a:blip r:embed="rId2"/>
          <a:stretch>
            <a:fillRect/>
          </a:stretch>
        </p:blipFill>
        <p:spPr>
          <a:xfrm>
            <a:off x="1521890" y="1828800"/>
            <a:ext cx="6707710" cy="4038600"/>
          </a:xfrm>
          <a:prstGeom prst="rect">
            <a:avLst/>
          </a:prstGeom>
        </p:spPr>
      </p:pic>
      <p:sp>
        <p:nvSpPr>
          <p:cNvPr id="5" name="TextBox 4"/>
          <p:cNvSpPr txBox="1"/>
          <p:nvPr/>
        </p:nvSpPr>
        <p:spPr>
          <a:xfrm>
            <a:off x="990600" y="5791200"/>
            <a:ext cx="7696200" cy="923330"/>
          </a:xfrm>
          <a:prstGeom prst="rect">
            <a:avLst/>
          </a:prstGeom>
          <a:noFill/>
        </p:spPr>
        <p:txBody>
          <a:bodyPr wrap="square" rtlCol="0">
            <a:spAutoFit/>
          </a:bodyPr>
          <a:lstStyle/>
          <a:p>
            <a:r>
              <a:rPr lang="en-US" dirty="0" smtClean="0"/>
              <a:t>Important observation:  The El Nino fluctuation and slightly lower solar power in the last few years have given slower temperature rises.  But make no mistake about it: the underlying trend will overpower any such noise sources</a:t>
            </a:r>
            <a:endParaRPr lang="en-US" dirty="0"/>
          </a:p>
        </p:txBody>
      </p:sp>
    </p:spTree>
    <p:extLst>
      <p:ext uri="{BB962C8B-B14F-4D97-AF65-F5344CB8AC3E}">
        <p14:creationId xmlns:p14="http://schemas.microsoft.com/office/powerpoint/2010/main" val="285165387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0" y="5943601"/>
            <a:ext cx="2438400" cy="380999"/>
          </a:xfrm>
          <a:prstGeom prst="rect">
            <a:avLst/>
          </a:prstGeom>
          <a:solidFill>
            <a:srgbClr val="EED533"/>
          </a:solidFill>
        </p:spPr>
        <p:txBody>
          <a:bodyPr wrap="square" rtlCol="0">
            <a:spAutoFit/>
          </a:bodyPr>
          <a:lstStyle/>
          <a:p>
            <a:endParaRPr lang="en-US" dirty="0"/>
          </a:p>
        </p:txBody>
      </p:sp>
      <p:sp>
        <p:nvSpPr>
          <p:cNvPr id="3" name="Content Placeholder 2"/>
          <p:cNvSpPr>
            <a:spLocks noGrp="1"/>
          </p:cNvSpPr>
          <p:nvPr>
            <p:ph idx="1"/>
          </p:nvPr>
        </p:nvSpPr>
        <p:spPr>
          <a:xfrm>
            <a:off x="304800" y="304800"/>
            <a:ext cx="8686800" cy="4525963"/>
          </a:xfrm>
        </p:spPr>
        <p:txBody>
          <a:bodyPr>
            <a:normAutofit/>
          </a:bodyPr>
          <a:lstStyle/>
          <a:p>
            <a:pPr algn="ctr">
              <a:buNone/>
            </a:pPr>
            <a:r>
              <a:rPr lang="en-US" sz="2800" b="1" dirty="0" smtClean="0">
                <a:solidFill>
                  <a:srgbClr val="3366FF"/>
                </a:solidFill>
              </a:rPr>
              <a:t>Water vapor in the atmosphere falls out in about a week</a:t>
            </a:r>
          </a:p>
        </p:txBody>
      </p:sp>
      <p:sp>
        <p:nvSpPr>
          <p:cNvPr id="4" name="Content Placeholder 2"/>
          <p:cNvSpPr txBox="1">
            <a:spLocks/>
          </p:cNvSpPr>
          <p:nvPr/>
        </p:nvSpPr>
        <p:spPr>
          <a:xfrm>
            <a:off x="457200" y="5105400"/>
            <a:ext cx="8229600" cy="2468563"/>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2000" b="0" i="0" u="none" strike="noStrike" kern="1200" cap="none" spc="0" normalizeH="0" baseline="0" noProof="0" dirty="0">
              <a:ln>
                <a:noFill/>
              </a:ln>
              <a:solidFill>
                <a:schemeClr val="tx1"/>
              </a:solidFill>
              <a:effectLst/>
              <a:uLnTx/>
              <a:uFillTx/>
              <a:latin typeface="+mn-lt"/>
              <a:ea typeface="+mn-ea"/>
              <a:cs typeface="+mn-cs"/>
            </a:endParaRPr>
          </a:p>
        </p:txBody>
      </p:sp>
      <p:pic>
        <p:nvPicPr>
          <p:cNvPr id="10" name="Picture 9"/>
          <p:cNvPicPr>
            <a:picLocks noChangeAspect="1"/>
          </p:cNvPicPr>
          <p:nvPr/>
        </p:nvPicPr>
        <p:blipFill>
          <a:blip r:embed="rId2"/>
          <a:stretch>
            <a:fillRect/>
          </a:stretch>
        </p:blipFill>
        <p:spPr>
          <a:xfrm>
            <a:off x="1676400" y="914400"/>
            <a:ext cx="5638800" cy="2788074"/>
          </a:xfrm>
          <a:prstGeom prst="rect">
            <a:avLst/>
          </a:prstGeom>
        </p:spPr>
      </p:pic>
      <p:sp>
        <p:nvSpPr>
          <p:cNvPr id="5" name="TextBox 4"/>
          <p:cNvSpPr txBox="1"/>
          <p:nvPr/>
        </p:nvSpPr>
        <p:spPr>
          <a:xfrm>
            <a:off x="1371600" y="4038600"/>
            <a:ext cx="7426733" cy="2308324"/>
          </a:xfrm>
          <a:prstGeom prst="rect">
            <a:avLst/>
          </a:prstGeom>
          <a:noFill/>
        </p:spPr>
        <p:txBody>
          <a:bodyPr wrap="none" rtlCol="0">
            <a:spAutoFit/>
          </a:bodyPr>
          <a:lstStyle/>
          <a:p>
            <a:r>
              <a:rPr lang="en-US" sz="2400" dirty="0" smtClean="0"/>
              <a:t>Q: How long does additional CO2 change the atmosphere?</a:t>
            </a:r>
          </a:p>
          <a:p>
            <a:endParaRPr lang="en-US" sz="2400" dirty="0"/>
          </a:p>
          <a:p>
            <a:r>
              <a:rPr lang="en-US" sz="2400" dirty="0" smtClean="0"/>
              <a:t>	A: 5-15 Weeks</a:t>
            </a:r>
          </a:p>
          <a:p>
            <a:r>
              <a:rPr lang="en-US" sz="2400" dirty="0" smtClean="0"/>
              <a:t>	B: 1-2 years</a:t>
            </a:r>
          </a:p>
          <a:p>
            <a:r>
              <a:rPr lang="en-US" sz="2400" dirty="0" smtClean="0"/>
              <a:t>	C: 40-</a:t>
            </a:r>
            <a:r>
              <a:rPr lang="en-US" sz="2400" dirty="0"/>
              <a:t>5</a:t>
            </a:r>
            <a:r>
              <a:rPr lang="en-US" sz="2400" dirty="0" smtClean="0"/>
              <a:t>0 years</a:t>
            </a:r>
          </a:p>
          <a:p>
            <a:r>
              <a:rPr lang="en-US" sz="2400" dirty="0"/>
              <a:t>	</a:t>
            </a:r>
            <a:r>
              <a:rPr lang="en-US" sz="2400" dirty="0" smtClean="0"/>
              <a:t>D: 500-1000 years </a:t>
            </a:r>
            <a:endParaRPr lang="en-US" sz="2400" dirty="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b="1" dirty="0" smtClean="0">
                <a:solidFill>
                  <a:srgbClr val="4F81BD"/>
                </a:solidFill>
              </a:rPr>
              <a:t>CO</a:t>
            </a:r>
            <a:r>
              <a:rPr lang="en-US" b="1" baseline="-25000" dirty="0" smtClean="0">
                <a:solidFill>
                  <a:srgbClr val="4F81BD"/>
                </a:solidFill>
              </a:rPr>
              <a:t>2</a:t>
            </a:r>
            <a:r>
              <a:rPr lang="en-US" b="1" dirty="0" smtClean="0">
                <a:solidFill>
                  <a:srgbClr val="4F81BD"/>
                </a:solidFill>
              </a:rPr>
              <a:t> in the Ocean</a:t>
            </a:r>
            <a:endParaRPr lang="en-US" b="1" dirty="0">
              <a:solidFill>
                <a:srgbClr val="4F81BD"/>
              </a:solidFill>
            </a:endParaRPr>
          </a:p>
        </p:txBody>
      </p:sp>
      <p:sp>
        <p:nvSpPr>
          <p:cNvPr id="3" name="Content Placeholder 2"/>
          <p:cNvSpPr>
            <a:spLocks noGrp="1"/>
          </p:cNvSpPr>
          <p:nvPr>
            <p:ph idx="1"/>
          </p:nvPr>
        </p:nvSpPr>
        <p:spPr>
          <a:xfrm>
            <a:off x="1066800" y="5791200"/>
            <a:ext cx="7315200" cy="685800"/>
          </a:xfrm>
        </p:spPr>
        <p:txBody>
          <a:bodyPr>
            <a:normAutofit/>
          </a:bodyPr>
          <a:lstStyle/>
          <a:p>
            <a:r>
              <a:rPr lang="en-US" sz="1800" dirty="0" smtClean="0"/>
              <a:t>The ocean is getting significantly more acidic as a consequence.  </a:t>
            </a:r>
          </a:p>
          <a:p>
            <a:endParaRPr lang="en-US" sz="1800" dirty="0"/>
          </a:p>
        </p:txBody>
      </p:sp>
      <p:pic>
        <p:nvPicPr>
          <p:cNvPr id="8" name="Picture 7" descr="Screen shot 2012-11-13 at 11.54.40 AM.png"/>
          <p:cNvPicPr>
            <a:picLocks noChangeAspect="1"/>
          </p:cNvPicPr>
          <p:nvPr/>
        </p:nvPicPr>
        <p:blipFill>
          <a:blip r:embed="rId2"/>
          <a:stretch>
            <a:fillRect/>
          </a:stretch>
        </p:blipFill>
        <p:spPr>
          <a:xfrm>
            <a:off x="1524000" y="914400"/>
            <a:ext cx="6324600" cy="4313242"/>
          </a:xfrm>
          <a:prstGeom prst="rect">
            <a:avLst/>
          </a:prstGeom>
        </p:spPr>
      </p:pic>
      <p:sp>
        <p:nvSpPr>
          <p:cNvPr id="10" name="Rectangle 9"/>
          <p:cNvSpPr/>
          <p:nvPr/>
        </p:nvSpPr>
        <p:spPr>
          <a:xfrm>
            <a:off x="5029200" y="1219200"/>
            <a:ext cx="1905000" cy="3810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3581400" y="3505200"/>
            <a:ext cx="1676400" cy="3810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5181600" y="4343400"/>
            <a:ext cx="1828800" cy="3810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Freeform 8"/>
          <p:cNvSpPr/>
          <p:nvPr/>
        </p:nvSpPr>
        <p:spPr>
          <a:xfrm>
            <a:off x="5243265" y="1752600"/>
            <a:ext cx="1733268" cy="1927343"/>
          </a:xfrm>
          <a:custGeom>
            <a:avLst/>
            <a:gdLst>
              <a:gd name="connsiteX0" fmla="*/ 1727624 w 1733268"/>
              <a:gd name="connsiteY0" fmla="*/ 22578 h 1927343"/>
              <a:gd name="connsiteX1" fmla="*/ 1721979 w 1733268"/>
              <a:gd name="connsiteY1" fmla="*/ 146755 h 1927343"/>
              <a:gd name="connsiteX2" fmla="*/ 1710691 w 1733268"/>
              <a:gd name="connsiteY2" fmla="*/ 242711 h 1927343"/>
              <a:gd name="connsiteX3" fmla="*/ 1716335 w 1733268"/>
              <a:gd name="connsiteY3" fmla="*/ 344311 h 1927343"/>
              <a:gd name="connsiteX4" fmla="*/ 1721979 w 1733268"/>
              <a:gd name="connsiteY4" fmla="*/ 378178 h 1927343"/>
              <a:gd name="connsiteX5" fmla="*/ 1727624 w 1733268"/>
              <a:gd name="connsiteY5" fmla="*/ 564444 h 1927343"/>
              <a:gd name="connsiteX6" fmla="*/ 1721979 w 1733268"/>
              <a:gd name="connsiteY6" fmla="*/ 824089 h 1927343"/>
              <a:gd name="connsiteX7" fmla="*/ 1710691 w 1733268"/>
              <a:gd name="connsiteY7" fmla="*/ 903111 h 1927343"/>
              <a:gd name="connsiteX8" fmla="*/ 1699402 w 1733268"/>
              <a:gd name="connsiteY8" fmla="*/ 1032933 h 1927343"/>
              <a:gd name="connsiteX9" fmla="*/ 1693757 w 1733268"/>
              <a:gd name="connsiteY9" fmla="*/ 1061155 h 1927343"/>
              <a:gd name="connsiteX10" fmla="*/ 1682468 w 1733268"/>
              <a:gd name="connsiteY10" fmla="*/ 1095022 h 1927343"/>
              <a:gd name="connsiteX11" fmla="*/ 1671179 w 1733268"/>
              <a:gd name="connsiteY11" fmla="*/ 1190978 h 1927343"/>
              <a:gd name="connsiteX12" fmla="*/ 1665535 w 1733268"/>
              <a:gd name="connsiteY12" fmla="*/ 1207911 h 1927343"/>
              <a:gd name="connsiteX13" fmla="*/ 1654246 w 1733268"/>
              <a:gd name="connsiteY13" fmla="*/ 1247422 h 1927343"/>
              <a:gd name="connsiteX14" fmla="*/ 1648602 w 1733268"/>
              <a:gd name="connsiteY14" fmla="*/ 1354666 h 1927343"/>
              <a:gd name="connsiteX15" fmla="*/ 1642957 w 1733268"/>
              <a:gd name="connsiteY15" fmla="*/ 1399822 h 1927343"/>
              <a:gd name="connsiteX16" fmla="*/ 1637313 w 1733268"/>
              <a:gd name="connsiteY16" fmla="*/ 1603022 h 1927343"/>
              <a:gd name="connsiteX17" fmla="*/ 1626024 w 1733268"/>
              <a:gd name="connsiteY17" fmla="*/ 1636889 h 1927343"/>
              <a:gd name="connsiteX18" fmla="*/ 1620379 w 1733268"/>
              <a:gd name="connsiteY18" fmla="*/ 1659466 h 1927343"/>
              <a:gd name="connsiteX19" fmla="*/ 1586513 w 1733268"/>
              <a:gd name="connsiteY19" fmla="*/ 1682044 h 1927343"/>
              <a:gd name="connsiteX20" fmla="*/ 1547002 w 1733268"/>
              <a:gd name="connsiteY20" fmla="*/ 1710266 h 1927343"/>
              <a:gd name="connsiteX21" fmla="*/ 1518779 w 1733268"/>
              <a:gd name="connsiteY21" fmla="*/ 1738489 h 1927343"/>
              <a:gd name="connsiteX22" fmla="*/ 1501846 w 1733268"/>
              <a:gd name="connsiteY22" fmla="*/ 1755422 h 1927343"/>
              <a:gd name="connsiteX23" fmla="*/ 1456691 w 1733268"/>
              <a:gd name="connsiteY23" fmla="*/ 1778000 h 1927343"/>
              <a:gd name="connsiteX24" fmla="*/ 1366379 w 1733268"/>
              <a:gd name="connsiteY24" fmla="*/ 1783644 h 1927343"/>
              <a:gd name="connsiteX25" fmla="*/ 1157535 w 1733268"/>
              <a:gd name="connsiteY25" fmla="*/ 1778000 h 1927343"/>
              <a:gd name="connsiteX26" fmla="*/ 1112379 w 1733268"/>
              <a:gd name="connsiteY26" fmla="*/ 1766711 h 1927343"/>
              <a:gd name="connsiteX27" fmla="*/ 1022068 w 1733268"/>
              <a:gd name="connsiteY27" fmla="*/ 1772355 h 1927343"/>
              <a:gd name="connsiteX28" fmla="*/ 988202 w 1733268"/>
              <a:gd name="connsiteY28" fmla="*/ 1783644 h 1927343"/>
              <a:gd name="connsiteX29" fmla="*/ 971268 w 1733268"/>
              <a:gd name="connsiteY29" fmla="*/ 1794933 h 1927343"/>
              <a:gd name="connsiteX30" fmla="*/ 886602 w 1733268"/>
              <a:gd name="connsiteY30" fmla="*/ 1794933 h 1927343"/>
              <a:gd name="connsiteX31" fmla="*/ 864024 w 1733268"/>
              <a:gd name="connsiteY31" fmla="*/ 1778000 h 1927343"/>
              <a:gd name="connsiteX32" fmla="*/ 841446 w 1733268"/>
              <a:gd name="connsiteY32" fmla="*/ 1744133 h 1927343"/>
              <a:gd name="connsiteX33" fmla="*/ 830157 w 1733268"/>
              <a:gd name="connsiteY33" fmla="*/ 1710266 h 1927343"/>
              <a:gd name="connsiteX34" fmla="*/ 768068 w 1733268"/>
              <a:gd name="connsiteY34" fmla="*/ 1698978 h 1927343"/>
              <a:gd name="connsiteX35" fmla="*/ 734202 w 1733268"/>
              <a:gd name="connsiteY35" fmla="*/ 1693333 h 1927343"/>
              <a:gd name="connsiteX36" fmla="*/ 700335 w 1733268"/>
              <a:gd name="connsiteY36" fmla="*/ 1682044 h 1927343"/>
              <a:gd name="connsiteX37" fmla="*/ 666468 w 1733268"/>
              <a:gd name="connsiteY37" fmla="*/ 1670755 h 1927343"/>
              <a:gd name="connsiteX38" fmla="*/ 649535 w 1733268"/>
              <a:gd name="connsiteY38" fmla="*/ 1659466 h 1927343"/>
              <a:gd name="connsiteX39" fmla="*/ 514068 w 1733268"/>
              <a:gd name="connsiteY39" fmla="*/ 1676400 h 1927343"/>
              <a:gd name="connsiteX40" fmla="*/ 497135 w 1733268"/>
              <a:gd name="connsiteY40" fmla="*/ 1687689 h 1927343"/>
              <a:gd name="connsiteX41" fmla="*/ 485846 w 1733268"/>
              <a:gd name="connsiteY41" fmla="*/ 1704622 h 1927343"/>
              <a:gd name="connsiteX42" fmla="*/ 451979 w 1733268"/>
              <a:gd name="connsiteY42" fmla="*/ 1727200 h 1927343"/>
              <a:gd name="connsiteX43" fmla="*/ 429402 w 1733268"/>
              <a:gd name="connsiteY43" fmla="*/ 1755422 h 1927343"/>
              <a:gd name="connsiteX44" fmla="*/ 418113 w 1733268"/>
              <a:gd name="connsiteY44" fmla="*/ 1778000 h 1927343"/>
              <a:gd name="connsiteX45" fmla="*/ 406824 w 1733268"/>
              <a:gd name="connsiteY45" fmla="*/ 1828800 h 1927343"/>
              <a:gd name="connsiteX46" fmla="*/ 389891 w 1733268"/>
              <a:gd name="connsiteY46" fmla="*/ 1845733 h 1927343"/>
              <a:gd name="connsiteX47" fmla="*/ 350379 w 1733268"/>
              <a:gd name="connsiteY47" fmla="*/ 1885244 h 1927343"/>
              <a:gd name="connsiteX48" fmla="*/ 322157 w 1733268"/>
              <a:gd name="connsiteY48" fmla="*/ 1913466 h 1927343"/>
              <a:gd name="connsiteX49" fmla="*/ 288291 w 1733268"/>
              <a:gd name="connsiteY49" fmla="*/ 1907822 h 1927343"/>
              <a:gd name="connsiteX50" fmla="*/ 248779 w 1733268"/>
              <a:gd name="connsiteY50" fmla="*/ 1890889 h 1927343"/>
              <a:gd name="connsiteX51" fmla="*/ 214913 w 1733268"/>
              <a:gd name="connsiteY51" fmla="*/ 1868311 h 1927343"/>
              <a:gd name="connsiteX52" fmla="*/ 175402 w 1733268"/>
              <a:gd name="connsiteY52" fmla="*/ 1857022 h 1927343"/>
              <a:gd name="connsiteX53" fmla="*/ 118957 w 1733268"/>
              <a:gd name="connsiteY53" fmla="*/ 1845733 h 1927343"/>
              <a:gd name="connsiteX54" fmla="*/ 102024 w 1733268"/>
              <a:gd name="connsiteY54" fmla="*/ 1834444 h 1927343"/>
              <a:gd name="connsiteX55" fmla="*/ 85091 w 1733268"/>
              <a:gd name="connsiteY55" fmla="*/ 1828800 h 1927343"/>
              <a:gd name="connsiteX56" fmla="*/ 68157 w 1733268"/>
              <a:gd name="connsiteY56" fmla="*/ 1811866 h 1927343"/>
              <a:gd name="connsiteX57" fmla="*/ 51224 w 1733268"/>
              <a:gd name="connsiteY57" fmla="*/ 1800578 h 1927343"/>
              <a:gd name="connsiteX58" fmla="*/ 39935 w 1733268"/>
              <a:gd name="connsiteY58" fmla="*/ 1783644 h 1927343"/>
              <a:gd name="connsiteX59" fmla="*/ 34291 w 1733268"/>
              <a:gd name="connsiteY59" fmla="*/ 1761066 h 1927343"/>
              <a:gd name="connsiteX60" fmla="*/ 28646 w 1733268"/>
              <a:gd name="connsiteY60" fmla="*/ 1744133 h 1927343"/>
              <a:gd name="connsiteX61" fmla="*/ 23002 w 1733268"/>
              <a:gd name="connsiteY61" fmla="*/ 1698978 h 1927343"/>
              <a:gd name="connsiteX62" fmla="*/ 11713 w 1733268"/>
              <a:gd name="connsiteY62" fmla="*/ 1648178 h 1927343"/>
              <a:gd name="connsiteX63" fmla="*/ 11713 w 1733268"/>
              <a:gd name="connsiteY63" fmla="*/ 1382889 h 1927343"/>
              <a:gd name="connsiteX64" fmla="*/ 28646 w 1733268"/>
              <a:gd name="connsiteY64" fmla="*/ 1337733 h 1927343"/>
              <a:gd name="connsiteX65" fmla="*/ 45579 w 1733268"/>
              <a:gd name="connsiteY65" fmla="*/ 1298222 h 1927343"/>
              <a:gd name="connsiteX66" fmla="*/ 51224 w 1733268"/>
              <a:gd name="connsiteY66" fmla="*/ 1281289 h 1927343"/>
              <a:gd name="connsiteX67" fmla="*/ 68157 w 1733268"/>
              <a:gd name="connsiteY67" fmla="*/ 1270000 h 1927343"/>
              <a:gd name="connsiteX68" fmla="*/ 79446 w 1733268"/>
              <a:gd name="connsiteY68" fmla="*/ 1253066 h 1927343"/>
              <a:gd name="connsiteX69" fmla="*/ 90735 w 1733268"/>
              <a:gd name="connsiteY69" fmla="*/ 1213555 h 1927343"/>
              <a:gd name="connsiteX70" fmla="*/ 102024 w 1733268"/>
              <a:gd name="connsiteY70" fmla="*/ 1145822 h 1927343"/>
              <a:gd name="connsiteX71" fmla="*/ 130246 w 1733268"/>
              <a:gd name="connsiteY71" fmla="*/ 1089378 h 1927343"/>
              <a:gd name="connsiteX72" fmla="*/ 141535 w 1733268"/>
              <a:gd name="connsiteY72" fmla="*/ 1044222 h 1927343"/>
              <a:gd name="connsiteX73" fmla="*/ 181046 w 1733268"/>
              <a:gd name="connsiteY73" fmla="*/ 987778 h 1927343"/>
              <a:gd name="connsiteX74" fmla="*/ 192335 w 1733268"/>
              <a:gd name="connsiteY74" fmla="*/ 970844 h 1927343"/>
              <a:gd name="connsiteX75" fmla="*/ 197979 w 1733268"/>
              <a:gd name="connsiteY75" fmla="*/ 953911 h 1927343"/>
              <a:gd name="connsiteX76" fmla="*/ 209268 w 1733268"/>
              <a:gd name="connsiteY76" fmla="*/ 908755 h 1927343"/>
              <a:gd name="connsiteX77" fmla="*/ 260068 w 1733268"/>
              <a:gd name="connsiteY77" fmla="*/ 869244 h 1927343"/>
              <a:gd name="connsiteX78" fmla="*/ 293935 w 1733268"/>
              <a:gd name="connsiteY78" fmla="*/ 846666 h 1927343"/>
              <a:gd name="connsiteX79" fmla="*/ 327802 w 1733268"/>
              <a:gd name="connsiteY79" fmla="*/ 824089 h 1927343"/>
              <a:gd name="connsiteX80" fmla="*/ 344735 w 1733268"/>
              <a:gd name="connsiteY80" fmla="*/ 812800 h 1927343"/>
              <a:gd name="connsiteX81" fmla="*/ 367313 w 1733268"/>
              <a:gd name="connsiteY81" fmla="*/ 790222 h 1927343"/>
              <a:gd name="connsiteX82" fmla="*/ 429402 w 1733268"/>
              <a:gd name="connsiteY82" fmla="*/ 762000 h 1927343"/>
              <a:gd name="connsiteX83" fmla="*/ 446335 w 1733268"/>
              <a:gd name="connsiteY83" fmla="*/ 750711 h 1927343"/>
              <a:gd name="connsiteX84" fmla="*/ 457624 w 1733268"/>
              <a:gd name="connsiteY84" fmla="*/ 733778 h 1927343"/>
              <a:gd name="connsiteX85" fmla="*/ 474557 w 1733268"/>
              <a:gd name="connsiteY85" fmla="*/ 728133 h 1927343"/>
              <a:gd name="connsiteX86" fmla="*/ 491491 w 1733268"/>
              <a:gd name="connsiteY86" fmla="*/ 716844 h 1927343"/>
              <a:gd name="connsiteX87" fmla="*/ 542291 w 1733268"/>
              <a:gd name="connsiteY87" fmla="*/ 699911 h 1927343"/>
              <a:gd name="connsiteX88" fmla="*/ 576157 w 1733268"/>
              <a:gd name="connsiteY88" fmla="*/ 682978 h 1927343"/>
              <a:gd name="connsiteX89" fmla="*/ 610024 w 1733268"/>
              <a:gd name="connsiteY89" fmla="*/ 671689 h 1927343"/>
              <a:gd name="connsiteX90" fmla="*/ 643891 w 1733268"/>
              <a:gd name="connsiteY90" fmla="*/ 660400 h 1927343"/>
              <a:gd name="connsiteX91" fmla="*/ 660824 w 1733268"/>
              <a:gd name="connsiteY91" fmla="*/ 654755 h 1927343"/>
              <a:gd name="connsiteX92" fmla="*/ 677757 w 1733268"/>
              <a:gd name="connsiteY92" fmla="*/ 643466 h 1927343"/>
              <a:gd name="connsiteX93" fmla="*/ 700335 w 1733268"/>
              <a:gd name="connsiteY93" fmla="*/ 632178 h 1927343"/>
              <a:gd name="connsiteX94" fmla="*/ 717268 w 1733268"/>
              <a:gd name="connsiteY94" fmla="*/ 620889 h 1927343"/>
              <a:gd name="connsiteX95" fmla="*/ 734202 w 1733268"/>
              <a:gd name="connsiteY95" fmla="*/ 615244 h 1927343"/>
              <a:gd name="connsiteX96" fmla="*/ 751135 w 1733268"/>
              <a:gd name="connsiteY96" fmla="*/ 603955 h 1927343"/>
              <a:gd name="connsiteX97" fmla="*/ 785002 w 1733268"/>
              <a:gd name="connsiteY97" fmla="*/ 592666 h 1927343"/>
              <a:gd name="connsiteX98" fmla="*/ 801935 w 1733268"/>
              <a:gd name="connsiteY98" fmla="*/ 587022 h 1927343"/>
              <a:gd name="connsiteX99" fmla="*/ 818868 w 1733268"/>
              <a:gd name="connsiteY99" fmla="*/ 575733 h 1927343"/>
              <a:gd name="connsiteX100" fmla="*/ 835802 w 1733268"/>
              <a:gd name="connsiteY100" fmla="*/ 570089 h 1927343"/>
              <a:gd name="connsiteX101" fmla="*/ 841446 w 1733268"/>
              <a:gd name="connsiteY101" fmla="*/ 553155 h 1927343"/>
              <a:gd name="connsiteX102" fmla="*/ 880957 w 1733268"/>
              <a:gd name="connsiteY102" fmla="*/ 508000 h 1927343"/>
              <a:gd name="connsiteX103" fmla="*/ 886602 w 1733268"/>
              <a:gd name="connsiteY103" fmla="*/ 491066 h 1927343"/>
              <a:gd name="connsiteX104" fmla="*/ 920468 w 1733268"/>
              <a:gd name="connsiteY104" fmla="*/ 468489 h 1927343"/>
              <a:gd name="connsiteX105" fmla="*/ 971268 w 1733268"/>
              <a:gd name="connsiteY105" fmla="*/ 457200 h 1927343"/>
              <a:gd name="connsiteX106" fmla="*/ 1005135 w 1733268"/>
              <a:gd name="connsiteY106" fmla="*/ 445911 h 1927343"/>
              <a:gd name="connsiteX107" fmla="*/ 1022068 w 1733268"/>
              <a:gd name="connsiteY107" fmla="*/ 434622 h 1927343"/>
              <a:gd name="connsiteX108" fmla="*/ 1033357 w 1733268"/>
              <a:gd name="connsiteY108" fmla="*/ 417689 h 1927343"/>
              <a:gd name="connsiteX109" fmla="*/ 1118024 w 1733268"/>
              <a:gd name="connsiteY109" fmla="*/ 400755 h 1927343"/>
              <a:gd name="connsiteX110" fmla="*/ 1134957 w 1733268"/>
              <a:gd name="connsiteY110" fmla="*/ 383822 h 1927343"/>
              <a:gd name="connsiteX111" fmla="*/ 1146246 w 1733268"/>
              <a:gd name="connsiteY111" fmla="*/ 366889 h 1927343"/>
              <a:gd name="connsiteX112" fmla="*/ 1180113 w 1733268"/>
              <a:gd name="connsiteY112" fmla="*/ 355600 h 1927343"/>
              <a:gd name="connsiteX113" fmla="*/ 1197046 w 1733268"/>
              <a:gd name="connsiteY113" fmla="*/ 349955 h 1927343"/>
              <a:gd name="connsiteX114" fmla="*/ 1236557 w 1733268"/>
              <a:gd name="connsiteY114" fmla="*/ 338666 h 1927343"/>
              <a:gd name="connsiteX115" fmla="*/ 1253491 w 1733268"/>
              <a:gd name="connsiteY115" fmla="*/ 327378 h 1927343"/>
              <a:gd name="connsiteX116" fmla="*/ 1326868 w 1733268"/>
              <a:gd name="connsiteY116" fmla="*/ 299155 h 1927343"/>
              <a:gd name="connsiteX117" fmla="*/ 1349446 w 1733268"/>
              <a:gd name="connsiteY117" fmla="*/ 293511 h 1927343"/>
              <a:gd name="connsiteX118" fmla="*/ 1388957 w 1733268"/>
              <a:gd name="connsiteY118" fmla="*/ 270933 h 1927343"/>
              <a:gd name="connsiteX119" fmla="*/ 1411535 w 1733268"/>
              <a:gd name="connsiteY119" fmla="*/ 237066 h 1927343"/>
              <a:gd name="connsiteX120" fmla="*/ 1422824 w 1733268"/>
              <a:gd name="connsiteY120" fmla="*/ 220133 h 1927343"/>
              <a:gd name="connsiteX121" fmla="*/ 1439757 w 1733268"/>
              <a:gd name="connsiteY121" fmla="*/ 203200 h 1927343"/>
              <a:gd name="connsiteX122" fmla="*/ 1456691 w 1733268"/>
              <a:gd name="connsiteY122" fmla="*/ 169333 h 1927343"/>
              <a:gd name="connsiteX123" fmla="*/ 1462335 w 1733268"/>
              <a:gd name="connsiteY123" fmla="*/ 152400 h 1927343"/>
              <a:gd name="connsiteX124" fmla="*/ 1479268 w 1733268"/>
              <a:gd name="connsiteY124" fmla="*/ 73378 h 1927343"/>
              <a:gd name="connsiteX125" fmla="*/ 1513135 w 1733268"/>
              <a:gd name="connsiteY125" fmla="*/ 62089 h 1927343"/>
              <a:gd name="connsiteX126" fmla="*/ 1547002 w 1733268"/>
              <a:gd name="connsiteY126" fmla="*/ 50800 h 1927343"/>
              <a:gd name="connsiteX127" fmla="*/ 1575224 w 1733268"/>
              <a:gd name="connsiteY127" fmla="*/ 45155 h 1927343"/>
              <a:gd name="connsiteX128" fmla="*/ 1609091 w 1733268"/>
              <a:gd name="connsiteY128" fmla="*/ 33866 h 1927343"/>
              <a:gd name="connsiteX129" fmla="*/ 1642957 w 1733268"/>
              <a:gd name="connsiteY129" fmla="*/ 16933 h 1927343"/>
              <a:gd name="connsiteX130" fmla="*/ 1688113 w 1733268"/>
              <a:gd name="connsiteY130" fmla="*/ 11289 h 1927343"/>
              <a:gd name="connsiteX131" fmla="*/ 1727624 w 1733268"/>
              <a:gd name="connsiteY131" fmla="*/ 22578 h 1927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Lst>
            <a:rect l="l" t="t" r="r" b="b"/>
            <a:pathLst>
              <a:path w="1733268" h="1927343">
                <a:moveTo>
                  <a:pt x="1727624" y="22578"/>
                </a:moveTo>
                <a:cubicBezTo>
                  <a:pt x="1733268" y="45156"/>
                  <a:pt x="1724647" y="105406"/>
                  <a:pt x="1721979" y="146755"/>
                </a:cubicBezTo>
                <a:cubicBezTo>
                  <a:pt x="1721003" y="161883"/>
                  <a:pt x="1712801" y="225832"/>
                  <a:pt x="1710691" y="242711"/>
                </a:cubicBezTo>
                <a:cubicBezTo>
                  <a:pt x="1712572" y="276578"/>
                  <a:pt x="1713518" y="310509"/>
                  <a:pt x="1716335" y="344311"/>
                </a:cubicBezTo>
                <a:cubicBezTo>
                  <a:pt x="1717285" y="355716"/>
                  <a:pt x="1721393" y="366748"/>
                  <a:pt x="1721979" y="378178"/>
                </a:cubicBezTo>
                <a:cubicBezTo>
                  <a:pt x="1725160" y="440214"/>
                  <a:pt x="1725742" y="502355"/>
                  <a:pt x="1727624" y="564444"/>
                </a:cubicBezTo>
                <a:cubicBezTo>
                  <a:pt x="1725742" y="650992"/>
                  <a:pt x="1726302" y="737628"/>
                  <a:pt x="1721979" y="824089"/>
                </a:cubicBezTo>
                <a:cubicBezTo>
                  <a:pt x="1720650" y="850664"/>
                  <a:pt x="1712996" y="876603"/>
                  <a:pt x="1710691" y="903111"/>
                </a:cubicBezTo>
                <a:cubicBezTo>
                  <a:pt x="1706928" y="946385"/>
                  <a:pt x="1704030" y="989743"/>
                  <a:pt x="1699402" y="1032933"/>
                </a:cubicBezTo>
                <a:cubicBezTo>
                  <a:pt x="1698380" y="1042472"/>
                  <a:pt x="1696281" y="1051899"/>
                  <a:pt x="1693757" y="1061155"/>
                </a:cubicBezTo>
                <a:cubicBezTo>
                  <a:pt x="1690626" y="1072635"/>
                  <a:pt x="1682468" y="1095022"/>
                  <a:pt x="1682468" y="1095022"/>
                </a:cubicBezTo>
                <a:cubicBezTo>
                  <a:pt x="1678705" y="1127007"/>
                  <a:pt x="1675956" y="1159128"/>
                  <a:pt x="1671179" y="1190978"/>
                </a:cubicBezTo>
                <a:cubicBezTo>
                  <a:pt x="1670296" y="1196862"/>
                  <a:pt x="1667245" y="1202212"/>
                  <a:pt x="1665535" y="1207911"/>
                </a:cubicBezTo>
                <a:cubicBezTo>
                  <a:pt x="1661599" y="1221031"/>
                  <a:pt x="1658009" y="1234252"/>
                  <a:pt x="1654246" y="1247422"/>
                </a:cubicBezTo>
                <a:cubicBezTo>
                  <a:pt x="1652365" y="1283170"/>
                  <a:pt x="1651246" y="1318966"/>
                  <a:pt x="1648602" y="1354666"/>
                </a:cubicBezTo>
                <a:cubicBezTo>
                  <a:pt x="1647481" y="1369794"/>
                  <a:pt x="1643646" y="1384668"/>
                  <a:pt x="1642957" y="1399822"/>
                </a:cubicBezTo>
                <a:cubicBezTo>
                  <a:pt x="1639880" y="1467512"/>
                  <a:pt x="1642141" y="1535435"/>
                  <a:pt x="1637313" y="1603022"/>
                </a:cubicBezTo>
                <a:cubicBezTo>
                  <a:pt x="1636465" y="1614891"/>
                  <a:pt x="1628910" y="1625345"/>
                  <a:pt x="1626024" y="1636889"/>
                </a:cubicBezTo>
                <a:cubicBezTo>
                  <a:pt x="1624142" y="1644415"/>
                  <a:pt x="1625487" y="1653628"/>
                  <a:pt x="1620379" y="1659466"/>
                </a:cubicBezTo>
                <a:cubicBezTo>
                  <a:pt x="1611445" y="1669676"/>
                  <a:pt x="1597802" y="1674518"/>
                  <a:pt x="1586513" y="1682044"/>
                </a:cubicBezTo>
                <a:cubicBezTo>
                  <a:pt x="1561744" y="1698557"/>
                  <a:pt x="1575017" y="1689254"/>
                  <a:pt x="1547002" y="1710266"/>
                </a:cubicBezTo>
                <a:cubicBezTo>
                  <a:pt x="1526306" y="1741311"/>
                  <a:pt x="1547002" y="1714970"/>
                  <a:pt x="1518779" y="1738489"/>
                </a:cubicBezTo>
                <a:cubicBezTo>
                  <a:pt x="1512647" y="1743599"/>
                  <a:pt x="1508232" y="1750633"/>
                  <a:pt x="1501846" y="1755422"/>
                </a:cubicBezTo>
                <a:cubicBezTo>
                  <a:pt x="1494112" y="1761223"/>
                  <a:pt x="1470154" y="1776583"/>
                  <a:pt x="1456691" y="1778000"/>
                </a:cubicBezTo>
                <a:cubicBezTo>
                  <a:pt x="1426694" y="1781158"/>
                  <a:pt x="1396483" y="1781763"/>
                  <a:pt x="1366379" y="1783644"/>
                </a:cubicBezTo>
                <a:cubicBezTo>
                  <a:pt x="1296764" y="1781763"/>
                  <a:pt x="1227021" y="1782632"/>
                  <a:pt x="1157535" y="1778000"/>
                </a:cubicBezTo>
                <a:cubicBezTo>
                  <a:pt x="1142054" y="1776968"/>
                  <a:pt x="1112379" y="1766711"/>
                  <a:pt x="1112379" y="1766711"/>
                </a:cubicBezTo>
                <a:cubicBezTo>
                  <a:pt x="1082275" y="1768592"/>
                  <a:pt x="1051954" y="1768280"/>
                  <a:pt x="1022068" y="1772355"/>
                </a:cubicBezTo>
                <a:cubicBezTo>
                  <a:pt x="1010278" y="1773963"/>
                  <a:pt x="988202" y="1783644"/>
                  <a:pt x="988202" y="1783644"/>
                </a:cubicBezTo>
                <a:cubicBezTo>
                  <a:pt x="982557" y="1787407"/>
                  <a:pt x="977336" y="1791899"/>
                  <a:pt x="971268" y="1794933"/>
                </a:cubicBezTo>
                <a:cubicBezTo>
                  <a:pt x="943819" y="1808658"/>
                  <a:pt x="918466" y="1797589"/>
                  <a:pt x="886602" y="1794933"/>
                </a:cubicBezTo>
                <a:cubicBezTo>
                  <a:pt x="879076" y="1789289"/>
                  <a:pt x="870274" y="1785031"/>
                  <a:pt x="864024" y="1778000"/>
                </a:cubicBezTo>
                <a:cubicBezTo>
                  <a:pt x="855010" y="1767859"/>
                  <a:pt x="841446" y="1744133"/>
                  <a:pt x="841446" y="1744133"/>
                </a:cubicBezTo>
                <a:cubicBezTo>
                  <a:pt x="837683" y="1732844"/>
                  <a:pt x="841937" y="1711949"/>
                  <a:pt x="830157" y="1710266"/>
                </a:cubicBezTo>
                <a:cubicBezTo>
                  <a:pt x="729759" y="1695924"/>
                  <a:pt x="834578" y="1712280"/>
                  <a:pt x="768068" y="1698978"/>
                </a:cubicBezTo>
                <a:cubicBezTo>
                  <a:pt x="756846" y="1696734"/>
                  <a:pt x="745305" y="1696109"/>
                  <a:pt x="734202" y="1693333"/>
                </a:cubicBezTo>
                <a:cubicBezTo>
                  <a:pt x="722658" y="1690447"/>
                  <a:pt x="711624" y="1685807"/>
                  <a:pt x="700335" y="1682044"/>
                </a:cubicBezTo>
                <a:cubicBezTo>
                  <a:pt x="700331" y="1682043"/>
                  <a:pt x="666471" y="1670757"/>
                  <a:pt x="666468" y="1670755"/>
                </a:cubicBezTo>
                <a:lnTo>
                  <a:pt x="649535" y="1659466"/>
                </a:lnTo>
                <a:cubicBezTo>
                  <a:pt x="638743" y="1660066"/>
                  <a:pt x="544087" y="1656387"/>
                  <a:pt x="514068" y="1676400"/>
                </a:cubicBezTo>
                <a:lnTo>
                  <a:pt x="497135" y="1687689"/>
                </a:lnTo>
                <a:cubicBezTo>
                  <a:pt x="493372" y="1693333"/>
                  <a:pt x="490951" y="1700155"/>
                  <a:pt x="485846" y="1704622"/>
                </a:cubicBezTo>
                <a:cubicBezTo>
                  <a:pt x="475635" y="1713556"/>
                  <a:pt x="451979" y="1727200"/>
                  <a:pt x="451979" y="1727200"/>
                </a:cubicBezTo>
                <a:cubicBezTo>
                  <a:pt x="438504" y="1767628"/>
                  <a:pt x="457769" y="1721381"/>
                  <a:pt x="429402" y="1755422"/>
                </a:cubicBezTo>
                <a:cubicBezTo>
                  <a:pt x="424015" y="1761886"/>
                  <a:pt x="421876" y="1770474"/>
                  <a:pt x="418113" y="1778000"/>
                </a:cubicBezTo>
                <a:cubicBezTo>
                  <a:pt x="417431" y="1782094"/>
                  <a:pt x="412998" y="1819539"/>
                  <a:pt x="406824" y="1828800"/>
                </a:cubicBezTo>
                <a:cubicBezTo>
                  <a:pt x="402396" y="1835442"/>
                  <a:pt x="394792" y="1839432"/>
                  <a:pt x="389891" y="1845733"/>
                </a:cubicBezTo>
                <a:cubicBezTo>
                  <a:pt x="358190" y="1886491"/>
                  <a:pt x="382738" y="1874459"/>
                  <a:pt x="350379" y="1885244"/>
                </a:cubicBezTo>
                <a:cubicBezTo>
                  <a:pt x="344357" y="1894277"/>
                  <a:pt x="335707" y="1911961"/>
                  <a:pt x="322157" y="1913466"/>
                </a:cubicBezTo>
                <a:cubicBezTo>
                  <a:pt x="310783" y="1914730"/>
                  <a:pt x="299580" y="1909703"/>
                  <a:pt x="288291" y="1907822"/>
                </a:cubicBezTo>
                <a:cubicBezTo>
                  <a:pt x="226645" y="1866726"/>
                  <a:pt x="321687" y="1927343"/>
                  <a:pt x="248779" y="1890889"/>
                </a:cubicBezTo>
                <a:cubicBezTo>
                  <a:pt x="236644" y="1884821"/>
                  <a:pt x="227784" y="1872602"/>
                  <a:pt x="214913" y="1868311"/>
                </a:cubicBezTo>
                <a:cubicBezTo>
                  <a:pt x="197141" y="1862387"/>
                  <a:pt x="195250" y="1861275"/>
                  <a:pt x="175402" y="1857022"/>
                </a:cubicBezTo>
                <a:cubicBezTo>
                  <a:pt x="156640" y="1853002"/>
                  <a:pt x="118957" y="1845733"/>
                  <a:pt x="118957" y="1845733"/>
                </a:cubicBezTo>
                <a:cubicBezTo>
                  <a:pt x="113313" y="1841970"/>
                  <a:pt x="108092" y="1837478"/>
                  <a:pt x="102024" y="1834444"/>
                </a:cubicBezTo>
                <a:cubicBezTo>
                  <a:pt x="96703" y="1831783"/>
                  <a:pt x="90041" y="1832100"/>
                  <a:pt x="85091" y="1828800"/>
                </a:cubicBezTo>
                <a:cubicBezTo>
                  <a:pt x="78449" y="1824372"/>
                  <a:pt x="74290" y="1816976"/>
                  <a:pt x="68157" y="1811866"/>
                </a:cubicBezTo>
                <a:cubicBezTo>
                  <a:pt x="62946" y="1807523"/>
                  <a:pt x="56868" y="1804341"/>
                  <a:pt x="51224" y="1800578"/>
                </a:cubicBezTo>
                <a:cubicBezTo>
                  <a:pt x="47461" y="1794933"/>
                  <a:pt x="42607" y="1789880"/>
                  <a:pt x="39935" y="1783644"/>
                </a:cubicBezTo>
                <a:cubicBezTo>
                  <a:pt x="36879" y="1776514"/>
                  <a:pt x="36422" y="1768525"/>
                  <a:pt x="34291" y="1761066"/>
                </a:cubicBezTo>
                <a:cubicBezTo>
                  <a:pt x="32656" y="1755345"/>
                  <a:pt x="30528" y="1749777"/>
                  <a:pt x="28646" y="1744133"/>
                </a:cubicBezTo>
                <a:cubicBezTo>
                  <a:pt x="26765" y="1729081"/>
                  <a:pt x="25309" y="1713970"/>
                  <a:pt x="23002" y="1698978"/>
                </a:cubicBezTo>
                <a:cubicBezTo>
                  <a:pt x="20137" y="1680354"/>
                  <a:pt x="16206" y="1666151"/>
                  <a:pt x="11713" y="1648178"/>
                </a:cubicBezTo>
                <a:cubicBezTo>
                  <a:pt x="0" y="1531063"/>
                  <a:pt x="2380" y="1578871"/>
                  <a:pt x="11713" y="1382889"/>
                </a:cubicBezTo>
                <a:cubicBezTo>
                  <a:pt x="12965" y="1356597"/>
                  <a:pt x="16081" y="1356580"/>
                  <a:pt x="28646" y="1337733"/>
                </a:cubicBezTo>
                <a:cubicBezTo>
                  <a:pt x="40394" y="1290746"/>
                  <a:pt x="26090" y="1337200"/>
                  <a:pt x="45579" y="1298222"/>
                </a:cubicBezTo>
                <a:cubicBezTo>
                  <a:pt x="48240" y="1292900"/>
                  <a:pt x="47507" y="1285935"/>
                  <a:pt x="51224" y="1281289"/>
                </a:cubicBezTo>
                <a:cubicBezTo>
                  <a:pt x="55462" y="1275992"/>
                  <a:pt x="62513" y="1273763"/>
                  <a:pt x="68157" y="1270000"/>
                </a:cubicBezTo>
                <a:cubicBezTo>
                  <a:pt x="71920" y="1264355"/>
                  <a:pt x="76412" y="1259134"/>
                  <a:pt x="79446" y="1253066"/>
                </a:cubicBezTo>
                <a:cubicBezTo>
                  <a:pt x="82803" y="1246352"/>
                  <a:pt x="89830" y="1218986"/>
                  <a:pt x="90735" y="1213555"/>
                </a:cubicBezTo>
                <a:cubicBezTo>
                  <a:pt x="92359" y="1203813"/>
                  <a:pt x="95248" y="1161068"/>
                  <a:pt x="102024" y="1145822"/>
                </a:cubicBezTo>
                <a:cubicBezTo>
                  <a:pt x="124611" y="1095003"/>
                  <a:pt x="114475" y="1140632"/>
                  <a:pt x="130246" y="1089378"/>
                </a:cubicBezTo>
                <a:cubicBezTo>
                  <a:pt x="134809" y="1074549"/>
                  <a:pt x="132226" y="1056634"/>
                  <a:pt x="141535" y="1044222"/>
                </a:cubicBezTo>
                <a:cubicBezTo>
                  <a:pt x="166605" y="1010795"/>
                  <a:pt x="153255" y="1029465"/>
                  <a:pt x="181046" y="987778"/>
                </a:cubicBezTo>
                <a:lnTo>
                  <a:pt x="192335" y="970844"/>
                </a:lnTo>
                <a:cubicBezTo>
                  <a:pt x="194216" y="965200"/>
                  <a:pt x="196414" y="959651"/>
                  <a:pt x="197979" y="953911"/>
                </a:cubicBezTo>
                <a:cubicBezTo>
                  <a:pt x="202061" y="938942"/>
                  <a:pt x="198297" y="919726"/>
                  <a:pt x="209268" y="908755"/>
                </a:cubicBezTo>
                <a:cubicBezTo>
                  <a:pt x="235795" y="882230"/>
                  <a:pt x="219562" y="896248"/>
                  <a:pt x="260068" y="869244"/>
                </a:cubicBezTo>
                <a:lnTo>
                  <a:pt x="293935" y="846666"/>
                </a:lnTo>
                <a:cubicBezTo>
                  <a:pt x="315075" y="825526"/>
                  <a:pt x="303295" y="832257"/>
                  <a:pt x="327802" y="824089"/>
                </a:cubicBezTo>
                <a:cubicBezTo>
                  <a:pt x="333446" y="820326"/>
                  <a:pt x="340497" y="818097"/>
                  <a:pt x="344735" y="812800"/>
                </a:cubicBezTo>
                <a:cubicBezTo>
                  <a:pt x="366627" y="785433"/>
                  <a:pt x="330367" y="802536"/>
                  <a:pt x="367313" y="790222"/>
                </a:cubicBezTo>
                <a:cubicBezTo>
                  <a:pt x="409162" y="762322"/>
                  <a:pt x="387875" y="770305"/>
                  <a:pt x="429402" y="762000"/>
                </a:cubicBezTo>
                <a:cubicBezTo>
                  <a:pt x="435046" y="758237"/>
                  <a:pt x="441538" y="755508"/>
                  <a:pt x="446335" y="750711"/>
                </a:cubicBezTo>
                <a:cubicBezTo>
                  <a:pt x="451132" y="745914"/>
                  <a:pt x="452327" y="738016"/>
                  <a:pt x="457624" y="733778"/>
                </a:cubicBezTo>
                <a:cubicBezTo>
                  <a:pt x="462270" y="730061"/>
                  <a:pt x="469235" y="730794"/>
                  <a:pt x="474557" y="728133"/>
                </a:cubicBezTo>
                <a:cubicBezTo>
                  <a:pt x="480625" y="725099"/>
                  <a:pt x="485292" y="719599"/>
                  <a:pt x="491491" y="716844"/>
                </a:cubicBezTo>
                <a:cubicBezTo>
                  <a:pt x="491514" y="716834"/>
                  <a:pt x="533813" y="702737"/>
                  <a:pt x="542291" y="699911"/>
                </a:cubicBezTo>
                <a:cubicBezTo>
                  <a:pt x="604040" y="679328"/>
                  <a:pt x="510514" y="712151"/>
                  <a:pt x="576157" y="682978"/>
                </a:cubicBezTo>
                <a:cubicBezTo>
                  <a:pt x="587031" y="678145"/>
                  <a:pt x="598735" y="675452"/>
                  <a:pt x="610024" y="671689"/>
                </a:cubicBezTo>
                <a:lnTo>
                  <a:pt x="643891" y="660400"/>
                </a:lnTo>
                <a:cubicBezTo>
                  <a:pt x="649535" y="658519"/>
                  <a:pt x="655874" y="658055"/>
                  <a:pt x="660824" y="654755"/>
                </a:cubicBezTo>
                <a:cubicBezTo>
                  <a:pt x="666468" y="650992"/>
                  <a:pt x="671867" y="646832"/>
                  <a:pt x="677757" y="643466"/>
                </a:cubicBezTo>
                <a:cubicBezTo>
                  <a:pt x="685063" y="639291"/>
                  <a:pt x="693029" y="636353"/>
                  <a:pt x="700335" y="632178"/>
                </a:cubicBezTo>
                <a:cubicBezTo>
                  <a:pt x="706225" y="628812"/>
                  <a:pt x="711201" y="623923"/>
                  <a:pt x="717268" y="620889"/>
                </a:cubicBezTo>
                <a:cubicBezTo>
                  <a:pt x="722590" y="618228"/>
                  <a:pt x="728880" y="617905"/>
                  <a:pt x="734202" y="615244"/>
                </a:cubicBezTo>
                <a:cubicBezTo>
                  <a:pt x="740269" y="612210"/>
                  <a:pt x="744936" y="606710"/>
                  <a:pt x="751135" y="603955"/>
                </a:cubicBezTo>
                <a:cubicBezTo>
                  <a:pt x="762009" y="599122"/>
                  <a:pt x="773713" y="596429"/>
                  <a:pt x="785002" y="592666"/>
                </a:cubicBezTo>
                <a:lnTo>
                  <a:pt x="801935" y="587022"/>
                </a:lnTo>
                <a:cubicBezTo>
                  <a:pt x="807579" y="583259"/>
                  <a:pt x="812800" y="578767"/>
                  <a:pt x="818868" y="575733"/>
                </a:cubicBezTo>
                <a:cubicBezTo>
                  <a:pt x="824190" y="573072"/>
                  <a:pt x="831595" y="574296"/>
                  <a:pt x="835802" y="570089"/>
                </a:cubicBezTo>
                <a:cubicBezTo>
                  <a:pt x="840009" y="565882"/>
                  <a:pt x="838556" y="558356"/>
                  <a:pt x="841446" y="553155"/>
                </a:cubicBezTo>
                <a:cubicBezTo>
                  <a:pt x="860813" y="518294"/>
                  <a:pt x="856222" y="524490"/>
                  <a:pt x="880957" y="508000"/>
                </a:cubicBezTo>
                <a:cubicBezTo>
                  <a:pt x="882839" y="502355"/>
                  <a:pt x="882395" y="495273"/>
                  <a:pt x="886602" y="491066"/>
                </a:cubicBezTo>
                <a:cubicBezTo>
                  <a:pt x="896195" y="481473"/>
                  <a:pt x="907164" y="471150"/>
                  <a:pt x="920468" y="468489"/>
                </a:cubicBezTo>
                <a:cubicBezTo>
                  <a:pt x="936574" y="465268"/>
                  <a:pt x="955331" y="461981"/>
                  <a:pt x="971268" y="457200"/>
                </a:cubicBezTo>
                <a:cubicBezTo>
                  <a:pt x="982666" y="453781"/>
                  <a:pt x="1005135" y="445911"/>
                  <a:pt x="1005135" y="445911"/>
                </a:cubicBezTo>
                <a:cubicBezTo>
                  <a:pt x="1010779" y="442148"/>
                  <a:pt x="1017271" y="439419"/>
                  <a:pt x="1022068" y="434622"/>
                </a:cubicBezTo>
                <a:cubicBezTo>
                  <a:pt x="1026865" y="429825"/>
                  <a:pt x="1027604" y="421284"/>
                  <a:pt x="1033357" y="417689"/>
                </a:cubicBezTo>
                <a:cubicBezTo>
                  <a:pt x="1054992" y="404168"/>
                  <a:pt x="1096053" y="403196"/>
                  <a:pt x="1118024" y="400755"/>
                </a:cubicBezTo>
                <a:cubicBezTo>
                  <a:pt x="1123668" y="395111"/>
                  <a:pt x="1129847" y="389954"/>
                  <a:pt x="1134957" y="383822"/>
                </a:cubicBezTo>
                <a:cubicBezTo>
                  <a:pt x="1139300" y="378611"/>
                  <a:pt x="1140493" y="370484"/>
                  <a:pt x="1146246" y="366889"/>
                </a:cubicBezTo>
                <a:cubicBezTo>
                  <a:pt x="1156337" y="360582"/>
                  <a:pt x="1168824" y="359363"/>
                  <a:pt x="1180113" y="355600"/>
                </a:cubicBezTo>
                <a:cubicBezTo>
                  <a:pt x="1185757" y="353718"/>
                  <a:pt x="1191274" y="351398"/>
                  <a:pt x="1197046" y="349955"/>
                </a:cubicBezTo>
                <a:cubicBezTo>
                  <a:pt x="1204288" y="348145"/>
                  <a:pt x="1228454" y="342717"/>
                  <a:pt x="1236557" y="338666"/>
                </a:cubicBezTo>
                <a:cubicBezTo>
                  <a:pt x="1242625" y="335632"/>
                  <a:pt x="1247423" y="330412"/>
                  <a:pt x="1253491" y="327378"/>
                </a:cubicBezTo>
                <a:cubicBezTo>
                  <a:pt x="1270475" y="318886"/>
                  <a:pt x="1307198" y="304072"/>
                  <a:pt x="1326868" y="299155"/>
                </a:cubicBezTo>
                <a:lnTo>
                  <a:pt x="1349446" y="293511"/>
                </a:lnTo>
                <a:cubicBezTo>
                  <a:pt x="1356102" y="290183"/>
                  <a:pt x="1382751" y="278025"/>
                  <a:pt x="1388957" y="270933"/>
                </a:cubicBezTo>
                <a:cubicBezTo>
                  <a:pt x="1397891" y="260722"/>
                  <a:pt x="1404009" y="248355"/>
                  <a:pt x="1411535" y="237066"/>
                </a:cubicBezTo>
                <a:cubicBezTo>
                  <a:pt x="1415298" y="231422"/>
                  <a:pt x="1418027" y="224930"/>
                  <a:pt x="1422824" y="220133"/>
                </a:cubicBezTo>
                <a:lnTo>
                  <a:pt x="1439757" y="203200"/>
                </a:lnTo>
                <a:cubicBezTo>
                  <a:pt x="1453947" y="160632"/>
                  <a:pt x="1434805" y="213106"/>
                  <a:pt x="1456691" y="169333"/>
                </a:cubicBezTo>
                <a:cubicBezTo>
                  <a:pt x="1459352" y="164012"/>
                  <a:pt x="1460454" y="158044"/>
                  <a:pt x="1462335" y="152400"/>
                </a:cubicBezTo>
                <a:cubicBezTo>
                  <a:pt x="1462699" y="148398"/>
                  <a:pt x="1458375" y="86436"/>
                  <a:pt x="1479268" y="73378"/>
                </a:cubicBezTo>
                <a:cubicBezTo>
                  <a:pt x="1489359" y="67071"/>
                  <a:pt x="1501846" y="65852"/>
                  <a:pt x="1513135" y="62089"/>
                </a:cubicBezTo>
                <a:cubicBezTo>
                  <a:pt x="1513148" y="62085"/>
                  <a:pt x="1546989" y="50803"/>
                  <a:pt x="1547002" y="50800"/>
                </a:cubicBezTo>
                <a:cubicBezTo>
                  <a:pt x="1556409" y="48918"/>
                  <a:pt x="1565968" y="47679"/>
                  <a:pt x="1575224" y="45155"/>
                </a:cubicBezTo>
                <a:cubicBezTo>
                  <a:pt x="1586704" y="42024"/>
                  <a:pt x="1599190" y="40466"/>
                  <a:pt x="1609091" y="33866"/>
                </a:cubicBezTo>
                <a:cubicBezTo>
                  <a:pt x="1622646" y="24830"/>
                  <a:pt x="1626894" y="19854"/>
                  <a:pt x="1642957" y="16933"/>
                </a:cubicBezTo>
                <a:cubicBezTo>
                  <a:pt x="1657881" y="14219"/>
                  <a:pt x="1673061" y="13170"/>
                  <a:pt x="1688113" y="11289"/>
                </a:cubicBezTo>
                <a:cubicBezTo>
                  <a:pt x="1725970" y="23908"/>
                  <a:pt x="1721980" y="0"/>
                  <a:pt x="1727624" y="22578"/>
                </a:cubicBezTo>
                <a:close/>
              </a:path>
            </a:pathLst>
          </a:cu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Freeform 10"/>
          <p:cNvSpPr/>
          <p:nvPr/>
        </p:nvSpPr>
        <p:spPr>
          <a:xfrm>
            <a:off x="5283200" y="3482589"/>
            <a:ext cx="1728810" cy="1078480"/>
          </a:xfrm>
          <a:custGeom>
            <a:avLst/>
            <a:gdLst>
              <a:gd name="connsiteX0" fmla="*/ 1648178 w 1728810"/>
              <a:gd name="connsiteY0" fmla="*/ 942655 h 1078480"/>
              <a:gd name="connsiteX1" fmla="*/ 1659467 w 1728810"/>
              <a:gd name="connsiteY1" fmla="*/ 863633 h 1078480"/>
              <a:gd name="connsiteX2" fmla="*/ 1682044 w 1728810"/>
              <a:gd name="connsiteY2" fmla="*/ 829767 h 1078480"/>
              <a:gd name="connsiteX3" fmla="*/ 1693333 w 1728810"/>
              <a:gd name="connsiteY3" fmla="*/ 812833 h 1078480"/>
              <a:gd name="connsiteX4" fmla="*/ 1704622 w 1728810"/>
              <a:gd name="connsiteY4" fmla="*/ 767678 h 1078480"/>
              <a:gd name="connsiteX5" fmla="*/ 1715911 w 1728810"/>
              <a:gd name="connsiteY5" fmla="*/ 716878 h 1078480"/>
              <a:gd name="connsiteX6" fmla="*/ 1715911 w 1728810"/>
              <a:gd name="connsiteY6" fmla="*/ 575767 h 1078480"/>
              <a:gd name="connsiteX7" fmla="*/ 1693333 w 1728810"/>
              <a:gd name="connsiteY7" fmla="*/ 553189 h 1078480"/>
              <a:gd name="connsiteX8" fmla="*/ 1659467 w 1728810"/>
              <a:gd name="connsiteY8" fmla="*/ 502389 h 1078480"/>
              <a:gd name="connsiteX9" fmla="*/ 1625600 w 1728810"/>
              <a:gd name="connsiteY9" fmla="*/ 457233 h 1078480"/>
              <a:gd name="connsiteX10" fmla="*/ 1591733 w 1728810"/>
              <a:gd name="connsiteY10" fmla="*/ 412078 h 1078480"/>
              <a:gd name="connsiteX11" fmla="*/ 1580444 w 1728810"/>
              <a:gd name="connsiteY11" fmla="*/ 395144 h 1078480"/>
              <a:gd name="connsiteX12" fmla="*/ 1563511 w 1728810"/>
              <a:gd name="connsiteY12" fmla="*/ 383855 h 1078480"/>
              <a:gd name="connsiteX13" fmla="*/ 1535289 w 1728810"/>
              <a:gd name="connsiteY13" fmla="*/ 366922 h 1078480"/>
              <a:gd name="connsiteX14" fmla="*/ 1478844 w 1728810"/>
              <a:gd name="connsiteY14" fmla="*/ 287900 h 1078480"/>
              <a:gd name="connsiteX15" fmla="*/ 1467556 w 1728810"/>
              <a:gd name="connsiteY15" fmla="*/ 270967 h 1078480"/>
              <a:gd name="connsiteX16" fmla="*/ 1444978 w 1728810"/>
              <a:gd name="connsiteY16" fmla="*/ 254033 h 1078480"/>
              <a:gd name="connsiteX17" fmla="*/ 1428044 w 1728810"/>
              <a:gd name="connsiteY17" fmla="*/ 248389 h 1078480"/>
              <a:gd name="connsiteX18" fmla="*/ 1354667 w 1728810"/>
              <a:gd name="connsiteY18" fmla="*/ 225811 h 1078480"/>
              <a:gd name="connsiteX19" fmla="*/ 1275644 w 1728810"/>
              <a:gd name="connsiteY19" fmla="*/ 186300 h 1078480"/>
              <a:gd name="connsiteX20" fmla="*/ 1236133 w 1728810"/>
              <a:gd name="connsiteY20" fmla="*/ 175011 h 1078480"/>
              <a:gd name="connsiteX21" fmla="*/ 1207911 w 1728810"/>
              <a:gd name="connsiteY21" fmla="*/ 163722 h 1078480"/>
              <a:gd name="connsiteX22" fmla="*/ 1174044 w 1728810"/>
              <a:gd name="connsiteY22" fmla="*/ 158078 h 1078480"/>
              <a:gd name="connsiteX23" fmla="*/ 1145822 w 1728810"/>
              <a:gd name="connsiteY23" fmla="*/ 146789 h 1078480"/>
              <a:gd name="connsiteX24" fmla="*/ 1128889 w 1728810"/>
              <a:gd name="connsiteY24" fmla="*/ 135500 h 1078480"/>
              <a:gd name="connsiteX25" fmla="*/ 1027289 w 1728810"/>
              <a:gd name="connsiteY25" fmla="*/ 124211 h 1078480"/>
              <a:gd name="connsiteX26" fmla="*/ 925689 w 1728810"/>
              <a:gd name="connsiteY26" fmla="*/ 112922 h 1078480"/>
              <a:gd name="connsiteX27" fmla="*/ 903111 w 1728810"/>
              <a:gd name="connsiteY27" fmla="*/ 107278 h 1078480"/>
              <a:gd name="connsiteX28" fmla="*/ 869244 w 1728810"/>
              <a:gd name="connsiteY28" fmla="*/ 95989 h 1078480"/>
              <a:gd name="connsiteX29" fmla="*/ 852311 w 1728810"/>
              <a:gd name="connsiteY29" fmla="*/ 90344 h 1078480"/>
              <a:gd name="connsiteX30" fmla="*/ 829733 w 1728810"/>
              <a:gd name="connsiteY30" fmla="*/ 84700 h 1078480"/>
              <a:gd name="connsiteX31" fmla="*/ 745067 w 1728810"/>
              <a:gd name="connsiteY31" fmla="*/ 79055 h 1078480"/>
              <a:gd name="connsiteX32" fmla="*/ 711200 w 1728810"/>
              <a:gd name="connsiteY32" fmla="*/ 67767 h 1078480"/>
              <a:gd name="connsiteX33" fmla="*/ 649111 w 1728810"/>
              <a:gd name="connsiteY33" fmla="*/ 56478 h 1078480"/>
              <a:gd name="connsiteX34" fmla="*/ 570089 w 1728810"/>
              <a:gd name="connsiteY34" fmla="*/ 45189 h 1078480"/>
              <a:gd name="connsiteX35" fmla="*/ 502356 w 1728810"/>
              <a:gd name="connsiteY35" fmla="*/ 16967 h 1078480"/>
              <a:gd name="connsiteX36" fmla="*/ 468489 w 1728810"/>
              <a:gd name="connsiteY36" fmla="*/ 5678 h 1078480"/>
              <a:gd name="connsiteX37" fmla="*/ 451556 w 1728810"/>
              <a:gd name="connsiteY37" fmla="*/ 33 h 1078480"/>
              <a:gd name="connsiteX38" fmla="*/ 417689 w 1728810"/>
              <a:gd name="connsiteY38" fmla="*/ 5678 h 1078480"/>
              <a:gd name="connsiteX39" fmla="*/ 412044 w 1728810"/>
              <a:gd name="connsiteY39" fmla="*/ 22611 h 1078480"/>
              <a:gd name="connsiteX40" fmla="*/ 400756 w 1728810"/>
              <a:gd name="connsiteY40" fmla="*/ 50833 h 1078480"/>
              <a:gd name="connsiteX41" fmla="*/ 395111 w 1728810"/>
              <a:gd name="connsiteY41" fmla="*/ 79055 h 1078480"/>
              <a:gd name="connsiteX42" fmla="*/ 389467 w 1728810"/>
              <a:gd name="connsiteY42" fmla="*/ 101633 h 1078480"/>
              <a:gd name="connsiteX43" fmla="*/ 383822 w 1728810"/>
              <a:gd name="connsiteY43" fmla="*/ 118567 h 1078480"/>
              <a:gd name="connsiteX44" fmla="*/ 366889 w 1728810"/>
              <a:gd name="connsiteY44" fmla="*/ 129855 h 1078480"/>
              <a:gd name="connsiteX45" fmla="*/ 355600 w 1728810"/>
              <a:gd name="connsiteY45" fmla="*/ 146789 h 1078480"/>
              <a:gd name="connsiteX46" fmla="*/ 321733 w 1728810"/>
              <a:gd name="connsiteY46" fmla="*/ 169367 h 1078480"/>
              <a:gd name="connsiteX47" fmla="*/ 259644 w 1728810"/>
              <a:gd name="connsiteY47" fmla="*/ 186300 h 1078480"/>
              <a:gd name="connsiteX48" fmla="*/ 220133 w 1728810"/>
              <a:gd name="connsiteY48" fmla="*/ 175011 h 1078480"/>
              <a:gd name="connsiteX49" fmla="*/ 186267 w 1728810"/>
              <a:gd name="connsiteY49" fmla="*/ 152433 h 1078480"/>
              <a:gd name="connsiteX50" fmla="*/ 169333 w 1728810"/>
              <a:gd name="connsiteY50" fmla="*/ 141144 h 1078480"/>
              <a:gd name="connsiteX51" fmla="*/ 152400 w 1728810"/>
              <a:gd name="connsiteY51" fmla="*/ 129855 h 1078480"/>
              <a:gd name="connsiteX52" fmla="*/ 118533 w 1728810"/>
              <a:gd name="connsiteY52" fmla="*/ 118567 h 1078480"/>
              <a:gd name="connsiteX53" fmla="*/ 33867 w 1728810"/>
              <a:gd name="connsiteY53" fmla="*/ 129855 h 1078480"/>
              <a:gd name="connsiteX54" fmla="*/ 22578 w 1728810"/>
              <a:gd name="connsiteY54" fmla="*/ 163722 h 1078480"/>
              <a:gd name="connsiteX55" fmla="*/ 11289 w 1728810"/>
              <a:gd name="connsiteY55" fmla="*/ 191944 h 1078480"/>
              <a:gd name="connsiteX56" fmla="*/ 0 w 1728810"/>
              <a:gd name="connsiteY56" fmla="*/ 265322 h 1078480"/>
              <a:gd name="connsiteX57" fmla="*/ 5644 w 1728810"/>
              <a:gd name="connsiteY57" fmla="*/ 344344 h 1078480"/>
              <a:gd name="connsiteX58" fmla="*/ 16933 w 1728810"/>
              <a:gd name="connsiteY58" fmla="*/ 372567 h 1078480"/>
              <a:gd name="connsiteX59" fmla="*/ 28222 w 1728810"/>
              <a:gd name="connsiteY59" fmla="*/ 417722 h 1078480"/>
              <a:gd name="connsiteX60" fmla="*/ 39511 w 1728810"/>
              <a:gd name="connsiteY60" fmla="*/ 451589 h 1078480"/>
              <a:gd name="connsiteX61" fmla="*/ 45156 w 1728810"/>
              <a:gd name="connsiteY61" fmla="*/ 468522 h 1078480"/>
              <a:gd name="connsiteX62" fmla="*/ 50800 w 1728810"/>
              <a:gd name="connsiteY62" fmla="*/ 491100 h 1078480"/>
              <a:gd name="connsiteX63" fmla="*/ 101600 w 1728810"/>
              <a:gd name="connsiteY63" fmla="*/ 547544 h 1078480"/>
              <a:gd name="connsiteX64" fmla="*/ 135467 w 1728810"/>
              <a:gd name="connsiteY64" fmla="*/ 587055 h 1078480"/>
              <a:gd name="connsiteX65" fmla="*/ 197556 w 1728810"/>
              <a:gd name="connsiteY65" fmla="*/ 660433 h 1078480"/>
              <a:gd name="connsiteX66" fmla="*/ 231422 w 1728810"/>
              <a:gd name="connsiteY66" fmla="*/ 722522 h 1078480"/>
              <a:gd name="connsiteX67" fmla="*/ 237067 w 1728810"/>
              <a:gd name="connsiteY67" fmla="*/ 739455 h 1078480"/>
              <a:gd name="connsiteX68" fmla="*/ 254000 w 1728810"/>
              <a:gd name="connsiteY68" fmla="*/ 756389 h 1078480"/>
              <a:gd name="connsiteX69" fmla="*/ 310444 w 1728810"/>
              <a:gd name="connsiteY69" fmla="*/ 818478 h 1078480"/>
              <a:gd name="connsiteX70" fmla="*/ 361244 w 1728810"/>
              <a:gd name="connsiteY70" fmla="*/ 852344 h 1078480"/>
              <a:gd name="connsiteX71" fmla="*/ 372533 w 1728810"/>
              <a:gd name="connsiteY71" fmla="*/ 869278 h 1078480"/>
              <a:gd name="connsiteX72" fmla="*/ 395111 w 1728810"/>
              <a:gd name="connsiteY72" fmla="*/ 891855 h 1078480"/>
              <a:gd name="connsiteX73" fmla="*/ 412044 w 1728810"/>
              <a:gd name="connsiteY73" fmla="*/ 925722 h 1078480"/>
              <a:gd name="connsiteX74" fmla="*/ 417689 w 1728810"/>
              <a:gd name="connsiteY74" fmla="*/ 948300 h 1078480"/>
              <a:gd name="connsiteX75" fmla="*/ 462844 w 1728810"/>
              <a:gd name="connsiteY75" fmla="*/ 965233 h 1078480"/>
              <a:gd name="connsiteX76" fmla="*/ 491067 w 1728810"/>
              <a:gd name="connsiteY76" fmla="*/ 976522 h 1078480"/>
              <a:gd name="connsiteX77" fmla="*/ 513644 w 1728810"/>
              <a:gd name="connsiteY77" fmla="*/ 982167 h 1078480"/>
              <a:gd name="connsiteX78" fmla="*/ 536222 w 1728810"/>
              <a:gd name="connsiteY78" fmla="*/ 993455 h 1078480"/>
              <a:gd name="connsiteX79" fmla="*/ 570089 w 1728810"/>
              <a:gd name="connsiteY79" fmla="*/ 1016033 h 1078480"/>
              <a:gd name="connsiteX80" fmla="*/ 615244 w 1728810"/>
              <a:gd name="connsiteY80" fmla="*/ 1038611 h 1078480"/>
              <a:gd name="connsiteX81" fmla="*/ 632178 w 1728810"/>
              <a:gd name="connsiteY81" fmla="*/ 1049900 h 1078480"/>
              <a:gd name="connsiteX82" fmla="*/ 688622 w 1728810"/>
              <a:gd name="connsiteY82" fmla="*/ 1061189 h 1078480"/>
              <a:gd name="connsiteX83" fmla="*/ 1106311 w 1728810"/>
              <a:gd name="connsiteY83" fmla="*/ 1038611 h 1078480"/>
              <a:gd name="connsiteX84" fmla="*/ 1151467 w 1728810"/>
              <a:gd name="connsiteY84" fmla="*/ 1021678 h 1078480"/>
              <a:gd name="connsiteX85" fmla="*/ 1190978 w 1728810"/>
              <a:gd name="connsiteY85" fmla="*/ 1010389 h 1078480"/>
              <a:gd name="connsiteX86" fmla="*/ 1241778 w 1728810"/>
              <a:gd name="connsiteY86" fmla="*/ 993455 h 1078480"/>
              <a:gd name="connsiteX87" fmla="*/ 1349022 w 1728810"/>
              <a:gd name="connsiteY87" fmla="*/ 976522 h 1078480"/>
              <a:gd name="connsiteX88" fmla="*/ 1382889 w 1728810"/>
              <a:gd name="connsiteY88" fmla="*/ 959589 h 1078480"/>
              <a:gd name="connsiteX89" fmla="*/ 1422400 w 1728810"/>
              <a:gd name="connsiteY89" fmla="*/ 953944 h 1078480"/>
              <a:gd name="connsiteX90" fmla="*/ 1642533 w 1728810"/>
              <a:gd name="connsiteY90" fmla="*/ 948300 h 1078480"/>
              <a:gd name="connsiteX91" fmla="*/ 1648178 w 1728810"/>
              <a:gd name="connsiteY91" fmla="*/ 942655 h 107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728810" h="1078480">
                <a:moveTo>
                  <a:pt x="1648178" y="942655"/>
                </a:moveTo>
                <a:cubicBezTo>
                  <a:pt x="1651000" y="928544"/>
                  <a:pt x="1648843" y="882756"/>
                  <a:pt x="1659467" y="863633"/>
                </a:cubicBezTo>
                <a:cubicBezTo>
                  <a:pt x="1666056" y="851773"/>
                  <a:pt x="1674518" y="841056"/>
                  <a:pt x="1682044" y="829767"/>
                </a:cubicBezTo>
                <a:lnTo>
                  <a:pt x="1693333" y="812833"/>
                </a:lnTo>
                <a:cubicBezTo>
                  <a:pt x="1697096" y="797781"/>
                  <a:pt x="1701579" y="782892"/>
                  <a:pt x="1704622" y="767678"/>
                </a:cubicBezTo>
                <a:cubicBezTo>
                  <a:pt x="1711788" y="731848"/>
                  <a:pt x="1707940" y="748763"/>
                  <a:pt x="1715911" y="716878"/>
                </a:cubicBezTo>
                <a:cubicBezTo>
                  <a:pt x="1721390" y="667573"/>
                  <a:pt x="1728810" y="627364"/>
                  <a:pt x="1715911" y="575767"/>
                </a:cubicBezTo>
                <a:cubicBezTo>
                  <a:pt x="1713330" y="565441"/>
                  <a:pt x="1699822" y="561625"/>
                  <a:pt x="1693333" y="553189"/>
                </a:cubicBezTo>
                <a:cubicBezTo>
                  <a:pt x="1680925" y="537058"/>
                  <a:pt x="1672180" y="518281"/>
                  <a:pt x="1659467" y="502389"/>
                </a:cubicBezTo>
                <a:cubicBezTo>
                  <a:pt x="1600725" y="428963"/>
                  <a:pt x="1661549" y="506663"/>
                  <a:pt x="1625600" y="457233"/>
                </a:cubicBezTo>
                <a:cubicBezTo>
                  <a:pt x="1614534" y="442017"/>
                  <a:pt x="1602169" y="427733"/>
                  <a:pt x="1591733" y="412078"/>
                </a:cubicBezTo>
                <a:cubicBezTo>
                  <a:pt x="1587970" y="406433"/>
                  <a:pt x="1585241" y="399941"/>
                  <a:pt x="1580444" y="395144"/>
                </a:cubicBezTo>
                <a:cubicBezTo>
                  <a:pt x="1575647" y="390347"/>
                  <a:pt x="1569264" y="387450"/>
                  <a:pt x="1563511" y="383855"/>
                </a:cubicBezTo>
                <a:cubicBezTo>
                  <a:pt x="1554208" y="378041"/>
                  <a:pt x="1543949" y="373657"/>
                  <a:pt x="1535289" y="366922"/>
                </a:cubicBezTo>
                <a:cubicBezTo>
                  <a:pt x="1506250" y="344336"/>
                  <a:pt x="1499522" y="321502"/>
                  <a:pt x="1478844" y="287900"/>
                </a:cubicBezTo>
                <a:cubicBezTo>
                  <a:pt x="1475289" y="282123"/>
                  <a:pt x="1472983" y="275037"/>
                  <a:pt x="1467556" y="270967"/>
                </a:cubicBezTo>
                <a:cubicBezTo>
                  <a:pt x="1460030" y="265322"/>
                  <a:pt x="1453146" y="258700"/>
                  <a:pt x="1444978" y="254033"/>
                </a:cubicBezTo>
                <a:cubicBezTo>
                  <a:pt x="1439812" y="251081"/>
                  <a:pt x="1433784" y="249954"/>
                  <a:pt x="1428044" y="248389"/>
                </a:cubicBezTo>
                <a:cubicBezTo>
                  <a:pt x="1390775" y="238225"/>
                  <a:pt x="1385725" y="240523"/>
                  <a:pt x="1354667" y="225811"/>
                </a:cubicBezTo>
                <a:cubicBezTo>
                  <a:pt x="1328052" y="213204"/>
                  <a:pt x="1303961" y="194391"/>
                  <a:pt x="1275644" y="186300"/>
                </a:cubicBezTo>
                <a:cubicBezTo>
                  <a:pt x="1262474" y="182537"/>
                  <a:pt x="1249127" y="179343"/>
                  <a:pt x="1236133" y="175011"/>
                </a:cubicBezTo>
                <a:cubicBezTo>
                  <a:pt x="1226521" y="171807"/>
                  <a:pt x="1217686" y="166388"/>
                  <a:pt x="1207911" y="163722"/>
                </a:cubicBezTo>
                <a:cubicBezTo>
                  <a:pt x="1196870" y="160711"/>
                  <a:pt x="1185333" y="159959"/>
                  <a:pt x="1174044" y="158078"/>
                </a:cubicBezTo>
                <a:cubicBezTo>
                  <a:pt x="1164637" y="154315"/>
                  <a:pt x="1154884" y="151320"/>
                  <a:pt x="1145822" y="146789"/>
                </a:cubicBezTo>
                <a:cubicBezTo>
                  <a:pt x="1139754" y="143755"/>
                  <a:pt x="1135241" y="137882"/>
                  <a:pt x="1128889" y="135500"/>
                </a:cubicBezTo>
                <a:cubicBezTo>
                  <a:pt x="1107301" y="127404"/>
                  <a:pt x="1031760" y="124555"/>
                  <a:pt x="1027289" y="124211"/>
                </a:cubicBezTo>
                <a:cubicBezTo>
                  <a:pt x="958971" y="110548"/>
                  <a:pt x="1049649" y="127506"/>
                  <a:pt x="925689" y="112922"/>
                </a:cubicBezTo>
                <a:cubicBezTo>
                  <a:pt x="917985" y="112016"/>
                  <a:pt x="910541" y="109507"/>
                  <a:pt x="903111" y="107278"/>
                </a:cubicBezTo>
                <a:cubicBezTo>
                  <a:pt x="891713" y="103859"/>
                  <a:pt x="880533" y="99752"/>
                  <a:pt x="869244" y="95989"/>
                </a:cubicBezTo>
                <a:cubicBezTo>
                  <a:pt x="863600" y="94107"/>
                  <a:pt x="858083" y="91787"/>
                  <a:pt x="852311" y="90344"/>
                </a:cubicBezTo>
                <a:cubicBezTo>
                  <a:pt x="844785" y="88463"/>
                  <a:pt x="837448" y="85512"/>
                  <a:pt x="829733" y="84700"/>
                </a:cubicBezTo>
                <a:cubicBezTo>
                  <a:pt x="801604" y="81739"/>
                  <a:pt x="773289" y="80937"/>
                  <a:pt x="745067" y="79055"/>
                </a:cubicBezTo>
                <a:cubicBezTo>
                  <a:pt x="733778" y="75292"/>
                  <a:pt x="722680" y="70898"/>
                  <a:pt x="711200" y="67767"/>
                </a:cubicBezTo>
                <a:cubicBezTo>
                  <a:pt x="698791" y="64383"/>
                  <a:pt x="660190" y="58324"/>
                  <a:pt x="649111" y="56478"/>
                </a:cubicBezTo>
                <a:cubicBezTo>
                  <a:pt x="608333" y="42884"/>
                  <a:pt x="652531" y="56181"/>
                  <a:pt x="570089" y="45189"/>
                </a:cubicBezTo>
                <a:cubicBezTo>
                  <a:pt x="533872" y="40360"/>
                  <a:pt x="548621" y="32389"/>
                  <a:pt x="502356" y="16967"/>
                </a:cubicBezTo>
                <a:lnTo>
                  <a:pt x="468489" y="5678"/>
                </a:lnTo>
                <a:lnTo>
                  <a:pt x="451556" y="33"/>
                </a:lnTo>
                <a:cubicBezTo>
                  <a:pt x="440267" y="1915"/>
                  <a:pt x="427626" y="0"/>
                  <a:pt x="417689" y="5678"/>
                </a:cubicBezTo>
                <a:cubicBezTo>
                  <a:pt x="412523" y="8630"/>
                  <a:pt x="414133" y="17040"/>
                  <a:pt x="412044" y="22611"/>
                </a:cubicBezTo>
                <a:cubicBezTo>
                  <a:pt x="408486" y="32098"/>
                  <a:pt x="403667" y="41128"/>
                  <a:pt x="400756" y="50833"/>
                </a:cubicBezTo>
                <a:cubicBezTo>
                  <a:pt x="397999" y="60022"/>
                  <a:pt x="397192" y="69690"/>
                  <a:pt x="395111" y="79055"/>
                </a:cubicBezTo>
                <a:cubicBezTo>
                  <a:pt x="393428" y="86628"/>
                  <a:pt x="391598" y="94174"/>
                  <a:pt x="389467" y="101633"/>
                </a:cubicBezTo>
                <a:cubicBezTo>
                  <a:pt x="387832" y="107354"/>
                  <a:pt x="387539" y="113921"/>
                  <a:pt x="383822" y="118567"/>
                </a:cubicBezTo>
                <a:cubicBezTo>
                  <a:pt x="379584" y="123864"/>
                  <a:pt x="372533" y="126092"/>
                  <a:pt x="366889" y="129855"/>
                </a:cubicBezTo>
                <a:cubicBezTo>
                  <a:pt x="363126" y="135500"/>
                  <a:pt x="360705" y="142322"/>
                  <a:pt x="355600" y="146789"/>
                </a:cubicBezTo>
                <a:cubicBezTo>
                  <a:pt x="345389" y="155723"/>
                  <a:pt x="334896" y="166077"/>
                  <a:pt x="321733" y="169367"/>
                </a:cubicBezTo>
                <a:cubicBezTo>
                  <a:pt x="270806" y="182098"/>
                  <a:pt x="291297" y="175749"/>
                  <a:pt x="259644" y="186300"/>
                </a:cubicBezTo>
                <a:cubicBezTo>
                  <a:pt x="254336" y="184973"/>
                  <a:pt x="226754" y="178689"/>
                  <a:pt x="220133" y="175011"/>
                </a:cubicBezTo>
                <a:cubicBezTo>
                  <a:pt x="208273" y="168422"/>
                  <a:pt x="197556" y="159959"/>
                  <a:pt x="186267" y="152433"/>
                </a:cubicBezTo>
                <a:lnTo>
                  <a:pt x="169333" y="141144"/>
                </a:lnTo>
                <a:cubicBezTo>
                  <a:pt x="163689" y="137381"/>
                  <a:pt x="158836" y="132000"/>
                  <a:pt x="152400" y="129855"/>
                </a:cubicBezTo>
                <a:lnTo>
                  <a:pt x="118533" y="118567"/>
                </a:lnTo>
                <a:cubicBezTo>
                  <a:pt x="90311" y="122330"/>
                  <a:pt x="59629" y="117732"/>
                  <a:pt x="33867" y="129855"/>
                </a:cubicBezTo>
                <a:cubicBezTo>
                  <a:pt x="23100" y="134922"/>
                  <a:pt x="26997" y="152673"/>
                  <a:pt x="22578" y="163722"/>
                </a:cubicBezTo>
                <a:lnTo>
                  <a:pt x="11289" y="191944"/>
                </a:lnTo>
                <a:cubicBezTo>
                  <a:pt x="9704" y="201453"/>
                  <a:pt x="0" y="258052"/>
                  <a:pt x="0" y="265322"/>
                </a:cubicBezTo>
                <a:cubicBezTo>
                  <a:pt x="0" y="291730"/>
                  <a:pt x="1525" y="318259"/>
                  <a:pt x="5644" y="344344"/>
                </a:cubicBezTo>
                <a:cubicBezTo>
                  <a:pt x="7224" y="354352"/>
                  <a:pt x="13953" y="362883"/>
                  <a:pt x="16933" y="372567"/>
                </a:cubicBezTo>
                <a:cubicBezTo>
                  <a:pt x="21496" y="387396"/>
                  <a:pt x="23316" y="403003"/>
                  <a:pt x="28222" y="417722"/>
                </a:cubicBezTo>
                <a:lnTo>
                  <a:pt x="39511" y="451589"/>
                </a:lnTo>
                <a:cubicBezTo>
                  <a:pt x="41393" y="457233"/>
                  <a:pt x="43713" y="462750"/>
                  <a:pt x="45156" y="468522"/>
                </a:cubicBezTo>
                <a:cubicBezTo>
                  <a:pt x="47037" y="476048"/>
                  <a:pt x="47744" y="483970"/>
                  <a:pt x="50800" y="491100"/>
                </a:cubicBezTo>
                <a:cubicBezTo>
                  <a:pt x="59781" y="512057"/>
                  <a:pt x="91996" y="534738"/>
                  <a:pt x="101600" y="547544"/>
                </a:cubicBezTo>
                <a:cubicBezTo>
                  <a:pt x="165008" y="632090"/>
                  <a:pt x="76509" y="516307"/>
                  <a:pt x="135467" y="587055"/>
                </a:cubicBezTo>
                <a:cubicBezTo>
                  <a:pt x="201253" y="665997"/>
                  <a:pt x="150015" y="612892"/>
                  <a:pt x="197556" y="660433"/>
                </a:cubicBezTo>
                <a:cubicBezTo>
                  <a:pt x="222903" y="723805"/>
                  <a:pt x="191145" y="650025"/>
                  <a:pt x="231422" y="722522"/>
                </a:cubicBezTo>
                <a:cubicBezTo>
                  <a:pt x="234312" y="727723"/>
                  <a:pt x="233767" y="734505"/>
                  <a:pt x="237067" y="739455"/>
                </a:cubicBezTo>
                <a:cubicBezTo>
                  <a:pt x="241495" y="746097"/>
                  <a:pt x="248890" y="750257"/>
                  <a:pt x="254000" y="756389"/>
                </a:cubicBezTo>
                <a:cubicBezTo>
                  <a:pt x="280135" y="787752"/>
                  <a:pt x="250958" y="778821"/>
                  <a:pt x="310444" y="818478"/>
                </a:cubicBezTo>
                <a:lnTo>
                  <a:pt x="361244" y="852344"/>
                </a:lnTo>
                <a:cubicBezTo>
                  <a:pt x="365007" y="857989"/>
                  <a:pt x="368118" y="864127"/>
                  <a:pt x="372533" y="869278"/>
                </a:cubicBezTo>
                <a:cubicBezTo>
                  <a:pt x="379460" y="877359"/>
                  <a:pt x="389008" y="883136"/>
                  <a:pt x="395111" y="891855"/>
                </a:cubicBezTo>
                <a:cubicBezTo>
                  <a:pt x="402349" y="902195"/>
                  <a:pt x="407357" y="914003"/>
                  <a:pt x="412044" y="925722"/>
                </a:cubicBezTo>
                <a:cubicBezTo>
                  <a:pt x="414925" y="932925"/>
                  <a:pt x="412723" y="942340"/>
                  <a:pt x="417689" y="948300"/>
                </a:cubicBezTo>
                <a:cubicBezTo>
                  <a:pt x="426572" y="958959"/>
                  <a:pt x="451126" y="961327"/>
                  <a:pt x="462844" y="965233"/>
                </a:cubicBezTo>
                <a:cubicBezTo>
                  <a:pt x="472456" y="968437"/>
                  <a:pt x="481455" y="973318"/>
                  <a:pt x="491067" y="976522"/>
                </a:cubicBezTo>
                <a:cubicBezTo>
                  <a:pt x="498426" y="978975"/>
                  <a:pt x="506381" y="979443"/>
                  <a:pt x="513644" y="982167"/>
                </a:cubicBezTo>
                <a:cubicBezTo>
                  <a:pt x="521522" y="985121"/>
                  <a:pt x="529007" y="989126"/>
                  <a:pt x="536222" y="993455"/>
                </a:cubicBezTo>
                <a:cubicBezTo>
                  <a:pt x="547856" y="1000435"/>
                  <a:pt x="557218" y="1011742"/>
                  <a:pt x="570089" y="1016033"/>
                </a:cubicBezTo>
                <a:cubicBezTo>
                  <a:pt x="595881" y="1024631"/>
                  <a:pt x="584777" y="1019569"/>
                  <a:pt x="615244" y="1038611"/>
                </a:cubicBezTo>
                <a:cubicBezTo>
                  <a:pt x="620997" y="1042206"/>
                  <a:pt x="625694" y="1047905"/>
                  <a:pt x="632178" y="1049900"/>
                </a:cubicBezTo>
                <a:cubicBezTo>
                  <a:pt x="650517" y="1055543"/>
                  <a:pt x="688622" y="1061189"/>
                  <a:pt x="688622" y="1061189"/>
                </a:cubicBezTo>
                <a:cubicBezTo>
                  <a:pt x="873032" y="1058115"/>
                  <a:pt x="960122" y="1078480"/>
                  <a:pt x="1106311" y="1038611"/>
                </a:cubicBezTo>
                <a:cubicBezTo>
                  <a:pt x="1121820" y="1034381"/>
                  <a:pt x="1136216" y="1026761"/>
                  <a:pt x="1151467" y="1021678"/>
                </a:cubicBezTo>
                <a:cubicBezTo>
                  <a:pt x="1164461" y="1017347"/>
                  <a:pt x="1177904" y="1014475"/>
                  <a:pt x="1190978" y="1010389"/>
                </a:cubicBezTo>
                <a:cubicBezTo>
                  <a:pt x="1208015" y="1005065"/>
                  <a:pt x="1224147" y="996239"/>
                  <a:pt x="1241778" y="993455"/>
                </a:cubicBezTo>
                <a:lnTo>
                  <a:pt x="1349022" y="976522"/>
                </a:lnTo>
                <a:cubicBezTo>
                  <a:pt x="1360311" y="970878"/>
                  <a:pt x="1370826" y="963301"/>
                  <a:pt x="1382889" y="959589"/>
                </a:cubicBezTo>
                <a:cubicBezTo>
                  <a:pt x="1395605" y="955676"/>
                  <a:pt x="1409108" y="954522"/>
                  <a:pt x="1422400" y="953944"/>
                </a:cubicBezTo>
                <a:cubicBezTo>
                  <a:pt x="1495732" y="950756"/>
                  <a:pt x="1569155" y="950181"/>
                  <a:pt x="1642533" y="948300"/>
                </a:cubicBezTo>
                <a:cubicBezTo>
                  <a:pt x="1662968" y="934677"/>
                  <a:pt x="1645356" y="956766"/>
                  <a:pt x="1648178" y="942655"/>
                </a:cubicBezTo>
                <a:close/>
              </a:path>
            </a:pathLst>
          </a:cu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p:cNvSpPr txBox="1"/>
          <p:nvPr/>
        </p:nvSpPr>
        <p:spPr>
          <a:xfrm>
            <a:off x="3429000" y="1219200"/>
            <a:ext cx="1945890" cy="369332"/>
          </a:xfrm>
          <a:prstGeom prst="rect">
            <a:avLst/>
          </a:prstGeom>
          <a:noFill/>
        </p:spPr>
        <p:txBody>
          <a:bodyPr wrap="none" rtlCol="0">
            <a:spAutoFit/>
          </a:bodyPr>
          <a:lstStyle/>
          <a:p>
            <a:r>
              <a:rPr lang="en-US" dirty="0" smtClean="0"/>
              <a:t>The ‘Keeling curve’</a:t>
            </a:r>
            <a:endParaRPr lang="en-US" dirty="0"/>
          </a:p>
        </p:txBody>
      </p:sp>
      <p:sp>
        <p:nvSpPr>
          <p:cNvPr id="16" name="Rectangle 15"/>
          <p:cNvSpPr/>
          <p:nvPr/>
        </p:nvSpPr>
        <p:spPr>
          <a:xfrm>
            <a:off x="2286000" y="2209800"/>
            <a:ext cx="2286000" cy="152400"/>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2286000" y="2362200"/>
            <a:ext cx="2286000" cy="304800"/>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Content Placeholder 2"/>
          <p:cNvSpPr txBox="1">
            <a:spLocks/>
          </p:cNvSpPr>
          <p:nvPr/>
        </p:nvSpPr>
        <p:spPr>
          <a:xfrm>
            <a:off x="1066800" y="5181600"/>
            <a:ext cx="7620000" cy="685800"/>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b="0" i="0" u="none" strike="noStrike" kern="1200" cap="none" spc="0" normalizeH="0" baseline="0" noProof="0" dirty="0" smtClean="0">
                <a:ln>
                  <a:noFill/>
                </a:ln>
                <a:solidFill>
                  <a:schemeClr val="tx1"/>
                </a:solidFill>
                <a:effectLst/>
                <a:uLnTx/>
                <a:uFillTx/>
                <a:latin typeface="+mn-lt"/>
                <a:ea typeface="+mn-ea"/>
                <a:cs typeface="+mn-cs"/>
              </a:rPr>
              <a:t>Mankind’s use of fossil fuel is causing the CO</a:t>
            </a:r>
            <a:r>
              <a:rPr kumimoji="0" lang="en-US" b="0" i="0" u="none" strike="noStrike" kern="1200" cap="none" spc="0" normalizeH="0" baseline="-25000" noProof="0" dirty="0" smtClean="0">
                <a:ln>
                  <a:noFill/>
                </a:ln>
                <a:solidFill>
                  <a:schemeClr val="tx1"/>
                </a:solidFill>
                <a:effectLst/>
                <a:uLnTx/>
                <a:uFillTx/>
                <a:latin typeface="+mn-lt"/>
                <a:ea typeface="+mn-ea"/>
                <a:cs typeface="+mn-cs"/>
              </a:rPr>
              <a:t>2 </a:t>
            </a:r>
            <a:r>
              <a:rPr kumimoji="0" lang="en-US" b="0" i="0" u="none" strike="noStrike" kern="1200" cap="none" spc="0" normalizeH="0" baseline="0" noProof="0" dirty="0" smtClean="0">
                <a:ln>
                  <a:noFill/>
                </a:ln>
                <a:solidFill>
                  <a:schemeClr val="tx1"/>
                </a:solidFill>
                <a:effectLst/>
                <a:uLnTx/>
                <a:uFillTx/>
                <a:latin typeface="+mn-lt"/>
                <a:ea typeface="+mn-ea"/>
                <a:cs typeface="+mn-cs"/>
              </a:rPr>
              <a:t>concentration in the atmosphere to rise significantly. Isotopes show this is fossil based CO</a:t>
            </a:r>
            <a:r>
              <a:rPr kumimoji="0" lang="en-US" b="0" i="0" u="none" strike="noStrike" kern="1200" cap="none" spc="0" normalizeH="0" baseline="-25000" noProof="0" dirty="0" smtClean="0">
                <a:ln>
                  <a:noFill/>
                </a:ln>
                <a:solidFill>
                  <a:schemeClr val="tx1"/>
                </a:solidFill>
                <a:effectLst/>
                <a:uLnTx/>
                <a:uFillTx/>
                <a:latin typeface="+mn-lt"/>
                <a:ea typeface="+mn-ea"/>
                <a:cs typeface="+mn-cs"/>
              </a:rPr>
              <a:t>2</a:t>
            </a:r>
            <a:r>
              <a:rPr kumimoji="0" lang="en-US" b="0" i="0" u="none" strike="noStrike" kern="1200" cap="none" spc="0" normalizeH="0" baseline="0" noProof="0" dirty="0" smtClean="0">
                <a:ln>
                  <a:noFill/>
                </a:ln>
                <a:solidFill>
                  <a:schemeClr val="tx1"/>
                </a:solidFill>
                <a:effectLst/>
                <a:uLnTx/>
                <a:uFillTx/>
                <a:latin typeface="+mn-lt"/>
                <a:ea typeface="+mn-ea"/>
                <a:cs typeface="+mn-cs"/>
              </a:rPr>
              <a:t>.</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b="0" i="0" u="none" strike="noStrike" kern="1200" cap="none" spc="0" normalizeH="0" baseline="0" noProof="0" dirty="0">
              <a:ln>
                <a:noFill/>
              </a:ln>
              <a:solidFill>
                <a:schemeClr val="tx1"/>
              </a:solidFill>
              <a:effectLst/>
              <a:uLnTx/>
              <a:uFillTx/>
              <a:latin typeface="+mn-lt"/>
              <a:ea typeface="+mn-ea"/>
              <a:cs typeface="+mn-cs"/>
            </a:endParaRPr>
          </a:p>
        </p:txBody>
      </p:sp>
      <p:sp>
        <p:nvSpPr>
          <p:cNvPr id="20" name="Content Placeholder 2"/>
          <p:cNvSpPr txBox="1">
            <a:spLocks/>
          </p:cNvSpPr>
          <p:nvPr/>
        </p:nvSpPr>
        <p:spPr>
          <a:xfrm>
            <a:off x="1066800" y="5562600"/>
            <a:ext cx="7239000" cy="838200"/>
          </a:xfrm>
          <a:prstGeom prst="rect">
            <a:avLst/>
          </a:prstGeom>
        </p:spPr>
        <p:txBody>
          <a:bodyPr vert="horz" lIns="91440" tIns="45720" rIns="91440" bIns="45720" rtlCol="0">
            <a:noAutofit/>
          </a:bodyPr>
          <a:lstStyle/>
          <a:p>
            <a:pPr marL="342900" marR="0" lvl="0" indent="-342900" algn="l" defTabSz="914400" rtl="0" eaLnBrk="1" fontAlgn="auto" latinLnBrk="0" hangingPunct="1">
              <a:lnSpc>
                <a:spcPct val="100000"/>
              </a:lnSpc>
              <a:spcBef>
                <a:spcPct val="20000"/>
              </a:spcBef>
              <a:spcAft>
                <a:spcPts val="0"/>
              </a:spcAft>
              <a:buClrTx/>
              <a:buSzTx/>
              <a:tabLst/>
              <a:defRPr/>
            </a:pPr>
            <a:endParaRPr kumimoji="0" lang="en-US"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b="0" i="0" u="none" strike="noStrike" kern="1200" cap="none" spc="0" normalizeH="0" baseline="0" noProof="0" dirty="0" smtClean="0">
                <a:ln>
                  <a:noFill/>
                </a:ln>
                <a:solidFill>
                  <a:schemeClr val="tx1"/>
                </a:solidFill>
                <a:effectLst/>
                <a:uLnTx/>
                <a:uFillTx/>
                <a:latin typeface="+mn-lt"/>
                <a:ea typeface="+mn-ea"/>
                <a:cs typeface="+mn-cs"/>
              </a:rPr>
              <a:t>This is actually less than what we predict from industrial processes.</a:t>
            </a:r>
            <a:r>
              <a:rPr lang="en-US" dirty="0" smtClean="0"/>
              <a:t>  </a:t>
            </a:r>
            <a:r>
              <a:rPr kumimoji="0" lang="en-US" b="0" i="0" u="none" strike="noStrike" kern="1200" cap="none" spc="0" normalizeH="0" baseline="0" noProof="0" dirty="0" smtClean="0">
                <a:ln>
                  <a:noFill/>
                </a:ln>
                <a:solidFill>
                  <a:schemeClr val="tx1"/>
                </a:solidFill>
                <a:effectLst/>
                <a:uLnTx/>
                <a:uFillTx/>
                <a:latin typeface="+mn-lt"/>
                <a:ea typeface="+mn-ea"/>
                <a:cs typeface="+mn-cs"/>
              </a:rPr>
              <a:t>Where is the rest of the CO</a:t>
            </a:r>
            <a:r>
              <a:rPr kumimoji="0" lang="en-US" b="0" i="0" u="none" strike="noStrike" kern="1200" cap="none" spc="0" normalizeH="0" baseline="-25000" noProof="0" dirty="0" smtClean="0">
                <a:ln>
                  <a:noFill/>
                </a:ln>
                <a:solidFill>
                  <a:schemeClr val="tx1"/>
                </a:solidFill>
                <a:effectLst/>
                <a:uLnTx/>
                <a:uFillTx/>
                <a:latin typeface="+mn-lt"/>
                <a:ea typeface="+mn-ea"/>
                <a:cs typeface="+mn-cs"/>
              </a:rPr>
              <a:t>2</a:t>
            </a:r>
            <a:r>
              <a:rPr kumimoji="0" lang="en-US" b="0" i="0" u="none" strike="noStrike" kern="1200" cap="none" spc="0" normalizeH="0" baseline="0" noProof="0" dirty="0" smtClean="0">
                <a:ln>
                  <a:noFill/>
                </a:ln>
                <a:solidFill>
                  <a:schemeClr val="tx1"/>
                </a:solidFill>
                <a:effectLst/>
                <a:uLnTx/>
                <a:uFillTx/>
                <a:latin typeface="+mn-lt"/>
                <a:ea typeface="+mn-ea"/>
                <a:cs typeface="+mn-cs"/>
              </a:rPr>
              <a:t>?</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b="0" i="0" u="none" strike="noStrike" kern="1200" cap="none" spc="0" normalizeH="0" baseline="0" noProof="0" dirty="0">
              <a:ln>
                <a:noFill/>
              </a:ln>
              <a:solidFill>
                <a:schemeClr val="tx1"/>
              </a:solidFill>
              <a:effectLst/>
              <a:uLnTx/>
              <a:uFillTx/>
              <a:latin typeface="+mn-lt"/>
              <a:ea typeface="+mn-ea"/>
              <a:cs typeface="+mn-cs"/>
            </a:endParaRPr>
          </a:p>
        </p:txBody>
      </p:sp>
      <p:sp>
        <p:nvSpPr>
          <p:cNvPr id="21" name="Content Placeholder 2"/>
          <p:cNvSpPr txBox="1">
            <a:spLocks/>
          </p:cNvSpPr>
          <p:nvPr/>
        </p:nvSpPr>
        <p:spPr>
          <a:xfrm>
            <a:off x="1066800" y="5181600"/>
            <a:ext cx="5867400" cy="457200"/>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b="0" i="0" u="none" strike="noStrike" kern="1200" cap="none" spc="0" normalizeH="0" baseline="0" noProof="0" dirty="0" smtClean="0">
                <a:ln>
                  <a:noFill/>
                </a:ln>
                <a:solidFill>
                  <a:schemeClr val="tx1"/>
                </a:solidFill>
                <a:effectLst/>
                <a:uLnTx/>
                <a:uFillTx/>
                <a:latin typeface="+mn-lt"/>
                <a:ea typeface="+mn-ea"/>
                <a:cs typeface="+mn-cs"/>
              </a:rPr>
              <a:t>The ‘missing’ CO</a:t>
            </a:r>
            <a:r>
              <a:rPr kumimoji="0" lang="en-US" b="0" i="0" u="none" strike="noStrike" kern="1200" cap="none" spc="0" normalizeH="0" baseline="-25000" noProof="0" dirty="0" smtClean="0">
                <a:ln>
                  <a:noFill/>
                </a:ln>
                <a:solidFill>
                  <a:schemeClr val="tx1"/>
                </a:solidFill>
                <a:effectLst/>
                <a:uLnTx/>
                <a:uFillTx/>
                <a:latin typeface="+mn-lt"/>
                <a:ea typeface="+mn-ea"/>
                <a:cs typeface="+mn-cs"/>
              </a:rPr>
              <a:t>2</a:t>
            </a:r>
            <a:r>
              <a:rPr kumimoji="0" lang="en-US" b="0" i="0" u="none" strike="noStrike" kern="1200" cap="none" spc="0" normalizeH="0" baseline="0" noProof="0" dirty="0" smtClean="0">
                <a:ln>
                  <a:noFill/>
                </a:ln>
                <a:solidFill>
                  <a:schemeClr val="tx1"/>
                </a:solidFill>
                <a:effectLst/>
                <a:uLnTx/>
                <a:uFillTx/>
                <a:latin typeface="+mn-lt"/>
                <a:ea typeface="+mn-ea"/>
                <a:cs typeface="+mn-cs"/>
              </a:rPr>
              <a:t> is going into the ocean</a:t>
            </a:r>
            <a:endParaRPr kumimoji="0" lang="en-US" b="0" i="0" u="none" strike="noStrike" kern="1200" cap="none" spc="0" normalizeH="0" baseline="-2500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b="0" i="0" u="none" strike="noStrike" kern="1200" cap="none" spc="0" normalizeH="0" baseline="0" noProof="0" dirty="0">
              <a:ln>
                <a:noFill/>
              </a:ln>
              <a:solidFill>
                <a:schemeClr val="tx1"/>
              </a:solidFill>
              <a:effectLst/>
              <a:uLnTx/>
              <a:uFillTx/>
              <a:latin typeface="+mn-lt"/>
              <a:ea typeface="+mn-ea"/>
              <a:cs typeface="+mn-cs"/>
            </a:endParaRPr>
          </a:p>
        </p:txBody>
      </p:sp>
      <p:sp>
        <p:nvSpPr>
          <p:cNvPr id="22" name="Title 1"/>
          <p:cNvSpPr txBox="1">
            <a:spLocks/>
          </p:cNvSpPr>
          <p:nvPr/>
        </p:nvSpPr>
        <p:spPr>
          <a:xfrm>
            <a:off x="1143000" y="152400"/>
            <a:ext cx="8229600" cy="7620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smtClean="0">
                <a:ln>
                  <a:noFill/>
                </a:ln>
                <a:solidFill>
                  <a:srgbClr val="4F81BD"/>
                </a:solidFill>
                <a:effectLst/>
                <a:uLnTx/>
                <a:uFillTx/>
                <a:latin typeface="+mj-lt"/>
                <a:ea typeface="+mj-ea"/>
                <a:cs typeface="+mj-cs"/>
              </a:rPr>
              <a:t>CO</a:t>
            </a:r>
            <a:r>
              <a:rPr kumimoji="0" lang="en-US" sz="4400" b="1" i="0" u="none" strike="noStrike" kern="1200" cap="none" spc="0" normalizeH="0" baseline="-25000" noProof="0" dirty="0" smtClean="0">
                <a:ln>
                  <a:noFill/>
                </a:ln>
                <a:solidFill>
                  <a:srgbClr val="4F81BD"/>
                </a:solidFill>
                <a:effectLst/>
                <a:uLnTx/>
                <a:uFillTx/>
                <a:latin typeface="+mj-lt"/>
                <a:ea typeface="+mj-ea"/>
                <a:cs typeface="+mj-cs"/>
              </a:rPr>
              <a:t>2</a:t>
            </a:r>
            <a:r>
              <a:rPr kumimoji="0" lang="en-US" sz="4400" b="1" i="0" u="none" strike="noStrike" kern="1200" cap="none" spc="0" normalizeH="0" baseline="0" noProof="0" dirty="0" smtClean="0">
                <a:ln>
                  <a:noFill/>
                </a:ln>
                <a:solidFill>
                  <a:srgbClr val="4F81BD"/>
                </a:solidFill>
                <a:effectLst/>
                <a:uLnTx/>
                <a:uFillTx/>
                <a:latin typeface="+mj-lt"/>
                <a:ea typeface="+mj-ea"/>
                <a:cs typeface="+mj-cs"/>
              </a:rPr>
              <a:t> in the Atmosphere</a:t>
            </a:r>
            <a:endParaRPr kumimoji="0" lang="en-US" sz="4400" b="1" i="0" u="none" strike="noStrike" kern="1200" cap="none" spc="0" normalizeH="0" baseline="0" noProof="0" dirty="0">
              <a:ln>
                <a:noFill/>
              </a:ln>
              <a:solidFill>
                <a:srgbClr val="4F81BD"/>
              </a:solidFill>
              <a:effectLst/>
              <a:uLnTx/>
              <a:uFillTx/>
              <a:latin typeface="+mj-lt"/>
              <a:ea typeface="+mj-ea"/>
              <a:cs typeface="+mj-cs"/>
            </a:endParaRPr>
          </a:p>
        </p:txBody>
      </p:sp>
      <p:sp>
        <p:nvSpPr>
          <p:cNvPr id="19" name="Rectangle 18"/>
          <p:cNvSpPr/>
          <p:nvPr/>
        </p:nvSpPr>
        <p:spPr>
          <a:xfrm>
            <a:off x="7162800" y="1066800"/>
            <a:ext cx="685800" cy="38100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19693433"/>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9"/>
                                        </p:tgtEl>
                                        <p:attrNameLst>
                                          <p:attrName>style.visibility</p:attrName>
                                        </p:attrNameLst>
                                      </p:cBhvr>
                                      <p:to>
                                        <p:strVal val="hidden"/>
                                      </p:to>
                                    </p:set>
                                  </p:childTnLst>
                                </p:cTn>
                              </p:par>
                              <p:par>
                                <p:cTn id="9" presetID="10" presetClass="entr" presetSubtype="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par>
                                <p:cTn id="12" presetID="1" presetClass="entr" presetSubtype="0" fill="hold" grpId="0" nodeType="withEffect">
                                  <p:stCondLst>
                                    <p:cond delay="0"/>
                                  </p:stCondLst>
                                  <p:childTnLst>
                                    <p:set>
                                      <p:cBhvr>
                                        <p:cTn id="13" dur="1" fill="hold">
                                          <p:stCondLst>
                                            <p:cond delay="0"/>
                                          </p:stCondLst>
                                        </p:cTn>
                                        <p:tgtEl>
                                          <p:spTgt spid="21"/>
                                        </p:tgtEl>
                                        <p:attrNameLst>
                                          <p:attrName>style.visibility</p:attrName>
                                        </p:attrNameLst>
                                      </p:cBhvr>
                                      <p:to>
                                        <p:strVal val="visible"/>
                                      </p:to>
                                    </p:set>
                                  </p:childTnLst>
                                </p:cTn>
                              </p:par>
                              <p:par>
                                <p:cTn id="14" presetID="1" presetClass="exit" presetSubtype="0" fill="hold" grpId="0" nodeType="withEffect">
                                  <p:stCondLst>
                                    <p:cond delay="0"/>
                                  </p:stCondLst>
                                  <p:childTnLst>
                                    <p:set>
                                      <p:cBhvr>
                                        <p:cTn id="15" dur="1" fill="hold">
                                          <p:stCondLst>
                                            <p:cond delay="0"/>
                                          </p:stCondLst>
                                        </p:cTn>
                                        <p:tgtEl>
                                          <p:spTgt spid="20"/>
                                        </p:tgtEl>
                                        <p:attrNameLst>
                                          <p:attrName>style.visibility</p:attrName>
                                        </p:attrNameLst>
                                      </p:cBhvr>
                                      <p:to>
                                        <p:strVal val="hidden"/>
                                      </p:to>
                                    </p:set>
                                  </p:childTnLst>
                                </p:cTn>
                              </p:par>
                              <p:par>
                                <p:cTn id="16" presetID="10" presetClass="exit" presetSubtype="0" fill="hold" grpId="0" nodeType="withEffect">
                                  <p:stCondLst>
                                    <p:cond delay="0"/>
                                  </p:stCondLst>
                                  <p:childTnLst>
                                    <p:animEffect transition="out" filter="fade">
                                      <p:cBhvr>
                                        <p:cTn id="17" dur="500"/>
                                        <p:tgtEl>
                                          <p:spTgt spid="22"/>
                                        </p:tgtEl>
                                      </p:cBhvr>
                                    </p:animEffect>
                                    <p:set>
                                      <p:cBhvr>
                                        <p:cTn id="18" dur="1" fill="hold">
                                          <p:stCondLst>
                                            <p:cond delay="499"/>
                                          </p:stCondLst>
                                        </p:cTn>
                                        <p:tgtEl>
                                          <p:spTgt spid="22"/>
                                        </p:tgtEl>
                                        <p:attrNameLst>
                                          <p:attrName>style.visibility</p:attrName>
                                        </p:attrNameLst>
                                      </p:cBhvr>
                                      <p:to>
                                        <p:strVal val="hidden"/>
                                      </p:to>
                                    </p:set>
                                  </p:childTnLst>
                                </p:cTn>
                              </p:par>
                              <p:par>
                                <p:cTn id="19" presetID="1" presetClass="exit"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hidden"/>
                                      </p:to>
                                    </p:set>
                                  </p:childTnLst>
                                </p:cTn>
                              </p:par>
                              <p:par>
                                <p:cTn id="21" presetID="1" presetClass="exit" presetSubtype="0" fill="hold" nodeType="withEffect">
                                  <p:stCondLst>
                                    <p:cond delay="0"/>
                                  </p:stCondLst>
                                  <p:childTnLst>
                                    <p:set>
                                      <p:cBhvr>
                                        <p:cTn id="22" dur="1" fill="hold">
                                          <p:stCondLst>
                                            <p:cond delay="0"/>
                                          </p:stCondLst>
                                        </p:cTn>
                                        <p:tgtEl>
                                          <p:spTgt spid="16"/>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11"/>
                                        </p:tgtEl>
                                        <p:attrNameLst>
                                          <p:attrName>style.visibility</p:attrName>
                                        </p:attrNameLst>
                                      </p:cBhvr>
                                      <p:to>
                                        <p:strVal val="hidden"/>
                                      </p:to>
                                    </p:set>
                                  </p:childTnLst>
                                </p:cTn>
                              </p:par>
                              <p:par>
                                <p:cTn id="27" presetID="1" presetClass="exit" presetSubtype="0" fill="hold" nodeType="withEffect">
                                  <p:stCondLst>
                                    <p:cond delay="0"/>
                                  </p:stCondLst>
                                  <p:childTnLst>
                                    <p:set>
                                      <p:cBhvr>
                                        <p:cTn id="28" dur="1" fill="hold">
                                          <p:stCondLst>
                                            <p:cond delay="0"/>
                                          </p:stCondLst>
                                        </p:cTn>
                                        <p:tgtEl>
                                          <p:spTgt spid="17"/>
                                        </p:tgtEl>
                                        <p:attrNameLst>
                                          <p:attrName>style.visibility</p:attrName>
                                        </p:attrNameLst>
                                      </p:cBhvr>
                                      <p:to>
                                        <p:strVal val="hidden"/>
                                      </p:to>
                                    </p:set>
                                  </p:childTnLst>
                                </p:cTn>
                              </p:par>
                              <p:par>
                                <p:cTn id="29" presetID="1" presetClass="entr" presetSubtype="0" fill="hold" grpId="0" nodeType="withEffect">
                                  <p:stCondLst>
                                    <p:cond delay="0"/>
                                  </p:stCondLst>
                                  <p:childTnLst>
                                    <p:set>
                                      <p:cBhvr>
                                        <p:cTn id="30" dur="1" fill="hold">
                                          <p:stCondLst>
                                            <p:cond delay="0"/>
                                          </p:stCondLst>
                                        </p:cTn>
                                        <p:tgtEl>
                                          <p:spTgt spid="3">
                                            <p:txEl>
                                              <p:pRg st="0" end="0"/>
                                            </p:txEl>
                                          </p:spTgt>
                                        </p:tgtEl>
                                        <p:attrNameLst>
                                          <p:attrName>style.visibility</p:attrName>
                                        </p:attrNameLst>
                                      </p:cBhvr>
                                      <p:to>
                                        <p:strVal val="visible"/>
                                      </p:to>
                                    </p:set>
                                  </p:childTnLst>
                                </p:cTn>
                              </p:par>
                              <p:par>
                                <p:cTn id="31" presetID="1" presetClass="exit" presetSubtype="0" fill="hold" grpId="0" nodeType="withEffect">
                                  <p:stCondLst>
                                    <p:cond delay="0"/>
                                  </p:stCondLst>
                                  <p:childTnLst>
                                    <p:set>
                                      <p:cBhvr>
                                        <p:cTn id="32" dur="1" fill="hold">
                                          <p:stCondLst>
                                            <p:cond delay="0"/>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15" grpId="0"/>
      <p:bldP spid="18" grpId="0"/>
      <p:bldP spid="20" grpId="0"/>
      <p:bldP spid="21" grpId="0"/>
      <p:bldP spid="22" grpId="0"/>
      <p:bldP spid="19"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63462</TotalTime>
  <Words>3248</Words>
  <Application>Microsoft Macintosh PowerPoint</Application>
  <PresentationFormat>On-screen Show (4:3)</PresentationFormat>
  <Paragraphs>401</Paragraphs>
  <Slides>71</Slides>
  <Notes>6</Notes>
  <HiddenSlides>0</HiddenSlides>
  <MMClips>4</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71</vt:i4>
      </vt:variant>
    </vt:vector>
  </HeadingPairs>
  <TitlesOfParts>
    <vt:vector size="73" baseType="lpstr">
      <vt:lpstr>Office Theme</vt:lpstr>
      <vt:lpstr>Image</vt:lpstr>
      <vt:lpstr>Saturday Morning Physics -  April 29, 2017  The Science of Climate Change Dr. Erik Ramberg, Fermilab   </vt:lpstr>
      <vt:lpstr>A Few Key Concepts to Walk Away With:</vt:lpstr>
      <vt:lpstr>An Analogy about Predicting Climate:</vt:lpstr>
      <vt:lpstr>PowerPoint Presentation</vt:lpstr>
      <vt:lpstr>PowerPoint Presentation</vt:lpstr>
      <vt:lpstr>CO2 absorbs infrared light by bending and stretching its chemical bonds and then re-emits infrared in all directions.     (Discovered by John Tyndall in 1865)</vt:lpstr>
      <vt:lpstr>Greenhouse Effect predicted in 1896  by Nobel prize winner Svante Arrhenius:</vt:lpstr>
      <vt:lpstr>PowerPoint Presentation</vt:lpstr>
      <vt:lpstr>CO2 in the Ocean</vt:lpstr>
      <vt:lpstr>CO2 and other Green House Gases (GHG) are now the dominant elements of climate forcing, </vt:lpstr>
      <vt:lpstr>Forces acting on the climate</vt:lpstr>
      <vt:lpstr>Volcano Exploding in Madagascar</vt:lpstr>
      <vt:lpstr>The Sloooow Change in Climate</vt:lpstr>
      <vt:lpstr>Ice Sheets During Last Ice Age</vt:lpstr>
      <vt:lpstr>Milankovitch Cycles</vt:lpstr>
      <vt:lpstr>The Ice Age Climate is Predictable</vt:lpstr>
      <vt:lpstr>PowerPoint Presentation</vt:lpstr>
      <vt:lpstr>PowerPoint Presentation</vt:lpstr>
      <vt:lpstr>The famous ‘PAUSE’ in global warming</vt:lpstr>
      <vt:lpstr>The famous ‘PAUSE’ in global warming</vt:lpstr>
      <vt:lpstr>The famous ‘PAUSE’ in global warming</vt:lpstr>
      <vt:lpstr>An excellent trend calculator (skepticalscience.com)</vt:lpstr>
      <vt:lpstr>  Pay attention to ice volume, not area. Most of the melting is due to thinning of ice.  These maps show that we are rapidly transitioning to a world without permanent Arctic Ice</vt:lpstr>
      <vt:lpstr>Navigating the Northwest Passage</vt:lpstr>
      <vt:lpstr>PowerPoint Presentation</vt:lpstr>
      <vt:lpstr>Simple Sea Level Extrapolation, Using Historical Data, Not Models</vt:lpstr>
      <vt:lpstr> Map of Rise of Sea Level</vt:lpstr>
      <vt:lpstr>PowerPoint Presentation</vt:lpstr>
      <vt:lpstr> Summary</vt:lpstr>
      <vt:lpstr>Climate Science is for everyone </vt:lpstr>
      <vt:lpstr>PowerPoint Presentation</vt:lpstr>
      <vt:lpstr>Thank you so much  for your kind attention !    Any more questions?</vt:lpstr>
      <vt:lpstr>A Bunch of Extra Slides !</vt:lpstr>
      <vt:lpstr>BEST final result</vt:lpstr>
      <vt:lpstr>PowerPoint Presentation</vt:lpstr>
      <vt:lpstr>An excellent trend calculator (skepticalscience.com)</vt:lpstr>
      <vt:lpstr>PowerPoint Presentation</vt:lpstr>
      <vt:lpstr>Corrections to the data</vt:lpstr>
      <vt:lpstr>Simple Sea Level Extrapolation, Using Historical Data, Not Models</vt:lpstr>
      <vt:lpstr>The Economic Imperative for Burning Carbon</vt:lpstr>
      <vt:lpstr>PowerPoint Presentation</vt:lpstr>
      <vt:lpstr>PowerPoint Presentation</vt:lpstr>
      <vt:lpstr>PowerPoint Presentation</vt:lpstr>
      <vt:lpstr>Determining Ice Sheet Mass by Satellite</vt:lpstr>
      <vt:lpstr>Arctic Sea Ice Area</vt:lpstr>
      <vt:lpstr>PowerPoint Presentation</vt:lpstr>
      <vt:lpstr>PowerPoint Presentation</vt:lpstr>
      <vt:lpstr>PowerPoint Presentation</vt:lpstr>
      <vt:lpstr>PowerPoint Presentation</vt:lpstr>
      <vt:lpstr>PowerPoint Presentation</vt:lpstr>
      <vt:lpstr>No urban vs rural systematic effect exists </vt:lpstr>
      <vt:lpstr>PowerPoint Presentation</vt:lpstr>
      <vt:lpstr>PowerPoint Presentation</vt:lpstr>
      <vt:lpstr>Absorption and Emission of Radiation on Earth</vt:lpstr>
      <vt:lpstr>Satellite measurements</vt:lpstr>
      <vt:lpstr>Forces acting  on the climate</vt:lpstr>
      <vt:lpstr>PowerPoint Presentation</vt:lpstr>
      <vt:lpstr>Making the ‘BEST’ Measurement of the Earth’s Surface Temperature – By a ‘Skeptic’ !</vt:lpstr>
      <vt:lpstr>Carbon cycle in the Earth/Atmosphere</vt:lpstr>
      <vt:lpstr>PIOMAS (Pan-Arctic Ice Ocean Modeling and Assimilation System – U. Washington) is a model that uses estimates for sea ice thickness and then calculates ice volume</vt:lpstr>
      <vt:lpstr>Geothermal Forcing is Irrelevant</vt:lpstr>
      <vt:lpstr>PowerPoint Presentation</vt:lpstr>
      <vt:lpstr>Most of the added heat is absorbed in the ocean.  Will it be able to provide this buffer in the future?  What is it doing to deep sea ecology?</vt:lpstr>
      <vt:lpstr>Pick a Temperature !</vt:lpstr>
      <vt:lpstr>Mean Surface Temperatures Over 11,000 years</vt:lpstr>
      <vt:lpstr>PowerPoint Presentation</vt:lpstr>
      <vt:lpstr>Absorption and Emission of Radiation on Earth</vt:lpstr>
      <vt:lpstr>El Nino (&amp; La Nina) – Southern Oscillation (ENSO)</vt:lpstr>
      <vt:lpstr>El Nino (&amp; La Nina) – Southern Oscillation (ENSO)</vt:lpstr>
      <vt:lpstr>Has Global Warming Stopped  in the last 15 years?</vt:lpstr>
      <vt:lpstr>No. Anthropogenic Global Warming is Continuing at a Steady Pace </vt:lpstr>
    </vt:vector>
  </TitlesOfParts>
  <Company>Grizli777</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Global Climate Change Erik Ramberg FSEC meeting – 16 June, 2009</dc:title>
  <dc:creator>Erik</dc:creator>
  <cp:lastModifiedBy>Erik Ramberg</cp:lastModifiedBy>
  <cp:revision>190</cp:revision>
  <cp:lastPrinted>2012-08-31T16:19:14Z</cp:lastPrinted>
  <dcterms:created xsi:type="dcterms:W3CDTF">2014-01-21T22:44:19Z</dcterms:created>
  <dcterms:modified xsi:type="dcterms:W3CDTF">2017-04-29T23:20:28Z</dcterms:modified>
</cp:coreProperties>
</file>