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4122" r:id="rId5"/>
  </p:sldMasterIdLst>
  <p:notesMasterIdLst>
    <p:notesMasterId r:id="rId20"/>
  </p:notesMasterIdLst>
  <p:sldIdLst>
    <p:sldId id="1074" r:id="rId6"/>
    <p:sldId id="1053" r:id="rId7"/>
    <p:sldId id="1057" r:id="rId8"/>
    <p:sldId id="1098" r:id="rId9"/>
    <p:sldId id="1089" r:id="rId10"/>
    <p:sldId id="1093" r:id="rId11"/>
    <p:sldId id="1103" r:id="rId12"/>
    <p:sldId id="1094" r:id="rId13"/>
    <p:sldId id="1106" r:id="rId14"/>
    <p:sldId id="1099" r:id="rId15"/>
    <p:sldId id="1100" r:id="rId16"/>
    <p:sldId id="1101" r:id="rId17"/>
    <p:sldId id="1107" r:id="rId18"/>
    <p:sldId id="1095" r:id="rId19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3655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688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174">
          <p15:clr>
            <a:srgbClr val="A4A3A4"/>
          </p15:clr>
        </p15:guide>
        <p15:guide id="7" orient="horz" pos="128">
          <p15:clr>
            <a:srgbClr val="A4A3A4"/>
          </p15:clr>
        </p15:guide>
        <p15:guide id="8" pos="5621">
          <p15:clr>
            <a:srgbClr val="A4A3A4"/>
          </p15:clr>
        </p15:guide>
        <p15:guide id="9" pos="136">
          <p15:clr>
            <a:srgbClr val="A4A3A4"/>
          </p15:clr>
        </p15:guide>
        <p15:guide id="10" pos="589">
          <p15:clr>
            <a:srgbClr val="A4A3A4"/>
          </p15:clr>
        </p15:guide>
        <p15:guide id="11" pos="3572">
          <p15:clr>
            <a:srgbClr val="A4A3A4"/>
          </p15:clr>
        </p15:guide>
        <p15:guide id="12" pos="5163">
          <p15:clr>
            <a:srgbClr val="A4A3A4"/>
          </p15:clr>
        </p15:guide>
        <p15:guide id="13" pos="4632">
          <p15:clr>
            <a:srgbClr val="A4A3A4"/>
          </p15:clr>
        </p15:guide>
        <p15:guide id="14" pos="44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81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760" y="176"/>
      </p:cViewPr>
      <p:guideLst>
        <p:guide orient="horz" pos="4142"/>
        <p:guide orient="horz" pos="3655"/>
        <p:guide orient="horz" pos="1698"/>
        <p:guide orient="horz" pos="688"/>
        <p:guide orient="horz" pos="2790"/>
        <p:guide orient="horz" pos="174"/>
        <p:guide orient="horz" pos="128"/>
        <p:guide pos="5621"/>
        <p:guide pos="136"/>
        <p:guide pos="589"/>
        <p:guide pos="3572"/>
        <p:guide pos="5163"/>
        <p:guide pos="4632"/>
        <p:guide pos="44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1A7CB-7BF5-48C3-8B39-BA8D49518281}" type="datetimeFigureOut">
              <a:rPr lang="en-US" smtClean="0"/>
              <a:t>12/16/20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225"/>
            <a:ext cx="5588000" cy="3656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EC4C6-0050-48B2-8A0F-C917769AE4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61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5" y="5013473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dirty="0"/>
              <a:t>Speaker Name [20pt Reg]</a:t>
            </a:r>
          </a:p>
          <a:p>
            <a:r>
              <a:rPr lang="en-US" dirty="0"/>
              <a:t>PIP-II DOE IPR CD-2/3a Review</a:t>
            </a:r>
          </a:p>
          <a:p>
            <a:r>
              <a:rPr lang="en-US" dirty="0"/>
              <a:t>28 - 30 January 2020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53011"/>
            <a:ext cx="9161762" cy="923441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574D52-B412-344B-8E8B-A4556C84C3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188" y="870431"/>
            <a:ext cx="9159188" cy="28759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6BAC48-D886-43DD-9692-66D147360A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98427"/>
            <a:ext cx="9144001" cy="286734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8187A29-C693-4E55-B315-20992B125F48}"/>
              </a:ext>
            </a:extLst>
          </p:cNvPr>
          <p:cNvSpPr txBox="1"/>
          <p:nvPr userDrawn="1"/>
        </p:nvSpPr>
        <p:spPr>
          <a:xfrm>
            <a:off x="5741424" y="4819165"/>
            <a:ext cx="3616036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C2B03C5-947A-4075-B999-869466162ED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2784" y="6312189"/>
            <a:ext cx="274320" cy="207455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6FF56AC-4ACC-4D7A-ABBF-147F6753CE6A}"/>
              </a:ext>
            </a:extLst>
          </p:cNvPr>
          <p:cNvSpPr/>
          <p:nvPr userDrawn="1"/>
        </p:nvSpPr>
        <p:spPr>
          <a:xfrm>
            <a:off x="8576931" y="5580509"/>
            <a:ext cx="274320" cy="182880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40D2E43-210E-4B1B-95F0-AE342D936453}"/>
              </a:ext>
            </a:extLst>
          </p:cNvPr>
          <p:cNvSpPr/>
          <p:nvPr userDrawn="1"/>
        </p:nvSpPr>
        <p:spPr>
          <a:xfrm>
            <a:off x="8576929" y="5315187"/>
            <a:ext cx="274320" cy="182880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9755D0B-530A-4901-80DE-AC6F53A8B9D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6325" y="5062166"/>
            <a:ext cx="274320" cy="186656"/>
          </a:xfrm>
          <a:prstGeom prst="rect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72987FE-B692-4B58-B012-2B939D2C3BF5}"/>
              </a:ext>
            </a:extLst>
          </p:cNvPr>
          <p:cNvSpPr/>
          <p:nvPr userDrawn="1"/>
        </p:nvSpPr>
        <p:spPr>
          <a:xfrm>
            <a:off x="8576931" y="5813960"/>
            <a:ext cx="274320" cy="183733"/>
          </a:xfrm>
          <a:prstGeom prst="rect">
            <a:avLst/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824AC5-CF01-4EE6-84B8-08C88D2977AC}"/>
              </a:ext>
            </a:extLst>
          </p:cNvPr>
          <p:cNvSpPr/>
          <p:nvPr userDrawn="1"/>
        </p:nvSpPr>
        <p:spPr>
          <a:xfrm>
            <a:off x="8582784" y="6071826"/>
            <a:ext cx="274320" cy="182880"/>
          </a:xfrm>
          <a:prstGeom prst="rect">
            <a:avLst/>
          </a:prstGeom>
          <a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2733964-A030-48DC-B552-AE8D4D29EDFF}"/>
              </a:ext>
            </a:extLst>
          </p:cNvPr>
          <p:cNvCxnSpPr>
            <a:cxnSpLocks/>
          </p:cNvCxnSpPr>
          <p:nvPr userDrawn="1"/>
        </p:nvCxnSpPr>
        <p:spPr>
          <a:xfrm>
            <a:off x="5841214" y="6634281"/>
            <a:ext cx="3003747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98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10">
            <a:extLst>
              <a:ext uri="{FF2B5EF4-FFF2-40B4-BE49-F238E27FC236}">
                <a16:creationId xmlns:a16="http://schemas.microsoft.com/office/drawing/2014/main" id="{1D8F0163-F6F4-45A8-AF06-8D52E7851801}"/>
              </a:ext>
            </a:extLst>
          </p:cNvPr>
          <p:cNvSpPr txBox="1">
            <a:spLocks/>
          </p:cNvSpPr>
          <p:nvPr userDrawn="1"/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t>Date</a:t>
            </a:r>
          </a:p>
        </p:txBody>
      </p:sp>
      <p:sp>
        <p:nvSpPr>
          <p:cNvPr id="9" name="Footer Placeholder 11">
            <a:extLst>
              <a:ext uri="{FF2B5EF4-FFF2-40B4-BE49-F238E27FC236}">
                <a16:creationId xmlns:a16="http://schemas.microsoft.com/office/drawing/2014/main" id="{10B7CCB0-6B4D-4C40-9F89-5E1BF13F9297}"/>
              </a:ext>
            </a:extLst>
          </p:cNvPr>
          <p:cNvSpPr txBox="1">
            <a:spLocks/>
          </p:cNvSpPr>
          <p:nvPr userDrawn="1"/>
        </p:nvSpPr>
        <p:spPr>
          <a:xfrm>
            <a:off x="1530601" y="6495482"/>
            <a:ext cx="5538537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Speaker Name | Talk Title        Meeting Title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06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Date Placeholder 10">
            <a:extLst>
              <a:ext uri="{FF2B5EF4-FFF2-40B4-BE49-F238E27FC236}">
                <a16:creationId xmlns:a16="http://schemas.microsoft.com/office/drawing/2014/main" id="{AC76CDFC-ABFB-49B7-B566-4A68D0A76C44}"/>
              </a:ext>
            </a:extLst>
          </p:cNvPr>
          <p:cNvSpPr txBox="1">
            <a:spLocks/>
          </p:cNvSpPr>
          <p:nvPr userDrawn="1"/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t>Date</a:t>
            </a:r>
          </a:p>
        </p:txBody>
      </p:sp>
      <p:sp>
        <p:nvSpPr>
          <p:cNvPr id="17" name="Footer Placeholder 11">
            <a:extLst>
              <a:ext uri="{FF2B5EF4-FFF2-40B4-BE49-F238E27FC236}">
                <a16:creationId xmlns:a16="http://schemas.microsoft.com/office/drawing/2014/main" id="{BFCB3D4E-4C39-4339-9372-53FC67487985}"/>
              </a:ext>
            </a:extLst>
          </p:cNvPr>
          <p:cNvSpPr txBox="1">
            <a:spLocks/>
          </p:cNvSpPr>
          <p:nvPr userDrawn="1"/>
        </p:nvSpPr>
        <p:spPr>
          <a:xfrm>
            <a:off x="1530601" y="6495482"/>
            <a:ext cx="5538537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Speaker Name | Talk Title        Meeting Title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630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anchor="b"/>
          <a:lstStyle>
            <a:lvl1pPr>
              <a:defRPr sz="1200" smtClean="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2F7A2BC8-0A8C-4983-8944-A7AD2D2FCB88}"/>
              </a:ext>
            </a:extLst>
          </p:cNvPr>
          <p:cNvSpPr txBox="1">
            <a:spLocks/>
          </p:cNvSpPr>
          <p:nvPr userDrawn="1"/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t>Date</a:t>
            </a:r>
          </a:p>
        </p:txBody>
      </p: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87405ED3-8749-488A-8B5B-BCC5A5AAFE75}"/>
              </a:ext>
            </a:extLst>
          </p:cNvPr>
          <p:cNvSpPr txBox="1">
            <a:spLocks/>
          </p:cNvSpPr>
          <p:nvPr userDrawn="1"/>
        </p:nvSpPr>
        <p:spPr>
          <a:xfrm>
            <a:off x="1530601" y="6495482"/>
            <a:ext cx="5538537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Speaker Name | Talk Title        Meeting Title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044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7721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153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4083" y="6487605"/>
            <a:ext cx="414338" cy="237285"/>
          </a:xfrm>
          <a:prstGeom prst="rect">
            <a:avLst/>
          </a:prstGeom>
        </p:spPr>
        <p:txBody>
          <a:bodyPr anchor="b"/>
          <a:lstStyle>
            <a:lvl1pPr>
              <a:defRPr sz="14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3" name="Date Placeholder 10">
            <a:extLst>
              <a:ext uri="{FF2B5EF4-FFF2-40B4-BE49-F238E27FC236}">
                <a16:creationId xmlns:a16="http://schemas.microsoft.com/office/drawing/2014/main" id="{D1092409-8DFE-4DB4-8979-BFF05908E498}"/>
              </a:ext>
            </a:extLst>
          </p:cNvPr>
          <p:cNvSpPr txBox="1">
            <a:spLocks/>
          </p:cNvSpPr>
          <p:nvPr userDrawn="1"/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t>Date</a:t>
            </a:r>
          </a:p>
        </p:txBody>
      </p:sp>
      <p:sp>
        <p:nvSpPr>
          <p:cNvPr id="39" name="Footer Placeholder 11">
            <a:extLst>
              <a:ext uri="{FF2B5EF4-FFF2-40B4-BE49-F238E27FC236}">
                <a16:creationId xmlns:a16="http://schemas.microsoft.com/office/drawing/2014/main" id="{C6117AE5-BBB1-4852-BCAA-A63783BE59B9}"/>
              </a:ext>
            </a:extLst>
          </p:cNvPr>
          <p:cNvSpPr txBox="1">
            <a:spLocks/>
          </p:cNvSpPr>
          <p:nvPr userDrawn="1"/>
        </p:nvSpPr>
        <p:spPr>
          <a:xfrm>
            <a:off x="1530601" y="6495482"/>
            <a:ext cx="5538537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Speaker Name | Talk Title        Meeting Title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623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6725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212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574189" y="6360810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0E44DA-468D-4764-9AF0-0922B4266F82}"/>
              </a:ext>
            </a:extLst>
          </p:cNvPr>
          <p:cNvSpPr txBox="1"/>
          <p:nvPr/>
        </p:nvSpPr>
        <p:spPr>
          <a:xfrm>
            <a:off x="5541484" y="5027249"/>
            <a:ext cx="33862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In partnership with: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France/CEA/Irfu, CNRS/IN2P3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D4385A-2640-462D-A0F9-1CDE8B819E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1" y="840137"/>
            <a:ext cx="9189720" cy="330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09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6315146"/>
            <a:ext cx="867727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10">
            <a:extLst>
              <a:ext uri="{FF2B5EF4-FFF2-40B4-BE49-F238E27FC236}">
                <a16:creationId xmlns:a16="http://schemas.microsoft.com/office/drawing/2014/main" id="{AA421B9A-C412-4086-98A1-CDEA5D771F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Dec. 17, 2020</a:t>
            </a:r>
            <a:endParaRPr lang="en-US" dirty="0"/>
          </a:p>
        </p:txBody>
      </p: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5D37AFF1-02DB-4D6A-BEF1-210778924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J. Leibfritz / PIP2IT 650 Test Stand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776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860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8797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8797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Date Placeholder 10">
            <a:extLst>
              <a:ext uri="{FF2B5EF4-FFF2-40B4-BE49-F238E27FC236}">
                <a16:creationId xmlns:a16="http://schemas.microsoft.com/office/drawing/2014/main" id="{C767F3C0-1663-43C6-81D6-B919F0DB27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Dec. 17, 2020</a:t>
            </a:r>
            <a:endParaRPr lang="en-US" dirty="0"/>
          </a:p>
        </p:txBody>
      </p:sp>
      <p:sp>
        <p:nvSpPr>
          <p:cNvPr id="19" name="Footer Placeholder 11">
            <a:extLst>
              <a:ext uri="{FF2B5EF4-FFF2-40B4-BE49-F238E27FC236}">
                <a16:creationId xmlns:a16="http://schemas.microsoft.com/office/drawing/2014/main" id="{DDDEA90C-5B09-4424-8120-ADF1EFD8E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J. Leibfritz / PIP2IT 650 Test Stand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4505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1043694"/>
            <a:ext cx="5347605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10">
            <a:extLst>
              <a:ext uri="{FF2B5EF4-FFF2-40B4-BE49-F238E27FC236}">
                <a16:creationId xmlns:a16="http://schemas.microsoft.com/office/drawing/2014/main" id="{01D86377-0EDE-4DFB-89CA-7DADA966A7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Dec. 17, 2020</a:t>
            </a:r>
            <a:endParaRPr lang="en-US" dirty="0"/>
          </a:p>
        </p:txBody>
      </p:sp>
      <p:sp>
        <p:nvSpPr>
          <p:cNvPr id="11" name="Footer Placeholder 11">
            <a:extLst>
              <a:ext uri="{FF2B5EF4-FFF2-40B4-BE49-F238E27FC236}">
                <a16:creationId xmlns:a16="http://schemas.microsoft.com/office/drawing/2014/main" id="{5E0DA075-2226-401E-BD9A-FC30A3334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J. Leibfritz / PIP2IT 650 Test Stand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3810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686800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4DF0CCB-7EA3-7341-A46D-36EC5E85E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4073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10">
            <a:extLst>
              <a:ext uri="{FF2B5EF4-FFF2-40B4-BE49-F238E27FC236}">
                <a16:creationId xmlns:a16="http://schemas.microsoft.com/office/drawing/2014/main" id="{812110B3-A11B-40E7-B18E-AF315383A5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Dec. 17, 2020</a:t>
            </a:r>
            <a:endParaRPr lang="en-US" dirty="0"/>
          </a:p>
        </p:txBody>
      </p:sp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7D65E794-B08E-4560-A2C5-B3FE0FBF3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J. Leibfritz / PIP2IT 650 Test Stand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751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468311"/>
            <a:ext cx="8675688" cy="5684865"/>
          </a:xfrm>
          <a:prstGeom prst="rect">
            <a:avLst/>
          </a:prstGeom>
        </p:spPr>
        <p:txBody>
          <a:bodyPr vert="horz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Date Placeholder 10">
            <a:extLst>
              <a:ext uri="{FF2B5EF4-FFF2-40B4-BE49-F238E27FC236}">
                <a16:creationId xmlns:a16="http://schemas.microsoft.com/office/drawing/2014/main" id="{E427F8C8-83E0-45CE-9B58-860DABFBDA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Dec. 17, 2020</a:t>
            </a:r>
            <a:endParaRPr lang="en-US" dirty="0"/>
          </a:p>
        </p:txBody>
      </p:sp>
      <p:sp>
        <p:nvSpPr>
          <p:cNvPr id="9" name="Footer Placeholder 11">
            <a:extLst>
              <a:ext uri="{FF2B5EF4-FFF2-40B4-BE49-F238E27FC236}">
                <a16:creationId xmlns:a16="http://schemas.microsoft.com/office/drawing/2014/main" id="{3CD7B25F-9566-4797-A56C-21D9B7836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J. Leibfritz / PIP2IT 650 Test Stand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8821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6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9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0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1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2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3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463790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Date Placeholder 10">
            <a:extLst>
              <a:ext uri="{FF2B5EF4-FFF2-40B4-BE49-F238E27FC236}">
                <a16:creationId xmlns:a16="http://schemas.microsoft.com/office/drawing/2014/main" id="{42F3F090-3C97-4AB8-B4EE-BAAB4EC2DC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Dec. 17, 2020</a:t>
            </a:r>
            <a:endParaRPr lang="en-US" dirty="0"/>
          </a:p>
        </p:txBody>
      </p:sp>
      <p:sp>
        <p:nvSpPr>
          <p:cNvPr id="25" name="Footer Placeholder 11">
            <a:extLst>
              <a:ext uri="{FF2B5EF4-FFF2-40B4-BE49-F238E27FC236}">
                <a16:creationId xmlns:a16="http://schemas.microsoft.com/office/drawing/2014/main" id="{966DF8D4-7E05-4230-B71C-576ED2B5B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J. Leibfritz / PIP2IT 650 Test Stand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6666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36588" y="6504212"/>
            <a:ext cx="989012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Dec. 17, 2020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92224" y="6504213"/>
            <a:ext cx="600760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 b="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J. Leibfritz / PIP2IT 650 Test Stand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194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11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1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Dec. 17, 2020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1" y="6495482"/>
            <a:ext cx="5550513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J. Leibfritz / PIP2IT 650 Test Stand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4800" y="6315146"/>
            <a:ext cx="8704708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 txBox="1">
            <a:spLocks/>
          </p:cNvSpPr>
          <p:nvPr/>
        </p:nvSpPr>
        <p:spPr>
          <a:xfrm>
            <a:off x="381001" y="6667500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0B9EE7-128D-4EBB-BF2C-ED5A9CCFE61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9379" y="6379281"/>
            <a:ext cx="773499" cy="4032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098" r:id="rId2"/>
    <p:sldLayoutId id="2147484099" r:id="rId3"/>
    <p:sldLayoutId id="2147484100" r:id="rId4"/>
    <p:sldLayoutId id="2147484101" r:id="rId5"/>
    <p:sldLayoutId id="2147484121" r:id="rId6"/>
    <p:sldLayoutId id="2147484113" r:id="rId7"/>
    <p:sldLayoutId id="2147484132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pic>
        <p:nvPicPr>
          <p:cNvPr id="13" name="Picture 6" descr="FermiLogo_RGB_NALBlue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0684" y="6258863"/>
            <a:ext cx="1094716" cy="19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D3B64A-EA5B-4BBD-B33D-FBB4702EA30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161" y="6204352"/>
            <a:ext cx="1119436" cy="44066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6159D21-C2A4-4927-8486-65CB7942BD35}"/>
              </a:ext>
            </a:extLst>
          </p:cNvPr>
          <p:cNvGrpSpPr/>
          <p:nvPr/>
        </p:nvGrpSpPr>
        <p:grpSpPr>
          <a:xfrm>
            <a:off x="215900" y="6203027"/>
            <a:ext cx="8720277" cy="440660"/>
            <a:chOff x="215900" y="6203027"/>
            <a:chExt cx="8720277" cy="44066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15900" y="6362733"/>
              <a:ext cx="7538966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9C8BDFB-BD51-4DA6-A703-532E36935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6741" y="6203027"/>
              <a:ext cx="1119436" cy="440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484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3C3457-DAF2-EC4A-941F-C7B93B6A42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Jerry Leibfritz</a:t>
            </a:r>
          </a:p>
          <a:p>
            <a:r>
              <a:rPr lang="en-US" dirty="0"/>
              <a:t>December 17, 2020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75D81-DFC0-8B4E-B778-F6051BA039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 of 650MHz Test Stand</a:t>
            </a:r>
          </a:p>
        </p:txBody>
      </p:sp>
    </p:spTree>
    <p:extLst>
      <p:ext uri="{BB962C8B-B14F-4D97-AF65-F5344CB8AC3E}">
        <p14:creationId xmlns:p14="http://schemas.microsoft.com/office/powerpoint/2010/main" val="3530432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362FC6D-84C7-904C-B6D4-9BF6998F3C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213473"/>
            <a:ext cx="8672513" cy="457551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B6A2081-40B0-9741-96C4-CCBC5A36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Stand - plan 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6DE27-5705-034A-9D63-D8A37FF9415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Dec. 17,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62198-7439-7941-975E-475510BCEA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J. Leibfritz / PIP2IT 650 Test Stand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276F8-EDAE-F249-9FD0-7D5A1F3309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5A91FF-C9DE-EA48-A108-31CCC4E5A559}"/>
              </a:ext>
            </a:extLst>
          </p:cNvPr>
          <p:cNvSpPr txBox="1"/>
          <p:nvPr/>
        </p:nvSpPr>
        <p:spPr>
          <a:xfrm>
            <a:off x="2435972" y="4506332"/>
            <a:ext cx="1077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HB650 CM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CD3EFD-923B-754E-BFF0-E2A9782640DD}"/>
              </a:ext>
            </a:extLst>
          </p:cNvPr>
          <p:cNvSpPr txBox="1"/>
          <p:nvPr/>
        </p:nvSpPr>
        <p:spPr>
          <a:xfrm>
            <a:off x="6635133" y="4360839"/>
            <a:ext cx="1077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SSR1 CM</a:t>
            </a:r>
          </a:p>
        </p:txBody>
      </p:sp>
    </p:spTree>
    <p:extLst>
      <p:ext uri="{BB962C8B-B14F-4D97-AF65-F5344CB8AC3E}">
        <p14:creationId xmlns:p14="http://schemas.microsoft.com/office/powerpoint/2010/main" val="2223023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2C32584-C3B5-6F42-972F-E0FC30EE1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113" y="776151"/>
            <a:ext cx="6420678" cy="301065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6EDCCE2-8A5B-ED48-A0E1-C09D82AE0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650 Test Stand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52400-BAC4-FF4D-87D6-32ADABE15D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Dec. 17,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6D80D-AB1C-B14C-AABC-060117C7D9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J. Leibfritz / PIP2IT 650 Test Stand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62E0E-C781-C04C-80C9-BA12F75168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C78C2A-A79A-DC4B-B79A-0F46F8D7C2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1009" y="3518451"/>
            <a:ext cx="5029799" cy="265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65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9800A84-0500-D94D-9F54-EA08D882B0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232" y="971550"/>
            <a:ext cx="8543248" cy="505936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FF183A0-922F-7B48-8ED6-297F9EFD6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650 Test Stand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3C31A-3C3A-434E-90FB-965C7F7D090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Dec. 17,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D6644-0911-D941-80F5-B8289C9DB1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J. Leibfritz / PIP2IT 650 Test Stand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E1D42-5F79-0B49-807F-EE8B725A4C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224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47D6A586-3344-C443-A346-C1B782099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557" y="940571"/>
            <a:ext cx="7510776" cy="530269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5A45FA-707D-624C-86F1-CC7BC6A9D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3D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ED0DE-A0BA-F245-A9BC-93330E5A8EB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Dec. 17,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343B9-08E4-FB4D-A221-729C895239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J. Leibfritz / PIP2IT 650 Test Stand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C24BB-313E-1041-B58B-018B2FEC7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726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2CF0FE-F780-BE45-95DF-0DE06FD1A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419" y="3730020"/>
            <a:ext cx="8672513" cy="2442179"/>
          </a:xfrm>
        </p:spPr>
        <p:txBody>
          <a:bodyPr/>
          <a:lstStyle/>
          <a:p>
            <a:r>
              <a:rPr lang="en-US" sz="2000" dirty="0"/>
              <a:t>650 Test Stand P6 Schedule</a:t>
            </a:r>
          </a:p>
          <a:p>
            <a:pPr lvl="1"/>
            <a:r>
              <a:rPr lang="en-US" sz="1800" dirty="0"/>
              <a:t>Procurement/Fabrication – 7 months</a:t>
            </a:r>
          </a:p>
          <a:p>
            <a:pPr lvl="1"/>
            <a:r>
              <a:rPr lang="en-US" sz="1800" dirty="0"/>
              <a:t>Installation – </a:t>
            </a:r>
            <a:r>
              <a:rPr lang="en-US" sz="1800" dirty="0">
                <a:solidFill>
                  <a:schemeClr val="accent6"/>
                </a:solidFill>
              </a:rPr>
              <a:t>5 months</a:t>
            </a:r>
          </a:p>
          <a:p>
            <a:pPr lvl="1"/>
            <a:r>
              <a:rPr lang="en-US" sz="1800" dirty="0">
                <a:solidFill>
                  <a:schemeClr val="accent6"/>
                </a:solidFill>
              </a:rPr>
              <a:t>Ready for 1</a:t>
            </a:r>
            <a:r>
              <a:rPr lang="en-US" sz="1800" baseline="30000" dirty="0">
                <a:solidFill>
                  <a:schemeClr val="accent6"/>
                </a:solidFill>
              </a:rPr>
              <a:t>st</a:t>
            </a:r>
            <a:r>
              <a:rPr lang="en-US" sz="1800" dirty="0">
                <a:solidFill>
                  <a:schemeClr val="accent6"/>
                </a:solidFill>
              </a:rPr>
              <a:t> CM installation in November 2021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5AC75F-6C2E-A943-8CF1-C904F3810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Schedule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3F675-5033-6B4F-A8D2-889C31133B7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Dec. 17,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41DD1-F28A-8C49-8DA6-8A47538FE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J. Leibfritz / PIP2IT 650 Test Stand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B5EE9-1CE7-1B48-9130-2791D10AB2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2D27501-A42D-6B4D-A521-653738752D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138997"/>
              </p:ext>
            </p:extLst>
          </p:nvPr>
        </p:nvGraphicFramePr>
        <p:xfrm>
          <a:off x="139148" y="799122"/>
          <a:ext cx="8502650" cy="283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Worksheet" r:id="rId3" imgW="12382500" imgH="4102100" progId="Excel.Sheet.12">
                  <p:embed/>
                </p:oleObj>
              </mc:Choice>
              <mc:Fallback>
                <p:oleObj name="Worksheet" r:id="rId3" imgW="12382500" imgH="41021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9148" y="799122"/>
                        <a:ext cx="8502650" cy="283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4496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683E1-5C62-DD41-A869-8A0BF9B147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DD76F5B-D9DE-624B-BB86-30B4AD4A7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222116"/>
          </a:xfrm>
        </p:spPr>
        <p:txBody>
          <a:bodyPr/>
          <a:lstStyle/>
          <a:p>
            <a:r>
              <a:rPr lang="en-US" dirty="0"/>
              <a:t>PIP2IT (PIP-II Injector Test)</a:t>
            </a:r>
          </a:p>
          <a:p>
            <a:pPr lvl="1"/>
            <a:r>
              <a:rPr lang="en-US" sz="1800" dirty="0"/>
              <a:t>Near full-scale test of the PIP-II front-end with beam (located at CMTF)</a:t>
            </a:r>
          </a:p>
          <a:p>
            <a:pPr lvl="1"/>
            <a:r>
              <a:rPr lang="en-US" sz="1800" dirty="0"/>
              <a:t>The first two PIP-II cryomodules: Half Wave Resonator (HWR) and prototype SSR1 are being tested in PIP2IT as part of front-end test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C48D00D5-2DC6-5241-9135-6A91B003845F}"/>
              </a:ext>
            </a:extLst>
          </p:cNvPr>
          <p:cNvSpPr txBox="1">
            <a:spLocks/>
          </p:cNvSpPr>
          <p:nvPr/>
        </p:nvSpPr>
        <p:spPr>
          <a:xfrm>
            <a:off x="266627" y="236157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Overview – PIP2IT</a:t>
            </a:r>
          </a:p>
        </p:txBody>
      </p:sp>
      <p:pic>
        <p:nvPicPr>
          <p:cNvPr id="9" name="Content Placeholder 6" descr="PXIE layout pic.png">
            <a:extLst>
              <a:ext uri="{FF2B5EF4-FFF2-40B4-BE49-F238E27FC236}">
                <a16:creationId xmlns:a16="http://schemas.microsoft.com/office/drawing/2014/main" id="{72B42ECF-C8D6-FE43-8EEC-A5656AA4A4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225" y="3884709"/>
            <a:ext cx="6268371" cy="230895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904CA16-A39C-4C4A-AA2C-CDCA9FC63AD2}"/>
              </a:ext>
            </a:extLst>
          </p:cNvPr>
          <p:cNvSpPr/>
          <p:nvPr/>
        </p:nvSpPr>
        <p:spPr>
          <a:xfrm>
            <a:off x="2195364" y="5257759"/>
            <a:ext cx="748991" cy="288894"/>
          </a:xfrm>
          <a:prstGeom prst="rect">
            <a:avLst/>
          </a:prstGeom>
          <a:solidFill>
            <a:srgbClr val="FF0000">
              <a:alpha val="2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B225D9D-3BAE-2045-B6CB-BB4F169F1F43}"/>
              </a:ext>
            </a:extLst>
          </p:cNvPr>
          <p:cNvSpPr/>
          <p:nvPr/>
        </p:nvSpPr>
        <p:spPr>
          <a:xfrm>
            <a:off x="967409" y="4932785"/>
            <a:ext cx="4863548" cy="821635"/>
          </a:xfrm>
          <a:prstGeom prst="roundRect">
            <a:avLst/>
          </a:prstGeom>
          <a:noFill/>
          <a:ln w="4762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CAC074-598C-9F48-82B5-2854D66E6B4A}"/>
              </a:ext>
            </a:extLst>
          </p:cNvPr>
          <p:cNvSpPr/>
          <p:nvPr/>
        </p:nvSpPr>
        <p:spPr>
          <a:xfrm>
            <a:off x="2934173" y="5268585"/>
            <a:ext cx="748991" cy="288894"/>
          </a:xfrm>
          <a:prstGeom prst="rect">
            <a:avLst/>
          </a:prstGeom>
          <a:solidFill>
            <a:srgbClr val="00B050">
              <a:alpha val="2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8A9D714-96F1-0148-A712-D94EDEA64D33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1645814" y="3809861"/>
            <a:ext cx="912004" cy="1500446"/>
          </a:xfrm>
          <a:prstGeom prst="straightConnector1">
            <a:avLst/>
          </a:prstGeom>
          <a:ln w="34925"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E83E1D9-29D7-2B49-AC10-81E71F613540}"/>
              </a:ext>
            </a:extLst>
          </p:cNvPr>
          <p:cNvSpPr txBox="1"/>
          <p:nvPr/>
        </p:nvSpPr>
        <p:spPr>
          <a:xfrm>
            <a:off x="3343229" y="3426092"/>
            <a:ext cx="1669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PIP2IT Test Cave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F6A55FB-074A-284F-871F-437B1F87A1B3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4177832" y="3764646"/>
            <a:ext cx="338214" cy="1141944"/>
          </a:xfrm>
          <a:prstGeom prst="straightConnector1">
            <a:avLst/>
          </a:prstGeom>
          <a:ln w="34925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833CA5A-BACB-F74A-AEB3-9EAFDC6E6897}"/>
              </a:ext>
            </a:extLst>
          </p:cNvPr>
          <p:cNvSpPr txBox="1"/>
          <p:nvPr/>
        </p:nvSpPr>
        <p:spPr>
          <a:xfrm>
            <a:off x="6806690" y="5557479"/>
            <a:ext cx="1677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PIP-II Injector Test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CB6B288-59C3-724F-91D3-08550357D8C1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2708423" y="3324542"/>
            <a:ext cx="558217" cy="1985765"/>
          </a:xfrm>
          <a:prstGeom prst="straightConnector1">
            <a:avLst/>
          </a:prstGeom>
          <a:ln w="3492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8BB83A6-F2B5-8344-A6CD-F449512786B2}"/>
              </a:ext>
            </a:extLst>
          </p:cNvPr>
          <p:cNvSpPr txBox="1"/>
          <p:nvPr/>
        </p:nvSpPr>
        <p:spPr>
          <a:xfrm>
            <a:off x="495312" y="3225086"/>
            <a:ext cx="2301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Prototype SSR1 Cryomodule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6680EB-7032-4940-85B2-20F4A1AD92CD}"/>
              </a:ext>
            </a:extLst>
          </p:cNvPr>
          <p:cNvSpPr txBox="1"/>
          <p:nvPr/>
        </p:nvSpPr>
        <p:spPr>
          <a:xfrm>
            <a:off x="1869759" y="2985988"/>
            <a:ext cx="1677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HWR Cryomodule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353B5B6-3F93-F342-9244-8020E70FDC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262" y="3592788"/>
            <a:ext cx="2876228" cy="199178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6EC48A-BBAE-D94D-8817-347CB63814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J. Leibfritz / PIP2IT 650 Test Stand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4CC22B-9593-994F-94EE-05C4DFCFE01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Dec. 17,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824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1D096-B353-9944-80AD-F41D3BA88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101A7F2-6E6D-CA45-8B51-8DEB7E9E4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971998"/>
            <a:ext cx="8672513" cy="5059363"/>
          </a:xfrm>
        </p:spPr>
        <p:txBody>
          <a:bodyPr>
            <a:normAutofit/>
          </a:bodyPr>
          <a:lstStyle/>
          <a:p>
            <a:r>
              <a:rPr lang="en-US" dirty="0"/>
              <a:t>After beam testing is complete (FY21), </a:t>
            </a:r>
            <a:r>
              <a:rPr lang="en-US" b="1" dirty="0">
                <a:solidFill>
                  <a:schemeClr val="accent6"/>
                </a:solidFill>
              </a:rPr>
              <a:t>PIP2IT will be converted into two cryomodule test stands for testing 650 MHz </a:t>
            </a:r>
            <a:r>
              <a:rPr lang="en-US" dirty="0">
                <a:solidFill>
                  <a:schemeClr val="accent6"/>
                </a:solidFill>
              </a:rPr>
              <a:t>&amp; SSR cryomodules (</a:t>
            </a:r>
            <a:r>
              <a:rPr lang="en-US" b="1" dirty="0">
                <a:solidFill>
                  <a:schemeClr val="accent6"/>
                </a:solidFill>
              </a:rPr>
              <a:t>without beam</a:t>
            </a:r>
            <a:r>
              <a:rPr lang="en-US" dirty="0">
                <a:solidFill>
                  <a:schemeClr val="accent6"/>
                </a:solidFill>
              </a:rPr>
              <a:t>)</a:t>
            </a:r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5605263-798D-354F-AEAC-7A5364774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J. Leibfritz / PIP2IT 650 Test Stand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4725BE-17E2-DC47-835E-091C58CC18E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Dec. 17, 2020</a:t>
            </a:r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9A2DE874-8F92-CE45-8CCE-74EB4CC11E93}"/>
              </a:ext>
            </a:extLst>
          </p:cNvPr>
          <p:cNvSpPr txBox="1">
            <a:spLocks/>
          </p:cNvSpPr>
          <p:nvPr/>
        </p:nvSpPr>
        <p:spPr>
          <a:xfrm>
            <a:off x="228600" y="251752"/>
            <a:ext cx="8686800" cy="80453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650 MHz Cryomodule Test Stand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E83C20-1B79-6146-8CB8-62AA28C5D2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31" t="14337" r="2992" b="24688"/>
          <a:stretch/>
        </p:blipFill>
        <p:spPr>
          <a:xfrm>
            <a:off x="111366" y="2332851"/>
            <a:ext cx="8686800" cy="32822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30F209-304C-E24A-94B2-02E3868CF058}"/>
              </a:ext>
            </a:extLst>
          </p:cNvPr>
          <p:cNvSpPr txBox="1"/>
          <p:nvPr/>
        </p:nvSpPr>
        <p:spPr>
          <a:xfrm>
            <a:off x="755858" y="5038423"/>
            <a:ext cx="3219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3-D model showing HB650 and SSR Cryomodule overlaid in PIP2IT</a:t>
            </a:r>
          </a:p>
        </p:txBody>
      </p:sp>
    </p:spTree>
    <p:extLst>
      <p:ext uri="{BB962C8B-B14F-4D97-AF65-F5344CB8AC3E}">
        <p14:creationId xmlns:p14="http://schemas.microsoft.com/office/powerpoint/2010/main" val="3223060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CF8B09-120C-EC48-B49E-2DBD74586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8672513" cy="5367130"/>
          </a:xfrm>
        </p:spPr>
        <p:txBody>
          <a:bodyPr/>
          <a:lstStyle/>
          <a:p>
            <a:r>
              <a:rPr lang="en-US" dirty="0"/>
              <a:t>HB650 Cryomodule (6-cavity)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(4) HB650 CM’s will be tested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1</a:t>
            </a:r>
            <a:r>
              <a:rPr lang="en-US" baseline="30000" dirty="0">
                <a:solidFill>
                  <a:schemeClr val="accent6"/>
                </a:solidFill>
              </a:rPr>
              <a:t>st</a:t>
            </a:r>
            <a:r>
              <a:rPr lang="en-US" dirty="0">
                <a:solidFill>
                  <a:schemeClr val="accent6"/>
                </a:solidFill>
              </a:rPr>
              <a:t> one arrives for testing Nov 2021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HB650 CM has recently completed their Final Design Review</a:t>
            </a:r>
          </a:p>
          <a:p>
            <a:pPr marL="457200" lvl="1" indent="0">
              <a:buNone/>
            </a:pPr>
            <a:endParaRPr lang="en-US" dirty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chemeClr val="accent6"/>
                </a:solidFill>
              </a:rPr>
              <a:t>LB650 Cryomodule (4-cavity)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(9) LB650 CM’s will be tested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1</a:t>
            </a:r>
            <a:r>
              <a:rPr lang="en-US" baseline="30000" dirty="0">
                <a:solidFill>
                  <a:schemeClr val="accent6"/>
                </a:solidFill>
              </a:rPr>
              <a:t>st</a:t>
            </a:r>
            <a:r>
              <a:rPr lang="en-US" dirty="0">
                <a:solidFill>
                  <a:schemeClr val="accent6"/>
                </a:solidFill>
              </a:rPr>
              <a:t> one arrives for testing ~ July 2024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LB650 CM design is being worked on</a:t>
            </a:r>
          </a:p>
          <a:p>
            <a:pPr lvl="2"/>
            <a:r>
              <a:rPr lang="en-US" dirty="0">
                <a:solidFill>
                  <a:schemeClr val="accent6"/>
                </a:solidFill>
              </a:rPr>
              <a:t>Interfaces being negotiated, plan is for cryogenic interfaces to be essentially identical</a:t>
            </a:r>
          </a:p>
          <a:p>
            <a:pPr lvl="2"/>
            <a:r>
              <a:rPr lang="en-US" dirty="0">
                <a:solidFill>
                  <a:schemeClr val="accent6"/>
                </a:solidFill>
              </a:rPr>
              <a:t>We will plan (budget) for a second set of u-tubes in case there are slight geometric differences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AC0CC6-D994-9C46-8C25-21F56AC86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650 MHz Cryomodule Testing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16F58-C5C1-9D4E-BC0D-45108F56562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Dec. 17,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51248-D453-AE4B-9438-7B4FAE24A3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J. Leibfritz / PIP2IT 650 Test Stand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1A9A6-EFE6-5C43-BC21-A72822CA5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8" name="Picture 7" descr="A picture containing object, telescope&#10;&#10;Description automatically generated">
            <a:extLst>
              <a:ext uri="{FF2B5EF4-FFF2-40B4-BE49-F238E27FC236}">
                <a16:creationId xmlns:a16="http://schemas.microsoft.com/office/drawing/2014/main" id="{149044AA-5E25-5D4A-B9FB-C8D2880A32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350" y="2617889"/>
            <a:ext cx="2522464" cy="1772598"/>
          </a:xfrm>
          <a:prstGeom prst="rect">
            <a:avLst/>
          </a:prstGeom>
        </p:spPr>
      </p:pic>
      <p:pic>
        <p:nvPicPr>
          <p:cNvPr id="10" name="Picture 9" descr="A picture containing food, toy&#10;&#10;Description automatically generated">
            <a:extLst>
              <a:ext uri="{FF2B5EF4-FFF2-40B4-BE49-F238E27FC236}">
                <a16:creationId xmlns:a16="http://schemas.microsoft.com/office/drawing/2014/main" id="{0053C731-4218-9445-BDF3-92D409CA10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052" y="110914"/>
            <a:ext cx="2915061" cy="204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42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1D096-B353-9944-80AD-F41D3BA88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101A7F2-6E6D-CA45-8B51-8DEB7E9E4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43" y="756117"/>
            <a:ext cx="8672513" cy="338134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Several infrastructure/system modifications to PIP2IT are required for the 650 Test Stand</a:t>
            </a:r>
          </a:p>
          <a:p>
            <a:pPr lvl="1"/>
            <a:r>
              <a:rPr lang="en-US" sz="1900" dirty="0"/>
              <a:t>Removal of PIP2IT beamline and cryomodules – </a:t>
            </a:r>
            <a:r>
              <a:rPr lang="en-US" sz="1900" i="1" dirty="0"/>
              <a:t>Linac Installation</a:t>
            </a:r>
          </a:p>
          <a:p>
            <a:pPr lvl="1"/>
            <a:r>
              <a:rPr lang="en-US" sz="1900" dirty="0"/>
              <a:t>Installation of new stands – </a:t>
            </a:r>
            <a:r>
              <a:rPr lang="en-US" sz="1900" i="1" dirty="0" err="1"/>
              <a:t>Linac</a:t>
            </a:r>
            <a:r>
              <a:rPr lang="en-US" sz="1900" i="1" dirty="0"/>
              <a:t> Installation/Test Infrastructure</a:t>
            </a:r>
            <a:endParaRPr lang="en-US" sz="1900" dirty="0"/>
          </a:p>
          <a:p>
            <a:pPr lvl="1"/>
            <a:r>
              <a:rPr lang="en-US" sz="1900" dirty="0"/>
              <a:t>New RF Amplifiers and RF distribution – </a:t>
            </a:r>
            <a:r>
              <a:rPr lang="en-US" sz="1900" i="1" dirty="0"/>
              <a:t>HPRF</a:t>
            </a:r>
          </a:p>
          <a:p>
            <a:pPr lvl="1"/>
            <a:r>
              <a:rPr lang="en-US" sz="1900" dirty="0"/>
              <a:t>Vacuum systems (beamline and insulating)– </a:t>
            </a:r>
            <a:r>
              <a:rPr lang="en-US" sz="1900" i="1" dirty="0"/>
              <a:t>Vacuum</a:t>
            </a:r>
          </a:p>
          <a:p>
            <a:pPr lvl="1"/>
            <a:r>
              <a:rPr lang="en-US" sz="1900" dirty="0"/>
              <a:t>Controls, LLRF, Instrumentation, etc. – </a:t>
            </a:r>
            <a:r>
              <a:rPr lang="en-US" sz="1900" i="1" dirty="0"/>
              <a:t>Accelerator Systems</a:t>
            </a:r>
          </a:p>
          <a:p>
            <a:pPr lvl="1"/>
            <a:r>
              <a:rPr lang="en-US" sz="1900" dirty="0"/>
              <a:t>Electrical and mechanical infrastructure &amp; utilities – </a:t>
            </a:r>
            <a:r>
              <a:rPr lang="en-US" sz="1900" i="1" dirty="0"/>
              <a:t>Test Infrastructure</a:t>
            </a:r>
            <a:endParaRPr lang="en-US" sz="1900" dirty="0"/>
          </a:p>
          <a:p>
            <a:pPr lvl="1"/>
            <a:r>
              <a:rPr lang="en-US" sz="1900" dirty="0"/>
              <a:t>Integration and installation support of all sub-systems – </a:t>
            </a:r>
            <a:r>
              <a:rPr lang="en-US" sz="1900" i="1" dirty="0"/>
              <a:t>Test Infrastructure</a:t>
            </a:r>
            <a:endParaRPr lang="en-US" sz="1900" dirty="0"/>
          </a:p>
          <a:p>
            <a:pPr lvl="1"/>
            <a:r>
              <a:rPr lang="en-US" sz="1900" dirty="0">
                <a:solidFill>
                  <a:schemeClr val="accent6"/>
                </a:solidFill>
              </a:rPr>
              <a:t>Cryogenic Transfer Line &amp; Controls – </a:t>
            </a:r>
            <a:r>
              <a:rPr lang="en-US" sz="1900" i="1" dirty="0">
                <a:solidFill>
                  <a:schemeClr val="accent6"/>
                </a:solidFill>
              </a:rPr>
              <a:t>Test Infrastructure</a:t>
            </a:r>
          </a:p>
          <a:p>
            <a:pPr lvl="1"/>
            <a:endParaRPr lang="en-US" sz="2000" i="1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5605263-798D-354F-AEAC-7A5364774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J. Leibfritz / PIP2IT 650 Test Stand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4725BE-17E2-DC47-835E-091C58CC18E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Dec. 17, 2020</a:t>
            </a:r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9A2DE874-8F92-CE45-8CCE-74EB4CC11E93}"/>
              </a:ext>
            </a:extLst>
          </p:cNvPr>
          <p:cNvSpPr txBox="1">
            <a:spLocks/>
          </p:cNvSpPr>
          <p:nvPr/>
        </p:nvSpPr>
        <p:spPr>
          <a:xfrm>
            <a:off x="228600" y="251752"/>
            <a:ext cx="8686800" cy="80453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PIP2IT 650 Test Stand Modifications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72041A-BF06-3649-9BFA-FFFAFD05F40B}"/>
              </a:ext>
            </a:extLst>
          </p:cNvPr>
          <p:cNvSpPr txBox="1"/>
          <p:nvPr/>
        </p:nvSpPr>
        <p:spPr>
          <a:xfrm>
            <a:off x="498024" y="5983359"/>
            <a:ext cx="1737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Cryomodule Stands</a:t>
            </a:r>
          </a:p>
        </p:txBody>
      </p:sp>
      <p:pic>
        <p:nvPicPr>
          <p:cNvPr id="12" name="Picture 11" descr="A picture containing indoor, table, kitchen, sitting&#10;&#10;Description automatically generated">
            <a:extLst>
              <a:ext uri="{FF2B5EF4-FFF2-40B4-BE49-F238E27FC236}">
                <a16:creationId xmlns:a16="http://schemas.microsoft.com/office/drawing/2014/main" id="{CBC3E150-87E3-8644-B110-D29699E568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88" y="4175284"/>
            <a:ext cx="1380698" cy="1840930"/>
          </a:xfrm>
          <a:prstGeom prst="rect">
            <a:avLst/>
          </a:prstGeom>
        </p:spPr>
      </p:pic>
      <p:pic>
        <p:nvPicPr>
          <p:cNvPr id="16" name="Picture 15" descr="A picture containing indoor, table, desk, computer&#10;&#10;Description automatically generated">
            <a:extLst>
              <a:ext uri="{FF2B5EF4-FFF2-40B4-BE49-F238E27FC236}">
                <a16:creationId xmlns:a16="http://schemas.microsoft.com/office/drawing/2014/main" id="{FA38A689-0750-0E46-9024-B6BA85E10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932" y="4137458"/>
            <a:ext cx="3249428" cy="18409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94E6FC5-86E8-6941-9226-84B0E59866BC}"/>
              </a:ext>
            </a:extLst>
          </p:cNvPr>
          <p:cNvSpPr txBox="1"/>
          <p:nvPr/>
        </p:nvSpPr>
        <p:spPr>
          <a:xfrm>
            <a:off x="6668861" y="5929661"/>
            <a:ext cx="1215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RF Amplifiers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C86E806-8227-7D40-95AC-5311E61F8C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1708" y="4137458"/>
            <a:ext cx="2971254" cy="21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72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9EF020-88A9-9442-A48D-A8D88F86C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56" y="167460"/>
            <a:ext cx="8686800" cy="465589"/>
          </a:xfrm>
        </p:spPr>
        <p:txBody>
          <a:bodyPr/>
          <a:lstStyle/>
          <a:p>
            <a:r>
              <a:rPr lang="en-US" dirty="0"/>
              <a:t>HPRF design effort for 650 Test Stand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98593-A93E-4048-8590-B66767E9079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Dec. 17,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29E9C-F55A-7646-AEC5-7B82AF3383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J. Leibfritz / PIP2IT 650 Test Stand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01A68-808E-B449-80DF-F82BE3224A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6" name="Picture 15" descr="A picture containing toy&#10;&#10;Description automatically generated">
            <a:extLst>
              <a:ext uri="{FF2B5EF4-FFF2-40B4-BE49-F238E27FC236}">
                <a16:creationId xmlns:a16="http://schemas.microsoft.com/office/drawing/2014/main" id="{9D3B245F-EAD3-164F-AA1E-F598089778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834" y="1856601"/>
            <a:ext cx="3494002" cy="2455322"/>
          </a:xfrm>
          <a:prstGeom prst="rect">
            <a:avLst/>
          </a:prstGeom>
        </p:spPr>
      </p:pic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5CCCF605-36BC-2341-91C1-58857B761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43" y="946488"/>
            <a:ext cx="8672513" cy="767798"/>
          </a:xfrm>
        </p:spPr>
        <p:txBody>
          <a:bodyPr/>
          <a:lstStyle/>
          <a:p>
            <a:r>
              <a:rPr lang="en-US" dirty="0"/>
              <a:t>RF amplifier and distribution modeling and layout</a:t>
            </a:r>
          </a:p>
          <a:p>
            <a:r>
              <a:rPr lang="en-US" dirty="0">
                <a:solidFill>
                  <a:srgbClr val="0432FF"/>
                </a:solidFill>
              </a:rPr>
              <a:t>FDR took place in August 2020</a:t>
            </a:r>
          </a:p>
        </p:txBody>
      </p:sp>
      <p:pic>
        <p:nvPicPr>
          <p:cNvPr id="9" name="Picture 8" descr="A picture containing indoor, table, man, blue&#10;&#10;Description automatically generated">
            <a:extLst>
              <a:ext uri="{FF2B5EF4-FFF2-40B4-BE49-F238E27FC236}">
                <a16:creationId xmlns:a16="http://schemas.microsoft.com/office/drawing/2014/main" id="{A4A43B90-1568-944D-B279-1CD804A17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644" y="1663059"/>
            <a:ext cx="2172826" cy="15914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B8A531-7BDF-4B4D-A9FE-2F9D5ECF0288}"/>
              </a:ext>
            </a:extLst>
          </p:cNvPr>
          <p:cNvSpPr txBox="1"/>
          <p:nvPr/>
        </p:nvSpPr>
        <p:spPr>
          <a:xfrm>
            <a:off x="3940793" y="1958701"/>
            <a:ext cx="17104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3-D Models of 650 MHz RF amplifiers and RF distribution at PIP2IT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678D31-1B36-A14A-BB10-95AD0450E7D4}"/>
              </a:ext>
            </a:extLst>
          </p:cNvPr>
          <p:cNvSpPr txBox="1"/>
          <p:nvPr/>
        </p:nvSpPr>
        <p:spPr>
          <a:xfrm>
            <a:off x="7904470" y="1760871"/>
            <a:ext cx="1091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RF amplifier from India</a:t>
            </a:r>
          </a:p>
        </p:txBody>
      </p:sp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1AB56E6B-2400-584A-8AA3-37EED30FAF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467" y="4300448"/>
            <a:ext cx="2172826" cy="1870369"/>
          </a:xfrm>
          <a:prstGeom prst="rect">
            <a:avLst/>
          </a:prstGeom>
        </p:spPr>
      </p:pic>
      <p:pic>
        <p:nvPicPr>
          <p:cNvPr id="13" name="Content Placeholder 7">
            <a:extLst>
              <a:ext uri="{FF2B5EF4-FFF2-40B4-BE49-F238E27FC236}">
                <a16:creationId xmlns:a16="http://schemas.microsoft.com/office/drawing/2014/main" id="{617CDB46-E015-FA40-8351-46E9B13B1F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7761" y="3696521"/>
            <a:ext cx="2391772" cy="2474296"/>
          </a:xfrm>
          <a:prstGeom prst="rect">
            <a:avLst/>
          </a:prstGeom>
        </p:spPr>
      </p:pic>
      <p:pic>
        <p:nvPicPr>
          <p:cNvPr id="7" name="Picture 6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9986072D-F809-D241-B5D9-80276C8379D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8107" y="3641644"/>
            <a:ext cx="3645025" cy="252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43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46F1A19-BD43-9845-A018-92B09C377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2629" y="971550"/>
            <a:ext cx="7544455" cy="505936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AF42C59-ECD2-5E42-B367-88BFBF64D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HPRF Distribution for HB650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5DA82-E9C6-8144-BA0A-F299B17452E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Dec. 17,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38207-C7C7-F94C-901E-115B043C6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J. Leibfritz / PIP2IT 650 Test Stand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0382E-EBC1-584C-89D2-C3729D77E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498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2AAA24-0FC0-944A-B972-5CE89F039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174846"/>
          </a:xfrm>
        </p:spPr>
        <p:txBody>
          <a:bodyPr/>
          <a:lstStyle/>
          <a:p>
            <a:r>
              <a:rPr lang="en-US" dirty="0"/>
              <a:t>The existing CTL was designed for the HWR cryomodule and does not mate up directly with the 650MHz cryomodules</a:t>
            </a:r>
          </a:p>
          <a:p>
            <a:r>
              <a:rPr lang="en-US" dirty="0"/>
              <a:t>A secondary or “intermediate” CTL was designed to tie the existing CTL to the 650 cryomodule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FDR of the 650 CTL was completed and fabrication is underway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81C046-F625-B248-AA7C-FCFFBBDA6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650 Intermediate Cryo Transfer Line (CTL)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CAEE1-A642-4948-A9F1-7D840F2FF02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Dec. 17,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B922C-9F37-9C48-9655-4A45FF489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J. Leibfritz / PIP2IT 650 Test Stand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89CFD-0B6B-C544-BC0F-C13C3CED3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600AB1-3EE9-D243-9FED-13F5E8400139}"/>
              </a:ext>
            </a:extLst>
          </p:cNvPr>
          <p:cNvSpPr txBox="1"/>
          <p:nvPr/>
        </p:nvSpPr>
        <p:spPr>
          <a:xfrm>
            <a:off x="3253481" y="5740292"/>
            <a:ext cx="3283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Conceptual model of 650 Test Stand showing intermediate CTL (orange)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8228F1-3084-1C46-9D80-B3CC6400C2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588" y="3847579"/>
            <a:ext cx="3796264" cy="19311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8FB01D-2504-AC43-9F85-FA61DC729792}"/>
              </a:ext>
            </a:extLst>
          </p:cNvPr>
          <p:cNvSpPr txBox="1"/>
          <p:nvPr/>
        </p:nvSpPr>
        <p:spPr>
          <a:xfrm>
            <a:off x="3276326" y="3256244"/>
            <a:ext cx="2875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Existing Cryo Transfer Line (CTL) for HWR &amp; SSR1 (Grey)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A913570-1586-FE4D-8DF1-902E3ADD09FA}"/>
              </a:ext>
            </a:extLst>
          </p:cNvPr>
          <p:cNvCxnSpPr>
            <a:cxnSpLocks/>
          </p:cNvCxnSpPr>
          <p:nvPr/>
        </p:nvCxnSpPr>
        <p:spPr>
          <a:xfrm flipH="1">
            <a:off x="2937965" y="3841019"/>
            <a:ext cx="703686" cy="8673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96610165-6D97-934B-8F82-29646E246A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609" y="3842155"/>
            <a:ext cx="2618747" cy="1898137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138222B-87E9-FC44-A1E4-772DB49C39CC}"/>
              </a:ext>
            </a:extLst>
          </p:cNvPr>
          <p:cNvCxnSpPr>
            <a:cxnSpLocks/>
          </p:cNvCxnSpPr>
          <p:nvPr/>
        </p:nvCxnSpPr>
        <p:spPr>
          <a:xfrm>
            <a:off x="5705061" y="3606793"/>
            <a:ext cx="1285395" cy="7362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38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48D3345-3B3E-1D4A-977C-54529F62EE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250" y="1229363"/>
            <a:ext cx="8672513" cy="457551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CC6696B-D991-DF41-9FBC-7D9B61758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Stand – 3D model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FE85B-790D-7040-8DF8-1FE08E243AE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Dec. 17,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E06B4-164E-EA4E-A91A-D34520EBC4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J. Leibfritz / PIP2IT 650 Test Stand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19567-4360-284D-B86D-E9D5422AB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3BD795-39D2-D34C-9B48-8AC212D3BB4E}"/>
              </a:ext>
            </a:extLst>
          </p:cNvPr>
          <p:cNvSpPr txBox="1"/>
          <p:nvPr/>
        </p:nvSpPr>
        <p:spPr>
          <a:xfrm>
            <a:off x="3481116" y="4697418"/>
            <a:ext cx="1077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HB650 CM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C1AA6E-180A-2F4E-BB72-C4D1261DF4D0}"/>
              </a:ext>
            </a:extLst>
          </p:cNvPr>
          <p:cNvSpPr txBox="1"/>
          <p:nvPr/>
        </p:nvSpPr>
        <p:spPr>
          <a:xfrm>
            <a:off x="6515863" y="3716757"/>
            <a:ext cx="1077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SSR1 CM</a:t>
            </a:r>
          </a:p>
        </p:txBody>
      </p:sp>
    </p:spTree>
    <p:extLst>
      <p:ext uri="{BB962C8B-B14F-4D97-AF65-F5344CB8AC3E}">
        <p14:creationId xmlns:p14="http://schemas.microsoft.com/office/powerpoint/2010/main" val="2363919152"/>
      </p:ext>
    </p:extLst>
  </p:cSld>
  <p:clrMapOvr>
    <a:masterClrMapping/>
  </p:clrMapOvr>
</p:sld>
</file>

<file path=ppt/theme/theme1.xml><?xml version="1.0" encoding="utf-8"?>
<a:theme xmlns:a="http://schemas.openxmlformats.org/drawingml/2006/main" name="P2MACthem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2MACtheme" id="{B4939178-ADB1-4236-9FED-1683CDEF2ABE}" vid="{16CB5EA5-218F-42C3-AC14-5845A033D030}"/>
    </a:ext>
  </a:extLst>
</a:theme>
</file>

<file path=ppt/theme/theme2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4x3_100716 [Read-Only]" id="{B81737F8-D419-4D0C-9352-DF10F5D39923}" vid="{3CF56E4B-1339-4923-B68D-C89D45FFEC3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13A158B6CF1942A8E4C66ADD4C29A2" ma:contentTypeVersion="14" ma:contentTypeDescription="Create a new document." ma:contentTypeScope="" ma:versionID="6732c5b438b461bc6dc1a54cebbc9122">
  <xsd:schema xmlns:xsd="http://www.w3.org/2001/XMLSchema" xmlns:xs="http://www.w3.org/2001/XMLSchema" xmlns:p="http://schemas.microsoft.com/office/2006/metadata/properties" xmlns:ns1="http://schemas.microsoft.com/sharepoint/v3" xmlns:ns3="41ffd1a0-94dc-43ab-a856-3f671abd15fd" xmlns:ns4="4015de2c-2a62-45ba-8285-bdf4ae027a83" targetNamespace="http://schemas.microsoft.com/office/2006/metadata/properties" ma:root="true" ma:fieldsID="d23d76453f7eb832c506b4075daa5b1d" ns1:_="" ns3:_="" ns4:_="">
    <xsd:import namespace="http://schemas.microsoft.com/sharepoint/v3"/>
    <xsd:import namespace="41ffd1a0-94dc-43ab-a856-3f671abd15fd"/>
    <xsd:import namespace="4015de2c-2a62-45ba-8285-bdf4ae027a8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ffd1a0-94dc-43ab-a856-3f671abd15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15de2c-2a62-45ba-8285-bdf4ae027a8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9437F8A-0BC8-4AC9-BDF9-7F01D71E9E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3C23BB-91F5-4310-973D-82737EC895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1ffd1a0-94dc-43ab-a856-3f671abd15fd"/>
    <ds:schemaRef ds:uri="4015de2c-2a62-45ba-8285-bdf4ae027a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F7B322-768B-4FE5-8CB6-5EF975DB78E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015de2c-2a62-45ba-8285-bdf4ae027a83"/>
    <ds:schemaRef ds:uri="http://schemas.microsoft.com/sharepoint/v3"/>
    <ds:schemaRef ds:uri="41ffd1a0-94dc-43ab-a856-3f671abd15f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P2MACtheme</Template>
  <TotalTime>2861</TotalTime>
  <Words>658</Words>
  <Application>Microsoft Macintosh PowerPoint</Application>
  <PresentationFormat>On-screen Show (4:3)</PresentationFormat>
  <Paragraphs>106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Helvetica</vt:lpstr>
      <vt:lpstr>P2MACtheme</vt:lpstr>
      <vt:lpstr>Fermilab_PPT_090815</vt:lpstr>
      <vt:lpstr>Worksheet</vt:lpstr>
      <vt:lpstr>PowerPoint Presentation</vt:lpstr>
      <vt:lpstr>PowerPoint Presentation</vt:lpstr>
      <vt:lpstr>PowerPoint Presentation</vt:lpstr>
      <vt:lpstr>650 MHz Cryomodule Testing</vt:lpstr>
      <vt:lpstr>PowerPoint Presentation</vt:lpstr>
      <vt:lpstr>HPRF design effort for 650 Test Stand</vt:lpstr>
      <vt:lpstr>HPRF Distribution for HB650</vt:lpstr>
      <vt:lpstr>650 Intermediate Cryo Transfer Line (CTL)</vt:lpstr>
      <vt:lpstr>Test Stand – 3D model</vt:lpstr>
      <vt:lpstr>Test Stand - plan view</vt:lpstr>
      <vt:lpstr>650 Test Stand</vt:lpstr>
      <vt:lpstr>650 Test Stand</vt:lpstr>
      <vt:lpstr>Overview 3D</vt:lpstr>
      <vt:lpstr>High Level Schedule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Holzbauer</dc:creator>
  <cp:lastModifiedBy>Jerry R Leibfritz</cp:lastModifiedBy>
  <cp:revision>244</cp:revision>
  <dcterms:created xsi:type="dcterms:W3CDTF">2019-09-16T15:09:18Z</dcterms:created>
  <dcterms:modified xsi:type="dcterms:W3CDTF">2020-12-16T21:22:04Z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0x010100BF13A158B6CF1942A8E4C66ADD4C29A2</vt:lpwstr>
  </property>
</Properties>
</file>