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4"/>
    <p:sldMasterId id="2147484123" r:id="rId5"/>
    <p:sldMasterId id="2147484133" r:id="rId6"/>
    <p:sldMasterId id="2147484140" r:id="rId7"/>
  </p:sldMasterIdLst>
  <p:notesMasterIdLst>
    <p:notesMasterId r:id="rId24"/>
  </p:notesMasterIdLst>
  <p:handoutMasterIdLst>
    <p:handoutMasterId r:id="rId25"/>
  </p:handoutMasterIdLst>
  <p:sldIdLst>
    <p:sldId id="294" r:id="rId8"/>
    <p:sldId id="653" r:id="rId9"/>
    <p:sldId id="654" r:id="rId10"/>
    <p:sldId id="655" r:id="rId11"/>
    <p:sldId id="656" r:id="rId12"/>
    <p:sldId id="657" r:id="rId13"/>
    <p:sldId id="658" r:id="rId14"/>
    <p:sldId id="659" r:id="rId15"/>
    <p:sldId id="660" r:id="rId16"/>
    <p:sldId id="661" r:id="rId17"/>
    <p:sldId id="662" r:id="rId18"/>
    <p:sldId id="663" r:id="rId19"/>
    <p:sldId id="664" r:id="rId20"/>
    <p:sldId id="665" r:id="rId21"/>
    <p:sldId id="666" r:id="rId22"/>
    <p:sldId id="667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F2D62"/>
    <a:srgbClr val="003087"/>
    <a:srgbClr val="004C97"/>
    <a:srgbClr val="50504E"/>
    <a:srgbClr val="4E4E4E"/>
    <a:srgbClr val="404040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A137D-1082-4BA4-9617-670A59B86F1E}" v="34" dt="2020-11-18T21:20:36.8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972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6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/>
              <a:t>L2 Manager Name [20pt Reg]</a:t>
            </a:r>
          </a:p>
          <a:p>
            <a:r>
              <a:rPr lang="en-US"/>
              <a:t>PIP-II Director’s CD-2/3a Review</a:t>
            </a:r>
          </a:p>
          <a:p>
            <a:r>
              <a:rPr lang="en-US"/>
              <a:t>30-Jul to 01-Aug-2019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4C72AB-7766-46D5-B3CB-CD273F1A4E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2390"/>
          <a:stretch/>
        </p:blipFill>
        <p:spPr>
          <a:xfrm>
            <a:off x="-6854" y="896935"/>
            <a:ext cx="9144000" cy="3429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9028D7-F88A-46AC-A4EE-0D16D8977226}"/>
              </a:ext>
            </a:extLst>
          </p:cNvPr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12B16-02D1-4A78-B9F4-86D09449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7BC79-38AF-45BD-ACE8-4B95F47CD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D3AB7-DFDE-4F72-AE15-D4584CAB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52219-1A86-445F-B73D-B8CB5619FF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B0DDA0-F5CD-4587-AD07-112A3C570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2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E4A42A-66CC-4E8F-B407-2F3B5422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719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2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4212"/>
            <a:ext cx="94639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5151" y="6504213"/>
            <a:ext cx="597756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8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6918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27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437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8415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4272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19 November,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85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/>
              <a:t>L2 Manager Name [20pt Reg]</a:t>
            </a:r>
          </a:p>
          <a:p>
            <a:r>
              <a:rPr lang="en-US"/>
              <a:t>PIP-II Director’s CD-2/3a Review</a:t>
            </a:r>
          </a:p>
          <a:p>
            <a:r>
              <a:rPr lang="en-US"/>
              <a:t>30-Jul to 01-Aug-2019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4C72AB-7766-46D5-B3CB-CD273F1A4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390"/>
          <a:stretch/>
        </p:blipFill>
        <p:spPr>
          <a:xfrm>
            <a:off x="-6854" y="896935"/>
            <a:ext cx="9144000" cy="342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16AA3B-D513-4568-ADD3-3BBA8874574F}"/>
              </a:ext>
            </a:extLst>
          </p:cNvPr>
          <p:cNvSpPr txBox="1"/>
          <p:nvPr/>
        </p:nvSpPr>
        <p:spPr>
          <a:xfrm>
            <a:off x="5541484" y="4971263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9028D7-F88A-46AC-A4EE-0D16D8977226}"/>
              </a:ext>
            </a:extLst>
          </p:cNvPr>
          <p:cNvCxnSpPr/>
          <p:nvPr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625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00000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00000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93509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9823" y="6504213"/>
            <a:ext cx="584289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LB650 Cm Testing -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9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2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793776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4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4011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6268"/>
            <a:ext cx="6532039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959" y="6497848"/>
            <a:ext cx="851643" cy="240612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E8B149A-14C6-B749-AF60-1744CFF2A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72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November,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LB650 Cm Testing -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F1F8-2C19-844E-872F-4EA4CAA1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98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/>
              <a:t>L2 Manager Name [20pt Reg]</a:t>
            </a:r>
          </a:p>
          <a:p>
            <a:r>
              <a:rPr lang="en-US"/>
              <a:t>PIP-II Director’s CD-2/3a Review</a:t>
            </a:r>
          </a:p>
          <a:p>
            <a:r>
              <a:rPr lang="en-US"/>
              <a:t>30-Jul to 01-Aug-2019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4C72AB-7766-46D5-B3CB-CD273F1A4E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2390"/>
          <a:stretch/>
        </p:blipFill>
        <p:spPr>
          <a:xfrm>
            <a:off x="-6854" y="896935"/>
            <a:ext cx="9144000" cy="342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16AA3B-D513-4568-ADD3-3BBA8874574F}"/>
              </a:ext>
            </a:extLst>
          </p:cNvPr>
          <p:cNvSpPr txBox="1"/>
          <p:nvPr userDrawn="1"/>
        </p:nvSpPr>
        <p:spPr>
          <a:xfrm>
            <a:off x="5541484" y="4971263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9028D7-F88A-46AC-A4EE-0D16D8977226}"/>
              </a:ext>
            </a:extLst>
          </p:cNvPr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968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57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692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166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8016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7177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951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34223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9295" y="6495482"/>
            <a:ext cx="4988118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9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/>
              <a:t>L2 Manager Name [20pt Reg]</a:t>
            </a:r>
          </a:p>
          <a:p>
            <a:r>
              <a:rPr lang="en-US"/>
              <a:t>PIP-II Director’s CD-2/3a Review</a:t>
            </a:r>
          </a:p>
          <a:p>
            <a:r>
              <a:rPr lang="en-US"/>
              <a:t>30-Jul to 01-Aug-2019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4C72AB-7766-46D5-B3CB-CD273F1A4E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2390"/>
          <a:stretch/>
        </p:blipFill>
        <p:spPr>
          <a:xfrm>
            <a:off x="-6854" y="896935"/>
            <a:ext cx="9144000" cy="342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16AA3B-D513-4568-ADD3-3BBA8874574F}"/>
              </a:ext>
            </a:extLst>
          </p:cNvPr>
          <p:cNvSpPr txBox="1"/>
          <p:nvPr userDrawn="1"/>
        </p:nvSpPr>
        <p:spPr>
          <a:xfrm>
            <a:off x="5541484" y="4971263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9028D7-F88A-46AC-A4EE-0D16D8977226}"/>
              </a:ext>
            </a:extLst>
          </p:cNvPr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80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/>
          <p:nvPr userDrawn="1"/>
        </p:nvCxnSpPr>
        <p:spPr>
          <a:xfrm>
            <a:off x="215900" y="6362733"/>
            <a:ext cx="7538966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02310" y="6117368"/>
            <a:ext cx="1009726" cy="5263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48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894228" cy="24287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2364" y="6504213"/>
            <a:ext cx="60486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9B52219-1A86-445F-B73D-B8CB5619FF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/>
          <p:nvPr userDrawn="1"/>
        </p:nvCxnSpPr>
        <p:spPr>
          <a:xfrm>
            <a:off x="215900" y="6362733"/>
            <a:ext cx="7538966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02310" y="6117368"/>
            <a:ext cx="1009726" cy="52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LB650 Cm Testing - Overview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/>
          <p:nvPr/>
        </p:nvCxnSpPr>
        <p:spPr>
          <a:xfrm>
            <a:off x="215900" y="6362733"/>
            <a:ext cx="7538966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2310" y="6117368"/>
            <a:ext cx="1009726" cy="52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9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7" r:id="rId3"/>
    <p:sldLayoutId id="2147484138" r:id="rId4"/>
    <p:sldLayoutId id="2147484139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November,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LB650 Cm Testing - Overview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/>
          <p:nvPr userDrawn="1"/>
        </p:nvCxnSpPr>
        <p:spPr>
          <a:xfrm>
            <a:off x="215900" y="6362733"/>
            <a:ext cx="7538966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902310" y="6117368"/>
            <a:ext cx="1009726" cy="52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7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0741" y="5404784"/>
            <a:ext cx="2655366" cy="902565"/>
          </a:xfrm>
        </p:spPr>
        <p:txBody>
          <a:bodyPr/>
          <a:lstStyle/>
          <a:p>
            <a:r>
              <a:rPr lang="en-US" dirty="0"/>
              <a:t>Joe Ozelis</a:t>
            </a:r>
          </a:p>
          <a:p>
            <a:r>
              <a:rPr lang="en-US" dirty="0"/>
              <a:t>11/19/20</a:t>
            </a:r>
          </a:p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A0DC46A-9DEE-4A8E-A8CA-3363AFD48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741" y="4403962"/>
            <a:ext cx="5185175" cy="1003049"/>
          </a:xfrm>
        </p:spPr>
        <p:txBody>
          <a:bodyPr>
            <a:normAutofit/>
          </a:bodyPr>
          <a:lstStyle/>
          <a:p>
            <a:r>
              <a:rPr lang="en-US" sz="2800" dirty="0"/>
              <a:t>LB650 Cryomodule Testing -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C61682-811B-4FF7-BF32-DCF4648E7344}"/>
              </a:ext>
            </a:extLst>
          </p:cNvPr>
          <p:cNvSpPr/>
          <p:nvPr/>
        </p:nvSpPr>
        <p:spPr>
          <a:xfrm>
            <a:off x="4445202" y="319816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6D2E9C-AABA-4025-9E7E-57FB0C13C0CE}"/>
              </a:ext>
            </a:extLst>
          </p:cNvPr>
          <p:cNvSpPr txBox="1"/>
          <p:nvPr/>
        </p:nvSpPr>
        <p:spPr>
          <a:xfrm>
            <a:off x="5445916" y="4634843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Helvetica"/>
                <a:cs typeface="Helvetica"/>
              </a:rPr>
              <a:t>A Partnership of: </a:t>
            </a:r>
          </a:p>
          <a:p>
            <a:pPr marL="109538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Helvetica"/>
                <a:ea typeface="Geneva" charset="0"/>
                <a:cs typeface="Helvetica"/>
              </a:rPr>
              <a:t>Poland/WUST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26A17A-79E0-4788-AFD0-76908CBA9219}"/>
              </a:ext>
            </a:extLst>
          </p:cNvPr>
          <p:cNvGrpSpPr/>
          <p:nvPr/>
        </p:nvGrpSpPr>
        <p:grpSpPr>
          <a:xfrm>
            <a:off x="8479194" y="4797228"/>
            <a:ext cx="280779" cy="1457478"/>
            <a:chOff x="8576325" y="5062166"/>
            <a:chExt cx="280779" cy="14574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FAFE224-C710-4730-9AF9-BAFA115911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582784" y="6312189"/>
              <a:ext cx="274320" cy="207455"/>
            </a:xfrm>
            <a:prstGeom prst="rect">
              <a:avLst/>
            </a:prstGeom>
            <a:effectLst>
              <a:outerShdw blurRad="381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8C113D-A5CB-42E0-B5B7-4B190B6252A9}"/>
                </a:ext>
              </a:extLst>
            </p:cNvPr>
            <p:cNvSpPr/>
            <p:nvPr userDrawn="1"/>
          </p:nvSpPr>
          <p:spPr>
            <a:xfrm>
              <a:off x="8576931" y="5580509"/>
              <a:ext cx="274320" cy="182880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38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39A939-CA2A-4DFA-BF8B-DD76B75CDF9C}"/>
                </a:ext>
              </a:extLst>
            </p:cNvPr>
            <p:cNvSpPr/>
            <p:nvPr userDrawn="1"/>
          </p:nvSpPr>
          <p:spPr>
            <a:xfrm>
              <a:off x="8576929" y="5315187"/>
              <a:ext cx="274320" cy="182880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38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963FF8-6686-444C-8AF0-A37C17B09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576325" y="5062166"/>
              <a:ext cx="274320" cy="186656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effectLst>
              <a:outerShdw blurRad="381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9666CA-0C55-4163-92DA-D5DF4509AEE3}"/>
                </a:ext>
              </a:extLst>
            </p:cNvPr>
            <p:cNvSpPr/>
            <p:nvPr userDrawn="1"/>
          </p:nvSpPr>
          <p:spPr>
            <a:xfrm>
              <a:off x="8576931" y="5813960"/>
              <a:ext cx="274320" cy="183733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blurRad="38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E805E4-2140-48F7-9471-7E02C5795030}"/>
                </a:ext>
              </a:extLst>
            </p:cNvPr>
            <p:cNvSpPr/>
            <p:nvPr userDrawn="1"/>
          </p:nvSpPr>
          <p:spPr>
            <a:xfrm>
              <a:off x="8582784" y="6071826"/>
              <a:ext cx="274320" cy="182880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  <a:effectLst>
              <a:outerShdw blurRad="38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F602-23E3-4729-A3FE-7861CF59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LB650 Test Plan – Highlights 3 – Testing @ 2K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CD8D-B6B5-4886-B8B3-BD3D874C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02777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Individual cavity testing (SEL (Self-Excited Loop) mode)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Couper conditioning (off resonance) 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Cavity Gradient measurement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FE onset (initial and post-proc), FE processing (if </a:t>
            </a:r>
            <a:r>
              <a:rPr lang="en-US" dirty="0" err="1">
                <a:sym typeface="Wingdings" panose="05000000000000000000" pitchFamily="2" charset="2"/>
              </a:rPr>
              <a:t>necc</a:t>
            </a:r>
            <a:r>
              <a:rPr lang="en-US" dirty="0">
                <a:sym typeface="Wingdings" panose="05000000000000000000" pitchFamily="2" charset="2"/>
              </a:rPr>
              <a:t>.), MP, determine field limit (quench, or admin), LFD coefficient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Coupler performance (temps, vacuum, e</a:t>
            </a:r>
            <a:r>
              <a:rPr lang="en-US" baseline="30000" dirty="0">
                <a:sym typeface="Wingdings" panose="05000000000000000000" pitchFamily="2" charset="2"/>
              </a:rPr>
              <a:t>-</a:t>
            </a:r>
            <a:r>
              <a:rPr lang="en-US" dirty="0">
                <a:sym typeface="Wingdings" panose="05000000000000000000" pitchFamily="2" charset="2"/>
              </a:rPr>
              <a:t> pickup, etc.)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Tuner performance (slow and fast)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Range, resolution, hysteresis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2K Heat load (Q</a:t>
            </a:r>
            <a:r>
              <a:rPr lang="en-US" baseline="-25000" dirty="0">
                <a:sym typeface="Wingdings" panose="05000000000000000000" pitchFamily="2" charset="2"/>
              </a:rPr>
              <a:t>0</a:t>
            </a:r>
            <a:r>
              <a:rPr lang="en-US" dirty="0">
                <a:sym typeface="Wingdings" panose="05000000000000000000" pitchFamily="2" charset="2"/>
              </a:rPr>
              <a:t>) measurements (calorimetric)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LLRF control (operation in GDR (Generator Driven Resonator)) mode, LFD compensation), if so equipped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Microphonics spectrum measurement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E073-8E32-481B-AD95-11C46B43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06" y="6504213"/>
            <a:ext cx="163483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dirty="0"/>
              <a:t>19 November,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A424-CA46-49D5-BFB9-56BD2F5D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68" y="6504213"/>
            <a:ext cx="4433370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LB650 CM Testing – Overview		J. Ozelis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E460-012D-4724-AE8A-EA3A7663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96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F602-23E3-4729-A3FE-7861CF59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LB650 Test Plan – Highlights 4 – Testing @ 2K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CD8D-B6B5-4886-B8B3-BD3D874C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0277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ym typeface="Wingdings" panose="05000000000000000000" pitchFamily="2" charset="2"/>
              </a:rPr>
              <a:t>Static Heat load measurements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50K circuits/thermal shield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5K circuits/shield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2K circuits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Typically done after CM has been cold for ~2 weeks (“cold soak”)</a:t>
            </a:r>
          </a:p>
          <a:p>
            <a:r>
              <a:rPr lang="en-US" dirty="0">
                <a:sym typeface="Wingdings" panose="05000000000000000000" pitchFamily="2" charset="2"/>
              </a:rPr>
              <a:t>Ensemble cavity tests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Run all cavities at maximum nominal gradients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Perform total 2K dynamic heat load measurements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“Stability” test – operate for ~8 </a:t>
            </a:r>
            <a:r>
              <a:rPr lang="en-US" dirty="0" err="1">
                <a:sym typeface="Wingdings" panose="05000000000000000000" pitchFamily="2" charset="2"/>
              </a:rPr>
              <a:t>hrs</a:t>
            </a:r>
            <a:r>
              <a:rPr lang="en-US" dirty="0">
                <a:sym typeface="Wingdings" panose="05000000000000000000" pitchFamily="2" charset="2"/>
              </a:rPr>
              <a:t> or until coupler thermal equilibrium achieved/demonstrated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Measure dark current (req all cavities in GDR mode and phased to accelerate) – optional?</a:t>
            </a:r>
          </a:p>
          <a:p>
            <a:r>
              <a:rPr lang="en-US" dirty="0">
                <a:sym typeface="Wingdings" panose="05000000000000000000" pitchFamily="2" charset="2"/>
              </a:rPr>
              <a:t>Thermal cycle (?)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Partial – above T</a:t>
            </a:r>
            <a:r>
              <a:rPr lang="en-US" baseline="-25000" dirty="0">
                <a:sym typeface="Wingdings" panose="05000000000000000000" pitchFamily="2" charset="2"/>
              </a:rPr>
              <a:t>c</a:t>
            </a:r>
            <a:r>
              <a:rPr lang="en-US" dirty="0">
                <a:sym typeface="Wingdings" panose="05000000000000000000" pitchFamily="2" charset="2"/>
              </a:rPr>
              <a:t>, repeat “fast cooldown”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Full (&gt; 250K), alignment repeatability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E073-8E32-481B-AD95-11C46B43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06" y="6504213"/>
            <a:ext cx="163483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dirty="0"/>
              <a:t>19 November,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A424-CA46-49D5-BFB9-56BD2F5D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68" y="6504213"/>
            <a:ext cx="4433370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LB650 CM Testing – Overview		J. Ozelis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E460-012D-4724-AE8A-EA3A7663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41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F602-23E3-4729-A3FE-7861CF59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LB650 Test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CD8D-B6B5-4886-B8B3-BD3D874C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0277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Wingdings" panose="05000000000000000000" pitchFamily="2" charset="2"/>
              </a:rPr>
              <a:t>Presented here is an overview/draft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To be refined by generating the requisite documentation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ACL, Test Plan, Test Traveler, </a:t>
            </a:r>
            <a:r>
              <a:rPr lang="en-US" dirty="0" err="1">
                <a:sym typeface="Wingdings" panose="05000000000000000000" pitchFamily="2" charset="2"/>
              </a:rPr>
              <a:t>flowdown</a:t>
            </a:r>
            <a:r>
              <a:rPr lang="en-US" dirty="0">
                <a:sym typeface="Wingdings" panose="05000000000000000000" pitchFamily="2" charset="2"/>
              </a:rPr>
              <a:t> from PRD, FRS, TRS, etc.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Partner involvement expected</a:t>
            </a:r>
          </a:p>
          <a:p>
            <a:r>
              <a:rPr lang="en-US" dirty="0">
                <a:sym typeface="Wingdings" panose="05000000000000000000" pitchFamily="2" charset="2"/>
              </a:rPr>
              <a:t>The HB650 </a:t>
            </a:r>
            <a:r>
              <a:rPr lang="en-US" dirty="0" err="1">
                <a:sym typeface="Wingdings" panose="05000000000000000000" pitchFamily="2" charset="2"/>
              </a:rPr>
              <a:t>pCM</a:t>
            </a:r>
            <a:r>
              <a:rPr lang="en-US" dirty="0">
                <a:sym typeface="Wingdings" panose="05000000000000000000" pitchFamily="2" charset="2"/>
              </a:rPr>
              <a:t> Test will of course require identical treatment/development (next 6-9 </a:t>
            </a:r>
            <a:r>
              <a:rPr lang="en-US" dirty="0" err="1">
                <a:sym typeface="Wingdings" panose="05000000000000000000" pitchFamily="2" charset="2"/>
              </a:rPr>
              <a:t>mos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Much of that effort can inform the LB650 CM Test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As the test program becomes refined, we then focus on procedures and instrumentation required to pursue that program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Identical (or nearly so) procedures and infrastructure are desirable as they reduce systematic effects/uncertainties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E073-8E32-481B-AD95-11C46B43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06" y="6504213"/>
            <a:ext cx="163483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dirty="0"/>
              <a:t>19 November,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A424-CA46-49D5-BFB9-56BD2F5D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68" y="6504213"/>
            <a:ext cx="4433370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LB650 CM Testing – Overview		J. Ozelis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E460-012D-4724-AE8A-EA3A7663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2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F602-23E3-4729-A3FE-7861CF59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LB650 Test Plan – Infrastructure/Instrumentation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CD8D-B6B5-4886-B8B3-BD3D874C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02777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ym typeface="Wingdings" panose="05000000000000000000" pitchFamily="2" charset="2"/>
              </a:rPr>
              <a:t>Start off with a general list of CM instrumentation and control interfaces (again this will basically be identical to what is done for the HB650 CMs):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RTDs (thermometry) : </a:t>
            </a:r>
            <a:r>
              <a:rPr lang="en-US" dirty="0" err="1">
                <a:sym typeface="Wingdings" panose="05000000000000000000" pitchFamily="2" charset="2"/>
              </a:rPr>
              <a:t>Cernox</a:t>
            </a:r>
            <a:r>
              <a:rPr lang="en-US" dirty="0">
                <a:sym typeface="Wingdings" panose="05000000000000000000" pitchFamily="2" charset="2"/>
              </a:rPr>
              <a:t> and PT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Flux gates/sensors (residual fields, flux expulsion)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Pressure transducers (2K bath)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Vacuum gauges (insulating and beamline vacuum)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Helium level sensors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Heaters (cavity, 2K header)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Alignment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Coupler e- pickups (PMTs, IR sensors?)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Tuner controls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Limit switches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Flowmeters (coupler airflow)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Coupler HV Bias (control, readback of HV, readback of current)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Cryogenic valve actuation &amp; readback</a:t>
            </a:r>
          </a:p>
          <a:p>
            <a:r>
              <a:rPr lang="en-US" dirty="0">
                <a:sym typeface="Wingdings" panose="05000000000000000000" pitchFamily="2" charset="2"/>
              </a:rPr>
              <a:t>This doesn’t include HPRF or LLRF systems – those are already under discussion/development</a:t>
            </a:r>
          </a:p>
          <a:p>
            <a:r>
              <a:rPr lang="en-US" dirty="0">
                <a:sym typeface="Wingdings" panose="05000000000000000000" pitchFamily="2" charset="2"/>
              </a:rPr>
              <a:t>Instrumentation will be documented in ISD (Interface Specification Document) and/or Instrument List.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E073-8E32-481B-AD95-11C46B43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06" y="6504213"/>
            <a:ext cx="163483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dirty="0"/>
              <a:t>19 November,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A424-CA46-49D5-BFB9-56BD2F5D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68" y="6504213"/>
            <a:ext cx="4433370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LB650 CM Testing – Overview		J. Ozelis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E460-012D-4724-AE8A-EA3A7663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41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F602-23E3-4729-A3FE-7861CF59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LB650 Test Plan – Strategy for Commonality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CD8D-B6B5-4886-B8B3-BD3D874C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19907"/>
            <a:ext cx="8672513" cy="517867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ym typeface="Wingdings" panose="05000000000000000000" pitchFamily="2" charset="2"/>
              </a:rPr>
              <a:t>Most instrumentation can be read out vis a number of commercially available systems, with equal quality/reliability</a:t>
            </a:r>
          </a:p>
          <a:p>
            <a:pPr lvl="1"/>
            <a:r>
              <a:rPr lang="en-US" sz="2100" dirty="0">
                <a:sym typeface="Wingdings" panose="05000000000000000000" pitchFamily="2" charset="2"/>
              </a:rPr>
              <a:t>RTDs, vacuum, pressure</a:t>
            </a:r>
          </a:p>
          <a:p>
            <a:r>
              <a:rPr lang="en-US" dirty="0">
                <a:sym typeface="Wingdings" panose="05000000000000000000" pitchFamily="2" charset="2"/>
              </a:rPr>
              <a:t>Likewise, where required, power supplies meeting voltage/current/power/control/readback requirements can be interchangeable</a:t>
            </a:r>
          </a:p>
          <a:p>
            <a:pPr lvl="1"/>
            <a:r>
              <a:rPr lang="en-US" sz="2100" dirty="0">
                <a:sym typeface="Wingdings" panose="05000000000000000000" pitchFamily="2" charset="2"/>
              </a:rPr>
              <a:t>Heaters</a:t>
            </a:r>
          </a:p>
          <a:p>
            <a:pPr lvl="1"/>
            <a:r>
              <a:rPr lang="en-US" sz="2100" dirty="0">
                <a:sym typeface="Wingdings" panose="05000000000000000000" pitchFamily="2" charset="2"/>
              </a:rPr>
              <a:t>Coupler HV bias</a:t>
            </a:r>
          </a:p>
          <a:p>
            <a:pPr lvl="1"/>
            <a:r>
              <a:rPr lang="en-US" sz="2100" dirty="0">
                <a:sym typeface="Wingdings" panose="05000000000000000000" pitchFamily="2" charset="2"/>
              </a:rPr>
              <a:t>PLC’s for </a:t>
            </a:r>
            <a:r>
              <a:rPr lang="en-US" sz="2100" dirty="0" err="1">
                <a:sym typeface="Wingdings" panose="05000000000000000000" pitchFamily="2" charset="2"/>
              </a:rPr>
              <a:t>cryo</a:t>
            </a:r>
            <a:r>
              <a:rPr lang="en-US" sz="2100" dirty="0">
                <a:sym typeface="Wingdings" panose="05000000000000000000" pitchFamily="2" charset="2"/>
              </a:rPr>
              <a:t> valve control</a:t>
            </a:r>
          </a:p>
          <a:p>
            <a:pPr lvl="1"/>
            <a:r>
              <a:rPr lang="en-US" sz="2100" dirty="0">
                <a:sym typeface="Wingdings" panose="05000000000000000000" pitchFamily="2" charset="2"/>
              </a:rPr>
              <a:t>Gate valve control</a:t>
            </a:r>
          </a:p>
          <a:p>
            <a:r>
              <a:rPr lang="en-US" dirty="0">
                <a:sym typeface="Wingdings" panose="05000000000000000000" pitchFamily="2" charset="2"/>
              </a:rPr>
              <a:t>In those cases, it may come down to “use what you have” or “use what you are comfortable with” (spares, operational experience, programming)</a:t>
            </a:r>
          </a:p>
          <a:p>
            <a:r>
              <a:rPr lang="en-US" dirty="0">
                <a:sym typeface="Wingdings" panose="05000000000000000000" pitchFamily="2" charset="2"/>
              </a:rPr>
              <a:t>However some systems will benefit from using identical instrumentation, due to the specificity of the sensors:</a:t>
            </a:r>
          </a:p>
          <a:p>
            <a:pPr lvl="1"/>
            <a:r>
              <a:rPr lang="en-US" sz="2100" dirty="0" err="1">
                <a:sym typeface="Wingdings" panose="05000000000000000000" pitchFamily="2" charset="2"/>
              </a:rPr>
              <a:t>Bartington</a:t>
            </a:r>
            <a:r>
              <a:rPr lang="en-US" sz="2100" dirty="0">
                <a:sym typeface="Wingdings" panose="05000000000000000000" pitchFamily="2" charset="2"/>
              </a:rPr>
              <a:t> Flux Gate readout</a:t>
            </a:r>
          </a:p>
          <a:p>
            <a:pPr lvl="1"/>
            <a:r>
              <a:rPr lang="en-US" sz="2100" dirty="0">
                <a:sym typeface="Wingdings" panose="05000000000000000000" pitchFamily="2" charset="2"/>
              </a:rPr>
              <a:t>AMI level probe readouts</a:t>
            </a:r>
          </a:p>
          <a:p>
            <a:pPr lvl="1"/>
            <a:r>
              <a:rPr lang="en-US" sz="2100" dirty="0">
                <a:sym typeface="Wingdings" panose="05000000000000000000" pitchFamily="2" charset="2"/>
              </a:rPr>
              <a:t>Turbopump controllers</a:t>
            </a:r>
          </a:p>
          <a:p>
            <a:r>
              <a:rPr lang="en-US" dirty="0">
                <a:sym typeface="Wingdings" panose="05000000000000000000" pitchFamily="2" charset="2"/>
              </a:rPr>
              <a:t>In those cases we should strive for identical solutions, to minimize measurement or control errors.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E073-8E32-481B-AD95-11C46B43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06" y="6504213"/>
            <a:ext cx="163483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dirty="0"/>
              <a:t>19 November,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A424-CA46-49D5-BFB9-56BD2F5D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68" y="6504213"/>
            <a:ext cx="4433370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LB650 CM Testing – Overview		J. Ozelis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E460-012D-4724-AE8A-EA3A7663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021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F602-23E3-4729-A3FE-7861CF59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LB650 Test Plan – Strategy for Commonality - 2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CD8D-B6B5-4886-B8B3-BD3D874C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19907"/>
            <a:ext cx="8672513" cy="5178670"/>
          </a:xfrm>
        </p:spPr>
        <p:txBody>
          <a:bodyPr>
            <a:normAutofit fontScale="92500"/>
          </a:bodyPr>
          <a:lstStyle/>
          <a:p>
            <a:r>
              <a:rPr lang="en-US" dirty="0">
                <a:sym typeface="Wingdings" panose="05000000000000000000" pitchFamily="2" charset="2"/>
              </a:rPr>
              <a:t>In some cases, in addition to instrumentation, we may also want to employ an identical process/procedure.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E.g., calorimetric Q</a:t>
            </a:r>
            <a:r>
              <a:rPr lang="en-US" baseline="-25000" dirty="0">
                <a:sym typeface="Wingdings" panose="05000000000000000000" pitchFamily="2" charset="2"/>
              </a:rPr>
              <a:t>0</a:t>
            </a:r>
            <a:r>
              <a:rPr lang="en-US" dirty="0">
                <a:sym typeface="Wingdings" panose="05000000000000000000" pitchFamily="2" charset="2"/>
              </a:rPr>
              <a:t> measurements : mass flow, level change, </a:t>
            </a:r>
            <a:r>
              <a:rPr lang="en-US" dirty="0" err="1">
                <a:sym typeface="Wingdings" panose="05000000000000000000" pitchFamily="2" charset="2"/>
              </a:rPr>
              <a:t>dP</a:t>
            </a:r>
            <a:r>
              <a:rPr lang="en-US" dirty="0">
                <a:sym typeface="Wingdings" panose="05000000000000000000" pitchFamily="2" charset="2"/>
              </a:rPr>
              <a:t>/dT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FNAL experience is that a mass flow sensor, in conjunction with a heater in the 2K manifold used to calibrate mass flow vs heat load, is the most effective/reliable approach.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This is one measurement procedure we may wish to standardize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Another example is radiation detectors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Identical placement around the CM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Energy acceptance, time constants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Unfortunately FNAL practice in CM test stands is to use FNAL designed/built detectors (“FOXs”) rather than commercial ones, so availability is uncertain. </a:t>
            </a:r>
          </a:p>
          <a:p>
            <a:r>
              <a:rPr lang="en-US" dirty="0">
                <a:sym typeface="Wingdings" panose="05000000000000000000" pitchFamily="2" charset="2"/>
              </a:rPr>
              <a:t>As we develop the test plan &amp;  measurement requirements, we can identify areas where commonality is required or strongly preferred.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E073-8E32-481B-AD95-11C46B43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06" y="6504213"/>
            <a:ext cx="163483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dirty="0"/>
              <a:t>19 November,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A424-CA46-49D5-BFB9-56BD2F5D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68" y="6504213"/>
            <a:ext cx="4433370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LB650 CM Testing – Overview		J. Ozelis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E460-012D-4724-AE8A-EA3A7663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52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F602-23E3-4729-A3FE-7861CF59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LB650 Test Plan – Path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CD8D-B6B5-4886-B8B3-BD3D874C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19907"/>
            <a:ext cx="8672513" cy="5178670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Requirements are at an early stage… but testing of HB650 </a:t>
            </a:r>
            <a:r>
              <a:rPr lang="en-US" dirty="0" err="1">
                <a:sym typeface="Wingdings" panose="05000000000000000000" pitchFamily="2" charset="2"/>
              </a:rPr>
              <a:t>pCM</a:t>
            </a:r>
            <a:r>
              <a:rPr lang="en-US" dirty="0">
                <a:sym typeface="Wingdings" panose="05000000000000000000" pitchFamily="2" charset="2"/>
              </a:rPr>
              <a:t> in ~ year means that requirements, test plans, test procedures for HB650, which will be virtually identical to LB650, will be developed in the near future.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LB650 benefits from that</a:t>
            </a:r>
          </a:p>
          <a:p>
            <a:r>
              <a:rPr lang="en-US" dirty="0">
                <a:sym typeface="Wingdings" panose="05000000000000000000" pitchFamily="2" charset="2"/>
              </a:rPr>
              <a:t>For LB650, we can prioritize those elements that have impact on infrastructure choices/decisions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Ensure required commonality can be achieved in a timely manner.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Define the scope of any additional infrastructure development/acquisition as early as possible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E073-8E32-481B-AD95-11C46B43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06" y="6504213"/>
            <a:ext cx="163483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dirty="0"/>
              <a:t>19 November,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A424-CA46-49D5-BFB9-56BD2F5D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68" y="6504213"/>
            <a:ext cx="4433370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LB650 CM Testing – Overview		J. Ozelis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E460-012D-4724-AE8A-EA3A7663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27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F602-23E3-4729-A3FE-7861CF59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CD8D-B6B5-4886-B8B3-BD3D874C3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driven test program</a:t>
            </a:r>
          </a:p>
          <a:p>
            <a:r>
              <a:rPr lang="en-US" dirty="0">
                <a:sym typeface="Wingdings" panose="05000000000000000000" pitchFamily="2" charset="2"/>
              </a:rPr>
              <a:t>Test plan synopsis</a:t>
            </a:r>
          </a:p>
          <a:p>
            <a:r>
              <a:rPr lang="en-US" dirty="0">
                <a:sym typeface="Wingdings" panose="05000000000000000000" pitchFamily="2" charset="2"/>
              </a:rPr>
              <a:t>Instrumentation and measurements - commonality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E073-8E32-481B-AD95-11C46B43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06" y="6504213"/>
            <a:ext cx="163483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dirty="0"/>
              <a:t>19 November,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A424-CA46-49D5-BFB9-56BD2F5D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68" y="6504213"/>
            <a:ext cx="4433370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LB650 CM Testing – Overview		J. Ozelis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E460-012D-4724-AE8A-EA3A7663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17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F602-23E3-4729-A3FE-7861CF59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flow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CD8D-B6B5-4886-B8B3-BD3D874C3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fundamental requirements captured in the Cryomodule FRS, project PRD,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sz="2000" dirty="0"/>
              <a:t>(Functional Requirements Specification, Physics Requirements Document).</a:t>
            </a:r>
          </a:p>
          <a:p>
            <a:r>
              <a:rPr lang="en-US" dirty="0">
                <a:sym typeface="Wingdings" panose="05000000000000000000" pitchFamily="2" charset="2"/>
              </a:rPr>
              <a:t>Additional details and requirements also come from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TRS (Technical Requirements Specifications)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Sub-system FRSs (tuner, coupler,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r>
              <a:rPr lang="en-US" dirty="0">
                <a:sym typeface="Wingdings" panose="05000000000000000000" pitchFamily="2" charset="2"/>
              </a:rPr>
              <a:t>….)</a:t>
            </a:r>
          </a:p>
          <a:p>
            <a:r>
              <a:rPr lang="en-US" dirty="0">
                <a:sym typeface="Wingdings" panose="05000000000000000000" pitchFamily="2" charset="2"/>
              </a:rPr>
              <a:t>These are then summarized into an ACL – Acceptance Criteria List.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Specific measurable performance criteria, traceably derived from project requirements.</a:t>
            </a:r>
          </a:p>
          <a:p>
            <a:r>
              <a:rPr lang="en-US" dirty="0">
                <a:sym typeface="Wingdings" panose="05000000000000000000" pitchFamily="2" charset="2"/>
              </a:rPr>
              <a:t>The ACL specifies WHAT we must measure, what performance must be confirmed.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E073-8E32-481B-AD95-11C46B43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06" y="6504213"/>
            <a:ext cx="163483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dirty="0"/>
              <a:t>19 November,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A424-CA46-49D5-BFB9-56BD2F5D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68" y="6504213"/>
            <a:ext cx="4433370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LB650 CM Testing – Overview		J. Ozelis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E460-012D-4724-AE8A-EA3A7663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31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F602-23E3-4729-A3FE-7861CF59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Cryomodule Test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CD8D-B6B5-4886-B8B3-BD3D874C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0277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ym typeface="Wingdings" panose="05000000000000000000" pitchFamily="2" charset="2"/>
              </a:rPr>
              <a:t>The ACL specifies WHAT we must measure, the CM </a:t>
            </a:r>
            <a:r>
              <a:rPr lang="en-US" u="sng" dirty="0">
                <a:sym typeface="Wingdings" panose="05000000000000000000" pitchFamily="2" charset="2"/>
              </a:rPr>
              <a:t>Test Plan </a:t>
            </a:r>
            <a:r>
              <a:rPr lang="en-US" dirty="0">
                <a:sym typeface="Wingdings" panose="05000000000000000000" pitchFamily="2" charset="2"/>
              </a:rPr>
              <a:t>specifies HOW we go about making those measurements.</a:t>
            </a:r>
          </a:p>
          <a:p>
            <a:r>
              <a:rPr lang="en-US" dirty="0">
                <a:sym typeface="Wingdings" panose="05000000000000000000" pitchFamily="2" charset="2"/>
              </a:rPr>
              <a:t>The test plan documents 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Scope of testing/specific systems/sub-systems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Required support systems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Step-by-step Test Plan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Warm checkout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Cooldown – 4K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Cooldown restrictions/requirements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Flux monitoring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Cooldown – 2K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Alignment measurements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Static heat load measurements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Individual cavity testing at 2K (incl. 2K </a:t>
            </a:r>
            <a:r>
              <a:rPr lang="en-US" dirty="0" err="1">
                <a:sym typeface="Wingdings" panose="05000000000000000000" pitchFamily="2" charset="2"/>
              </a:rPr>
              <a:t>dyn</a:t>
            </a:r>
            <a:r>
              <a:rPr lang="en-US" dirty="0">
                <a:sym typeface="Wingdings" panose="05000000000000000000" pitchFamily="2" charset="2"/>
              </a:rPr>
              <a:t> heat load/Q</a:t>
            </a:r>
            <a:r>
              <a:rPr lang="en-US" baseline="-25000" dirty="0">
                <a:sym typeface="Wingdings" panose="05000000000000000000" pitchFamily="2" charset="2"/>
              </a:rPr>
              <a:t>0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Ensemble cavity testing at 2K (incl. 2K total heat load)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Microphonics &amp; LLRF control studies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E073-8E32-481B-AD95-11C46B43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06" y="6504213"/>
            <a:ext cx="163483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dirty="0"/>
              <a:t>19 November,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A424-CA46-49D5-BFB9-56BD2F5D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68" y="6504213"/>
            <a:ext cx="4433370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LB650 CM Testing – Overview		J. Ozelis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E460-012D-4724-AE8A-EA3A7663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52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F602-23E3-4729-A3FE-7861CF59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 Test Traveler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CD8D-B6B5-4886-B8B3-BD3D874C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5553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Wingdings" panose="05000000000000000000" pitchFamily="2" charset="2"/>
              </a:rPr>
              <a:t>The ACL specifies what we must measure, the CM Test Plan specifies how we go about making those measurements, the CM </a:t>
            </a:r>
            <a:r>
              <a:rPr lang="en-US" u="sng" dirty="0">
                <a:sym typeface="Wingdings" panose="05000000000000000000" pitchFamily="2" charset="2"/>
              </a:rPr>
              <a:t>Test Traveler</a:t>
            </a:r>
            <a:r>
              <a:rPr lang="en-US" dirty="0">
                <a:sym typeface="Wingdings" panose="05000000000000000000" pitchFamily="2" charset="2"/>
              </a:rPr>
              <a:t> is the vehicle used to RECORD the results of and CONTROL the measurements. </a:t>
            </a:r>
          </a:p>
          <a:p>
            <a:r>
              <a:rPr lang="en-US" dirty="0">
                <a:sym typeface="Wingdings" panose="05000000000000000000" pitchFamily="2" charset="2"/>
              </a:rPr>
              <a:t>The traveler provides 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Process control – procedures/guidance for performing measurements, with links to detailed procedures as needed (measurement context)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 mechanism to record measurement results (including upload of files, in addition to data fields)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Method to identify and document non-conformances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Process tracking and oversight (review &amp; approval)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Wide access (web-based)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Data-mining capabilities</a:t>
            </a:r>
          </a:p>
          <a:p>
            <a:r>
              <a:rPr lang="en-US" dirty="0">
                <a:sym typeface="Wingdings" panose="05000000000000000000" pitchFamily="2" charset="2"/>
              </a:rPr>
              <a:t>The Traveler mirrors the Test Plan, is a complementary document</a:t>
            </a:r>
          </a:p>
          <a:p>
            <a:r>
              <a:rPr lang="en-US" dirty="0">
                <a:sym typeface="Wingdings" panose="05000000000000000000" pitchFamily="2" charset="2"/>
              </a:rPr>
              <a:t>Travelers are controlled documents – subject to review, approval, version control.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E073-8E32-481B-AD95-11C46B43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06" y="6504213"/>
            <a:ext cx="163483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dirty="0"/>
              <a:t>19 November,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A424-CA46-49D5-BFB9-56BD2F5D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68" y="6504213"/>
            <a:ext cx="4433370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LB650 CM Testing – Overview		J. Ozelis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E460-012D-4724-AE8A-EA3A7663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29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F602-23E3-4729-A3FE-7861CF59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CD8D-B6B5-4886-B8B3-BD3D874C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02777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HWR ACL, Test Plan, Test Traveler </a:t>
            </a:r>
            <a:r>
              <a:rPr lang="en-US" sz="1800" dirty="0">
                <a:sym typeface="Wingdings" panose="05000000000000000000" pitchFamily="2" charset="2"/>
              </a:rPr>
              <a:t>(TC Doc # ED00011835)</a:t>
            </a:r>
          </a:p>
          <a:p>
            <a:endParaRPr lang="en-US" sz="1800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E073-8E32-481B-AD95-11C46B43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06" y="6504213"/>
            <a:ext cx="163483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dirty="0"/>
              <a:t>19 November,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A424-CA46-49D5-BFB9-56BD2F5D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68" y="6504213"/>
            <a:ext cx="4433370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LB650 CM Testing – Overview		J. Ozelis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E460-012D-4724-AE8A-EA3A7663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2C78A9BA-B0BC-40AD-B917-ABEEB6A17FDD}"/>
              </a:ext>
            </a:extLst>
          </p:cNvPr>
          <p:cNvGrpSpPr>
            <a:grpSpLocks noChangeAspect="1"/>
          </p:cNvGrpSpPr>
          <p:nvPr/>
        </p:nvGrpSpPr>
        <p:grpSpPr bwMode="auto">
          <a:xfrm rot="20942653">
            <a:off x="362292" y="1823083"/>
            <a:ext cx="3697292" cy="2341399"/>
            <a:chOff x="288" y="1185"/>
            <a:chExt cx="2825" cy="17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4F95E98C-AE9E-4BE8-B3F2-ED6534A95B2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185"/>
              <a:ext cx="2825" cy="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98B7CA52-A573-40EB-8C4A-C37FBC802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185"/>
              <a:ext cx="2829" cy="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797C6F8-255B-4C67-9235-606EA6A76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2030">
            <a:off x="1293798" y="3339803"/>
            <a:ext cx="3743147" cy="2608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7D41B1-98B8-43BF-B949-BCBC89389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6235">
            <a:off x="4538898" y="1722256"/>
            <a:ext cx="4172430" cy="3213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13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F602-23E3-4729-A3FE-7861CF59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LB650 Test Plan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CD8D-B6B5-4886-B8B3-BD3D874C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02777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LB650 ACL in process – draft table from </a:t>
            </a:r>
            <a:r>
              <a:rPr lang="en-US" dirty="0" err="1">
                <a:sym typeface="Wingdings" panose="05000000000000000000" pitchFamily="2" charset="2"/>
              </a:rPr>
              <a:t>dFDR</a:t>
            </a:r>
            <a:r>
              <a:rPr lang="en-US" dirty="0">
                <a:sym typeface="Wingdings" panose="05000000000000000000" pitchFamily="2" charset="2"/>
              </a:rPr>
              <a:t> (draft Final Design Report)</a:t>
            </a:r>
          </a:p>
          <a:p>
            <a:endParaRPr lang="en-US" sz="1800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E073-8E32-481B-AD95-11C46B43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06" y="6504213"/>
            <a:ext cx="163483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dirty="0"/>
              <a:t>19 November,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A424-CA46-49D5-BFB9-56BD2F5D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68" y="6504213"/>
            <a:ext cx="4433370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LB650 CM Testing – Overview		J. Ozelis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E460-012D-4724-AE8A-EA3A7663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DDE9-0DFD-4B81-BB8D-406F6BAB8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033" y="1585468"/>
            <a:ext cx="5293152" cy="467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4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F602-23E3-4729-A3FE-7861CF59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LB650 Test Plan – Highlights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CD8D-B6B5-4886-B8B3-BD3D874C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02777"/>
          </a:xfrm>
        </p:spPr>
        <p:txBody>
          <a:bodyPr>
            <a:normAutofit fontScale="92500"/>
          </a:bodyPr>
          <a:lstStyle/>
          <a:p>
            <a:r>
              <a:rPr lang="en-US" dirty="0">
                <a:sym typeface="Wingdings" panose="05000000000000000000" pitchFamily="2" charset="2"/>
              </a:rPr>
              <a:t>Warm checkout after installation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Thermometry, liquid level sensors, flux gates, pressure/vacuum transducers, alignment, RF cables (TDR, S</a:t>
            </a:r>
            <a:r>
              <a:rPr lang="en-US" baseline="-25000" dirty="0">
                <a:sym typeface="Wingdings" panose="05000000000000000000" pitchFamily="2" charset="2"/>
              </a:rPr>
              <a:t>11</a:t>
            </a:r>
            <a:r>
              <a:rPr lang="en-US" dirty="0">
                <a:sym typeface="Wingdings" panose="05000000000000000000" pitchFamily="2" charset="2"/>
              </a:rPr>
              <a:t>/S</a:t>
            </a:r>
            <a:r>
              <a:rPr lang="en-US" baseline="-25000" dirty="0">
                <a:sym typeface="Wingdings" panose="05000000000000000000" pitchFamily="2" charset="2"/>
              </a:rPr>
              <a:t>21</a:t>
            </a:r>
            <a:r>
              <a:rPr lang="en-US" dirty="0">
                <a:sym typeface="Wingdings" panose="05000000000000000000" pitchFamily="2" charset="2"/>
              </a:rPr>
              <a:t>), tuner motors &amp; </a:t>
            </a:r>
            <a:r>
              <a:rPr lang="en-US" dirty="0" err="1">
                <a:sym typeface="Wingdings" panose="05000000000000000000" pitchFamily="2" charset="2"/>
              </a:rPr>
              <a:t>piezos</a:t>
            </a:r>
            <a:r>
              <a:rPr lang="en-US" dirty="0">
                <a:sym typeface="Wingdings" panose="05000000000000000000" pitchFamily="2" charset="2"/>
              </a:rPr>
              <a:t>, cryogenic valves, cavity f, coupler </a:t>
            </a:r>
            <a:r>
              <a:rPr lang="en-US" dirty="0" err="1">
                <a:sym typeface="Wingdings" panose="05000000000000000000" pitchFamily="2" charset="2"/>
              </a:rPr>
              <a:t>Q</a:t>
            </a:r>
            <a:r>
              <a:rPr lang="en-US" baseline="-25000" dirty="0" err="1">
                <a:sym typeface="Wingdings" panose="05000000000000000000" pitchFamily="2" charset="2"/>
              </a:rPr>
              <a:t>ext</a:t>
            </a:r>
            <a:r>
              <a:rPr lang="en-US" dirty="0">
                <a:sym typeface="Wingdings" panose="05000000000000000000" pitchFamily="2" charset="2"/>
              </a:rPr>
              <a:t>, etc.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This is a “double-check” of all instrumentation/controls previously verified during last stages of assembly</a:t>
            </a:r>
          </a:p>
          <a:p>
            <a:r>
              <a:rPr lang="en-US" dirty="0">
                <a:sym typeface="Wingdings" panose="05000000000000000000" pitchFamily="2" charset="2"/>
              </a:rPr>
              <a:t>Cooldown to 4K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Thermal shields (50K) first, taking note of cooldown rate restrictions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4K circuits follow (fast cooldown for cavities)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Monitor fluxgates to verify flux expulsion</a:t>
            </a:r>
            <a:endParaRPr lang="en-US" sz="2600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Cryogenic instrumentation data-logged throughout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Cavity frequencies (df/</a:t>
            </a:r>
            <a:r>
              <a:rPr lang="en-US" dirty="0" err="1">
                <a:sym typeface="Wingdings" panose="05000000000000000000" pitchFamily="2" charset="2"/>
              </a:rPr>
              <a:t>dP</a:t>
            </a:r>
            <a:r>
              <a:rPr lang="en-US" dirty="0">
                <a:sym typeface="Wingdings" panose="05000000000000000000" pitchFamily="2" charset="2"/>
              </a:rPr>
              <a:t>) ?</a:t>
            </a:r>
          </a:p>
          <a:p>
            <a:r>
              <a:rPr lang="en-US" dirty="0">
                <a:sym typeface="Wingdings" panose="05000000000000000000" pitchFamily="2" charset="2"/>
              </a:rPr>
              <a:t>Cooldown to 2K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Cryogenic instrumentation data-logged throughout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E073-8E32-481B-AD95-11C46B43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06" y="6504213"/>
            <a:ext cx="163483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dirty="0"/>
              <a:t>19 November,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A424-CA46-49D5-BFB9-56BD2F5D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68" y="6504213"/>
            <a:ext cx="4433370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LB650 CM Testing – Overview		J. Ozelis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E460-012D-4724-AE8A-EA3A7663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303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F602-23E3-4729-A3FE-7861CF59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LB650 Test Plan – Highlights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CD8D-B6B5-4886-B8B3-BD3D874C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02777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Once at 2K, prepare for testing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Cryogenic (RTDs, LL, Pres, Vac) instrumentation data-logged throughout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Measure cavity frequencies and coupler </a:t>
            </a:r>
            <a:r>
              <a:rPr lang="en-US" dirty="0" err="1">
                <a:sym typeface="Wingdings" panose="05000000000000000000" pitchFamily="2" charset="2"/>
              </a:rPr>
              <a:t>Q</a:t>
            </a:r>
            <a:r>
              <a:rPr lang="en-US" baseline="-25000" dirty="0" err="1">
                <a:sym typeface="Wingdings" panose="05000000000000000000" pitchFamily="2" charset="2"/>
              </a:rPr>
              <a:t>ext</a:t>
            </a:r>
            <a:r>
              <a:rPr lang="en-US" baseline="-2500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(w/NA)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Can pre-tune cavities to 650.000MHz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Alignment measurements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Exercise tuners (slow &amp; fast)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RF cable/system calibrations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LLRF/HPRF/RFPI system checkouts (or earlier)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Coupler HV Bias enabled/verified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Radiation detectors mounted, checkout, data-logged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E073-8E32-481B-AD95-11C46B43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006" y="6504213"/>
            <a:ext cx="163483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dirty="0"/>
              <a:t>19 November,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A424-CA46-49D5-BFB9-56BD2F5D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68" y="6504213"/>
            <a:ext cx="4433370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LB650 CM Testing – Overview		J. Ozelis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E460-012D-4724-AE8A-EA3A7663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95799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3155429F-9A4D-45DF-A5FF-1C38C3A0040E}" vid="{49BC16E1-B038-4933-9828-9E6135788E3E}"/>
    </a:ext>
  </a:extLst>
</a:theme>
</file>

<file path=ppt/theme/theme3.xml><?xml version="1.0" encoding="utf-8"?>
<a:theme xmlns:a="http://schemas.openxmlformats.org/drawingml/2006/main" name="2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FE47AD9F-08EF-4A70-898B-940DDC938E3F}" vid="{5880A1BE-6550-41ED-8CC3-300DC6332EA8}"/>
    </a:ext>
  </a:extLst>
</a:theme>
</file>

<file path=ppt/theme/theme4.xml><?xml version="1.0" encoding="utf-8"?>
<a:theme xmlns:a="http://schemas.openxmlformats.org/drawingml/2006/main" name="3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89DA2CC4BB9E478B8FFD004BF9FA99" ma:contentTypeVersion="11" ma:contentTypeDescription="Create a new document." ma:contentTypeScope="" ma:versionID="0d6689cae43dfca7922ae7f2eaad2264">
  <xsd:schema xmlns:xsd="http://www.w3.org/2001/XMLSchema" xmlns:xs="http://www.w3.org/2001/XMLSchema" xmlns:p="http://schemas.microsoft.com/office/2006/metadata/properties" xmlns:ns3="df301ccf-90da-4920-a634-8c5c8c9e5e8a" xmlns:ns4="15f49ed7-d91d-476c-9d2f-cc415609efbb" targetNamespace="http://schemas.microsoft.com/office/2006/metadata/properties" ma:root="true" ma:fieldsID="3428c34d512c5c27e2a7adf05f69fbdb" ns3:_="" ns4:_="">
    <xsd:import namespace="df301ccf-90da-4920-a634-8c5c8c9e5e8a"/>
    <xsd:import namespace="15f49ed7-d91d-476c-9d2f-cc415609efb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01ccf-90da-4920-a634-8c5c8c9e5e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49ed7-d91d-476c-9d2f-cc415609ef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90DEEF-CDE9-4707-9836-F20394AB97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301ccf-90da-4920-a634-8c5c8c9e5e8a"/>
    <ds:schemaRef ds:uri="15f49ed7-d91d-476c-9d2f-cc415609ef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PIP-II L2 Template</Template>
  <TotalTime>1967</TotalTime>
  <Words>1689</Words>
  <Application>Microsoft Office PowerPoint</Application>
  <PresentationFormat>On-screen Show (4:3)</PresentationFormat>
  <Paragraphs>220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Helvetica</vt:lpstr>
      <vt:lpstr>Fermilab_PPT_090815</vt:lpstr>
      <vt:lpstr>1_Fermilab_PPT_090815</vt:lpstr>
      <vt:lpstr>2_Fermilab_PPT_090815</vt:lpstr>
      <vt:lpstr>3_Fermilab_PPT_090815</vt:lpstr>
      <vt:lpstr>PowerPoint Presentation</vt:lpstr>
      <vt:lpstr>Outline</vt:lpstr>
      <vt:lpstr>Requirements flow down</vt:lpstr>
      <vt:lpstr>Cryomodule Test Plan</vt:lpstr>
      <vt:lpstr>CM Test Traveler</vt:lpstr>
      <vt:lpstr>Examples</vt:lpstr>
      <vt:lpstr>LB650 Test Plan - Overview</vt:lpstr>
      <vt:lpstr>LB650 Test Plan – Highlights 1</vt:lpstr>
      <vt:lpstr>LB650 Test Plan – Highlights 2</vt:lpstr>
      <vt:lpstr>LB650 Test Plan – Highlights 3 – Testing @ 2K</vt:lpstr>
      <vt:lpstr>LB650 Test Plan – Highlights 4 – Testing @ 2K</vt:lpstr>
      <vt:lpstr>LB650 Test Plan </vt:lpstr>
      <vt:lpstr>LB650 Test Plan – Infrastructure/Instrumentation </vt:lpstr>
      <vt:lpstr>LB650 Test Plan – Strategy for Commonality </vt:lpstr>
      <vt:lpstr>LB650 Test Plan – Strategy for Commonality - 2 </vt:lpstr>
      <vt:lpstr>LB650 Test Plan – Path forward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Genfa Wu</dc:creator>
  <cp:lastModifiedBy>Joseph P Ozelis</cp:lastModifiedBy>
  <cp:revision>2</cp:revision>
  <cp:lastPrinted>2014-01-20T19:40:21Z</cp:lastPrinted>
  <dcterms:created xsi:type="dcterms:W3CDTF">2019-07-15T15:50:22Z</dcterms:created>
  <dcterms:modified xsi:type="dcterms:W3CDTF">2020-11-18T21:27:00Z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0x0101007889DA2CC4BB9E478B8FFD004BF9FA99</vt:lpwstr>
  </property>
</Properties>
</file>