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59" r:id="rId5"/>
    <p:sldId id="265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3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7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2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5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3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7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5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5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5F988-9EF0-476D-B490-FC0BF0317AA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BAC9A-4B4A-477D-9C22-7D9317A211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7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about RF power/measurements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0252"/>
              </p:ext>
            </p:extLst>
          </p:nvPr>
        </p:nvGraphicFramePr>
        <p:xfrm>
          <a:off x="0" y="939800"/>
          <a:ext cx="12191998" cy="2032400"/>
        </p:xfrm>
        <a:graphic>
          <a:graphicData uri="http://schemas.openxmlformats.org/drawingml/2006/table">
            <a:tbl>
              <a:tblPr/>
              <a:tblGrid>
                <a:gridCol w="576567">
                  <a:extLst>
                    <a:ext uri="{9D8B030D-6E8A-4147-A177-3AD203B41FA5}">
                      <a16:colId xmlns:a16="http://schemas.microsoft.com/office/drawing/2014/main" val="1510165402"/>
                    </a:ext>
                  </a:extLst>
                </a:gridCol>
                <a:gridCol w="576567">
                  <a:extLst>
                    <a:ext uri="{9D8B030D-6E8A-4147-A177-3AD203B41FA5}">
                      <a16:colId xmlns:a16="http://schemas.microsoft.com/office/drawing/2014/main" val="1421107353"/>
                    </a:ext>
                  </a:extLst>
                </a:gridCol>
                <a:gridCol w="576567">
                  <a:extLst>
                    <a:ext uri="{9D8B030D-6E8A-4147-A177-3AD203B41FA5}">
                      <a16:colId xmlns:a16="http://schemas.microsoft.com/office/drawing/2014/main" val="3125366990"/>
                    </a:ext>
                  </a:extLst>
                </a:gridCol>
                <a:gridCol w="732721">
                  <a:extLst>
                    <a:ext uri="{9D8B030D-6E8A-4147-A177-3AD203B41FA5}">
                      <a16:colId xmlns:a16="http://schemas.microsoft.com/office/drawing/2014/main" val="1647592958"/>
                    </a:ext>
                  </a:extLst>
                </a:gridCol>
                <a:gridCol w="864851">
                  <a:extLst>
                    <a:ext uri="{9D8B030D-6E8A-4147-A177-3AD203B41FA5}">
                      <a16:colId xmlns:a16="http://schemas.microsoft.com/office/drawing/2014/main" val="3312917643"/>
                    </a:ext>
                  </a:extLst>
                </a:gridCol>
                <a:gridCol w="576567">
                  <a:extLst>
                    <a:ext uri="{9D8B030D-6E8A-4147-A177-3AD203B41FA5}">
                      <a16:colId xmlns:a16="http://schemas.microsoft.com/office/drawing/2014/main" val="4040532841"/>
                    </a:ext>
                  </a:extLst>
                </a:gridCol>
                <a:gridCol w="612603">
                  <a:extLst>
                    <a:ext uri="{9D8B030D-6E8A-4147-A177-3AD203B41FA5}">
                      <a16:colId xmlns:a16="http://schemas.microsoft.com/office/drawing/2014/main" val="277568903"/>
                    </a:ext>
                  </a:extLst>
                </a:gridCol>
                <a:gridCol w="612603">
                  <a:extLst>
                    <a:ext uri="{9D8B030D-6E8A-4147-A177-3AD203B41FA5}">
                      <a16:colId xmlns:a16="http://schemas.microsoft.com/office/drawing/2014/main" val="83524266"/>
                    </a:ext>
                  </a:extLst>
                </a:gridCol>
                <a:gridCol w="732721">
                  <a:extLst>
                    <a:ext uri="{9D8B030D-6E8A-4147-A177-3AD203B41FA5}">
                      <a16:colId xmlns:a16="http://schemas.microsoft.com/office/drawing/2014/main" val="3751510662"/>
                    </a:ext>
                  </a:extLst>
                </a:gridCol>
                <a:gridCol w="612603">
                  <a:extLst>
                    <a:ext uri="{9D8B030D-6E8A-4147-A177-3AD203B41FA5}">
                      <a16:colId xmlns:a16="http://schemas.microsoft.com/office/drawing/2014/main" val="106697392"/>
                    </a:ext>
                  </a:extLst>
                </a:gridCol>
                <a:gridCol w="612603">
                  <a:extLst>
                    <a:ext uri="{9D8B030D-6E8A-4147-A177-3AD203B41FA5}">
                      <a16:colId xmlns:a16="http://schemas.microsoft.com/office/drawing/2014/main" val="307506560"/>
                    </a:ext>
                  </a:extLst>
                </a:gridCol>
                <a:gridCol w="648639">
                  <a:extLst>
                    <a:ext uri="{9D8B030D-6E8A-4147-A177-3AD203B41FA5}">
                      <a16:colId xmlns:a16="http://schemas.microsoft.com/office/drawing/2014/main" val="3286666316"/>
                    </a:ext>
                  </a:extLst>
                </a:gridCol>
                <a:gridCol w="672662">
                  <a:extLst>
                    <a:ext uri="{9D8B030D-6E8A-4147-A177-3AD203B41FA5}">
                      <a16:colId xmlns:a16="http://schemas.microsoft.com/office/drawing/2014/main" val="4085221218"/>
                    </a:ext>
                  </a:extLst>
                </a:gridCol>
                <a:gridCol w="576567">
                  <a:extLst>
                    <a:ext uri="{9D8B030D-6E8A-4147-A177-3AD203B41FA5}">
                      <a16:colId xmlns:a16="http://schemas.microsoft.com/office/drawing/2014/main" val="3765901766"/>
                    </a:ext>
                  </a:extLst>
                </a:gridCol>
                <a:gridCol w="576567">
                  <a:extLst>
                    <a:ext uri="{9D8B030D-6E8A-4147-A177-3AD203B41FA5}">
                      <a16:colId xmlns:a16="http://schemas.microsoft.com/office/drawing/2014/main" val="1358259081"/>
                    </a:ext>
                  </a:extLst>
                </a:gridCol>
                <a:gridCol w="804792">
                  <a:extLst>
                    <a:ext uri="{9D8B030D-6E8A-4147-A177-3AD203B41FA5}">
                      <a16:colId xmlns:a16="http://schemas.microsoft.com/office/drawing/2014/main" val="3351303850"/>
                    </a:ext>
                  </a:extLst>
                </a:gridCol>
                <a:gridCol w="864851">
                  <a:extLst>
                    <a:ext uri="{9D8B030D-6E8A-4147-A177-3AD203B41FA5}">
                      <a16:colId xmlns:a16="http://schemas.microsoft.com/office/drawing/2014/main" val="1057663504"/>
                    </a:ext>
                  </a:extLst>
                </a:gridCol>
                <a:gridCol w="960947">
                  <a:extLst>
                    <a:ext uri="{9D8B030D-6E8A-4147-A177-3AD203B41FA5}">
                      <a16:colId xmlns:a16="http://schemas.microsoft.com/office/drawing/2014/main" val="2706713372"/>
                    </a:ext>
                  </a:extLst>
                </a:gridCol>
              </a:tblGrid>
              <a:tr h="125876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Max Acc. Cavity Voltage in Lattice (MV)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Max Acc. Cavity Voltage Operations (MV)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Max Cavity Voltage Conditioning and Testing  (MV)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R/Q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QL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QL min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QL_max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coupling Nominal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coupling min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coupling max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Pf for min coupling (at cavity,  kW)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Pf for max coupling (at cavity, kW)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Maximum Pf  including coupling errors (at cavity, kW)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Transmission line efficiency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Maximum amplifier power with coupling errors and margin, 1dB compression (kW)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489292"/>
                  </a:ext>
                </a:extLst>
              </a:tr>
              <a:tr h="150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FNAL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LB650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13.61745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2.40E+10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1922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2768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61284"/>
                  </a:ext>
                </a:extLst>
              </a:tr>
              <a:tr h="15022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669119"/>
                  </a:ext>
                </a:extLst>
              </a:tr>
              <a:tr h="150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LB650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13.7445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2.40E+10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1.04E+07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8.32E+06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1.25E+07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2307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1922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2884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10744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3700989"/>
            <a:ext cx="12131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We consider the waveguides length for each RF path to be about 40 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Maximum total losses in the RF network (based on manufacturer data) 0.5 </a:t>
            </a:r>
            <a:r>
              <a:rPr lang="en-US" dirty="0" smtClean="0"/>
              <a:t>dB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No need to consider detuning due to microphonic for the RF power requirement during the RF tests at CEA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>
                <a:sym typeface="Wingdings" panose="05000000000000000000" pitchFamily="2" charset="2"/>
              </a:rPr>
              <a:t>P1= </a:t>
            </a:r>
            <a:r>
              <a:rPr lang="en-US" dirty="0" smtClean="0">
                <a:sym typeface="Wingdings" panose="05000000000000000000" pitchFamily="2" charset="2"/>
              </a:rPr>
              <a:t>18.74 kW (To check if we need additional margin)</a:t>
            </a:r>
            <a:endParaRPr lang="en-US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7161196" y="2972200"/>
            <a:ext cx="3445844" cy="1089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-71105" y="3147698"/>
            <a:ext cx="551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Document reference number: ED0010221: July 8th, 2020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1182255" y="2969226"/>
            <a:ext cx="194158" cy="2688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999232" y="210312"/>
            <a:ext cx="5751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Power levels: any update?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798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5471" y="265471"/>
            <a:ext cx="11710219" cy="316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need to be discussed: most important and most critical</a:t>
            </a:r>
          </a:p>
          <a:p>
            <a:endParaRPr lang="en-US" sz="2400" b="1" dirty="0"/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FF0000"/>
                </a:solidFill>
              </a:rPr>
              <a:t>Hardware choice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rgbClr val="FF0000"/>
              </a:solidFill>
            </a:endParaRP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FF0000"/>
                </a:solidFill>
              </a:rPr>
              <a:t>SSA class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rgbClr val="FF0000"/>
              </a:solidFill>
            </a:endParaRP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FF0000"/>
                </a:solidFill>
              </a:rPr>
              <a:t>For which hardware we need harmonization between CEA and Fermilab?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FF0000"/>
              </a:solidFill>
            </a:endParaRP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FF0000"/>
                </a:solidFill>
              </a:rPr>
              <a:t>Any recommendation?</a:t>
            </a:r>
          </a:p>
        </p:txBody>
      </p:sp>
    </p:spTree>
    <p:extLst>
      <p:ext uri="{BB962C8B-B14F-4D97-AF65-F5344CB8AC3E}">
        <p14:creationId xmlns:p14="http://schemas.microsoft.com/office/powerpoint/2010/main" val="17803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8C590-BF44-40C7-89B3-5370E2CD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069" y="304222"/>
            <a:ext cx="2008210" cy="641739"/>
          </a:xfrm>
        </p:spPr>
        <p:txBody>
          <a:bodyPr/>
          <a:lstStyle/>
          <a:p>
            <a:r>
              <a:rPr lang="en-US" sz="2000" dirty="0"/>
              <a:t>Distribution 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CD89E-442F-410E-BB47-D034DE69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3405" y="761050"/>
            <a:ext cx="2370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endParaRPr lang="en-US" sz="1000" dirty="0"/>
          </a:p>
        </p:txBody>
      </p:sp>
      <p:pic>
        <p:nvPicPr>
          <p:cNvPr id="20" name="Content Placeholder 1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6333" y="141791"/>
            <a:ext cx="4928728" cy="599568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4" y="82961"/>
            <a:ext cx="3481254" cy="2252816"/>
          </a:xfrm>
          <a:prstGeom prst="rect">
            <a:avLst/>
          </a:prstGeom>
        </p:spPr>
      </p:pic>
      <p:sp>
        <p:nvSpPr>
          <p:cNvPr id="11" name="Flèche droite 10"/>
          <p:cNvSpPr/>
          <p:nvPr/>
        </p:nvSpPr>
        <p:spPr>
          <a:xfrm>
            <a:off x="3924300" y="945960"/>
            <a:ext cx="2185874" cy="3739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ZoneTexte 11"/>
          <p:cNvSpPr txBox="1"/>
          <p:nvPr/>
        </p:nvSpPr>
        <p:spPr>
          <a:xfrm>
            <a:off x="55811" y="5366830"/>
            <a:ext cx="6977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configuration use 2 Dual directional couplers: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1 Dual directional coupler upstream the circulator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1 Dual directional coupler close to the Power coupler transition</a:t>
            </a:r>
          </a:p>
          <a:p>
            <a:endParaRPr lang="en-US" dirty="0" smtClean="0"/>
          </a:p>
          <a:p>
            <a:r>
              <a:rPr lang="en-US" dirty="0" smtClean="0"/>
              <a:t>Same choices at CEA but the entire network will be WR1150 waveguides. </a:t>
            </a:r>
            <a:endParaRPr lang="en-US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57" y="2456705"/>
            <a:ext cx="6097838" cy="26321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267575" y="6062245"/>
            <a:ext cx="502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FNAL Schematic </a:t>
            </a:r>
            <a:r>
              <a:rPr lang="en-US" b="1" dirty="0"/>
              <a:t>of </a:t>
            </a:r>
            <a:r>
              <a:rPr lang="en-US" b="1" dirty="0" smtClean="0"/>
              <a:t>the distribution </a:t>
            </a:r>
            <a:r>
              <a:rPr lang="en-US" b="1" dirty="0"/>
              <a:t>line design.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2858" y="4997498"/>
            <a:ext cx="502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CEA Schematic </a:t>
            </a:r>
            <a:r>
              <a:rPr lang="en-US" b="1" dirty="0"/>
              <a:t>of </a:t>
            </a:r>
            <a:r>
              <a:rPr lang="en-US" b="1" dirty="0" smtClean="0"/>
              <a:t>the distribution </a:t>
            </a:r>
            <a:r>
              <a:rPr lang="en-US" b="1" dirty="0"/>
              <a:t>line design.</a:t>
            </a:r>
          </a:p>
        </p:txBody>
      </p:sp>
    </p:spTree>
    <p:extLst>
      <p:ext uri="{BB962C8B-B14F-4D97-AF65-F5344CB8AC3E}">
        <p14:creationId xmlns:p14="http://schemas.microsoft.com/office/powerpoint/2010/main" val="26862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2321"/>
            <a:ext cx="6318505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</a:rPr>
              <a:t>SPECIFICATIONS of WR1150 Dual Directional Coupler  (PIP2IT)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b="1" dirty="0"/>
              <a:t>Electrical: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WR1150 Dual Directional Coupler (reflectometer)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Power: 70 kW CW, with up to full reflection @ any phase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Center Frequency: 650 MHz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Bandwidth: 10 MHz (650 MHz +/- 5 MHz)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Coupling: -50 +/-0.5 dB (forward &amp; reverse, w/ factory calibrations labeled)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 Flatness: 0.1 </a:t>
            </a:r>
            <a:r>
              <a:rPr lang="en-US" dirty="0" err="1"/>
              <a:t>db</a:t>
            </a:r>
            <a:r>
              <a:rPr lang="en-US" dirty="0"/>
              <a:t> in the 650 MHz +/- 1 MHz frequency region and 0.3 </a:t>
            </a:r>
            <a:r>
              <a:rPr lang="en-US" dirty="0" err="1"/>
              <a:t>db</a:t>
            </a:r>
            <a:r>
              <a:rPr lang="en-US" dirty="0"/>
              <a:t> over bandwidth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Directivity: &gt; 40 dB directivity across bandwidth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Mainline VSWR: &lt; 1.02:1 over the bandwidth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Mainline Insertion loss: &lt; 0.01 dB over the bandwidth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 ports: dual </a:t>
            </a:r>
            <a:r>
              <a:rPr lang="en-US" dirty="0" err="1"/>
              <a:t>broadwall</a:t>
            </a:r>
            <a:r>
              <a:rPr lang="en-US" dirty="0"/>
              <a:t> (same side) loop couplers, external termination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 port: VSWR 1.10:1 over the bandwidth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 Port Connectors: Type N (non-</a:t>
            </a:r>
            <a:r>
              <a:rPr lang="en-US" dirty="0" err="1"/>
              <a:t>teflon</a:t>
            </a:r>
            <a:r>
              <a:rPr lang="en-US" dirty="0"/>
              <a:t>), 50 ohm impedance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Coupling windows: </a:t>
            </a:r>
            <a:r>
              <a:rPr lang="en-US" dirty="0" err="1"/>
              <a:t>Rexolite</a:t>
            </a:r>
            <a:endParaRPr lang="en-US" dirty="0"/>
          </a:p>
          <a:p>
            <a:r>
              <a:rPr lang="en-US" dirty="0"/>
              <a:t>RF body leakage: &lt; -60 dB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178040" y="2451084"/>
            <a:ext cx="4721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Do we need exactly the same specifications?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5088636" y="3483864"/>
            <a:ext cx="1837944" cy="201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057568" y="3364589"/>
            <a:ext cx="4468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35dB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+/-1MHz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and 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30dB for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+/-5MHz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71500544-5DD7-47F7-B10C-80E9583D9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7536"/>
            <a:ext cx="6447663" cy="47904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chemeClr val="tx1"/>
                </a:solidFill>
              </a:rPr>
              <a:t>Specification </a:t>
            </a:r>
            <a:r>
              <a:rPr lang="en-US" sz="1600" b="1" u="sng" dirty="0">
                <a:solidFill>
                  <a:schemeClr val="tx1"/>
                </a:solidFill>
              </a:rPr>
              <a:t>of 650 MHz 70 kW CW Waveguide Ferrite Junction Circulator 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 </a:t>
            </a:r>
            <a:r>
              <a:rPr lang="en-US" sz="1600" dirty="0" smtClean="0">
                <a:solidFill>
                  <a:schemeClr val="tx1"/>
                </a:solidFill>
              </a:rPr>
              <a:t>Port </a:t>
            </a:r>
            <a:r>
              <a:rPr lang="en-US" sz="1600" dirty="0">
                <a:solidFill>
                  <a:schemeClr val="tx1"/>
                </a:solidFill>
              </a:rPr>
              <a:t>configuration: 3 Ports, Port 1 (input port), Port 2 (output port), Port 3 (will be terminated with a water cooled termination by Fermilab)</a:t>
            </a:r>
          </a:p>
          <a:p>
            <a:r>
              <a:rPr lang="en-US" sz="1600" dirty="0">
                <a:solidFill>
                  <a:schemeClr val="tx1"/>
                </a:solidFill>
              </a:rPr>
              <a:t>Orientation of Rotation: clockwise</a:t>
            </a:r>
          </a:p>
          <a:p>
            <a:r>
              <a:rPr lang="en-US" sz="1600" dirty="0">
                <a:solidFill>
                  <a:schemeClr val="tx1"/>
                </a:solidFill>
              </a:rPr>
              <a:t>Flanges of all ports: WR1150 CPRF</a:t>
            </a:r>
          </a:p>
          <a:p>
            <a:r>
              <a:rPr lang="en-US" sz="1600" dirty="0">
                <a:solidFill>
                  <a:schemeClr val="tx1"/>
                </a:solidFill>
              </a:rPr>
              <a:t>Center Frequency: 650 MHz</a:t>
            </a:r>
          </a:p>
          <a:p>
            <a:r>
              <a:rPr lang="en-US" sz="1600" dirty="0">
                <a:solidFill>
                  <a:schemeClr val="tx1"/>
                </a:solidFill>
              </a:rPr>
              <a:t>Bandwidth (BW): 12 MHz</a:t>
            </a:r>
          </a:p>
          <a:p>
            <a:r>
              <a:rPr lang="en-US" sz="1600" dirty="0">
                <a:solidFill>
                  <a:schemeClr val="tx1"/>
                </a:solidFill>
              </a:rPr>
              <a:t>Insertion loss:  ≤ 0.13 </a:t>
            </a:r>
            <a:r>
              <a:rPr lang="en-US" sz="1600" dirty="0" err="1">
                <a:solidFill>
                  <a:schemeClr val="tx1"/>
                </a:solidFill>
              </a:rPr>
              <a:t>db</a:t>
            </a:r>
            <a:r>
              <a:rPr lang="en-US" sz="1600" dirty="0">
                <a:solidFill>
                  <a:schemeClr val="tx1"/>
                </a:solidFill>
              </a:rPr>
              <a:t> at center frequency, ≤ 0.3 </a:t>
            </a:r>
            <a:r>
              <a:rPr lang="en-US" sz="1600" dirty="0" err="1">
                <a:solidFill>
                  <a:schemeClr val="tx1"/>
                </a:solidFill>
              </a:rPr>
              <a:t>db</a:t>
            </a:r>
            <a:r>
              <a:rPr lang="en-US" sz="1600" dirty="0">
                <a:solidFill>
                  <a:schemeClr val="tx1"/>
                </a:solidFill>
              </a:rPr>
              <a:t> in BW</a:t>
            </a:r>
          </a:p>
          <a:p>
            <a:r>
              <a:rPr lang="en-US" sz="1600" dirty="0">
                <a:solidFill>
                  <a:schemeClr val="tx1"/>
                </a:solidFill>
              </a:rPr>
              <a:t>VSWR at all ports: ≤ 1.1:1 at center frequency, ≤ 1.20:1 in BW</a:t>
            </a:r>
          </a:p>
          <a:p>
            <a:r>
              <a:rPr lang="en-US" sz="1600" dirty="0">
                <a:solidFill>
                  <a:schemeClr val="tx1"/>
                </a:solidFill>
              </a:rPr>
              <a:t>Isolation: ≥ 26 </a:t>
            </a:r>
            <a:r>
              <a:rPr lang="en-US" sz="1600" dirty="0" err="1">
                <a:solidFill>
                  <a:schemeClr val="tx1"/>
                </a:solidFill>
              </a:rPr>
              <a:t>db</a:t>
            </a:r>
            <a:r>
              <a:rPr lang="en-US" sz="1600" dirty="0">
                <a:solidFill>
                  <a:schemeClr val="tx1"/>
                </a:solidFill>
              </a:rPr>
              <a:t> at center frequency, ≥ 20 </a:t>
            </a:r>
            <a:r>
              <a:rPr lang="en-US" sz="1600" dirty="0" err="1">
                <a:solidFill>
                  <a:schemeClr val="tx1"/>
                </a:solidFill>
              </a:rPr>
              <a:t>db</a:t>
            </a:r>
            <a:r>
              <a:rPr lang="en-US" sz="1600" dirty="0">
                <a:solidFill>
                  <a:schemeClr val="tx1"/>
                </a:solidFill>
              </a:rPr>
              <a:t> in BW</a:t>
            </a:r>
          </a:p>
          <a:p>
            <a:r>
              <a:rPr lang="en-US" sz="1600" dirty="0">
                <a:solidFill>
                  <a:schemeClr val="tx1"/>
                </a:solidFill>
              </a:rPr>
              <a:t>Power handling capability:  the circulator should function normally (meet all specification listed in this document, no sparking and no overheating should occur) under all operating conditions as follows:</a:t>
            </a:r>
          </a:p>
          <a:p>
            <a:r>
              <a:rPr lang="en-US" sz="1600" dirty="0">
                <a:solidFill>
                  <a:schemeClr val="tx1"/>
                </a:solidFill>
              </a:rPr>
              <a:t>1. Output power (CW) at Port 2: </a:t>
            </a:r>
            <a:r>
              <a:rPr lang="en-US" sz="1600" dirty="0">
                <a:solidFill>
                  <a:schemeClr val="tx1"/>
                </a:solidFill>
                <a:effectLst>
                  <a:glow rad="520700">
                    <a:srgbClr val="FFFF00">
                      <a:alpha val="60000"/>
                    </a:srgbClr>
                  </a:glow>
                </a:effectLst>
              </a:rPr>
              <a:t>0 - 70 kW</a:t>
            </a:r>
            <a:r>
              <a:rPr lang="en-US" sz="1600" dirty="0">
                <a:solidFill>
                  <a:schemeClr val="tx1"/>
                </a:solidFill>
              </a:rPr>
              <a:t>, with full reflection back to Port 2 at ant phase while input power at Port 1 is at full level for </a:t>
            </a:r>
            <a:r>
              <a:rPr lang="en-US" sz="1600" dirty="0">
                <a:solidFill>
                  <a:schemeClr val="tx1"/>
                </a:solidFill>
                <a:effectLst>
                  <a:glow rad="520700">
                    <a:srgbClr val="FFFF00">
                      <a:alpha val="60000"/>
                    </a:srgbClr>
                  </a:glow>
                </a:effectLst>
              </a:rPr>
              <a:t>0 - 70 kW </a:t>
            </a:r>
            <a:r>
              <a:rPr lang="en-US" sz="1600" dirty="0">
                <a:solidFill>
                  <a:schemeClr val="tx1"/>
                </a:solidFill>
              </a:rPr>
              <a:t>output power at Port 2 (the input power is ON).</a:t>
            </a:r>
          </a:p>
          <a:p>
            <a:r>
              <a:rPr lang="en-US" sz="1600" dirty="0">
                <a:solidFill>
                  <a:schemeClr val="tx1"/>
                </a:solidFill>
              </a:rPr>
              <a:t>2. At the end of each operation, immediately after the input power is shut off the stored energy in a superconducting cavity is released and generates return peak power of ~ up to 140 kW back to Port 2. This return power decays exponentially to 0 in ~ 3 millisecond.</a:t>
            </a:r>
          </a:p>
          <a:p>
            <a:r>
              <a:rPr lang="en-US" sz="1600" dirty="0">
                <a:solidFill>
                  <a:schemeClr val="tx1"/>
                </a:solidFill>
              </a:rPr>
              <a:t>RF leakage: RF leakage at any joint should be less than 0.4 </a:t>
            </a:r>
            <a:r>
              <a:rPr lang="en-US" sz="1600" dirty="0" err="1">
                <a:solidFill>
                  <a:schemeClr val="tx1"/>
                </a:solidFill>
              </a:rPr>
              <a:t>mW</a:t>
            </a:r>
            <a:r>
              <a:rPr lang="en-US" sz="1600" dirty="0">
                <a:solidFill>
                  <a:schemeClr val="tx1"/>
                </a:solidFill>
              </a:rPr>
              <a:t>/cm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measured at the closest distance from the joint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600" dirty="0" smtClean="0"/>
              <a:t>….</a:t>
            </a:r>
            <a:endParaRPr lang="en-US" sz="16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423" y="778425"/>
            <a:ext cx="5744337" cy="542520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556248" y="198781"/>
            <a:ext cx="5504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RF circulator specification (Ferrite):</a:t>
            </a:r>
          </a:p>
          <a:p>
            <a:r>
              <a:rPr lang="en-US" dirty="0" smtClean="0"/>
              <a:t>20 KW or 35 KW same price</a:t>
            </a:r>
            <a:endParaRPr lang="en-US" dirty="0"/>
          </a:p>
        </p:txBody>
      </p:sp>
      <p:sp>
        <p:nvSpPr>
          <p:cNvPr id="2" name="Flèche droite 1"/>
          <p:cNvSpPr/>
          <p:nvPr/>
        </p:nvSpPr>
        <p:spPr>
          <a:xfrm>
            <a:off x="2715768" y="2075688"/>
            <a:ext cx="3529584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431" y="376809"/>
            <a:ext cx="4819650" cy="53911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9080" y="454486"/>
            <a:ext cx="6096000" cy="54784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u="sng" dirty="0"/>
              <a:t>Specification of 650 MHz 70 kW CW Waveguide Ferrite Junction Circulator </a:t>
            </a:r>
            <a:endParaRPr lang="en-US" sz="1400" dirty="0"/>
          </a:p>
          <a:p>
            <a:r>
              <a:rPr lang="en-US" sz="1400" dirty="0"/>
              <a:t>Coolant: De-ionized water.</a:t>
            </a:r>
          </a:p>
          <a:p>
            <a:r>
              <a:rPr lang="en-US" sz="1400" dirty="0">
                <a:effectLst>
                  <a:glow rad="393700">
                    <a:srgbClr val="FFFF00">
                      <a:alpha val="60000"/>
                    </a:srgbClr>
                  </a:glow>
                </a:effectLst>
              </a:rPr>
              <a:t>Inlet cooling water temperature (optimum setting): 86 F – 90 F</a:t>
            </a:r>
          </a:p>
          <a:p>
            <a:r>
              <a:rPr lang="en-US" sz="1400" dirty="0"/>
              <a:t>Coolant connector: 1/2” NPT male connector, stainless steel</a:t>
            </a:r>
          </a:p>
          <a:p>
            <a:r>
              <a:rPr lang="en-US" sz="1400" u="sng" dirty="0"/>
              <a:t>The following green lines are for vendor to specify. 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Allowable inlet cooling water temperature range:</a:t>
            </a:r>
          </a:p>
          <a:p>
            <a:r>
              <a:rPr lang="en-US" sz="1400" dirty="0">
                <a:solidFill>
                  <a:srgbClr val="00B050"/>
                </a:solidFill>
              </a:rPr>
              <a:t>Coolant flow rate (should be ≤ 10 GPM): </a:t>
            </a:r>
          </a:p>
          <a:p>
            <a:r>
              <a:rPr lang="en-US" sz="1400" dirty="0">
                <a:solidFill>
                  <a:srgbClr val="00B050"/>
                </a:solidFill>
              </a:rPr>
              <a:t>Coolant pressure drop: (pressure drop should be &lt; 20% of inlet pressure) </a:t>
            </a:r>
          </a:p>
          <a:p>
            <a:r>
              <a:rPr lang="en-US" sz="1400" dirty="0">
                <a:solidFill>
                  <a:srgbClr val="00B050"/>
                </a:solidFill>
              </a:rPr>
              <a:t>Coolant input pressure: (should be ≤ 145 PSI)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Coolant leak test pressure and duration of the test (in minutes): (for example: 15 bar for 10 minutes)</a:t>
            </a:r>
          </a:p>
          <a:p>
            <a:r>
              <a:rPr lang="en-US" sz="1400" dirty="0"/>
              <a:t>Allowable ambient temperature range during operation: 15 C – 40 C</a:t>
            </a:r>
          </a:p>
          <a:p>
            <a:r>
              <a:rPr lang="en-US" sz="1400" dirty="0">
                <a:solidFill>
                  <a:srgbClr val="00B050"/>
                </a:solidFill>
              </a:rPr>
              <a:t>Temperature Compensating Unit: Data Sheet (function and technical specification) is required for bidding process.  </a:t>
            </a:r>
          </a:p>
          <a:p>
            <a:r>
              <a:rPr lang="en-US" sz="1400" dirty="0"/>
              <a:t>The circulator is required to satisfy all specifications listed in this document from startup to any steady state operating power levels (between 0 to 70 kW output power) at any power ramp rate without need for operator adjustment to the Temperature Compensating Unit (TCU).</a:t>
            </a:r>
          </a:p>
          <a:p>
            <a:r>
              <a:rPr lang="en-US" sz="1400" dirty="0"/>
              <a:t>Magnetic Stray Field: &lt; 5 Gausses at 1 meter distance</a:t>
            </a:r>
          </a:p>
          <a:p>
            <a:r>
              <a:rPr lang="en-US" sz="1400" dirty="0"/>
              <a:t>Arc detectors and access ports must be installed.</a:t>
            </a:r>
          </a:p>
          <a:p>
            <a:r>
              <a:rPr lang="en-US" sz="1400" dirty="0"/>
              <a:t>Mounting: tapped holes or brackets should be provided for mounting the circulator to a base metal plate. </a:t>
            </a:r>
          </a:p>
          <a:p>
            <a:r>
              <a:rPr lang="en-US" sz="1400" dirty="0"/>
              <a:t>Lifting: eyelets for crane lifting. </a:t>
            </a:r>
          </a:p>
          <a:p>
            <a:r>
              <a:rPr lang="en-US" sz="1400" dirty="0">
                <a:effectLst>
                  <a:glow rad="368300">
                    <a:srgbClr val="FFFF00">
                      <a:alpha val="60000"/>
                    </a:srgbClr>
                  </a:glow>
                </a:effectLst>
              </a:rPr>
              <a:t>I have written a test plan: “High Power Test Plan of Fermilab PIP-II 650 MHz 70 kW Circulator” </a:t>
            </a:r>
          </a:p>
        </p:txBody>
      </p:sp>
    </p:spTree>
    <p:extLst>
      <p:ext uri="{BB962C8B-B14F-4D97-AF65-F5344CB8AC3E}">
        <p14:creationId xmlns:p14="http://schemas.microsoft.com/office/powerpoint/2010/main" val="20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3027</TotalTime>
  <Words>1025</Words>
  <Application>Microsoft Office PowerPoint</Application>
  <PresentationFormat>Grand écran</PresentationFormat>
  <Paragraphs>132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Thème Office</vt:lpstr>
      <vt:lpstr>Discussion about RF power/measurements needs</vt:lpstr>
      <vt:lpstr>Présentation PowerPoint</vt:lpstr>
      <vt:lpstr>Présentation PowerPoint</vt:lpstr>
      <vt:lpstr>Distribution Line</vt:lpstr>
      <vt:lpstr>Présentation PowerPoint</vt:lpstr>
      <vt:lpstr>Présentation PowerPoint</vt:lpstr>
      <vt:lpstr>Présentation PowerPoint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measurements</dc:title>
  <dc:creator>JENHANI Hassen</dc:creator>
  <cp:lastModifiedBy>JENHANI Hassen</cp:lastModifiedBy>
  <cp:revision>35</cp:revision>
  <dcterms:created xsi:type="dcterms:W3CDTF">2020-12-09T13:44:16Z</dcterms:created>
  <dcterms:modified xsi:type="dcterms:W3CDTF">2020-12-11T16:17:11Z</dcterms:modified>
</cp:coreProperties>
</file>