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1"/>
  </p:notesMasterIdLst>
  <p:handoutMasterIdLst>
    <p:handoutMasterId r:id="rId22"/>
  </p:handoutMasterIdLst>
  <p:sldIdLst>
    <p:sldId id="294" r:id="rId2"/>
    <p:sldId id="295" r:id="rId3"/>
    <p:sldId id="438" r:id="rId4"/>
    <p:sldId id="444" r:id="rId5"/>
    <p:sldId id="445" r:id="rId6"/>
    <p:sldId id="450" r:id="rId7"/>
    <p:sldId id="451" r:id="rId8"/>
    <p:sldId id="304" r:id="rId9"/>
    <p:sldId id="300" r:id="rId10"/>
    <p:sldId id="297" r:id="rId11"/>
    <p:sldId id="452" r:id="rId12"/>
    <p:sldId id="330" r:id="rId13"/>
    <p:sldId id="321" r:id="rId14"/>
    <p:sldId id="331" r:id="rId15"/>
    <p:sldId id="325" r:id="rId16"/>
    <p:sldId id="443" r:id="rId17"/>
    <p:sldId id="319" r:id="rId18"/>
    <p:sldId id="327" r:id="rId19"/>
    <p:sldId id="302" r:id="rId2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606"/>
    <a:srgbClr val="50504E"/>
    <a:srgbClr val="4E4E4E"/>
    <a:srgbClr val="404040"/>
    <a:srgbClr val="004C97"/>
    <a:srgbClr val="63666A"/>
    <a:srgbClr val="99D6EA"/>
    <a:srgbClr val="505050"/>
    <a:srgbClr val="A7A8AA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21" autoAdjust="0"/>
    <p:restoredTop sz="94663"/>
  </p:normalViewPr>
  <p:slideViewPr>
    <p:cSldViewPr snapToGrid="0" snapToObjects="1" showGuides="1">
      <p:cViewPr varScale="1">
        <p:scale>
          <a:sx n="86" d="100"/>
          <a:sy n="86" d="100"/>
        </p:scale>
        <p:origin x="1517" y="53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12/15/2020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12/15/2020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21713" y="5704357"/>
            <a:ext cx="8499231" cy="896936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670" y="-1"/>
            <a:ext cx="9142659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46895" y="4534127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9843"/>
            <a:ext cx="8993025" cy="3018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2EC4AA-CFF5-4FC8-8D33-4EA983AE1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353" r="9706" b="22737"/>
          <a:stretch/>
        </p:blipFill>
        <p:spPr>
          <a:xfrm>
            <a:off x="671" y="798320"/>
            <a:ext cx="4571329" cy="33976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E73A70-63FC-48C0-96B6-2444C20D80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4901" t="5155" r="2277" b="2638"/>
          <a:stretch/>
        </p:blipFill>
        <p:spPr>
          <a:xfrm>
            <a:off x="4571999" y="798320"/>
            <a:ext cx="4572001" cy="33976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BD3C1B-4AD6-4BB0-A378-1FE16730C89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71" y="4187894"/>
            <a:ext cx="9144000" cy="17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12/15/2020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BBB2F5-1CFD-734F-ABE1-989CF63E6F6C}"/>
              </a:ext>
            </a:extLst>
          </p:cNvPr>
          <p:cNvSpPr/>
          <p:nvPr userDrawn="1"/>
        </p:nvSpPr>
        <p:spPr>
          <a:xfrm>
            <a:off x="222250" y="753961"/>
            <a:ext cx="8693150" cy="18288"/>
          </a:xfrm>
          <a:prstGeom prst="rect">
            <a:avLst/>
          </a:prstGeom>
          <a:solidFill>
            <a:srgbClr val="98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12/15/2020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574FFC-A36F-8E4D-8BF4-46017981DC53}"/>
              </a:ext>
            </a:extLst>
          </p:cNvPr>
          <p:cNvSpPr/>
          <p:nvPr userDrawn="1"/>
        </p:nvSpPr>
        <p:spPr>
          <a:xfrm>
            <a:off x="222250" y="753961"/>
            <a:ext cx="8693150" cy="18288"/>
          </a:xfrm>
          <a:prstGeom prst="rect">
            <a:avLst/>
          </a:prstGeom>
          <a:solidFill>
            <a:srgbClr val="98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12/15/2020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12/15/2020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66310E-8FB2-4D48-8844-5C90BA5BEE25}"/>
              </a:ext>
            </a:extLst>
          </p:cNvPr>
          <p:cNvSpPr/>
          <p:nvPr userDrawn="1"/>
        </p:nvSpPr>
        <p:spPr>
          <a:xfrm>
            <a:off x="222250" y="753961"/>
            <a:ext cx="8693150" cy="18288"/>
          </a:xfrm>
          <a:prstGeom prst="rect">
            <a:avLst/>
          </a:prstGeom>
          <a:solidFill>
            <a:srgbClr val="98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27868" b="27868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599" b="3698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2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0916" b="40730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1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6134" b="3551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39239" b="1240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1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060606"/>
                </a:solidFill>
              </a:defRPr>
            </a:lvl1pPr>
            <a:lvl2pPr>
              <a:defRPr sz="2200">
                <a:solidFill>
                  <a:srgbClr val="060606"/>
                </a:solidFill>
              </a:defRPr>
            </a:lvl2pPr>
            <a:lvl3pPr>
              <a:defRPr sz="2000">
                <a:solidFill>
                  <a:srgbClr val="060606"/>
                </a:solidFill>
              </a:defRPr>
            </a:lvl3pPr>
            <a:lvl4pPr>
              <a:defRPr sz="1800">
                <a:solidFill>
                  <a:srgbClr val="060606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06060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12/15/2020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K. Badgley | Muon IF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12/15/2020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29CBEF-609B-C742-8D4C-6C17B37D2A5C}"/>
              </a:ext>
            </a:extLst>
          </p:cNvPr>
          <p:cNvSpPr/>
          <p:nvPr userDrawn="1"/>
        </p:nvSpPr>
        <p:spPr>
          <a:xfrm>
            <a:off x="222250" y="753961"/>
            <a:ext cx="8693150" cy="18288"/>
          </a:xfrm>
          <a:prstGeom prst="rect">
            <a:avLst/>
          </a:prstGeom>
          <a:solidFill>
            <a:srgbClr val="98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12/15/2020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K. Badgley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emf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7.pn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10" Type="http://schemas.openxmlformats.org/officeDocument/2006/relationships/image" Target="../media/image31.png"/><Relationship Id="rId4" Type="http://schemas.openxmlformats.org/officeDocument/2006/relationships/image" Target="../media/image18.emf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7.png"/><Relationship Id="rId7" Type="http://schemas.openxmlformats.org/officeDocument/2006/relationships/image" Target="../media/image34.tif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19.png"/><Relationship Id="rId4" Type="http://schemas.openxmlformats.org/officeDocument/2006/relationships/image" Target="../media/image18.emf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32195" y="5526992"/>
            <a:ext cx="8499231" cy="976926"/>
          </a:xfrm>
        </p:spPr>
        <p:txBody>
          <a:bodyPr/>
          <a:lstStyle/>
          <a:p>
            <a:r>
              <a:rPr lang="en-US" dirty="0"/>
              <a:t>Karie Badgley	</a:t>
            </a:r>
          </a:p>
          <a:p>
            <a:r>
              <a:rPr lang="en-US" dirty="0"/>
              <a:t>DOE OHEP IF Research Briefing</a:t>
            </a:r>
          </a:p>
          <a:p>
            <a:r>
              <a:rPr lang="en-US" dirty="0"/>
              <a:t>December 16, 2020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4534127"/>
            <a:ext cx="9143999" cy="1003049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Intensity Frontier- Muon Technical Leadership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47F2E0-8AE1-4DC1-B570-6057F0D11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04" y="221433"/>
            <a:ext cx="8686800" cy="320908"/>
          </a:xfrm>
        </p:spPr>
        <p:txBody>
          <a:bodyPr/>
          <a:lstStyle/>
          <a:p>
            <a:r>
              <a:rPr lang="en-US" dirty="0"/>
              <a:t>Transport Solenoid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669D6-B110-4044-B961-3FEFBEB82F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7697"/>
            <a:ext cx="775607" cy="237816"/>
          </a:xfrm>
        </p:spPr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12/16/2020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497E3-95EF-4B00-9ED3-B233907A68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4" y="6507697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K. Badgley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B54EF-968C-4FCE-8745-C17BA58A93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41" name="Content Placeholder 26">
            <a:extLst>
              <a:ext uri="{FF2B5EF4-FFF2-40B4-BE49-F238E27FC236}">
                <a16:creationId xmlns:a16="http://schemas.microsoft.com/office/drawing/2014/main" id="{F0C8F110-1779-4AC9-8B4A-8E1FF20F2613}"/>
              </a:ext>
            </a:extLst>
          </p:cNvPr>
          <p:cNvSpPr txBox="1">
            <a:spLocks/>
          </p:cNvSpPr>
          <p:nvPr/>
        </p:nvSpPr>
        <p:spPr>
          <a:xfrm>
            <a:off x="5420889" y="1772695"/>
            <a:ext cx="2953783" cy="61436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000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00000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0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00000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00000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500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D422755A-9132-4F41-8901-C3F0E1EA6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80" y="2387056"/>
            <a:ext cx="4539809" cy="387266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F1910D0-1AB7-4DD1-BD1A-486E96C30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840" y="67064"/>
            <a:ext cx="1517763" cy="591569"/>
          </a:xfrm>
          <a:prstGeom prst="rect">
            <a:avLst/>
          </a:prstGeom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9CDACB5-D827-4401-8E7D-422C52BD7767}"/>
              </a:ext>
            </a:extLst>
          </p:cNvPr>
          <p:cNvSpPr txBox="1">
            <a:spLocks/>
          </p:cNvSpPr>
          <p:nvPr/>
        </p:nvSpPr>
        <p:spPr>
          <a:xfrm>
            <a:off x="1530604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K. Badgley | DOE OHEP IF Research Briefing</a:t>
            </a:r>
          </a:p>
          <a:p>
            <a:pPr>
              <a:defRPr/>
            </a:pPr>
            <a:endParaRPr lang="en-US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171C754-9FCF-40A1-B59A-4B9EC8ED4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813002"/>
            <a:ext cx="8841840" cy="4850183"/>
          </a:xfrm>
        </p:spPr>
        <p:txBody>
          <a:bodyPr/>
          <a:lstStyle/>
          <a:p>
            <a:r>
              <a:rPr lang="en-US" dirty="0"/>
              <a:t>TS fabricated in Italy at ASG</a:t>
            </a:r>
          </a:p>
          <a:p>
            <a:r>
              <a:rPr lang="en-US" dirty="0"/>
              <a:t>Delivered in units which need to be tested and assembled</a:t>
            </a:r>
          </a:p>
          <a:p>
            <a:r>
              <a:rPr lang="en-US" dirty="0"/>
              <a:t>Thermal shield and cryostat will be installed at FNAL</a:t>
            </a:r>
          </a:p>
          <a:p>
            <a:endParaRPr lang="en-US" dirty="0"/>
          </a:p>
        </p:txBody>
      </p:sp>
      <p:pic>
        <p:nvPicPr>
          <p:cNvPr id="35" name="Picture 2" descr="C:\Users\mllopes\Desktop\TS Prototype with cooling.jpg">
            <a:extLst>
              <a:ext uri="{FF2B5EF4-FFF2-40B4-BE49-F238E27FC236}">
                <a16:creationId xmlns:a16="http://schemas.microsoft.com/office/drawing/2014/main" id="{FE100CED-537E-483E-98C5-81BA08EEB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1" t="3685" r="28849" b="5484"/>
          <a:stretch/>
        </p:blipFill>
        <p:spPr bwMode="auto">
          <a:xfrm>
            <a:off x="6226906" y="2878802"/>
            <a:ext cx="2324697" cy="243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433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47F2E0-8AE1-4DC1-B570-6057F0D11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04" y="221433"/>
            <a:ext cx="8686800" cy="320908"/>
          </a:xfrm>
        </p:spPr>
        <p:txBody>
          <a:bodyPr/>
          <a:lstStyle/>
          <a:p>
            <a:r>
              <a:rPr lang="en-US" dirty="0"/>
              <a:t>Transport Solenoid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669D6-B110-4044-B961-3FEFBEB82F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7697"/>
            <a:ext cx="775607" cy="237816"/>
          </a:xfrm>
        </p:spPr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12/16/2020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497E3-95EF-4B00-9ED3-B233907A68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4" y="6507697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K. Badgley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B54EF-968C-4FCE-8745-C17BA58A93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C7CF3958-EB0C-4917-AD38-485D947BE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5198" y="1034322"/>
            <a:ext cx="2015691" cy="41575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~2 coils per module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319AB5C-CFC3-4C48-B8BB-B15D423D40BB}"/>
              </a:ext>
            </a:extLst>
          </p:cNvPr>
          <p:cNvGrpSpPr>
            <a:grpSpLocks noChangeAspect="1"/>
          </p:cNvGrpSpPr>
          <p:nvPr/>
        </p:nvGrpSpPr>
        <p:grpSpPr>
          <a:xfrm>
            <a:off x="5285505" y="1577818"/>
            <a:ext cx="3875163" cy="4198096"/>
            <a:chOff x="1843059" y="959224"/>
            <a:chExt cx="4567971" cy="514090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ABBD4C2-78A4-4860-AFD7-E567DD652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43059" y="959224"/>
              <a:ext cx="2795202" cy="255499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B7EAC0B-F82B-4368-B8B7-5263ED592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83502" y="3545140"/>
              <a:ext cx="2927528" cy="255499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00E6A20-78C8-4525-8D0E-4FBA6FB65156}"/>
                </a:ext>
              </a:extLst>
            </p:cNvPr>
            <p:cNvSpPr txBox="1"/>
            <p:nvPr/>
          </p:nvSpPr>
          <p:spPr>
            <a:xfrm>
              <a:off x="2585847" y="2106637"/>
              <a:ext cx="705857" cy="486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000000"/>
                  </a:solidFill>
                </a:rPr>
                <a:t>TSU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63B327F-717B-448F-9F19-CC7E6D3B50CF}"/>
                </a:ext>
              </a:extLst>
            </p:cNvPr>
            <p:cNvSpPr txBox="1"/>
            <p:nvPr/>
          </p:nvSpPr>
          <p:spPr>
            <a:xfrm>
              <a:off x="4956843" y="4308055"/>
              <a:ext cx="699761" cy="486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000000"/>
                  </a:solidFill>
                </a:rPr>
                <a:t>TSD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AB1BBA45-0FE8-435B-9A62-73A1653867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09" t="6409" r="13227" b="14298"/>
          <a:stretch/>
        </p:blipFill>
        <p:spPr>
          <a:xfrm>
            <a:off x="3460257" y="4224222"/>
            <a:ext cx="1770189" cy="16409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967C6B6-5FB8-401B-8FCB-6D99354BE5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94" t="4744" r="14115" b="10859"/>
          <a:stretch/>
        </p:blipFill>
        <p:spPr>
          <a:xfrm>
            <a:off x="3745634" y="1492638"/>
            <a:ext cx="1199437" cy="1733673"/>
          </a:xfrm>
          <a:prstGeom prst="rect">
            <a:avLst/>
          </a:prstGeom>
        </p:spPr>
      </p:pic>
      <p:sp>
        <p:nvSpPr>
          <p:cNvPr id="40" name="Content Placeholder 26">
            <a:extLst>
              <a:ext uri="{FF2B5EF4-FFF2-40B4-BE49-F238E27FC236}">
                <a16:creationId xmlns:a16="http://schemas.microsoft.com/office/drawing/2014/main" id="{3FE9BD7E-6629-4EE9-97B7-19C8C3E3D5E4}"/>
              </a:ext>
            </a:extLst>
          </p:cNvPr>
          <p:cNvSpPr txBox="1">
            <a:spLocks/>
          </p:cNvSpPr>
          <p:nvPr/>
        </p:nvSpPr>
        <p:spPr>
          <a:xfrm>
            <a:off x="3405198" y="3896744"/>
            <a:ext cx="2625255" cy="41575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000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00000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0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00000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00000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1-3 modules per unit</a:t>
            </a:r>
          </a:p>
        </p:txBody>
      </p:sp>
      <p:sp>
        <p:nvSpPr>
          <p:cNvPr id="41" name="Content Placeholder 26">
            <a:extLst>
              <a:ext uri="{FF2B5EF4-FFF2-40B4-BE49-F238E27FC236}">
                <a16:creationId xmlns:a16="http://schemas.microsoft.com/office/drawing/2014/main" id="{F0C8F110-1779-4AC9-8B4A-8E1FF20F2613}"/>
              </a:ext>
            </a:extLst>
          </p:cNvPr>
          <p:cNvSpPr txBox="1">
            <a:spLocks/>
          </p:cNvSpPr>
          <p:nvPr/>
        </p:nvSpPr>
        <p:spPr>
          <a:xfrm>
            <a:off x="5420889" y="1772695"/>
            <a:ext cx="2953783" cy="61436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000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00000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0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00000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00000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500" dirty="0"/>
          </a:p>
        </p:txBody>
      </p:sp>
      <p:sp>
        <p:nvSpPr>
          <p:cNvPr id="42" name="Content Placeholder 26">
            <a:extLst>
              <a:ext uri="{FF2B5EF4-FFF2-40B4-BE49-F238E27FC236}">
                <a16:creationId xmlns:a16="http://schemas.microsoft.com/office/drawing/2014/main" id="{C3BC8DA0-07FF-4AE1-8FFB-5159D08DB49C}"/>
              </a:ext>
            </a:extLst>
          </p:cNvPr>
          <p:cNvSpPr txBox="1">
            <a:spLocks/>
          </p:cNvSpPr>
          <p:nvPr/>
        </p:nvSpPr>
        <p:spPr>
          <a:xfrm>
            <a:off x="6239574" y="1030587"/>
            <a:ext cx="2953783" cy="61436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000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00000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0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00000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00000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14 units for the TS</a:t>
            </a:r>
          </a:p>
        </p:txBody>
      </p: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ABF15C93-8986-4F10-A63F-49E05DBDDC9B}"/>
              </a:ext>
            </a:extLst>
          </p:cNvPr>
          <p:cNvSpPr txBox="1">
            <a:spLocks/>
          </p:cNvSpPr>
          <p:nvPr/>
        </p:nvSpPr>
        <p:spPr>
          <a:xfrm>
            <a:off x="147792" y="1012134"/>
            <a:ext cx="2972900" cy="340237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dirty="0"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52 Superconducting Coils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err="1"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TSu</a:t>
            </a:r>
            <a:r>
              <a:rPr lang="en-US" sz="1800" dirty="0"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 – 25 coils</a:t>
            </a:r>
            <a:r>
              <a:rPr lang="en-US" sz="1600" dirty="0"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	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err="1"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TSd</a:t>
            </a:r>
            <a:r>
              <a:rPr lang="en-US" sz="1800" dirty="0"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 – 27 coils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latin typeface="Helvetica" panose="020B0604020202020204" pitchFamily="34" charset="0"/>
              <a:ea typeface="Tahoma" panose="020B0604030504040204" pitchFamily="34" charset="0"/>
              <a:cs typeface="Helvetica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000" dirty="0">
              <a:latin typeface="Helvetica" panose="020B0604020202020204" pitchFamily="34" charset="0"/>
              <a:ea typeface="Tahoma" panose="020B0604030504040204" pitchFamily="34" charset="0"/>
              <a:cs typeface="Helvetica" panose="020B0604020202020204" pitchFamily="34" charset="0"/>
            </a:endParaRPr>
          </a:p>
          <a:p>
            <a:pPr marL="0" indent="0">
              <a:buFont typeface="Arial" charset="0"/>
              <a:buNone/>
            </a:pPr>
            <a:r>
              <a:rPr lang="en-US" sz="2000" dirty="0"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27 Modules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err="1"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TSu</a:t>
            </a:r>
            <a:r>
              <a:rPr lang="en-US" sz="1800" dirty="0"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 – 13 modules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err="1"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TSd</a:t>
            </a:r>
            <a:r>
              <a:rPr lang="en-US" sz="1800" dirty="0"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 – 14 modules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latin typeface="Helvetica" panose="020B0604020202020204" pitchFamily="34" charset="0"/>
              <a:ea typeface="Tahoma" panose="020B0604030504040204" pitchFamily="34" charset="0"/>
              <a:cs typeface="Helvetica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000" dirty="0">
              <a:latin typeface="Helvetica" panose="020B0604020202020204" pitchFamily="34" charset="0"/>
              <a:ea typeface="Tahoma" panose="020B0604030504040204" pitchFamily="34" charset="0"/>
              <a:cs typeface="Helvetica" panose="020B0604020202020204" pitchFamily="34" charset="0"/>
            </a:endParaRPr>
          </a:p>
          <a:p>
            <a:pPr marL="0" indent="0">
              <a:buFont typeface="Arial" charset="0"/>
              <a:buNone/>
            </a:pPr>
            <a:r>
              <a:rPr lang="en-US" sz="2000" dirty="0"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14 Test Units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err="1"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TSu</a:t>
            </a:r>
            <a:r>
              <a:rPr lang="en-US" sz="1800" dirty="0"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 – 7 test units	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err="1"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TSd</a:t>
            </a:r>
            <a:r>
              <a:rPr lang="en-US" sz="1800" dirty="0"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 – 7 test units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C1269122-3BE2-4405-8C7F-CF657CE782C1}"/>
              </a:ext>
            </a:extLst>
          </p:cNvPr>
          <p:cNvSpPr/>
          <p:nvPr/>
        </p:nvSpPr>
        <p:spPr>
          <a:xfrm rot="5400000">
            <a:off x="4095197" y="3369176"/>
            <a:ext cx="282332" cy="21797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876B4DAF-CC25-4D90-8642-0E5B5D43BDD8}"/>
              </a:ext>
            </a:extLst>
          </p:cNvPr>
          <p:cNvSpPr/>
          <p:nvPr/>
        </p:nvSpPr>
        <p:spPr>
          <a:xfrm>
            <a:off x="5774471" y="5035352"/>
            <a:ext cx="282332" cy="21797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9CDACB5-D827-4401-8E7D-422C52BD7767}"/>
              </a:ext>
            </a:extLst>
          </p:cNvPr>
          <p:cNvSpPr txBox="1">
            <a:spLocks/>
          </p:cNvSpPr>
          <p:nvPr/>
        </p:nvSpPr>
        <p:spPr>
          <a:xfrm>
            <a:off x="1530604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K. Badgley | DOE OHEP IF Research Briefing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97621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ADA929-C9A1-41B3-A9C2-1AA68B0A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0961" y="3718013"/>
            <a:ext cx="5300664" cy="2535074"/>
          </a:xfrm>
        </p:spPr>
        <p:txBody>
          <a:bodyPr/>
          <a:lstStyle/>
          <a:p>
            <a:r>
              <a:rPr lang="en-US" sz="2000" dirty="0"/>
              <a:t>Max temperature differential between the shell and coil of 23 K to avoid stress on coil from differential thermal contraction (~week)</a:t>
            </a:r>
          </a:p>
          <a:p>
            <a:r>
              <a:rPr lang="en-US" sz="2000" dirty="0"/>
              <a:t>Coils powered to 2100 A, 120% of 1730 A operating current</a:t>
            </a:r>
          </a:p>
          <a:p>
            <a:r>
              <a:rPr lang="en-US" sz="2000" dirty="0"/>
              <a:t>Requirement on splice to be less than 2 </a:t>
            </a:r>
            <a:r>
              <a:rPr lang="en-US" sz="2000" dirty="0" err="1"/>
              <a:t>nΩ</a:t>
            </a:r>
            <a:endParaRPr lang="en-US" sz="2000" dirty="0"/>
          </a:p>
          <a:p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15ED7F-7387-4441-9D49-4DED57F6D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119983"/>
            <a:ext cx="8686800" cy="427877"/>
          </a:xfrm>
        </p:spPr>
        <p:txBody>
          <a:bodyPr/>
          <a:lstStyle/>
          <a:p>
            <a:r>
              <a:rPr lang="en-US" dirty="0"/>
              <a:t>Cold Test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1D983-77DF-41C7-BE50-BD5CA296B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793776" cy="257956"/>
          </a:xfrm>
        </p:spPr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12/16/2020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78BD-D98E-44C0-87D6-59843B4F64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2424E22-8645-4276-A313-64D4CCA19C1B}"/>
              </a:ext>
            </a:extLst>
          </p:cNvPr>
          <p:cNvGrpSpPr>
            <a:grpSpLocks noChangeAspect="1"/>
          </p:cNvGrpSpPr>
          <p:nvPr/>
        </p:nvGrpSpPr>
        <p:grpSpPr>
          <a:xfrm>
            <a:off x="228600" y="698798"/>
            <a:ext cx="2308204" cy="2211227"/>
            <a:chOff x="264826" y="718626"/>
            <a:chExt cx="3364544" cy="308325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8D73881-2DB1-4F65-8A17-C392A9679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823" r="20205" b="12060"/>
            <a:stretch/>
          </p:blipFill>
          <p:spPr>
            <a:xfrm>
              <a:off x="264826" y="718626"/>
              <a:ext cx="3364544" cy="308325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4B42CEA-17B0-4A69-8275-B75E54D084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6694"/>
            <a:stretch/>
          </p:blipFill>
          <p:spPr>
            <a:xfrm>
              <a:off x="264826" y="719287"/>
              <a:ext cx="1193462" cy="100776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01764A7-9F5C-43F6-931C-FD28EB8D3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2764" y="699272"/>
            <a:ext cx="1670697" cy="22305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35FFE2-7C17-46B1-B5FC-79781AEE6A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0" t="10673" r="9951" b="2849"/>
          <a:stretch/>
        </p:blipFill>
        <p:spPr>
          <a:xfrm>
            <a:off x="288367" y="3611417"/>
            <a:ext cx="3316251" cy="23957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017BA8-427E-4F4F-9761-0B17F122A7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294" r="3911"/>
          <a:stretch/>
        </p:blipFill>
        <p:spPr>
          <a:xfrm>
            <a:off x="2820006" y="698087"/>
            <a:ext cx="2288494" cy="22112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6CB783-B230-4EF3-A7F7-F05D179CD399}"/>
              </a:ext>
            </a:extLst>
          </p:cNvPr>
          <p:cNvSpPr txBox="1"/>
          <p:nvPr/>
        </p:nvSpPr>
        <p:spPr>
          <a:xfrm>
            <a:off x="228600" y="2949116"/>
            <a:ext cx="2733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Ultrasonic weld of splices and voltage taps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E637EC-DE24-44C1-9902-C1D7CB0CEA54}"/>
              </a:ext>
            </a:extLst>
          </p:cNvPr>
          <p:cNvSpPr txBox="1"/>
          <p:nvPr/>
        </p:nvSpPr>
        <p:spPr>
          <a:xfrm>
            <a:off x="288367" y="6007213"/>
            <a:ext cx="3519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Dished heads and test cryostat at HAB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740C12-A8A4-4992-BF7F-6A37C1E332A8}"/>
              </a:ext>
            </a:extLst>
          </p:cNvPr>
          <p:cNvSpPr txBox="1"/>
          <p:nvPr/>
        </p:nvSpPr>
        <p:spPr>
          <a:xfrm>
            <a:off x="2689357" y="2910240"/>
            <a:ext cx="2720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Cryogenic, electrical, and RTD connections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861EF0-F5A5-4623-9D61-30D46E66A640}"/>
              </a:ext>
            </a:extLst>
          </p:cNvPr>
          <p:cNvSpPr txBox="1"/>
          <p:nvPr/>
        </p:nvSpPr>
        <p:spPr>
          <a:xfrm>
            <a:off x="5422384" y="2949116"/>
            <a:ext cx="370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Dished head and unit moved to the cryostat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B535F9F-AA37-4EB8-B186-6C1FD7FDDF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89" r="5690"/>
          <a:stretch/>
        </p:blipFill>
        <p:spPr>
          <a:xfrm>
            <a:off x="7157111" y="697164"/>
            <a:ext cx="1834514" cy="2232643"/>
          </a:xfrm>
          <a:prstGeom prst="rect">
            <a:avLst/>
          </a:prstGeom>
        </p:spPr>
      </p:pic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A4A2324-69AF-4756-B255-58E09F292F09}"/>
              </a:ext>
            </a:extLst>
          </p:cNvPr>
          <p:cNvSpPr txBox="1">
            <a:spLocks/>
          </p:cNvSpPr>
          <p:nvPr/>
        </p:nvSpPr>
        <p:spPr>
          <a:xfrm>
            <a:off x="1530603" y="6498625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K. Badgley | DOE OHEP IF Research Briefing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17226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B111D9-375E-485D-9FCC-AF0081F9B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5135" y="1101935"/>
            <a:ext cx="4200265" cy="2247138"/>
          </a:xfrm>
        </p:spPr>
        <p:txBody>
          <a:bodyPr/>
          <a:lstStyle/>
          <a:p>
            <a:r>
              <a:rPr lang="en-US" sz="2000" dirty="0"/>
              <a:t>Mu2e requires efficient muon transmission and no trapped particles</a:t>
            </a:r>
          </a:p>
          <a:p>
            <a:r>
              <a:rPr lang="en-US" sz="2000" dirty="0"/>
              <a:t>Particle tracking studies helped set the tolerances for fabrication and assembly</a:t>
            </a:r>
          </a:p>
          <a:p>
            <a:r>
              <a:rPr lang="en-US" sz="2000" dirty="0"/>
              <a:t>Transmission was found to be sensitive to the angle between coils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CCDF48-8502-408C-AEFC-A16A5E0F1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and Tolerance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405A6-B044-4DC2-99E2-CC3A6D9E2F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12/16/2020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2BAFA-9768-484D-BEBC-E8CE880799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8CE2FF5-CDDB-4EA2-8D5F-1D4D49DFAE04}"/>
              </a:ext>
            </a:extLst>
          </p:cNvPr>
          <p:cNvGrpSpPr>
            <a:grpSpLocks noChangeAspect="1"/>
          </p:cNvGrpSpPr>
          <p:nvPr/>
        </p:nvGrpSpPr>
        <p:grpSpPr>
          <a:xfrm>
            <a:off x="-1" y="2038769"/>
            <a:ext cx="4715135" cy="4288672"/>
            <a:chOff x="150560" y="796392"/>
            <a:chExt cx="5150918" cy="499796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24D952E-7FA6-458C-B6CC-A9738F390BEA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560" y="796392"/>
              <a:ext cx="5150918" cy="25621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608FB0-210B-44A9-87E5-CDB2498E4053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560" y="3232254"/>
              <a:ext cx="5150918" cy="256210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F78D0BF-7DC2-42D9-934A-6741BBC27528}"/>
                </a:ext>
              </a:extLst>
            </p:cNvPr>
            <p:cNvCxnSpPr>
              <a:cxnSpLocks/>
            </p:cNvCxnSpPr>
            <p:nvPr/>
          </p:nvCxnSpPr>
          <p:spPr>
            <a:xfrm>
              <a:off x="769367" y="1510785"/>
              <a:ext cx="4096920" cy="9525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985B250-535A-4B7E-9CCC-4445EFD93491}"/>
                </a:ext>
              </a:extLst>
            </p:cNvPr>
            <p:cNvCxnSpPr>
              <a:cxnSpLocks/>
            </p:cNvCxnSpPr>
            <p:nvPr/>
          </p:nvCxnSpPr>
          <p:spPr>
            <a:xfrm>
              <a:off x="769367" y="2549010"/>
              <a:ext cx="4096920" cy="9525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7EFBC68-7892-4254-8B8E-9A8F4031E053}"/>
                </a:ext>
              </a:extLst>
            </p:cNvPr>
            <p:cNvCxnSpPr>
              <a:cxnSpLocks/>
            </p:cNvCxnSpPr>
            <p:nvPr/>
          </p:nvCxnSpPr>
          <p:spPr>
            <a:xfrm>
              <a:off x="769367" y="3968235"/>
              <a:ext cx="4096920" cy="9525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CC4914C-47B0-4B73-BFB4-113C6E6DAE51}"/>
                </a:ext>
              </a:extLst>
            </p:cNvPr>
            <p:cNvCxnSpPr>
              <a:cxnSpLocks/>
            </p:cNvCxnSpPr>
            <p:nvPr/>
          </p:nvCxnSpPr>
          <p:spPr>
            <a:xfrm>
              <a:off x="769367" y="4987410"/>
              <a:ext cx="4096920" cy="9525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4963ED4-4AFB-427C-9E4A-3E1EC47B9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26" y="980159"/>
            <a:ext cx="4340728" cy="10668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A2656E-49A0-4419-B380-33AB8DC45B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0268" y="3997611"/>
            <a:ext cx="3263619" cy="210117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8403B8C-0EFC-40DF-88EC-BC1DE2AA30D4}"/>
              </a:ext>
            </a:extLst>
          </p:cNvPr>
          <p:cNvSpPr/>
          <p:nvPr/>
        </p:nvSpPr>
        <p:spPr>
          <a:xfrm>
            <a:off x="3055450" y="2159022"/>
            <a:ext cx="132279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l-GR" sz="1600" dirty="0"/>
              <a:t>Δ</a:t>
            </a:r>
            <a:r>
              <a:rPr lang="en-US" sz="1600" dirty="0"/>
              <a:t>V = 10 mm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65766F-8991-468E-914F-B385B5D1E2AD}"/>
              </a:ext>
            </a:extLst>
          </p:cNvPr>
          <p:cNvSpPr/>
          <p:nvPr/>
        </p:nvSpPr>
        <p:spPr>
          <a:xfrm>
            <a:off x="3192606" y="4220586"/>
            <a:ext cx="131645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l-GR" sz="1600" dirty="0"/>
              <a:t>Δ</a:t>
            </a:r>
            <a:r>
              <a:rPr lang="en-US" sz="1600" dirty="0"/>
              <a:t>P = 5 </a:t>
            </a:r>
            <a:r>
              <a:rPr lang="en-US" sz="1600" dirty="0" err="1"/>
              <a:t>mrad</a:t>
            </a:r>
            <a:endParaRPr lang="en-US" sz="1600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C5BB4ACC-8FC1-4BC9-8C70-D70D4FA90B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K. Badgley | DOE OHEP IF Research Briefing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74390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B111D9-375E-485D-9FCC-AF0081F9B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038" y="770222"/>
            <a:ext cx="4959350" cy="2068066"/>
          </a:xfrm>
        </p:spPr>
        <p:txBody>
          <a:bodyPr/>
          <a:lstStyle/>
          <a:p>
            <a:r>
              <a:rPr lang="en-US" sz="2000" dirty="0">
                <a:solidFill>
                  <a:srgbClr val="060606"/>
                </a:solidFill>
              </a:rPr>
              <a:t>Vibrating stretched wire measurement made for each coil</a:t>
            </a:r>
          </a:p>
          <a:p>
            <a:r>
              <a:rPr lang="en-US" sz="2000" dirty="0">
                <a:solidFill>
                  <a:srgbClr val="060606"/>
                </a:solidFill>
              </a:rPr>
              <a:t>Position measured with respect to fiducials on the shell and wire system, translated to the Mu2e coordinate system </a:t>
            </a:r>
          </a:p>
          <a:p>
            <a:r>
              <a:rPr lang="en-US" sz="2000" dirty="0"/>
              <a:t>Coil angle to angle &lt; 0.2 degrees, axis location within 1 mm of nominal</a:t>
            </a:r>
            <a:endParaRPr lang="en-US" sz="2000" dirty="0">
              <a:solidFill>
                <a:srgbClr val="060606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CCDF48-8502-408C-AEFC-A16A5E0F1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180795"/>
            <a:ext cx="8686800" cy="427877"/>
          </a:xfrm>
        </p:spPr>
        <p:txBody>
          <a:bodyPr/>
          <a:lstStyle/>
          <a:p>
            <a:r>
              <a:rPr lang="en-US" dirty="0"/>
              <a:t>Magnetic Axis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405A6-B044-4DC2-99E2-CC3A6D9E2F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4944" y="6504213"/>
            <a:ext cx="897251" cy="237285"/>
          </a:xfrm>
        </p:spPr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12/16/2020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2BAFA-9768-484D-BEBC-E8CE880799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AEEA79-83CB-4371-AA38-A5241BAB8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742" y="94098"/>
            <a:ext cx="2453488" cy="183915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DEB484F-129B-4BF2-A0A2-00505CFABF37}"/>
              </a:ext>
            </a:extLst>
          </p:cNvPr>
          <p:cNvGrpSpPr/>
          <p:nvPr/>
        </p:nvGrpSpPr>
        <p:grpSpPr>
          <a:xfrm>
            <a:off x="373747" y="3399930"/>
            <a:ext cx="4287915" cy="2885376"/>
            <a:chOff x="4844854" y="3516889"/>
            <a:chExt cx="3871296" cy="266021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2BD3432-B6F5-4695-9C01-97160CC79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4854" y="3516889"/>
              <a:ext cx="3871296" cy="2660212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579A087-6ACD-43A7-A559-F68C85419200}"/>
                </a:ext>
              </a:extLst>
            </p:cNvPr>
            <p:cNvCxnSpPr/>
            <p:nvPr/>
          </p:nvCxnSpPr>
          <p:spPr>
            <a:xfrm>
              <a:off x="5255581" y="4518734"/>
              <a:ext cx="3300727" cy="0"/>
            </a:xfrm>
            <a:prstGeom prst="line">
              <a:avLst/>
            </a:prstGeom>
            <a:ln>
              <a:solidFill>
                <a:srgbClr val="060606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FF8598A-2881-4D4B-86D5-037DEB646F65}"/>
                </a:ext>
              </a:extLst>
            </p:cNvPr>
            <p:cNvCxnSpPr/>
            <p:nvPr/>
          </p:nvCxnSpPr>
          <p:spPr>
            <a:xfrm>
              <a:off x="5255580" y="5567778"/>
              <a:ext cx="3300727" cy="0"/>
            </a:xfrm>
            <a:prstGeom prst="line">
              <a:avLst/>
            </a:prstGeom>
            <a:ln>
              <a:solidFill>
                <a:srgbClr val="060606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54A03C1F-063D-4345-BECC-21F09282DF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531954"/>
              </p:ext>
            </p:extLst>
          </p:nvPr>
        </p:nvGraphicFramePr>
        <p:xfrm>
          <a:off x="5307013" y="2141466"/>
          <a:ext cx="3153407" cy="3998634"/>
        </p:xfrm>
        <a:graphic>
          <a:graphicData uri="http://schemas.openxmlformats.org/drawingml/2006/table">
            <a:tbl>
              <a:tblPr/>
              <a:tblGrid>
                <a:gridCol w="872219">
                  <a:extLst>
                    <a:ext uri="{9D8B030D-6E8A-4147-A177-3AD203B41FA5}">
                      <a16:colId xmlns:a16="http://schemas.microsoft.com/office/drawing/2014/main" val="2787432007"/>
                    </a:ext>
                  </a:extLst>
                </a:gridCol>
                <a:gridCol w="724613">
                  <a:extLst>
                    <a:ext uri="{9D8B030D-6E8A-4147-A177-3AD203B41FA5}">
                      <a16:colId xmlns:a16="http://schemas.microsoft.com/office/drawing/2014/main" val="65894915"/>
                    </a:ext>
                  </a:extLst>
                </a:gridCol>
                <a:gridCol w="858800">
                  <a:extLst>
                    <a:ext uri="{9D8B030D-6E8A-4147-A177-3AD203B41FA5}">
                      <a16:colId xmlns:a16="http://schemas.microsoft.com/office/drawing/2014/main" val="3096659450"/>
                    </a:ext>
                  </a:extLst>
                </a:gridCol>
                <a:gridCol w="697775">
                  <a:extLst>
                    <a:ext uri="{9D8B030D-6E8A-4147-A177-3AD203B41FA5}">
                      <a16:colId xmlns:a16="http://schemas.microsoft.com/office/drawing/2014/main" val="1848860"/>
                    </a:ext>
                  </a:extLst>
                </a:gridCol>
              </a:tblGrid>
              <a:tr h="1635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Coil interface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Angle [deg]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Requirement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Difference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5370461"/>
                  </a:ext>
                </a:extLst>
              </a:tr>
              <a:tr h="157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coil 1/2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0.17393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0.17393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8758886"/>
                  </a:ext>
                </a:extLst>
              </a:tr>
              <a:tr h="157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coil 2/3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0.06739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0.06739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6379408"/>
                  </a:ext>
                </a:extLst>
              </a:tr>
              <a:tr h="157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Coil 3/4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0.00176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0.00176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4096531"/>
                  </a:ext>
                </a:extLst>
              </a:tr>
              <a:tr h="157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coil 4/5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5.73794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0.03794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1535829"/>
                  </a:ext>
                </a:extLst>
              </a:tr>
              <a:tr h="157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coil 5/6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4.79044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-0.00956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4474464"/>
                  </a:ext>
                </a:extLst>
              </a:tr>
              <a:tr h="157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coil 6/7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5.28002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-0.01998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4508064"/>
                  </a:ext>
                </a:extLst>
              </a:tr>
              <a:tr h="157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Coil 7/8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5.6238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0.1238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399130"/>
                  </a:ext>
                </a:extLst>
              </a:tr>
              <a:tr h="157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coil 8/9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5.35184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-0.14816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87574"/>
                  </a:ext>
                </a:extLst>
              </a:tr>
              <a:tr h="157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coil 9/10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5.5817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0.0817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3610597"/>
                  </a:ext>
                </a:extLst>
              </a:tr>
              <a:tr h="157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coil 10/11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5.5577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0.0577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0885954"/>
                  </a:ext>
                </a:extLst>
              </a:tr>
              <a:tr h="157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Coil 11/12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5.36518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-0.13482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9013810"/>
                  </a:ext>
                </a:extLst>
              </a:tr>
              <a:tr h="157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coil 12/13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5.46542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0.06542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6425285"/>
                  </a:ext>
                </a:extLst>
              </a:tr>
              <a:tr h="157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coil 13/15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5.46223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0.06223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3318691"/>
                  </a:ext>
                </a:extLst>
              </a:tr>
              <a:tr h="157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coil 15/14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5.50251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0.00251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1030549"/>
                  </a:ext>
                </a:extLst>
              </a:tr>
              <a:tr h="157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coil 14/16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5.51549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0.01549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6174823"/>
                  </a:ext>
                </a:extLst>
              </a:tr>
              <a:tr h="157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coil 16/17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5.5175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0.0175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7069049"/>
                  </a:ext>
                </a:extLst>
              </a:tr>
              <a:tr h="157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coil 17/18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5.4378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-0.0622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2123012"/>
                  </a:ext>
                </a:extLst>
              </a:tr>
              <a:tr h="157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coil 18/19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5.34079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0.04079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7713703"/>
                  </a:ext>
                </a:extLst>
              </a:tr>
              <a:tr h="157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coil 19/20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4.799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-0.001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1279423"/>
                  </a:ext>
                </a:extLst>
              </a:tr>
              <a:tr h="157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coil 20/21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3.696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-0.004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3595876"/>
                  </a:ext>
                </a:extLst>
              </a:tr>
              <a:tr h="157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coil 21/22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0.04809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0.04809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9128792"/>
                  </a:ext>
                </a:extLst>
              </a:tr>
              <a:tr h="157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coil 22/23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0.000877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0.000877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2891717"/>
                  </a:ext>
                </a:extLst>
              </a:tr>
              <a:tr h="157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coil 23/24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0.02175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0.02175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4455863"/>
                  </a:ext>
                </a:extLst>
              </a:tr>
              <a:tr h="16359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coil 24/25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0.01493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0.01493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3748142"/>
                  </a:ext>
                </a:extLst>
              </a:tr>
            </a:tbl>
          </a:graphicData>
        </a:graphic>
      </p:graphicFrame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E65CEEB3-9429-44E8-9728-11D6AD1A84BA}"/>
              </a:ext>
            </a:extLst>
          </p:cNvPr>
          <p:cNvSpPr txBox="1">
            <a:spLocks/>
          </p:cNvSpPr>
          <p:nvPr/>
        </p:nvSpPr>
        <p:spPr>
          <a:xfrm>
            <a:off x="1530603" y="6498625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K. Badgley | DOE OHEP IF Research Briefing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5453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FF4C2D-2D84-4743-82FE-87F7093BF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963" y="3306671"/>
            <a:ext cx="8672513" cy="2287969"/>
          </a:xfrm>
        </p:spPr>
        <p:txBody>
          <a:bodyPr/>
          <a:lstStyle/>
          <a:p>
            <a:r>
              <a:rPr lang="en-US" sz="2000" dirty="0"/>
              <a:t>Stretched wire results used to update magnetic model and ensure magnetic requirements are met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EB0884-38CB-4684-A56A-CA07EA3A1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As-Built Magnetic Field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1856D-5DEA-45E2-8ED9-9BC6FC5B38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12/16/2020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7170F-286B-488F-BE96-708297900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F090CA-A145-48B7-8E31-9EE043FC57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406654" y="1263360"/>
            <a:ext cx="4572000" cy="1713770"/>
          </a:xfrm>
          <a:prstGeom prst="rect">
            <a:avLst/>
          </a:prstGeom>
        </p:spPr>
      </p:pic>
      <p:sp>
        <p:nvSpPr>
          <p:cNvPr id="8" name="Content Placeholder 19">
            <a:extLst>
              <a:ext uri="{FF2B5EF4-FFF2-40B4-BE49-F238E27FC236}">
                <a16:creationId xmlns:a16="http://schemas.microsoft.com/office/drawing/2014/main" id="{1EDD66DA-6A2E-46DF-8FFC-5DBC56A37CB0}"/>
              </a:ext>
            </a:extLst>
          </p:cNvPr>
          <p:cNvSpPr txBox="1">
            <a:spLocks/>
          </p:cNvSpPr>
          <p:nvPr/>
        </p:nvSpPr>
        <p:spPr>
          <a:xfrm>
            <a:off x="545592" y="972142"/>
            <a:ext cx="4958324" cy="42787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600" dirty="0"/>
              <a:t>Transport Solenoid Magnetic Requirements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B14044D-774C-41CD-B3B2-5F81D8E5DE8A}"/>
              </a:ext>
            </a:extLst>
          </p:cNvPr>
          <p:cNvGrpSpPr>
            <a:grpSpLocks noChangeAspect="1"/>
          </p:cNvGrpSpPr>
          <p:nvPr/>
        </p:nvGrpSpPr>
        <p:grpSpPr>
          <a:xfrm>
            <a:off x="5325862" y="78330"/>
            <a:ext cx="3145147" cy="3191314"/>
            <a:chOff x="6752475" y="679630"/>
            <a:chExt cx="4958324" cy="503110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328FF51-D294-4DEC-AEA2-036BD445F5C7}"/>
                </a:ext>
              </a:extLst>
            </p:cNvPr>
            <p:cNvGrpSpPr/>
            <p:nvPr/>
          </p:nvGrpSpPr>
          <p:grpSpPr>
            <a:xfrm>
              <a:off x="6752475" y="679630"/>
              <a:ext cx="4958324" cy="5031106"/>
              <a:chOff x="6752475" y="679630"/>
              <a:chExt cx="4958324" cy="503110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24A15E8-DE16-49CB-A3ED-33C738445C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52475" y="679630"/>
                <a:ext cx="4958324" cy="5031106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11F72F9-568A-4C7F-954E-93FE6467B27D}"/>
                  </a:ext>
                </a:extLst>
              </p:cNvPr>
              <p:cNvSpPr/>
              <p:nvPr/>
            </p:nvSpPr>
            <p:spPr>
              <a:xfrm>
                <a:off x="9350004" y="1485107"/>
                <a:ext cx="179237" cy="2707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1BC4E32-0FFA-4107-BCA8-A827FA83E5DE}"/>
                </a:ext>
              </a:extLst>
            </p:cNvPr>
            <p:cNvSpPr/>
            <p:nvPr/>
          </p:nvSpPr>
          <p:spPr>
            <a:xfrm>
              <a:off x="9231637" y="1317527"/>
              <a:ext cx="179237" cy="2707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707FAB5-6759-4A3B-9E79-CEF9D646A836}"/>
              </a:ext>
            </a:extLst>
          </p:cNvPr>
          <p:cNvSpPr txBox="1"/>
          <p:nvPr/>
        </p:nvSpPr>
        <p:spPr>
          <a:xfrm>
            <a:off x="985735" y="6039015"/>
            <a:ext cx="4750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Radial Gradient dBs/</a:t>
            </a:r>
            <a:r>
              <a:rPr lang="en-US" sz="1800" dirty="0" err="1">
                <a:solidFill>
                  <a:srgbClr val="000000"/>
                </a:solidFill>
              </a:rPr>
              <a:t>dr</a:t>
            </a:r>
            <a:r>
              <a:rPr lang="en-US" sz="1800" dirty="0">
                <a:solidFill>
                  <a:srgbClr val="000000"/>
                </a:solidFill>
              </a:rPr>
              <a:t> &gt; 0.275 T/m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D158CD-BF30-49C9-960B-3BAFB15CD563}"/>
              </a:ext>
            </a:extLst>
          </p:cNvPr>
          <p:cNvSpPr txBox="1"/>
          <p:nvPr/>
        </p:nvSpPr>
        <p:spPr>
          <a:xfrm>
            <a:off x="5480493" y="5966024"/>
            <a:ext cx="2949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Ripple ± 0.02 T out to 0.15 m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20950E7-3B13-4B97-9754-279E73E67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40" y="4014772"/>
            <a:ext cx="4676391" cy="202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E0EEA65-0B40-4621-9943-9A5B42EB0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19" y="4033809"/>
            <a:ext cx="4411891" cy="193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AFDE2D-5D42-41D9-A84A-AE8BEC2B80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3979" y="3944424"/>
            <a:ext cx="438150" cy="200025"/>
          </a:xfrm>
          <a:prstGeom prst="rect">
            <a:avLst/>
          </a:prstGeom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FABD6F49-D1DF-4B79-9E32-0BCD176672AC}"/>
              </a:ext>
            </a:extLst>
          </p:cNvPr>
          <p:cNvSpPr txBox="1">
            <a:spLocks/>
          </p:cNvSpPr>
          <p:nvPr/>
        </p:nvSpPr>
        <p:spPr>
          <a:xfrm>
            <a:off x="1530603" y="6498625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K. Badgley | DOE OHEP IF Research Briefing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13246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049706-CA51-4F97-8C4C-A06F860FB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80" y="656330"/>
            <a:ext cx="5985887" cy="3834749"/>
          </a:xfrm>
        </p:spPr>
        <p:txBody>
          <a:bodyPr/>
          <a:lstStyle/>
          <a:p>
            <a:r>
              <a:rPr lang="en-US" sz="2000" dirty="0"/>
              <a:t>Vendor swapped the machining of the coil cylinders in one unit. Options:</a:t>
            </a:r>
          </a:p>
          <a:p>
            <a:pPr lvl="1"/>
            <a:r>
              <a:rPr lang="en-US" sz="2000" dirty="0"/>
              <a:t>Reject the shell, take a schedule hit</a:t>
            </a:r>
          </a:p>
          <a:p>
            <a:pPr lvl="1"/>
            <a:r>
              <a:rPr lang="en-US" sz="2000" dirty="0"/>
              <a:t>Add material to one coil, machine a larger cylinder for the other</a:t>
            </a:r>
          </a:p>
          <a:p>
            <a:pPr lvl="1"/>
            <a:r>
              <a:rPr lang="en-US" sz="2000" dirty="0"/>
              <a:t>Allow the coils to be inserted in the swapped locations</a:t>
            </a:r>
          </a:p>
          <a:p>
            <a:r>
              <a:rPr lang="en-US" sz="2000" dirty="0"/>
              <a:t>The coil lengths and ID are the same, coil 15 has one additional layer of conductor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A8E842-650F-490E-AF16-11E5506EF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67885"/>
            <a:ext cx="8686800" cy="427877"/>
          </a:xfrm>
        </p:spPr>
        <p:txBody>
          <a:bodyPr/>
          <a:lstStyle/>
          <a:p>
            <a:r>
              <a:rPr lang="en-US" dirty="0"/>
              <a:t>Swapped Coils 14 &amp; 15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2ED5B-A924-46F3-98A8-E29A97EC84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8171" y="6504213"/>
            <a:ext cx="844024" cy="289519"/>
          </a:xfrm>
        </p:spPr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12/16/2020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58792-503C-49BE-8B1E-B5AB1335DB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6651E41-9437-4C65-ACD8-6F7EB9E93D0C}"/>
              </a:ext>
            </a:extLst>
          </p:cNvPr>
          <p:cNvGrpSpPr>
            <a:grpSpLocks noChangeAspect="1"/>
          </p:cNvGrpSpPr>
          <p:nvPr/>
        </p:nvGrpSpPr>
        <p:grpSpPr>
          <a:xfrm>
            <a:off x="6190102" y="141732"/>
            <a:ext cx="2455400" cy="2191512"/>
            <a:chOff x="6185662" y="110914"/>
            <a:chExt cx="4309494" cy="438111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15C816F-AC5B-45FF-9176-0F004D1F7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85662" y="110914"/>
              <a:ext cx="4309494" cy="4381118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A2AE98D-6124-42D8-9A58-D5872AA68E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77032" y="661172"/>
              <a:ext cx="614569" cy="2135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EF6854D-129C-48D8-B31E-F17F6906BA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66720" y="679630"/>
              <a:ext cx="524881" cy="34748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D18C808-390A-4687-A83A-B95017A57F5C}"/>
                </a:ext>
              </a:extLst>
            </p:cNvPr>
            <p:cNvSpPr txBox="1"/>
            <p:nvPr/>
          </p:nvSpPr>
          <p:spPr>
            <a:xfrm>
              <a:off x="8991600" y="428086"/>
              <a:ext cx="1348286" cy="628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14 &amp; 15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7D824B4-39B8-4548-8FEB-B583D3721F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69" r="8276"/>
          <a:stretch/>
        </p:blipFill>
        <p:spPr>
          <a:xfrm>
            <a:off x="222250" y="3836279"/>
            <a:ext cx="3055689" cy="203495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CEDC9C0-E8C2-41C3-9E33-3550531AB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321" y="2509205"/>
            <a:ext cx="2391079" cy="312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2429AB-CC19-4E33-8BE0-2EA00DC15C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17" r="8624"/>
          <a:stretch/>
        </p:blipFill>
        <p:spPr>
          <a:xfrm>
            <a:off x="3277939" y="3802544"/>
            <a:ext cx="3217160" cy="2102419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37057CB-2259-458A-8F10-1050C71AF20C}"/>
              </a:ext>
            </a:extLst>
          </p:cNvPr>
          <p:cNvSpPr txBox="1">
            <a:spLocks/>
          </p:cNvSpPr>
          <p:nvPr/>
        </p:nvSpPr>
        <p:spPr>
          <a:xfrm>
            <a:off x="1530603" y="6498625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K. Badgley | DOE OHEP IF Research Briefing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92082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B5362B-C2FF-46BE-94B0-A1B51B51D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7" y="5745325"/>
            <a:ext cx="8672513" cy="427877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Still need to add thermal shield and cryostat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2C596F-E908-43A6-B8EA-0530CC5B1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1852"/>
            <a:ext cx="8686800" cy="427877"/>
          </a:xfrm>
        </p:spPr>
        <p:txBody>
          <a:bodyPr/>
          <a:lstStyle/>
          <a:p>
            <a:r>
              <a:rPr lang="en-US" dirty="0"/>
              <a:t>TSU </a:t>
            </a:r>
            <a:r>
              <a:rPr lang="en-US" dirty="0" err="1"/>
              <a:t>Coldmass</a:t>
            </a:r>
            <a:r>
              <a:rPr lang="en-US" dirty="0"/>
              <a:t> Complete!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75187-C2AF-4820-91D7-339761F5EF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538" y="6497222"/>
            <a:ext cx="870657" cy="248291"/>
          </a:xfrm>
        </p:spPr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12/16/2020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B7FF7-AAEE-49EA-8294-829E7C27F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A19850-30CE-4E64-83A9-F559D74788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31" t="15495" r="5156" b="9639"/>
          <a:stretch/>
        </p:blipFill>
        <p:spPr>
          <a:xfrm>
            <a:off x="1074511" y="3253580"/>
            <a:ext cx="6561238" cy="216912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A70C26B-C218-4403-AB82-A300B6AD7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t="30688" r="9842" b="12690"/>
          <a:stretch/>
        </p:blipFill>
        <p:spPr bwMode="auto">
          <a:xfrm>
            <a:off x="1074511" y="898035"/>
            <a:ext cx="6332808" cy="235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A0F69EF-35AB-4C3C-ADE7-176BCD367707}"/>
              </a:ext>
            </a:extLst>
          </p:cNvPr>
          <p:cNvSpPr txBox="1">
            <a:spLocks/>
          </p:cNvSpPr>
          <p:nvPr/>
        </p:nvSpPr>
        <p:spPr>
          <a:xfrm>
            <a:off x="1530603" y="6498625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K. Badgley | DOE OHEP IF Research Briefing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26269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21FC32-AF40-4513-ADC1-1F3C172AB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19725C-2096-4128-AA23-720B5D787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TS Units On-site!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11C66-1E01-4B69-B181-E966363853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2"/>
            <a:ext cx="775607" cy="242873"/>
          </a:xfrm>
        </p:spPr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12/16/2020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C3505-B627-4013-8C23-83601F4FB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776DDB-A9E7-47C7-ADC6-2FBD0666A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54"/>
          <a:stretch/>
        </p:blipFill>
        <p:spPr>
          <a:xfrm>
            <a:off x="802176" y="971549"/>
            <a:ext cx="7273317" cy="4801990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AADF971-69AC-46F6-942C-DC01C82B26E8}"/>
              </a:ext>
            </a:extLst>
          </p:cNvPr>
          <p:cNvSpPr txBox="1">
            <a:spLocks/>
          </p:cNvSpPr>
          <p:nvPr/>
        </p:nvSpPr>
        <p:spPr>
          <a:xfrm>
            <a:off x="1530603" y="6498625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K. Badgley | DOE OHEP IF Research Briefing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04047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7B0A81-DE6E-4CDB-B823-853BE4912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Muon g-2 is taking data, still requires technical scientific oversight</a:t>
            </a:r>
          </a:p>
          <a:p>
            <a:endParaRPr lang="en-US" sz="1600" dirty="0"/>
          </a:p>
          <a:p>
            <a:r>
              <a:rPr lang="en-US" dirty="0"/>
              <a:t>Mu2e is in the construction phase, technical leadership is crucial</a:t>
            </a:r>
          </a:p>
          <a:p>
            <a:endParaRPr lang="en-US" sz="1600" dirty="0"/>
          </a:p>
          <a:p>
            <a:r>
              <a:rPr lang="en-US" dirty="0"/>
              <a:t>Fermilab scientists</a:t>
            </a:r>
          </a:p>
          <a:p>
            <a:pPr lvl="1"/>
            <a:r>
              <a:rPr lang="en-US" dirty="0"/>
              <a:t>Hold technical leadership positions throughout muon g-2 and Mu2e</a:t>
            </a:r>
          </a:p>
          <a:p>
            <a:pPr lvl="1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Make significant contributions to several major systems, aligned with our expertise</a:t>
            </a:r>
          </a:p>
          <a:p>
            <a:pPr lvl="1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Integral part of Mu2e solenoid design, testing, and production</a:t>
            </a:r>
          </a:p>
          <a:p>
            <a:pPr lvl="1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Will be primary contributors in the installation and commissioning of Mu2e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EC8093-8131-4F52-AD68-472FEADDA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Concluding Remarks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C6C0A-A34A-4AFC-ACB9-E7314477D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2640"/>
            <a:ext cx="775607" cy="242873"/>
          </a:xfrm>
        </p:spPr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12/16/2020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2DF1D-9EB3-4F49-AE8B-06659B4BDB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0E21E8C-7402-4D73-98D6-77F5ABF6A09A}"/>
              </a:ext>
            </a:extLst>
          </p:cNvPr>
          <p:cNvSpPr txBox="1">
            <a:spLocks/>
          </p:cNvSpPr>
          <p:nvPr/>
        </p:nvSpPr>
        <p:spPr>
          <a:xfrm>
            <a:off x="1530603" y="6498625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K. Badgley | DOE OHEP IF Research Briefing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90293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0998EB-7543-47E3-94E9-0F45F451B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bit about me…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6C3D7-6F55-48E8-9BA9-75F872D95F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2"/>
            <a:ext cx="775607" cy="242873"/>
          </a:xfrm>
        </p:spPr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12/16/2020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A904-4F1E-459E-9032-82543F5CD5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K. Badgley | DOE OHEP IF Research Briefing</a:t>
            </a:r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EDACE-08D0-490E-9B7D-7922F8110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4D39E3-6345-41E0-B999-F2BD535C0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74728"/>
            <a:ext cx="8686799" cy="5224858"/>
          </a:xfrm>
        </p:spPr>
        <p:txBody>
          <a:bodyPr/>
          <a:lstStyle/>
          <a:p>
            <a:r>
              <a:rPr lang="en-US" dirty="0"/>
              <a:t>Background in superconducting magnet </a:t>
            </a:r>
          </a:p>
          <a:p>
            <a:pPr marL="0" indent="0">
              <a:buNone/>
            </a:pPr>
            <a:r>
              <a:rPr lang="en-US" dirty="0"/>
              <a:t>    design/fabrication and beam dynamics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dirty="0"/>
              <a:t>Post-doc on g-2 in PPD</a:t>
            </a:r>
          </a:p>
          <a:p>
            <a:pPr lvl="1"/>
            <a:r>
              <a:rPr lang="en-US" dirty="0"/>
              <a:t>Target program selection committee (‘17-’18)</a:t>
            </a:r>
          </a:p>
          <a:p>
            <a:pPr marL="457200" lvl="1" indent="0">
              <a:buNone/>
            </a:pPr>
            <a:endParaRPr lang="en-US" sz="1000" dirty="0"/>
          </a:p>
          <a:p>
            <a:r>
              <a:rPr lang="en-US" dirty="0"/>
              <a:t>Associate Scientist in APS-TD </a:t>
            </a:r>
          </a:p>
          <a:p>
            <a:pPr lvl="1"/>
            <a:r>
              <a:rPr lang="en-US" dirty="0"/>
              <a:t>g-2</a:t>
            </a:r>
          </a:p>
          <a:p>
            <a:pPr lvl="1"/>
            <a:r>
              <a:rPr lang="en-US" dirty="0"/>
              <a:t>Mu2e, TS Solenoid Test Lead</a:t>
            </a:r>
          </a:p>
          <a:p>
            <a:pPr lvl="1"/>
            <a:r>
              <a:rPr lang="en-US" dirty="0"/>
              <a:t>ORNL PPU Magnetic Measurement Lead</a:t>
            </a:r>
          </a:p>
          <a:p>
            <a:pPr lvl="1"/>
            <a:r>
              <a:rPr lang="en-US" dirty="0"/>
              <a:t>Intensity Frontier Strategic Planning Lead(‘18-’20), Snowmass Co-</a:t>
            </a:r>
            <a:r>
              <a:rPr lang="en-US" dirty="0" err="1"/>
              <a:t>convenor</a:t>
            </a:r>
            <a:r>
              <a:rPr lang="en-US" dirty="0"/>
              <a:t> accelerator working group Mu2e-II</a:t>
            </a:r>
          </a:p>
          <a:p>
            <a:pPr lvl="1"/>
            <a:r>
              <a:rPr lang="en-US" dirty="0"/>
              <a:t>Scientific Advisory Committee(‘18-’20), LDRD Selection Committee</a:t>
            </a:r>
          </a:p>
          <a:p>
            <a:pPr lvl="1"/>
            <a:endParaRPr lang="en-US" dirty="0"/>
          </a:p>
        </p:txBody>
      </p:sp>
      <p:pic>
        <p:nvPicPr>
          <p:cNvPr id="1026" name="Picture 2" descr="Downloads | University Brand Guide | Texas A&amp;M University">
            <a:extLst>
              <a:ext uri="{FF2B5EF4-FFF2-40B4-BE49-F238E27FC236}">
                <a16:creationId xmlns:a16="http://schemas.microsoft.com/office/drawing/2014/main" id="{09E5B28B-96D3-485C-8AEE-EF9E1189F8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7" t="21630" r="20927" b="13567"/>
          <a:stretch/>
        </p:blipFill>
        <p:spPr bwMode="auto">
          <a:xfrm>
            <a:off x="7541328" y="841237"/>
            <a:ext cx="1147715" cy="98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45A760-EF86-44E0-8BFF-120D19871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328" y="3684624"/>
            <a:ext cx="1129338" cy="699234"/>
          </a:xfrm>
          <a:prstGeom prst="rect">
            <a:avLst/>
          </a:prstGeom>
        </p:spPr>
      </p:pic>
      <p:pic>
        <p:nvPicPr>
          <p:cNvPr id="10" name="Picture 2" descr="Related image">
            <a:extLst>
              <a:ext uri="{FF2B5EF4-FFF2-40B4-BE49-F238E27FC236}">
                <a16:creationId xmlns:a16="http://schemas.microsoft.com/office/drawing/2014/main" id="{4B2F5555-0342-401C-8746-A5F10F936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566" y="2056416"/>
            <a:ext cx="1181100" cy="98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952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7D88AF-133F-CB44-BEB0-E8D363B1E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24" y="69339"/>
            <a:ext cx="8686800" cy="80521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Muon g-2 and Mu2e Major Components- </a:t>
            </a:r>
            <a:r>
              <a:rPr lang="en-US" sz="2400" dirty="0">
                <a:solidFill>
                  <a:schemeClr val="tx1"/>
                </a:solidFill>
              </a:rPr>
              <a:t>Superconducting Magnets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F9E76-72BC-AA40-9916-ADD46AE0B2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12/16/20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2CE991-440D-AE40-BF90-8A6429875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C6F414C-6D07-C547-BE1A-CD5B8BA4381B}"/>
              </a:ext>
            </a:extLst>
          </p:cNvPr>
          <p:cNvGrpSpPr/>
          <p:nvPr/>
        </p:nvGrpSpPr>
        <p:grpSpPr>
          <a:xfrm>
            <a:off x="3674450" y="2397370"/>
            <a:ext cx="2083712" cy="1910678"/>
            <a:chOff x="3793639" y="1883296"/>
            <a:chExt cx="2083712" cy="191067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585EF2D-D30A-2244-933F-71B6985DFAFC}"/>
                </a:ext>
              </a:extLst>
            </p:cNvPr>
            <p:cNvSpPr txBox="1"/>
            <p:nvPr/>
          </p:nvSpPr>
          <p:spPr>
            <a:xfrm>
              <a:off x="3793639" y="3424642"/>
              <a:ext cx="20837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Production Solenoid</a:t>
              </a:r>
            </a:p>
          </p:txBody>
        </p:sp>
        <p:pic>
          <p:nvPicPr>
            <p:cNvPr id="31" name="Picture 30" descr="A picture containing building, green, train, station&#10;&#10;Description automatically generated">
              <a:extLst>
                <a:ext uri="{FF2B5EF4-FFF2-40B4-BE49-F238E27FC236}">
                  <a16:creationId xmlns:a16="http://schemas.microsoft.com/office/drawing/2014/main" id="{9D5FEDCA-17B5-2C4E-A19B-AF754740E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24445" y="1883296"/>
              <a:ext cx="2011660" cy="1508745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65C03CE-E5B6-6F44-BA50-FF8DDE6BF12C}"/>
              </a:ext>
            </a:extLst>
          </p:cNvPr>
          <p:cNvGrpSpPr/>
          <p:nvPr/>
        </p:nvGrpSpPr>
        <p:grpSpPr>
          <a:xfrm>
            <a:off x="6756917" y="2300469"/>
            <a:ext cx="1942368" cy="2057986"/>
            <a:chOff x="7047385" y="1593326"/>
            <a:chExt cx="1942368" cy="205798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2697833-5948-4C4F-8996-7B5F3FE31AC5}"/>
                </a:ext>
              </a:extLst>
            </p:cNvPr>
            <p:cNvSpPr txBox="1"/>
            <p:nvPr/>
          </p:nvSpPr>
          <p:spPr>
            <a:xfrm>
              <a:off x="7047385" y="3281980"/>
              <a:ext cx="1873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Detector Solenoid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487E9DE-1290-6742-B9F5-8CAE53BDA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36200" y="1593326"/>
              <a:ext cx="1853553" cy="1683241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1671CEDF-A7C8-4454-83F5-2594F84322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3" t="14509" r="2615" b="1707"/>
          <a:stretch/>
        </p:blipFill>
        <p:spPr>
          <a:xfrm>
            <a:off x="99492" y="997324"/>
            <a:ext cx="3137942" cy="2273573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5550DC97-C084-4247-A60A-9848D4B155AA}"/>
              </a:ext>
            </a:extLst>
          </p:cNvPr>
          <p:cNvGrpSpPr>
            <a:grpSpLocks noChangeAspect="1"/>
          </p:cNvGrpSpPr>
          <p:nvPr/>
        </p:nvGrpSpPr>
        <p:grpSpPr>
          <a:xfrm>
            <a:off x="3486485" y="997324"/>
            <a:ext cx="5700283" cy="1225362"/>
            <a:chOff x="176702" y="1506751"/>
            <a:chExt cx="9025620" cy="1940193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35D11EBA-B22C-4A26-9E77-E86C5CBAAE16}"/>
                </a:ext>
              </a:extLst>
            </p:cNvPr>
            <p:cNvGrpSpPr/>
            <p:nvPr/>
          </p:nvGrpSpPr>
          <p:grpSpPr>
            <a:xfrm>
              <a:off x="176702" y="1506751"/>
              <a:ext cx="9025620" cy="1940193"/>
              <a:chOff x="8823" y="1757090"/>
              <a:chExt cx="9025620" cy="1940193"/>
            </a:xfrm>
          </p:grpSpPr>
          <p:pic>
            <p:nvPicPr>
              <p:cNvPr id="70" name="Picture 69" descr="mu2edisk.pdf">
                <a:extLst>
                  <a:ext uri="{FF2B5EF4-FFF2-40B4-BE49-F238E27FC236}">
                    <a16:creationId xmlns:a16="http://schemas.microsoft.com/office/drawing/2014/main" id="{1170A964-66D7-4F45-B793-2853E0E094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27" t="37332" r="8605" b="49337"/>
              <a:stretch/>
            </p:blipFill>
            <p:spPr>
              <a:xfrm>
                <a:off x="109555" y="1757090"/>
                <a:ext cx="8924888" cy="1940193"/>
              </a:xfrm>
              <a:prstGeom prst="rect">
                <a:avLst/>
              </a:prstGeom>
            </p:spPr>
          </p:pic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F7997352-F969-4303-91AF-7C652D23C6A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823" y="2388065"/>
                <a:ext cx="1389822" cy="729043"/>
                <a:chOff x="2282825" y="3660775"/>
                <a:chExt cx="1616075" cy="847724"/>
              </a:xfrm>
            </p:grpSpPr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5DF92E49-A188-4443-A638-34756E098DC1}"/>
                    </a:ext>
                  </a:extLst>
                </p:cNvPr>
                <p:cNvCxnSpPr/>
                <p:nvPr/>
              </p:nvCxnSpPr>
              <p:spPr>
                <a:xfrm rot="10800000" flipV="1">
                  <a:off x="2406650" y="3898899"/>
                  <a:ext cx="1022350" cy="409575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3CDF0D2C-4D5C-4A26-91D2-A341E96EF708}"/>
                    </a:ext>
                  </a:extLst>
                </p:cNvPr>
                <p:cNvCxnSpPr/>
                <p:nvPr/>
              </p:nvCxnSpPr>
              <p:spPr>
                <a:xfrm rot="10800000" flipV="1">
                  <a:off x="2406650" y="3887786"/>
                  <a:ext cx="1022351" cy="35718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591D053E-8618-46B5-873A-F6E275486017}"/>
                    </a:ext>
                  </a:extLst>
                </p:cNvPr>
                <p:cNvCxnSpPr/>
                <p:nvPr/>
              </p:nvCxnSpPr>
              <p:spPr>
                <a:xfrm rot="10800000" flipV="1">
                  <a:off x="2406652" y="3898899"/>
                  <a:ext cx="1022349" cy="48895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5D048EAF-2511-447B-B471-0EBA04A45BE8}"/>
                    </a:ext>
                  </a:extLst>
                </p:cNvPr>
                <p:cNvCxnSpPr/>
                <p:nvPr/>
              </p:nvCxnSpPr>
              <p:spPr>
                <a:xfrm rot="10800000" flipV="1">
                  <a:off x="2282825" y="3908422"/>
                  <a:ext cx="1146176" cy="400051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3D12B188-FA3E-4584-B3C0-D1D83F60AC8D}"/>
                    </a:ext>
                  </a:extLst>
                </p:cNvPr>
                <p:cNvCxnSpPr/>
                <p:nvPr/>
              </p:nvCxnSpPr>
              <p:spPr>
                <a:xfrm rot="10800000" flipV="1">
                  <a:off x="2657475" y="3908424"/>
                  <a:ext cx="771526" cy="45720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1530CA79-4C7C-4732-8E31-A71AD1E62F0F}"/>
                    </a:ext>
                  </a:extLst>
                </p:cNvPr>
                <p:cNvCxnSpPr/>
                <p:nvPr/>
              </p:nvCxnSpPr>
              <p:spPr>
                <a:xfrm rot="10800000" flipV="1">
                  <a:off x="3429001" y="3743325"/>
                  <a:ext cx="346075" cy="155574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90551CEF-F685-4B47-AC53-391ADE86AA25}"/>
                    </a:ext>
                  </a:extLst>
                </p:cNvPr>
                <p:cNvCxnSpPr/>
                <p:nvPr/>
              </p:nvCxnSpPr>
              <p:spPr>
                <a:xfrm rot="10800000" flipV="1">
                  <a:off x="2505075" y="3887786"/>
                  <a:ext cx="923927" cy="47626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49DB5A6B-9C10-497F-AD6C-D36111DF0931}"/>
                    </a:ext>
                  </a:extLst>
                </p:cNvPr>
                <p:cNvCxnSpPr/>
                <p:nvPr/>
              </p:nvCxnSpPr>
              <p:spPr>
                <a:xfrm rot="10800000" flipV="1">
                  <a:off x="2406650" y="3908423"/>
                  <a:ext cx="1022351" cy="142875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679CE462-0D38-421C-B20C-EC9DEBB2F7C0}"/>
                    </a:ext>
                  </a:extLst>
                </p:cNvPr>
                <p:cNvCxnSpPr/>
                <p:nvPr/>
              </p:nvCxnSpPr>
              <p:spPr>
                <a:xfrm rot="10800000" flipV="1">
                  <a:off x="3429000" y="3908422"/>
                  <a:ext cx="469900" cy="2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62E02AB3-D1B1-4701-A664-E67BCD19FC5C}"/>
                    </a:ext>
                  </a:extLst>
                </p:cNvPr>
                <p:cNvCxnSpPr/>
                <p:nvPr/>
              </p:nvCxnSpPr>
              <p:spPr>
                <a:xfrm rot="10800000" flipV="1">
                  <a:off x="2406649" y="3887786"/>
                  <a:ext cx="1004891" cy="26511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B453325E-1294-4B94-B27F-4B42427D5801}"/>
                    </a:ext>
                  </a:extLst>
                </p:cNvPr>
                <p:cNvCxnSpPr/>
                <p:nvPr/>
              </p:nvCxnSpPr>
              <p:spPr>
                <a:xfrm rot="10800000" flipV="1">
                  <a:off x="2738438" y="3908425"/>
                  <a:ext cx="690565" cy="600074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ADB67B7E-DD6C-4840-AD5B-6BB5E6A6866B}"/>
                    </a:ext>
                  </a:extLst>
                </p:cNvPr>
                <p:cNvCxnSpPr/>
                <p:nvPr/>
              </p:nvCxnSpPr>
              <p:spPr>
                <a:xfrm rot="10800000" flipV="1">
                  <a:off x="2657476" y="3898899"/>
                  <a:ext cx="754065" cy="609599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CB2AD29C-F38F-46B2-9B22-44B69F4EF34C}"/>
                    </a:ext>
                  </a:extLst>
                </p:cNvPr>
                <p:cNvCxnSpPr/>
                <p:nvPr/>
              </p:nvCxnSpPr>
              <p:spPr>
                <a:xfrm rot="10800000" flipV="1">
                  <a:off x="2545555" y="3887785"/>
                  <a:ext cx="883448" cy="50006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80C754EC-2307-4620-883B-B61BF53461D6}"/>
                    </a:ext>
                  </a:extLst>
                </p:cNvPr>
                <p:cNvCxnSpPr/>
                <p:nvPr/>
              </p:nvCxnSpPr>
              <p:spPr>
                <a:xfrm rot="10800000" flipV="1">
                  <a:off x="2846389" y="3887785"/>
                  <a:ext cx="582614" cy="565152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C8403DDD-EEEB-4EC5-B947-61F3B432BA86}"/>
                    </a:ext>
                  </a:extLst>
                </p:cNvPr>
                <p:cNvCxnSpPr/>
                <p:nvPr/>
              </p:nvCxnSpPr>
              <p:spPr>
                <a:xfrm rot="5400000">
                  <a:off x="3121820" y="3990177"/>
                  <a:ext cx="398461" cy="215905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DBDF9D47-0AD1-49D6-9FD9-1469ED4FAA1E}"/>
                    </a:ext>
                  </a:extLst>
                </p:cNvPr>
                <p:cNvCxnSpPr/>
                <p:nvPr/>
              </p:nvCxnSpPr>
              <p:spPr>
                <a:xfrm rot="5400000">
                  <a:off x="3229773" y="4098129"/>
                  <a:ext cx="398461" cy="1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D8DE8FDF-BB6B-4A75-BFDA-3616645ECB06}"/>
                    </a:ext>
                  </a:extLst>
                </p:cNvPr>
                <p:cNvCxnSpPr/>
                <p:nvPr/>
              </p:nvCxnSpPr>
              <p:spPr>
                <a:xfrm rot="5400000">
                  <a:off x="3130551" y="4035420"/>
                  <a:ext cx="425449" cy="17145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9A8EEEA0-2CE4-4B0C-826F-2FC880AEBC1F}"/>
                    </a:ext>
                  </a:extLst>
                </p:cNvPr>
                <p:cNvCxnSpPr/>
                <p:nvPr/>
              </p:nvCxnSpPr>
              <p:spPr>
                <a:xfrm rot="16200000" flipH="1">
                  <a:off x="3224211" y="3694109"/>
                  <a:ext cx="238124" cy="171455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72" name="spiral.pdf">
                <a:extLst>
                  <a:ext uri="{FF2B5EF4-FFF2-40B4-BE49-F238E27FC236}">
                    <a16:creationId xmlns:a16="http://schemas.microsoft.com/office/drawing/2014/main" id="{DD8CB2CF-15F8-440B-B969-29E39BF6682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20864114">
                <a:off x="1032132" y="2463859"/>
                <a:ext cx="924675" cy="92468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73" name="spiral.pdf">
                <a:extLst>
                  <a:ext uri="{FF2B5EF4-FFF2-40B4-BE49-F238E27FC236}">
                    <a16:creationId xmlns:a16="http://schemas.microsoft.com/office/drawing/2014/main" id="{E5F005C2-C3A8-4D89-AE5D-0608D569EBA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21295888">
                <a:off x="1959499" y="2336902"/>
                <a:ext cx="711289" cy="71130"/>
              </a:xfrm>
              <a:prstGeom prst="rect">
                <a:avLst/>
              </a:prstGeom>
              <a:ln w="12700">
                <a:miter lim="400000"/>
              </a:ln>
              <a:effectLst>
                <a:outerShdw blurRad="25400" dist="25400" dir="13320000" rotWithShape="0">
                  <a:srgbClr val="FFFFFF">
                    <a:alpha val="75000"/>
                  </a:srgbClr>
                </a:outerShdw>
              </a:effectLst>
            </p:spPr>
          </p:pic>
          <p:pic>
            <p:nvPicPr>
              <p:cNvPr id="74" name="spiral.pdf">
                <a:extLst>
                  <a:ext uri="{FF2B5EF4-FFF2-40B4-BE49-F238E27FC236}">
                    <a16:creationId xmlns:a16="http://schemas.microsoft.com/office/drawing/2014/main" id="{697D302D-2C6E-4473-9CFC-E0A804B7615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282238">
                <a:off x="2602490" y="2430616"/>
                <a:ext cx="835678" cy="83570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75" name="spiral.pdf">
                <a:extLst>
                  <a:ext uri="{FF2B5EF4-FFF2-40B4-BE49-F238E27FC236}">
                    <a16:creationId xmlns:a16="http://schemas.microsoft.com/office/drawing/2014/main" id="{26CB5169-B4E7-4DC2-A396-87B7E6AE3FD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974315">
                <a:off x="3092073" y="2733639"/>
                <a:ext cx="924672" cy="92468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76" name="spiral.pdf">
                <a:extLst>
                  <a:ext uri="{FF2B5EF4-FFF2-40B4-BE49-F238E27FC236}">
                    <a16:creationId xmlns:a16="http://schemas.microsoft.com/office/drawing/2014/main" id="{CB21ABC3-1880-4D61-8B08-1F50E7F90A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49372">
                <a:off x="3954450" y="2972052"/>
                <a:ext cx="924675" cy="92468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77" name="spiral.pdf">
                <a:extLst>
                  <a:ext uri="{FF2B5EF4-FFF2-40B4-BE49-F238E27FC236}">
                    <a16:creationId xmlns:a16="http://schemas.microsoft.com/office/drawing/2014/main" id="{220D3BA3-4F85-4AB2-8DC3-D2C045CE99C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20864114">
                <a:off x="4844502" y="2876512"/>
                <a:ext cx="924675" cy="92468"/>
              </a:xfrm>
              <a:prstGeom prst="rect">
                <a:avLst/>
              </a:prstGeom>
              <a:ln w="12700">
                <a:miter lim="400000"/>
              </a:ln>
            </p:spPr>
          </p:pic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C3D553B7-4EC6-4808-9BE4-D6230E76E3CA}"/>
                  </a:ext>
                </a:extLst>
              </p:cNvPr>
              <p:cNvGrpSpPr/>
              <p:nvPr/>
            </p:nvGrpSpPr>
            <p:grpSpPr>
              <a:xfrm>
                <a:off x="5777136" y="2248041"/>
                <a:ext cx="2239051" cy="920253"/>
                <a:chOff x="5777136" y="2756041"/>
                <a:chExt cx="2239051" cy="920253"/>
              </a:xfrm>
            </p:grpSpPr>
            <p:sp>
              <p:nvSpPr>
                <p:cNvPr id="79" name="Arc 78">
                  <a:extLst>
                    <a:ext uri="{FF2B5EF4-FFF2-40B4-BE49-F238E27FC236}">
                      <a16:creationId xmlns:a16="http://schemas.microsoft.com/office/drawing/2014/main" id="{676BE502-A093-417A-95A5-528FE2476628}"/>
                    </a:ext>
                  </a:extLst>
                </p:cNvPr>
                <p:cNvSpPr/>
                <p:nvPr/>
              </p:nvSpPr>
              <p:spPr>
                <a:xfrm rot="9941458">
                  <a:off x="5867576" y="3238995"/>
                  <a:ext cx="85803" cy="221103"/>
                </a:xfrm>
                <a:prstGeom prst="arc">
                  <a:avLst>
                    <a:gd name="adj1" fmla="val 11005528"/>
                    <a:gd name="adj2" fmla="val 0"/>
                  </a:avLst>
                </a:prstGeom>
                <a:ln>
                  <a:solidFill>
                    <a:srgbClr val="00009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Arc 79">
                  <a:extLst>
                    <a:ext uri="{FF2B5EF4-FFF2-40B4-BE49-F238E27FC236}">
                      <a16:creationId xmlns:a16="http://schemas.microsoft.com/office/drawing/2014/main" id="{51EC0F93-3551-41FA-99CB-5A19E7C355C5}"/>
                    </a:ext>
                  </a:extLst>
                </p:cNvPr>
                <p:cNvSpPr/>
                <p:nvPr/>
              </p:nvSpPr>
              <p:spPr>
                <a:xfrm rot="9941458">
                  <a:off x="6139057" y="3230237"/>
                  <a:ext cx="85803" cy="221103"/>
                </a:xfrm>
                <a:prstGeom prst="arc">
                  <a:avLst>
                    <a:gd name="adj1" fmla="val 11005528"/>
                    <a:gd name="adj2" fmla="val 0"/>
                  </a:avLst>
                </a:prstGeom>
                <a:ln>
                  <a:solidFill>
                    <a:srgbClr val="00009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9C857D7C-1868-4BC1-8AA6-4DBEE53E6115}"/>
                    </a:ext>
                  </a:extLst>
                </p:cNvPr>
                <p:cNvGrpSpPr/>
                <p:nvPr/>
              </p:nvGrpSpPr>
              <p:grpSpPr>
                <a:xfrm>
                  <a:off x="5777136" y="2756041"/>
                  <a:ext cx="2239051" cy="920253"/>
                  <a:chOff x="5777136" y="2756041"/>
                  <a:chExt cx="2239051" cy="920253"/>
                </a:xfrm>
              </p:grpSpPr>
              <p:sp>
                <p:nvSpPr>
                  <p:cNvPr id="82" name="Arc 81">
                    <a:extLst>
                      <a:ext uri="{FF2B5EF4-FFF2-40B4-BE49-F238E27FC236}">
                        <a16:creationId xmlns:a16="http://schemas.microsoft.com/office/drawing/2014/main" id="{D108F130-CB15-488E-A4EA-1A5AF7CF1677}"/>
                      </a:ext>
                    </a:extLst>
                  </p:cNvPr>
                  <p:cNvSpPr/>
                  <p:nvPr/>
                </p:nvSpPr>
                <p:spPr>
                  <a:xfrm rot="20856685">
                    <a:off x="6147996" y="3016057"/>
                    <a:ext cx="456481" cy="660237"/>
                  </a:xfrm>
                  <a:prstGeom prst="arc">
                    <a:avLst>
                      <a:gd name="adj1" fmla="val 11005528"/>
                      <a:gd name="adj2" fmla="val 21548159"/>
                    </a:avLst>
                  </a:prstGeom>
                  <a:ln>
                    <a:solidFill>
                      <a:srgbClr val="00009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Arc 82">
                    <a:extLst>
                      <a:ext uri="{FF2B5EF4-FFF2-40B4-BE49-F238E27FC236}">
                        <a16:creationId xmlns:a16="http://schemas.microsoft.com/office/drawing/2014/main" id="{98A42697-397D-456E-B10C-1E3FE4A6A0D6}"/>
                      </a:ext>
                    </a:extLst>
                  </p:cNvPr>
                  <p:cNvSpPr/>
                  <p:nvPr/>
                </p:nvSpPr>
                <p:spPr>
                  <a:xfrm rot="20673755">
                    <a:off x="5777136" y="3225212"/>
                    <a:ext cx="179793" cy="306499"/>
                  </a:xfrm>
                  <a:prstGeom prst="arc">
                    <a:avLst>
                      <a:gd name="adj1" fmla="val 11005528"/>
                      <a:gd name="adj2" fmla="val 0"/>
                    </a:avLst>
                  </a:prstGeom>
                  <a:ln>
                    <a:solidFill>
                      <a:srgbClr val="00009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Arc 83">
                    <a:extLst>
                      <a:ext uri="{FF2B5EF4-FFF2-40B4-BE49-F238E27FC236}">
                        <a16:creationId xmlns:a16="http://schemas.microsoft.com/office/drawing/2014/main" id="{49682F9D-6356-4F67-B771-E675958EE236}"/>
                      </a:ext>
                    </a:extLst>
                  </p:cNvPr>
                  <p:cNvSpPr/>
                  <p:nvPr/>
                </p:nvSpPr>
                <p:spPr>
                  <a:xfrm rot="20921661">
                    <a:off x="5892644" y="3138035"/>
                    <a:ext cx="342642" cy="494407"/>
                  </a:xfrm>
                  <a:prstGeom prst="arc">
                    <a:avLst>
                      <a:gd name="adj1" fmla="val 11005528"/>
                      <a:gd name="adj2" fmla="val 0"/>
                    </a:avLst>
                  </a:prstGeom>
                  <a:ln>
                    <a:solidFill>
                      <a:srgbClr val="00009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Freeform 54">
                    <a:extLst>
                      <a:ext uri="{FF2B5EF4-FFF2-40B4-BE49-F238E27FC236}">
                        <a16:creationId xmlns:a16="http://schemas.microsoft.com/office/drawing/2014/main" id="{789D1B31-6F68-4FFC-BF4E-A332147D0978}"/>
                      </a:ext>
                    </a:extLst>
                  </p:cNvPr>
                  <p:cNvSpPr/>
                  <p:nvPr/>
                </p:nvSpPr>
                <p:spPr>
                  <a:xfrm>
                    <a:off x="7622487" y="3013216"/>
                    <a:ext cx="133350" cy="13640"/>
                  </a:xfrm>
                  <a:custGeom>
                    <a:avLst/>
                    <a:gdLst>
                      <a:gd name="connsiteX0" fmla="*/ 0 w 133350"/>
                      <a:gd name="connsiteY0" fmla="*/ 0 h 13640"/>
                      <a:gd name="connsiteX1" fmla="*/ 88900 w 133350"/>
                      <a:gd name="connsiteY1" fmla="*/ 12700 h 13640"/>
                      <a:gd name="connsiteX2" fmla="*/ 133350 w 133350"/>
                      <a:gd name="connsiteY2" fmla="*/ 12700 h 13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3350" h="13640">
                        <a:moveTo>
                          <a:pt x="0" y="0"/>
                        </a:moveTo>
                        <a:cubicBezTo>
                          <a:pt x="33337" y="5291"/>
                          <a:pt x="66675" y="10583"/>
                          <a:pt x="88900" y="12700"/>
                        </a:cubicBezTo>
                        <a:cubicBezTo>
                          <a:pt x="111125" y="14817"/>
                          <a:pt x="133350" y="12700"/>
                          <a:pt x="133350" y="12700"/>
                        </a:cubicBezTo>
                      </a:path>
                    </a:pathLst>
                  </a:custGeom>
                  <a:ln>
                    <a:solidFill>
                      <a:srgbClr val="00009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Freeform 55">
                    <a:extLst>
                      <a:ext uri="{FF2B5EF4-FFF2-40B4-BE49-F238E27FC236}">
                        <a16:creationId xmlns:a16="http://schemas.microsoft.com/office/drawing/2014/main" id="{6B50F5AD-89AE-4E65-8E97-4C416704551D}"/>
                      </a:ext>
                    </a:extLst>
                  </p:cNvPr>
                  <p:cNvSpPr/>
                  <p:nvPr/>
                </p:nvSpPr>
                <p:spPr>
                  <a:xfrm>
                    <a:off x="7854262" y="2756041"/>
                    <a:ext cx="161925" cy="261289"/>
                  </a:xfrm>
                  <a:custGeom>
                    <a:avLst/>
                    <a:gdLst>
                      <a:gd name="connsiteX0" fmla="*/ 0 w 174625"/>
                      <a:gd name="connsiteY0" fmla="*/ 234950 h 234950"/>
                      <a:gd name="connsiteX1" fmla="*/ 53975 w 174625"/>
                      <a:gd name="connsiteY1" fmla="*/ 212725 h 234950"/>
                      <a:gd name="connsiteX2" fmla="*/ 104775 w 174625"/>
                      <a:gd name="connsiteY2" fmla="*/ 180975 h 234950"/>
                      <a:gd name="connsiteX3" fmla="*/ 142875 w 174625"/>
                      <a:gd name="connsiteY3" fmla="*/ 123825 h 234950"/>
                      <a:gd name="connsiteX4" fmla="*/ 165100 w 174625"/>
                      <a:gd name="connsiteY4" fmla="*/ 60325 h 234950"/>
                      <a:gd name="connsiteX5" fmla="*/ 174625 w 174625"/>
                      <a:gd name="connsiteY5" fmla="*/ 0 h 23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4625" h="234950">
                        <a:moveTo>
                          <a:pt x="0" y="234950"/>
                        </a:moveTo>
                        <a:cubicBezTo>
                          <a:pt x="18256" y="228335"/>
                          <a:pt x="36513" y="221721"/>
                          <a:pt x="53975" y="212725"/>
                        </a:cubicBezTo>
                        <a:cubicBezTo>
                          <a:pt x="71438" y="203729"/>
                          <a:pt x="89958" y="195792"/>
                          <a:pt x="104775" y="180975"/>
                        </a:cubicBezTo>
                        <a:cubicBezTo>
                          <a:pt x="119592" y="166158"/>
                          <a:pt x="132821" y="143933"/>
                          <a:pt x="142875" y="123825"/>
                        </a:cubicBezTo>
                        <a:cubicBezTo>
                          <a:pt x="152929" y="103717"/>
                          <a:pt x="159808" y="80962"/>
                          <a:pt x="165100" y="60325"/>
                        </a:cubicBezTo>
                        <a:cubicBezTo>
                          <a:pt x="170392" y="39688"/>
                          <a:pt x="174625" y="0"/>
                          <a:pt x="174625" y="0"/>
                        </a:cubicBezTo>
                      </a:path>
                    </a:pathLst>
                  </a:custGeom>
                  <a:ln>
                    <a:solidFill>
                      <a:srgbClr val="00009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1E7A799-E651-402B-B44C-1086FAA18F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4092" y="1909913"/>
              <a:ext cx="1042280" cy="409167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A20EDAC-05DA-495F-B11D-D00365CC8854}"/>
              </a:ext>
            </a:extLst>
          </p:cNvPr>
          <p:cNvGrpSpPr/>
          <p:nvPr/>
        </p:nvGrpSpPr>
        <p:grpSpPr>
          <a:xfrm>
            <a:off x="1965883" y="3429000"/>
            <a:ext cx="1313088" cy="1304616"/>
            <a:chOff x="1714881" y="4746198"/>
            <a:chExt cx="1313088" cy="1304616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65971CC-7F63-464F-A4FB-CB4306F7D69F}"/>
                </a:ext>
              </a:extLst>
            </p:cNvPr>
            <p:cNvSpPr txBox="1"/>
            <p:nvPr/>
          </p:nvSpPr>
          <p:spPr>
            <a:xfrm>
              <a:off x="1883343" y="5681482"/>
              <a:ext cx="9761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Inflector</a:t>
              </a:r>
            </a:p>
          </p:txBody>
        </p:sp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0625D55A-26E0-4A0E-8F41-E415A6975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14881" y="4746198"/>
              <a:ext cx="1313088" cy="954024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54F6B6-1433-4D09-82CE-D8EBD583E9A4}"/>
              </a:ext>
            </a:extLst>
          </p:cNvPr>
          <p:cNvGrpSpPr/>
          <p:nvPr/>
        </p:nvGrpSpPr>
        <p:grpSpPr>
          <a:xfrm>
            <a:off x="3674450" y="4510732"/>
            <a:ext cx="3209309" cy="1701244"/>
            <a:chOff x="4034535" y="3807525"/>
            <a:chExt cx="3209309" cy="170124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7FEE2CA-C0A6-664A-B87C-09FE4681988F}"/>
                </a:ext>
              </a:extLst>
            </p:cNvPr>
            <p:cNvSpPr txBox="1"/>
            <p:nvPr/>
          </p:nvSpPr>
          <p:spPr>
            <a:xfrm>
              <a:off x="4634838" y="5139437"/>
              <a:ext cx="1970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Transport Solenoid</a:t>
              </a:r>
            </a:p>
          </p:txBody>
        </p:sp>
        <p:pic>
          <p:nvPicPr>
            <p:cNvPr id="106" name="Content Placeholder 7" descr="A picture containing building, truck, large, cart&#10;&#10;Description automatically generated">
              <a:extLst>
                <a:ext uri="{FF2B5EF4-FFF2-40B4-BE49-F238E27FC236}">
                  <a16:creationId xmlns:a16="http://schemas.microsoft.com/office/drawing/2014/main" id="{7E3DB3C8-6BA4-40BD-84AA-E82EE041F4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59" t="27515" r="6810" b="7133"/>
            <a:stretch/>
          </p:blipFill>
          <p:spPr>
            <a:xfrm>
              <a:off x="4034535" y="3807525"/>
              <a:ext cx="3209309" cy="1318870"/>
            </a:xfrm>
            <a:prstGeom prst="rect">
              <a:avLst/>
            </a:prstGeom>
          </p:spPr>
        </p:pic>
      </p:grpSp>
      <p:sp>
        <p:nvSpPr>
          <p:cNvPr id="60" name="Footer Placeholder 4">
            <a:extLst>
              <a:ext uri="{FF2B5EF4-FFF2-40B4-BE49-F238E27FC236}">
                <a16:creationId xmlns:a16="http://schemas.microsoft.com/office/drawing/2014/main" id="{59299A52-BA23-4509-91F5-288F53DDD095}"/>
              </a:ext>
            </a:extLst>
          </p:cNvPr>
          <p:cNvSpPr txBox="1">
            <a:spLocks/>
          </p:cNvSpPr>
          <p:nvPr/>
        </p:nvSpPr>
        <p:spPr>
          <a:xfrm>
            <a:off x="1668463" y="6535176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K. Badgley | DOE OHEP IF Research Briefing</a:t>
            </a:r>
          </a:p>
          <a:p>
            <a:pPr>
              <a:defRPr/>
            </a:pPr>
            <a:endParaRPr lang="en-US" b="1" dirty="0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59CAE478-679B-422C-922C-13F946141FE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532" b="5008"/>
          <a:stretch/>
        </p:blipFill>
        <p:spPr>
          <a:xfrm>
            <a:off x="7339474" y="4522492"/>
            <a:ext cx="1583883" cy="1304880"/>
          </a:xfrm>
          <a:prstGeom prst="rect">
            <a:avLst/>
          </a:prstGeom>
          <a:noFill/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51744605-6F81-4EC6-B698-8E5BFF5334AE}"/>
              </a:ext>
            </a:extLst>
          </p:cNvPr>
          <p:cNvSpPr txBox="1"/>
          <p:nvPr/>
        </p:nvSpPr>
        <p:spPr>
          <a:xfrm>
            <a:off x="7385233" y="5777588"/>
            <a:ext cx="1687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Field Mapping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6C45D8B-9013-4090-A0FC-2795B3C427CA}"/>
              </a:ext>
            </a:extLst>
          </p:cNvPr>
          <p:cNvGrpSpPr/>
          <p:nvPr/>
        </p:nvGrpSpPr>
        <p:grpSpPr>
          <a:xfrm>
            <a:off x="222250" y="3367114"/>
            <a:ext cx="1357166" cy="1512536"/>
            <a:chOff x="220643" y="3367528"/>
            <a:chExt cx="1357166" cy="151253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9C9F0CA-1F02-1146-816C-9834D2965478}"/>
                </a:ext>
              </a:extLst>
            </p:cNvPr>
            <p:cNvSpPr txBox="1"/>
            <p:nvPr/>
          </p:nvSpPr>
          <p:spPr>
            <a:xfrm>
              <a:off x="220643" y="4510732"/>
              <a:ext cx="13571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Storage Ring</a:t>
              </a: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E445D6C4-227F-4EA3-A38F-608AC9F59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3666" y="3367528"/>
              <a:ext cx="1195829" cy="118142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07A92FC-CC23-42D7-B28A-06B8A736DDB0}"/>
              </a:ext>
            </a:extLst>
          </p:cNvPr>
          <p:cNvGrpSpPr/>
          <p:nvPr/>
        </p:nvGrpSpPr>
        <p:grpSpPr>
          <a:xfrm>
            <a:off x="220643" y="4932086"/>
            <a:ext cx="1386767" cy="1395269"/>
            <a:chOff x="220643" y="4932086"/>
            <a:chExt cx="1386767" cy="139526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C1A3E3C-36BA-412F-9130-5EF08F2D0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0643" y="4932086"/>
              <a:ext cx="1358773" cy="102136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B82E827-C11B-4E1D-B13A-4B0456181483}"/>
                </a:ext>
              </a:extLst>
            </p:cNvPr>
            <p:cNvSpPr txBox="1"/>
            <p:nvPr/>
          </p:nvSpPr>
          <p:spPr>
            <a:xfrm>
              <a:off x="258964" y="5958023"/>
              <a:ext cx="13484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Surface coils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A614EB-8B97-44F7-B838-13CA0CAA89B7}"/>
              </a:ext>
            </a:extLst>
          </p:cNvPr>
          <p:cNvGrpSpPr/>
          <p:nvPr/>
        </p:nvGrpSpPr>
        <p:grpSpPr>
          <a:xfrm>
            <a:off x="1812966" y="4932086"/>
            <a:ext cx="1651571" cy="1363807"/>
            <a:chOff x="1823933" y="4858221"/>
            <a:chExt cx="1651571" cy="136380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C23B183-AF36-4A0B-BAA8-02DFB31F2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23933" y="4858221"/>
              <a:ext cx="1622659" cy="1027684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9551673-B5BA-4A99-9F65-C7614B123CB6}"/>
                </a:ext>
              </a:extLst>
            </p:cNvPr>
            <p:cNvSpPr txBox="1"/>
            <p:nvPr/>
          </p:nvSpPr>
          <p:spPr>
            <a:xfrm>
              <a:off x="2022799" y="5852696"/>
              <a:ext cx="14527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New inflector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4428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7D88AF-133F-CB44-BEB0-E8D363B1E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95" y="434170"/>
            <a:ext cx="8686800" cy="427877"/>
          </a:xfrm>
        </p:spPr>
        <p:txBody>
          <a:bodyPr/>
          <a:lstStyle/>
          <a:p>
            <a:r>
              <a:rPr lang="en-US" dirty="0"/>
              <a:t>Muon g-2 and Mu2e Major Components- </a:t>
            </a:r>
            <a:br>
              <a:rPr lang="en-US" dirty="0"/>
            </a:br>
            <a:r>
              <a:rPr lang="en-US" sz="2400" dirty="0"/>
              <a:t>Beam Production and Manipulation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F9E76-72BC-AA40-9916-ADD46AE0B2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12/16/20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2CE991-440D-AE40-BF90-8A6429875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99518C5-5B6F-8842-BB7D-FDB43A017DFC}"/>
              </a:ext>
            </a:extLst>
          </p:cNvPr>
          <p:cNvSpPr txBox="1"/>
          <p:nvPr/>
        </p:nvSpPr>
        <p:spPr>
          <a:xfrm>
            <a:off x="699248" y="4518223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Quads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7F6A10C-8FC7-5947-BB8B-A6769B52DDF2}"/>
              </a:ext>
            </a:extLst>
          </p:cNvPr>
          <p:cNvSpPr txBox="1"/>
          <p:nvPr/>
        </p:nvSpPr>
        <p:spPr>
          <a:xfrm>
            <a:off x="7071491" y="4123682"/>
            <a:ext cx="1243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Collimators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A85BA7-ECCB-4BF0-B2DF-ADEED9A267D3}"/>
              </a:ext>
            </a:extLst>
          </p:cNvPr>
          <p:cNvGrpSpPr/>
          <p:nvPr/>
        </p:nvGrpSpPr>
        <p:grpSpPr>
          <a:xfrm>
            <a:off x="128871" y="5020524"/>
            <a:ext cx="2079444" cy="1337041"/>
            <a:chOff x="1994720" y="5057202"/>
            <a:chExt cx="2079444" cy="133704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A1967FB-4CE8-F243-9FE4-A29E3C1EB0DB}"/>
                </a:ext>
              </a:extLst>
            </p:cNvPr>
            <p:cNvSpPr txBox="1"/>
            <p:nvPr/>
          </p:nvSpPr>
          <p:spPr>
            <a:xfrm>
              <a:off x="2626856" y="6024911"/>
              <a:ext cx="833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Kickers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FEB5AC2-D9FA-4AEF-AF76-BD9D96A5C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94720" y="5057202"/>
              <a:ext cx="2079444" cy="1002292"/>
            </a:xfrm>
            <a:prstGeom prst="rect">
              <a:avLst/>
            </a:prstGeom>
          </p:spPr>
        </p:pic>
      </p:grpSp>
      <p:pic>
        <p:nvPicPr>
          <p:cNvPr id="87" name="Picture 86">
            <a:extLst>
              <a:ext uri="{FF2B5EF4-FFF2-40B4-BE49-F238E27FC236}">
                <a16:creationId xmlns:a16="http://schemas.microsoft.com/office/drawing/2014/main" id="{F62FBD69-1B91-474C-AAA4-FD3EC41614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3" t="14509" r="2615" b="1707"/>
          <a:stretch/>
        </p:blipFill>
        <p:spPr>
          <a:xfrm>
            <a:off x="99492" y="997324"/>
            <a:ext cx="3137942" cy="2273573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C7A20E17-CC54-451B-80AB-E908099CE52A}"/>
              </a:ext>
            </a:extLst>
          </p:cNvPr>
          <p:cNvGrpSpPr>
            <a:grpSpLocks noChangeAspect="1"/>
          </p:cNvGrpSpPr>
          <p:nvPr/>
        </p:nvGrpSpPr>
        <p:grpSpPr>
          <a:xfrm>
            <a:off x="3486485" y="997324"/>
            <a:ext cx="5700283" cy="1225362"/>
            <a:chOff x="176702" y="1506751"/>
            <a:chExt cx="9025620" cy="194019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893E9419-5BA9-4836-A0C5-9D125F67F4BF}"/>
                </a:ext>
              </a:extLst>
            </p:cNvPr>
            <p:cNvGrpSpPr/>
            <p:nvPr/>
          </p:nvGrpSpPr>
          <p:grpSpPr>
            <a:xfrm>
              <a:off x="176702" y="1506751"/>
              <a:ext cx="9025620" cy="1940193"/>
              <a:chOff x="8823" y="1757090"/>
              <a:chExt cx="9025620" cy="1940193"/>
            </a:xfrm>
          </p:grpSpPr>
          <p:pic>
            <p:nvPicPr>
              <p:cNvPr id="91" name="Picture 90" descr="mu2edisk.pdf">
                <a:extLst>
                  <a:ext uri="{FF2B5EF4-FFF2-40B4-BE49-F238E27FC236}">
                    <a16:creationId xmlns:a16="http://schemas.microsoft.com/office/drawing/2014/main" id="{395C4764-752E-4750-8DC1-B5C1426A21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27" t="37332" r="8605" b="49337"/>
              <a:stretch/>
            </p:blipFill>
            <p:spPr>
              <a:xfrm>
                <a:off x="109555" y="1757090"/>
                <a:ext cx="8924888" cy="1940193"/>
              </a:xfrm>
              <a:prstGeom prst="rect">
                <a:avLst/>
              </a:prstGeom>
            </p:spPr>
          </p:pic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8459F608-CF94-4736-A7C5-DE0D7C7A8C0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823" y="2388065"/>
                <a:ext cx="1389822" cy="729043"/>
                <a:chOff x="2282825" y="3660775"/>
                <a:chExt cx="1616075" cy="847724"/>
              </a:xfrm>
            </p:grpSpPr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A8343FED-0A07-4176-8EC3-406E711DF701}"/>
                    </a:ext>
                  </a:extLst>
                </p:cNvPr>
                <p:cNvCxnSpPr/>
                <p:nvPr/>
              </p:nvCxnSpPr>
              <p:spPr>
                <a:xfrm rot="10800000" flipV="1">
                  <a:off x="2406650" y="3898899"/>
                  <a:ext cx="1022350" cy="409575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A890F7D8-CD0D-428F-A3CA-BD7432202743}"/>
                    </a:ext>
                  </a:extLst>
                </p:cNvPr>
                <p:cNvCxnSpPr/>
                <p:nvPr/>
              </p:nvCxnSpPr>
              <p:spPr>
                <a:xfrm rot="10800000" flipV="1">
                  <a:off x="2406650" y="3887786"/>
                  <a:ext cx="1022351" cy="35718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D480A0B0-F009-4016-8F14-C7B8988349E5}"/>
                    </a:ext>
                  </a:extLst>
                </p:cNvPr>
                <p:cNvCxnSpPr/>
                <p:nvPr/>
              </p:nvCxnSpPr>
              <p:spPr>
                <a:xfrm rot="10800000" flipV="1">
                  <a:off x="2406652" y="3898899"/>
                  <a:ext cx="1022349" cy="48895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36CF5B65-EEF9-476B-B68F-2BF6213BF5C0}"/>
                    </a:ext>
                  </a:extLst>
                </p:cNvPr>
                <p:cNvCxnSpPr/>
                <p:nvPr/>
              </p:nvCxnSpPr>
              <p:spPr>
                <a:xfrm rot="10800000" flipV="1">
                  <a:off x="2282825" y="3908422"/>
                  <a:ext cx="1146176" cy="400051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E025B7BD-0435-4882-A779-F74B3E4B2C85}"/>
                    </a:ext>
                  </a:extLst>
                </p:cNvPr>
                <p:cNvCxnSpPr/>
                <p:nvPr/>
              </p:nvCxnSpPr>
              <p:spPr>
                <a:xfrm rot="10800000" flipV="1">
                  <a:off x="2657475" y="3908424"/>
                  <a:ext cx="771526" cy="45720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2B62FEE2-A4ED-483D-8B20-18F9A7A411C6}"/>
                    </a:ext>
                  </a:extLst>
                </p:cNvPr>
                <p:cNvCxnSpPr/>
                <p:nvPr/>
              </p:nvCxnSpPr>
              <p:spPr>
                <a:xfrm rot="10800000" flipV="1">
                  <a:off x="3429001" y="3743325"/>
                  <a:ext cx="346075" cy="155574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219F1899-335F-45FC-9C98-5852A3E0D201}"/>
                    </a:ext>
                  </a:extLst>
                </p:cNvPr>
                <p:cNvCxnSpPr/>
                <p:nvPr/>
              </p:nvCxnSpPr>
              <p:spPr>
                <a:xfrm rot="10800000" flipV="1">
                  <a:off x="2505075" y="3887786"/>
                  <a:ext cx="923927" cy="47626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1F1C672B-2965-4998-A9FE-0ECB7BB0FDAA}"/>
                    </a:ext>
                  </a:extLst>
                </p:cNvPr>
                <p:cNvCxnSpPr/>
                <p:nvPr/>
              </p:nvCxnSpPr>
              <p:spPr>
                <a:xfrm rot="10800000" flipV="1">
                  <a:off x="2406650" y="3908423"/>
                  <a:ext cx="1022351" cy="142875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FC7D997F-63AE-4794-B85C-1CEB5EC752E3}"/>
                    </a:ext>
                  </a:extLst>
                </p:cNvPr>
                <p:cNvCxnSpPr/>
                <p:nvPr/>
              </p:nvCxnSpPr>
              <p:spPr>
                <a:xfrm rot="10800000" flipV="1">
                  <a:off x="3429000" y="3908422"/>
                  <a:ext cx="469900" cy="2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03389D05-0C77-4DE3-A9C9-4B246863CDF4}"/>
                    </a:ext>
                  </a:extLst>
                </p:cNvPr>
                <p:cNvCxnSpPr/>
                <p:nvPr/>
              </p:nvCxnSpPr>
              <p:spPr>
                <a:xfrm rot="10800000" flipV="1">
                  <a:off x="2406649" y="3887786"/>
                  <a:ext cx="1004891" cy="26511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8C08F1F0-11A2-4B50-860B-B9BC1EC25AC9}"/>
                    </a:ext>
                  </a:extLst>
                </p:cNvPr>
                <p:cNvCxnSpPr/>
                <p:nvPr/>
              </p:nvCxnSpPr>
              <p:spPr>
                <a:xfrm rot="10800000" flipV="1">
                  <a:off x="2738438" y="3908425"/>
                  <a:ext cx="690565" cy="600074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09ED5AD5-3DB0-4AE4-A5BE-D13E720967BD}"/>
                    </a:ext>
                  </a:extLst>
                </p:cNvPr>
                <p:cNvCxnSpPr/>
                <p:nvPr/>
              </p:nvCxnSpPr>
              <p:spPr>
                <a:xfrm rot="10800000" flipV="1">
                  <a:off x="2657476" y="3898899"/>
                  <a:ext cx="754065" cy="609599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8AC62F8C-9AEE-4C35-8CD9-EA6EE27908BB}"/>
                    </a:ext>
                  </a:extLst>
                </p:cNvPr>
                <p:cNvCxnSpPr/>
                <p:nvPr/>
              </p:nvCxnSpPr>
              <p:spPr>
                <a:xfrm rot="10800000" flipV="1">
                  <a:off x="2545555" y="3887785"/>
                  <a:ext cx="883448" cy="50006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092C21CF-2460-48A7-B395-94DA1E3F444E}"/>
                    </a:ext>
                  </a:extLst>
                </p:cNvPr>
                <p:cNvCxnSpPr/>
                <p:nvPr/>
              </p:nvCxnSpPr>
              <p:spPr>
                <a:xfrm rot="10800000" flipV="1">
                  <a:off x="2846389" y="3887785"/>
                  <a:ext cx="582614" cy="565152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E26C8F3C-9CFA-4FF4-85AB-2D9688B7EB5E}"/>
                    </a:ext>
                  </a:extLst>
                </p:cNvPr>
                <p:cNvCxnSpPr/>
                <p:nvPr/>
              </p:nvCxnSpPr>
              <p:spPr>
                <a:xfrm rot="5400000">
                  <a:off x="3121820" y="3990177"/>
                  <a:ext cx="398461" cy="215905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36F129FC-67CA-4C9D-ACAA-CA7248165745}"/>
                    </a:ext>
                  </a:extLst>
                </p:cNvPr>
                <p:cNvCxnSpPr/>
                <p:nvPr/>
              </p:nvCxnSpPr>
              <p:spPr>
                <a:xfrm rot="5400000">
                  <a:off x="3229773" y="4098129"/>
                  <a:ext cx="398461" cy="1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0780DB82-ED47-4D5E-9435-45F5D0548E6A}"/>
                    </a:ext>
                  </a:extLst>
                </p:cNvPr>
                <p:cNvCxnSpPr/>
                <p:nvPr/>
              </p:nvCxnSpPr>
              <p:spPr>
                <a:xfrm rot="5400000">
                  <a:off x="3130551" y="4035420"/>
                  <a:ext cx="425449" cy="17145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0F82BF30-8499-42FA-AB82-EDD809D83176}"/>
                    </a:ext>
                  </a:extLst>
                </p:cNvPr>
                <p:cNvCxnSpPr/>
                <p:nvPr/>
              </p:nvCxnSpPr>
              <p:spPr>
                <a:xfrm rot="16200000" flipH="1">
                  <a:off x="3224211" y="3694109"/>
                  <a:ext cx="238124" cy="171455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93" name="spiral.pdf">
                <a:extLst>
                  <a:ext uri="{FF2B5EF4-FFF2-40B4-BE49-F238E27FC236}">
                    <a16:creationId xmlns:a16="http://schemas.microsoft.com/office/drawing/2014/main" id="{6FBEEE6F-F843-4C45-A3DB-189AAC354E6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20864114">
                <a:off x="1032132" y="2463859"/>
                <a:ext cx="924675" cy="92468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94" name="spiral.pdf">
                <a:extLst>
                  <a:ext uri="{FF2B5EF4-FFF2-40B4-BE49-F238E27FC236}">
                    <a16:creationId xmlns:a16="http://schemas.microsoft.com/office/drawing/2014/main" id="{E18049BD-BCBA-48CD-92AE-A2E939CD112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21295888">
                <a:off x="1959499" y="2336902"/>
                <a:ext cx="711289" cy="71130"/>
              </a:xfrm>
              <a:prstGeom prst="rect">
                <a:avLst/>
              </a:prstGeom>
              <a:ln w="12700">
                <a:miter lim="400000"/>
              </a:ln>
              <a:effectLst>
                <a:outerShdw blurRad="25400" dist="25400" dir="13320000" rotWithShape="0">
                  <a:srgbClr val="FFFFFF">
                    <a:alpha val="75000"/>
                  </a:srgbClr>
                </a:outerShdw>
              </a:effectLst>
            </p:spPr>
          </p:pic>
          <p:pic>
            <p:nvPicPr>
              <p:cNvPr id="95" name="spiral.pdf">
                <a:extLst>
                  <a:ext uri="{FF2B5EF4-FFF2-40B4-BE49-F238E27FC236}">
                    <a16:creationId xmlns:a16="http://schemas.microsoft.com/office/drawing/2014/main" id="{EC9A9CA1-83DA-4DFD-8808-2F7E97D5595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1282238">
                <a:off x="2602490" y="2430616"/>
                <a:ext cx="835678" cy="83570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96" name="spiral.pdf">
                <a:extLst>
                  <a:ext uri="{FF2B5EF4-FFF2-40B4-BE49-F238E27FC236}">
                    <a16:creationId xmlns:a16="http://schemas.microsoft.com/office/drawing/2014/main" id="{74442206-AC84-4DB6-9756-E8BF264F43D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1974315">
                <a:off x="3092073" y="2733639"/>
                <a:ext cx="924672" cy="92468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97" name="spiral.pdf">
                <a:extLst>
                  <a:ext uri="{FF2B5EF4-FFF2-40B4-BE49-F238E27FC236}">
                    <a16:creationId xmlns:a16="http://schemas.microsoft.com/office/drawing/2014/main" id="{E0FED0F6-F10B-422B-903A-6160425E83D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149372">
                <a:off x="3954450" y="2972052"/>
                <a:ext cx="924675" cy="92468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98" name="spiral.pdf">
                <a:extLst>
                  <a:ext uri="{FF2B5EF4-FFF2-40B4-BE49-F238E27FC236}">
                    <a16:creationId xmlns:a16="http://schemas.microsoft.com/office/drawing/2014/main" id="{A6C8E4D0-64C9-4E93-B747-3E47FF94107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20864114">
                <a:off x="4844502" y="2876512"/>
                <a:ext cx="924675" cy="92468"/>
              </a:xfrm>
              <a:prstGeom prst="rect">
                <a:avLst/>
              </a:prstGeom>
              <a:ln w="12700">
                <a:miter lim="400000"/>
              </a:ln>
            </p:spPr>
          </p:pic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6F6BAE55-EFDB-4AA5-BE09-99E12A545F2B}"/>
                  </a:ext>
                </a:extLst>
              </p:cNvPr>
              <p:cNvGrpSpPr/>
              <p:nvPr/>
            </p:nvGrpSpPr>
            <p:grpSpPr>
              <a:xfrm>
                <a:off x="5777136" y="2248041"/>
                <a:ext cx="2239051" cy="920253"/>
                <a:chOff x="5777136" y="2756041"/>
                <a:chExt cx="2239051" cy="920253"/>
              </a:xfrm>
            </p:grpSpPr>
            <p:sp>
              <p:nvSpPr>
                <p:cNvPr id="100" name="Arc 99">
                  <a:extLst>
                    <a:ext uri="{FF2B5EF4-FFF2-40B4-BE49-F238E27FC236}">
                      <a16:creationId xmlns:a16="http://schemas.microsoft.com/office/drawing/2014/main" id="{672765B9-0EB5-4C17-9646-4FDE9929C267}"/>
                    </a:ext>
                  </a:extLst>
                </p:cNvPr>
                <p:cNvSpPr/>
                <p:nvPr/>
              </p:nvSpPr>
              <p:spPr>
                <a:xfrm rot="9941458">
                  <a:off x="5867576" y="3238995"/>
                  <a:ext cx="85803" cy="221103"/>
                </a:xfrm>
                <a:prstGeom prst="arc">
                  <a:avLst>
                    <a:gd name="adj1" fmla="val 11005528"/>
                    <a:gd name="adj2" fmla="val 0"/>
                  </a:avLst>
                </a:prstGeom>
                <a:ln>
                  <a:solidFill>
                    <a:srgbClr val="00009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Arc 100">
                  <a:extLst>
                    <a:ext uri="{FF2B5EF4-FFF2-40B4-BE49-F238E27FC236}">
                      <a16:creationId xmlns:a16="http://schemas.microsoft.com/office/drawing/2014/main" id="{9FAC5CCC-E25E-48FA-A746-EFB638885934}"/>
                    </a:ext>
                  </a:extLst>
                </p:cNvPr>
                <p:cNvSpPr/>
                <p:nvPr/>
              </p:nvSpPr>
              <p:spPr>
                <a:xfrm rot="9941458">
                  <a:off x="6139057" y="3230237"/>
                  <a:ext cx="85803" cy="221103"/>
                </a:xfrm>
                <a:prstGeom prst="arc">
                  <a:avLst>
                    <a:gd name="adj1" fmla="val 11005528"/>
                    <a:gd name="adj2" fmla="val 0"/>
                  </a:avLst>
                </a:prstGeom>
                <a:ln>
                  <a:solidFill>
                    <a:srgbClr val="00009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09B14918-EC88-4325-A4B8-4E9FDDEFF15C}"/>
                    </a:ext>
                  </a:extLst>
                </p:cNvPr>
                <p:cNvGrpSpPr/>
                <p:nvPr/>
              </p:nvGrpSpPr>
              <p:grpSpPr>
                <a:xfrm>
                  <a:off x="5777136" y="2756041"/>
                  <a:ext cx="2239051" cy="920253"/>
                  <a:chOff x="5777136" y="2756041"/>
                  <a:chExt cx="2239051" cy="920253"/>
                </a:xfrm>
              </p:grpSpPr>
              <p:sp>
                <p:nvSpPr>
                  <p:cNvPr id="103" name="Arc 102">
                    <a:extLst>
                      <a:ext uri="{FF2B5EF4-FFF2-40B4-BE49-F238E27FC236}">
                        <a16:creationId xmlns:a16="http://schemas.microsoft.com/office/drawing/2014/main" id="{484E9CFB-D5D4-4D0C-8F4C-41E3A83A209E}"/>
                      </a:ext>
                    </a:extLst>
                  </p:cNvPr>
                  <p:cNvSpPr/>
                  <p:nvPr/>
                </p:nvSpPr>
                <p:spPr>
                  <a:xfrm rot="20856685">
                    <a:off x="6147996" y="3016057"/>
                    <a:ext cx="456481" cy="660237"/>
                  </a:xfrm>
                  <a:prstGeom prst="arc">
                    <a:avLst>
                      <a:gd name="adj1" fmla="val 11005528"/>
                      <a:gd name="adj2" fmla="val 21548159"/>
                    </a:avLst>
                  </a:prstGeom>
                  <a:ln>
                    <a:solidFill>
                      <a:srgbClr val="00009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Arc 103">
                    <a:extLst>
                      <a:ext uri="{FF2B5EF4-FFF2-40B4-BE49-F238E27FC236}">
                        <a16:creationId xmlns:a16="http://schemas.microsoft.com/office/drawing/2014/main" id="{913609FA-DE4B-4263-A6BA-0EDA00B1830E}"/>
                      </a:ext>
                    </a:extLst>
                  </p:cNvPr>
                  <p:cNvSpPr/>
                  <p:nvPr/>
                </p:nvSpPr>
                <p:spPr>
                  <a:xfrm rot="20673755">
                    <a:off x="5777136" y="3225212"/>
                    <a:ext cx="179793" cy="306499"/>
                  </a:xfrm>
                  <a:prstGeom prst="arc">
                    <a:avLst>
                      <a:gd name="adj1" fmla="val 11005528"/>
                      <a:gd name="adj2" fmla="val 0"/>
                    </a:avLst>
                  </a:prstGeom>
                  <a:ln>
                    <a:solidFill>
                      <a:srgbClr val="00009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Arc 104">
                    <a:extLst>
                      <a:ext uri="{FF2B5EF4-FFF2-40B4-BE49-F238E27FC236}">
                        <a16:creationId xmlns:a16="http://schemas.microsoft.com/office/drawing/2014/main" id="{ED35B4D9-E263-42B7-B37C-26D90D0EFCA0}"/>
                      </a:ext>
                    </a:extLst>
                  </p:cNvPr>
                  <p:cNvSpPr/>
                  <p:nvPr/>
                </p:nvSpPr>
                <p:spPr>
                  <a:xfrm rot="20921661">
                    <a:off x="5892644" y="3138035"/>
                    <a:ext cx="342642" cy="494407"/>
                  </a:xfrm>
                  <a:prstGeom prst="arc">
                    <a:avLst>
                      <a:gd name="adj1" fmla="val 11005528"/>
                      <a:gd name="adj2" fmla="val 0"/>
                    </a:avLst>
                  </a:prstGeom>
                  <a:ln>
                    <a:solidFill>
                      <a:srgbClr val="00009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Freeform 54">
                    <a:extLst>
                      <a:ext uri="{FF2B5EF4-FFF2-40B4-BE49-F238E27FC236}">
                        <a16:creationId xmlns:a16="http://schemas.microsoft.com/office/drawing/2014/main" id="{5DBF463E-DD75-4FB8-9450-A9CC00503E4C}"/>
                      </a:ext>
                    </a:extLst>
                  </p:cNvPr>
                  <p:cNvSpPr/>
                  <p:nvPr/>
                </p:nvSpPr>
                <p:spPr>
                  <a:xfrm>
                    <a:off x="7622487" y="3013216"/>
                    <a:ext cx="133350" cy="13640"/>
                  </a:xfrm>
                  <a:custGeom>
                    <a:avLst/>
                    <a:gdLst>
                      <a:gd name="connsiteX0" fmla="*/ 0 w 133350"/>
                      <a:gd name="connsiteY0" fmla="*/ 0 h 13640"/>
                      <a:gd name="connsiteX1" fmla="*/ 88900 w 133350"/>
                      <a:gd name="connsiteY1" fmla="*/ 12700 h 13640"/>
                      <a:gd name="connsiteX2" fmla="*/ 133350 w 133350"/>
                      <a:gd name="connsiteY2" fmla="*/ 12700 h 13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3350" h="13640">
                        <a:moveTo>
                          <a:pt x="0" y="0"/>
                        </a:moveTo>
                        <a:cubicBezTo>
                          <a:pt x="33337" y="5291"/>
                          <a:pt x="66675" y="10583"/>
                          <a:pt x="88900" y="12700"/>
                        </a:cubicBezTo>
                        <a:cubicBezTo>
                          <a:pt x="111125" y="14817"/>
                          <a:pt x="133350" y="12700"/>
                          <a:pt x="133350" y="12700"/>
                        </a:cubicBezTo>
                      </a:path>
                    </a:pathLst>
                  </a:custGeom>
                  <a:ln>
                    <a:solidFill>
                      <a:srgbClr val="00009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Freeform 55">
                    <a:extLst>
                      <a:ext uri="{FF2B5EF4-FFF2-40B4-BE49-F238E27FC236}">
                        <a16:creationId xmlns:a16="http://schemas.microsoft.com/office/drawing/2014/main" id="{C5FFFC7F-680A-47C2-A68B-7C65504ADB56}"/>
                      </a:ext>
                    </a:extLst>
                  </p:cNvPr>
                  <p:cNvSpPr/>
                  <p:nvPr/>
                </p:nvSpPr>
                <p:spPr>
                  <a:xfrm>
                    <a:off x="7854262" y="2756041"/>
                    <a:ext cx="161925" cy="261289"/>
                  </a:xfrm>
                  <a:custGeom>
                    <a:avLst/>
                    <a:gdLst>
                      <a:gd name="connsiteX0" fmla="*/ 0 w 174625"/>
                      <a:gd name="connsiteY0" fmla="*/ 234950 h 234950"/>
                      <a:gd name="connsiteX1" fmla="*/ 53975 w 174625"/>
                      <a:gd name="connsiteY1" fmla="*/ 212725 h 234950"/>
                      <a:gd name="connsiteX2" fmla="*/ 104775 w 174625"/>
                      <a:gd name="connsiteY2" fmla="*/ 180975 h 234950"/>
                      <a:gd name="connsiteX3" fmla="*/ 142875 w 174625"/>
                      <a:gd name="connsiteY3" fmla="*/ 123825 h 234950"/>
                      <a:gd name="connsiteX4" fmla="*/ 165100 w 174625"/>
                      <a:gd name="connsiteY4" fmla="*/ 60325 h 234950"/>
                      <a:gd name="connsiteX5" fmla="*/ 174625 w 174625"/>
                      <a:gd name="connsiteY5" fmla="*/ 0 h 23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4625" h="234950">
                        <a:moveTo>
                          <a:pt x="0" y="234950"/>
                        </a:moveTo>
                        <a:cubicBezTo>
                          <a:pt x="18256" y="228335"/>
                          <a:pt x="36513" y="221721"/>
                          <a:pt x="53975" y="212725"/>
                        </a:cubicBezTo>
                        <a:cubicBezTo>
                          <a:pt x="71438" y="203729"/>
                          <a:pt x="89958" y="195792"/>
                          <a:pt x="104775" y="180975"/>
                        </a:cubicBezTo>
                        <a:cubicBezTo>
                          <a:pt x="119592" y="166158"/>
                          <a:pt x="132821" y="143933"/>
                          <a:pt x="142875" y="123825"/>
                        </a:cubicBezTo>
                        <a:cubicBezTo>
                          <a:pt x="152929" y="103717"/>
                          <a:pt x="159808" y="80962"/>
                          <a:pt x="165100" y="60325"/>
                        </a:cubicBezTo>
                        <a:cubicBezTo>
                          <a:pt x="170392" y="39688"/>
                          <a:pt x="174625" y="0"/>
                          <a:pt x="174625" y="0"/>
                        </a:cubicBezTo>
                      </a:path>
                    </a:pathLst>
                  </a:custGeom>
                  <a:ln>
                    <a:solidFill>
                      <a:srgbClr val="00009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1D77E70E-AE79-44F8-A718-1A5F355549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4092" y="1909913"/>
              <a:ext cx="1042280" cy="409167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AD190B-22DD-46A1-A35F-9FE425AD9B9F}"/>
              </a:ext>
            </a:extLst>
          </p:cNvPr>
          <p:cNvGrpSpPr/>
          <p:nvPr/>
        </p:nvGrpSpPr>
        <p:grpSpPr>
          <a:xfrm>
            <a:off x="3527711" y="2378948"/>
            <a:ext cx="2515512" cy="2115250"/>
            <a:chOff x="4025489" y="2477310"/>
            <a:chExt cx="2515512" cy="2115250"/>
          </a:xfrm>
        </p:grpSpPr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949F0F08-A963-41FC-96B8-5BC0AF6BD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25489" y="2477310"/>
              <a:ext cx="2515512" cy="1675960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E7274547-0BC8-4D15-A475-17D41C66A836}"/>
                </a:ext>
              </a:extLst>
            </p:cNvPr>
            <p:cNvSpPr txBox="1"/>
            <p:nvPr/>
          </p:nvSpPr>
          <p:spPr>
            <a:xfrm>
              <a:off x="4391974" y="4223228"/>
              <a:ext cx="1849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Production Target</a:t>
              </a:r>
            </a:p>
          </p:txBody>
        </p:sp>
      </p:grpSp>
      <p:pic>
        <p:nvPicPr>
          <p:cNvPr id="128" name="Picture 127">
            <a:extLst>
              <a:ext uri="{FF2B5EF4-FFF2-40B4-BE49-F238E27FC236}">
                <a16:creationId xmlns:a16="http://schemas.microsoft.com/office/drawing/2014/main" id="{EB163841-C996-4244-88D0-85B5B49E415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86" r="4573"/>
          <a:stretch/>
        </p:blipFill>
        <p:spPr>
          <a:xfrm>
            <a:off x="231021" y="3346264"/>
            <a:ext cx="1875144" cy="12654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B1CFAB-C419-426E-98EF-AB38B9EB21E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601" t="5185" r="11115"/>
          <a:stretch/>
        </p:blipFill>
        <p:spPr>
          <a:xfrm>
            <a:off x="6481257" y="2203858"/>
            <a:ext cx="2519761" cy="1921008"/>
          </a:xfrm>
          <a:prstGeom prst="rect">
            <a:avLst/>
          </a:prstGeom>
        </p:spPr>
      </p:pic>
      <p:sp>
        <p:nvSpPr>
          <p:cNvPr id="55" name="Footer Placeholder 4">
            <a:extLst>
              <a:ext uri="{FF2B5EF4-FFF2-40B4-BE49-F238E27FC236}">
                <a16:creationId xmlns:a16="http://schemas.microsoft.com/office/drawing/2014/main" id="{5669209D-C80D-4C79-A65E-83D26E72AC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K. Badgley | DOE OHEP IF Research Briefing</a:t>
            </a:r>
          </a:p>
          <a:p>
            <a:pPr>
              <a:defRPr/>
            </a:pPr>
            <a:endParaRPr lang="en-US" b="1" dirty="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B483B1CD-D700-494F-AC92-2A56CB015F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1767" y="4573779"/>
            <a:ext cx="1864107" cy="1484027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F2C55F3A-A8A7-4313-8D31-ACB7A404699E}"/>
              </a:ext>
            </a:extLst>
          </p:cNvPr>
          <p:cNvSpPr txBox="1"/>
          <p:nvPr/>
        </p:nvSpPr>
        <p:spPr>
          <a:xfrm>
            <a:off x="5318547" y="5988233"/>
            <a:ext cx="1647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Stopping Target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B5B1AD-C170-44FB-8A1F-BCC12ECF33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18697" y="3417545"/>
            <a:ext cx="918329" cy="248452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75370C49-2553-4EE6-8EC3-A2BADE50BE24}"/>
              </a:ext>
            </a:extLst>
          </p:cNvPr>
          <p:cNvSpPr txBox="1"/>
          <p:nvPr/>
        </p:nvSpPr>
        <p:spPr>
          <a:xfrm>
            <a:off x="2438768" y="5883054"/>
            <a:ext cx="1130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Wedge</a:t>
            </a:r>
          </a:p>
        </p:txBody>
      </p:sp>
    </p:spTree>
    <p:extLst>
      <p:ext uri="{BB962C8B-B14F-4D97-AF65-F5344CB8AC3E}">
        <p14:creationId xmlns:p14="http://schemas.microsoft.com/office/powerpoint/2010/main" val="3887271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7D88AF-133F-CB44-BEB0-E8D363B1E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84" y="421570"/>
            <a:ext cx="8686800" cy="427877"/>
          </a:xfrm>
        </p:spPr>
        <p:txBody>
          <a:bodyPr/>
          <a:lstStyle/>
          <a:p>
            <a:r>
              <a:rPr lang="en-US" dirty="0"/>
              <a:t>Muon g-2 and Mu2e Major Components- </a:t>
            </a:r>
            <a:br>
              <a:rPr lang="en-US" dirty="0"/>
            </a:br>
            <a:r>
              <a:rPr lang="en-US" sz="2400" dirty="0"/>
              <a:t>Detection and Monitoring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F9E76-72BC-AA40-9916-ADD46AE0B2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12/16/20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2CE991-440D-AE40-BF90-8A6429875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7BE191-1779-40CF-A724-80BE1FDF2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74" y="3959259"/>
            <a:ext cx="3084843" cy="137781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49CECAB5-2407-4988-8EC5-5305826E88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3" t="14509" r="2615" b="1707"/>
          <a:stretch/>
        </p:blipFill>
        <p:spPr>
          <a:xfrm>
            <a:off x="99492" y="997324"/>
            <a:ext cx="3137942" cy="2273573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7104FD49-051C-47A3-B491-E995CEB5EFAB}"/>
              </a:ext>
            </a:extLst>
          </p:cNvPr>
          <p:cNvGrpSpPr>
            <a:grpSpLocks noChangeAspect="1"/>
          </p:cNvGrpSpPr>
          <p:nvPr/>
        </p:nvGrpSpPr>
        <p:grpSpPr>
          <a:xfrm>
            <a:off x="3486485" y="997324"/>
            <a:ext cx="5700283" cy="1225362"/>
            <a:chOff x="176702" y="1506751"/>
            <a:chExt cx="9025620" cy="194019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48B9051C-B98D-4B68-A81D-F12C3F9CC17F}"/>
                </a:ext>
              </a:extLst>
            </p:cNvPr>
            <p:cNvGrpSpPr/>
            <p:nvPr/>
          </p:nvGrpSpPr>
          <p:grpSpPr>
            <a:xfrm>
              <a:off x="176702" y="1506751"/>
              <a:ext cx="9025620" cy="1940193"/>
              <a:chOff x="8823" y="1757090"/>
              <a:chExt cx="9025620" cy="1940193"/>
            </a:xfrm>
          </p:grpSpPr>
          <p:pic>
            <p:nvPicPr>
              <p:cNvPr id="91" name="Picture 90" descr="mu2edisk.pdf">
                <a:extLst>
                  <a:ext uri="{FF2B5EF4-FFF2-40B4-BE49-F238E27FC236}">
                    <a16:creationId xmlns:a16="http://schemas.microsoft.com/office/drawing/2014/main" id="{275715C0-ED1C-4302-B421-4AC3EF0D1F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27" t="37332" r="8605" b="49337"/>
              <a:stretch/>
            </p:blipFill>
            <p:spPr>
              <a:xfrm>
                <a:off x="109555" y="1757090"/>
                <a:ext cx="8924888" cy="1940193"/>
              </a:xfrm>
              <a:prstGeom prst="rect">
                <a:avLst/>
              </a:prstGeom>
            </p:spPr>
          </p:pic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122A32AA-A172-4721-97BA-9C30C010149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823" y="2388065"/>
                <a:ext cx="1389822" cy="729043"/>
                <a:chOff x="2282825" y="3660775"/>
                <a:chExt cx="1616075" cy="847724"/>
              </a:xfrm>
            </p:grpSpPr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58F382CB-9E87-4B73-811A-6C71A1E28A45}"/>
                    </a:ext>
                  </a:extLst>
                </p:cNvPr>
                <p:cNvCxnSpPr/>
                <p:nvPr/>
              </p:nvCxnSpPr>
              <p:spPr>
                <a:xfrm rot="10800000" flipV="1">
                  <a:off x="2406650" y="3898899"/>
                  <a:ext cx="1022350" cy="409575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12C1FF03-98B0-47C9-AC58-640D2A066EC7}"/>
                    </a:ext>
                  </a:extLst>
                </p:cNvPr>
                <p:cNvCxnSpPr/>
                <p:nvPr/>
              </p:nvCxnSpPr>
              <p:spPr>
                <a:xfrm rot="10800000" flipV="1">
                  <a:off x="2406650" y="3887786"/>
                  <a:ext cx="1022351" cy="35718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2000C3D1-05E4-4202-9ACB-7BC8A7142E1F}"/>
                    </a:ext>
                  </a:extLst>
                </p:cNvPr>
                <p:cNvCxnSpPr/>
                <p:nvPr/>
              </p:nvCxnSpPr>
              <p:spPr>
                <a:xfrm rot="10800000" flipV="1">
                  <a:off x="2406652" y="3898899"/>
                  <a:ext cx="1022349" cy="48895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E9FC9BA3-5EED-4BF1-92C9-646F345688A4}"/>
                    </a:ext>
                  </a:extLst>
                </p:cNvPr>
                <p:cNvCxnSpPr/>
                <p:nvPr/>
              </p:nvCxnSpPr>
              <p:spPr>
                <a:xfrm rot="10800000" flipV="1">
                  <a:off x="2282825" y="3908422"/>
                  <a:ext cx="1146176" cy="400051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D8D11BCF-9754-4C95-8F42-676F32A88D02}"/>
                    </a:ext>
                  </a:extLst>
                </p:cNvPr>
                <p:cNvCxnSpPr/>
                <p:nvPr/>
              </p:nvCxnSpPr>
              <p:spPr>
                <a:xfrm rot="10800000" flipV="1">
                  <a:off x="2657475" y="3908424"/>
                  <a:ext cx="771526" cy="45720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9D44B9E9-DBC2-472B-857E-76CF4193B660}"/>
                    </a:ext>
                  </a:extLst>
                </p:cNvPr>
                <p:cNvCxnSpPr/>
                <p:nvPr/>
              </p:nvCxnSpPr>
              <p:spPr>
                <a:xfrm rot="10800000" flipV="1">
                  <a:off x="3429001" y="3743325"/>
                  <a:ext cx="346075" cy="155574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BEF0D0CF-FB5B-4118-A29C-D32FC9FD08F4}"/>
                    </a:ext>
                  </a:extLst>
                </p:cNvPr>
                <p:cNvCxnSpPr/>
                <p:nvPr/>
              </p:nvCxnSpPr>
              <p:spPr>
                <a:xfrm rot="10800000" flipV="1">
                  <a:off x="2505075" y="3887786"/>
                  <a:ext cx="923927" cy="47626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75C3C7B3-442B-4EAA-AC0F-975AD5C791D3}"/>
                    </a:ext>
                  </a:extLst>
                </p:cNvPr>
                <p:cNvCxnSpPr/>
                <p:nvPr/>
              </p:nvCxnSpPr>
              <p:spPr>
                <a:xfrm rot="10800000" flipV="1">
                  <a:off x="2406650" y="3908423"/>
                  <a:ext cx="1022351" cy="142875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6DEACD48-3060-4AE7-8CD1-7289F640D7CD}"/>
                    </a:ext>
                  </a:extLst>
                </p:cNvPr>
                <p:cNvCxnSpPr/>
                <p:nvPr/>
              </p:nvCxnSpPr>
              <p:spPr>
                <a:xfrm rot="10800000" flipV="1">
                  <a:off x="3429000" y="3908422"/>
                  <a:ext cx="469900" cy="2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DEA39162-F1A6-4619-9DF0-7847B658B3B0}"/>
                    </a:ext>
                  </a:extLst>
                </p:cNvPr>
                <p:cNvCxnSpPr/>
                <p:nvPr/>
              </p:nvCxnSpPr>
              <p:spPr>
                <a:xfrm rot="10800000" flipV="1">
                  <a:off x="2406649" y="3887786"/>
                  <a:ext cx="1004891" cy="26511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1CB177FF-414C-4D4F-BDAD-2BB148FDA4FA}"/>
                    </a:ext>
                  </a:extLst>
                </p:cNvPr>
                <p:cNvCxnSpPr/>
                <p:nvPr/>
              </p:nvCxnSpPr>
              <p:spPr>
                <a:xfrm rot="10800000" flipV="1">
                  <a:off x="2738438" y="3908425"/>
                  <a:ext cx="690565" cy="600074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335E6C37-F28C-4898-93F0-F3C14493BD02}"/>
                    </a:ext>
                  </a:extLst>
                </p:cNvPr>
                <p:cNvCxnSpPr/>
                <p:nvPr/>
              </p:nvCxnSpPr>
              <p:spPr>
                <a:xfrm rot="10800000" flipV="1">
                  <a:off x="2657476" y="3898899"/>
                  <a:ext cx="754065" cy="609599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36CB144F-B431-48BC-BBB7-8FE41F4EC9C4}"/>
                    </a:ext>
                  </a:extLst>
                </p:cNvPr>
                <p:cNvCxnSpPr/>
                <p:nvPr/>
              </p:nvCxnSpPr>
              <p:spPr>
                <a:xfrm rot="10800000" flipV="1">
                  <a:off x="2545555" y="3887785"/>
                  <a:ext cx="883448" cy="50006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0FB37C52-EB2B-43DB-9887-875129B852B1}"/>
                    </a:ext>
                  </a:extLst>
                </p:cNvPr>
                <p:cNvCxnSpPr/>
                <p:nvPr/>
              </p:nvCxnSpPr>
              <p:spPr>
                <a:xfrm rot="10800000" flipV="1">
                  <a:off x="2846389" y="3887785"/>
                  <a:ext cx="582614" cy="565152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6C7EB413-6DF5-4CC7-9E4A-2B2DEC93FDF0}"/>
                    </a:ext>
                  </a:extLst>
                </p:cNvPr>
                <p:cNvCxnSpPr/>
                <p:nvPr/>
              </p:nvCxnSpPr>
              <p:spPr>
                <a:xfrm rot="5400000">
                  <a:off x="3121820" y="3990177"/>
                  <a:ext cx="398461" cy="215905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2C874697-3A2D-43F7-B070-FCB4499C236C}"/>
                    </a:ext>
                  </a:extLst>
                </p:cNvPr>
                <p:cNvCxnSpPr/>
                <p:nvPr/>
              </p:nvCxnSpPr>
              <p:spPr>
                <a:xfrm rot="5400000">
                  <a:off x="3229773" y="4098129"/>
                  <a:ext cx="398461" cy="1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07A58743-A1D4-485E-9D4E-D551E61F6F38}"/>
                    </a:ext>
                  </a:extLst>
                </p:cNvPr>
                <p:cNvCxnSpPr/>
                <p:nvPr/>
              </p:nvCxnSpPr>
              <p:spPr>
                <a:xfrm rot="5400000">
                  <a:off x="3130551" y="4035420"/>
                  <a:ext cx="425449" cy="17145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48A32B4C-C291-427D-95D9-4633FBCB15C1}"/>
                    </a:ext>
                  </a:extLst>
                </p:cNvPr>
                <p:cNvCxnSpPr/>
                <p:nvPr/>
              </p:nvCxnSpPr>
              <p:spPr>
                <a:xfrm rot="16200000" flipH="1">
                  <a:off x="3224211" y="3694109"/>
                  <a:ext cx="238124" cy="171455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93" name="spiral.pdf">
                <a:extLst>
                  <a:ext uri="{FF2B5EF4-FFF2-40B4-BE49-F238E27FC236}">
                    <a16:creationId xmlns:a16="http://schemas.microsoft.com/office/drawing/2014/main" id="{A0B4B52E-C1ED-478E-AD14-F2244E33042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20864114">
                <a:off x="1032132" y="2463859"/>
                <a:ext cx="924675" cy="92468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94" name="spiral.pdf">
                <a:extLst>
                  <a:ext uri="{FF2B5EF4-FFF2-40B4-BE49-F238E27FC236}">
                    <a16:creationId xmlns:a16="http://schemas.microsoft.com/office/drawing/2014/main" id="{DE632713-E297-42ED-A663-4978536781F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21295888">
                <a:off x="1959499" y="2336902"/>
                <a:ext cx="711289" cy="71130"/>
              </a:xfrm>
              <a:prstGeom prst="rect">
                <a:avLst/>
              </a:prstGeom>
              <a:ln w="12700">
                <a:miter lim="400000"/>
              </a:ln>
              <a:effectLst>
                <a:outerShdw blurRad="25400" dist="25400" dir="13320000" rotWithShape="0">
                  <a:srgbClr val="FFFFFF">
                    <a:alpha val="75000"/>
                  </a:srgbClr>
                </a:outerShdw>
              </a:effectLst>
            </p:spPr>
          </p:pic>
          <p:pic>
            <p:nvPicPr>
              <p:cNvPr id="95" name="spiral.pdf">
                <a:extLst>
                  <a:ext uri="{FF2B5EF4-FFF2-40B4-BE49-F238E27FC236}">
                    <a16:creationId xmlns:a16="http://schemas.microsoft.com/office/drawing/2014/main" id="{940FCA9A-5FFD-48A8-99EC-DC0E04177EA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1282238">
                <a:off x="2602490" y="2430616"/>
                <a:ext cx="835678" cy="83570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96" name="spiral.pdf">
                <a:extLst>
                  <a:ext uri="{FF2B5EF4-FFF2-40B4-BE49-F238E27FC236}">
                    <a16:creationId xmlns:a16="http://schemas.microsoft.com/office/drawing/2014/main" id="{07F7FA02-6DDD-4C9B-89B2-736DEF5392A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1974315">
                <a:off x="3092073" y="2733639"/>
                <a:ext cx="924672" cy="92468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97" name="spiral.pdf">
                <a:extLst>
                  <a:ext uri="{FF2B5EF4-FFF2-40B4-BE49-F238E27FC236}">
                    <a16:creationId xmlns:a16="http://schemas.microsoft.com/office/drawing/2014/main" id="{152FD95C-2983-41CA-AAFF-47CB7EC354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149372">
                <a:off x="3954450" y="2972052"/>
                <a:ext cx="924675" cy="92468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98" name="spiral.pdf">
                <a:extLst>
                  <a:ext uri="{FF2B5EF4-FFF2-40B4-BE49-F238E27FC236}">
                    <a16:creationId xmlns:a16="http://schemas.microsoft.com/office/drawing/2014/main" id="{887E50D2-DDBB-49A8-B0E7-41881221DA2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20864114">
                <a:off x="4844502" y="2876512"/>
                <a:ext cx="924675" cy="92468"/>
              </a:xfrm>
              <a:prstGeom prst="rect">
                <a:avLst/>
              </a:prstGeom>
              <a:ln w="12700">
                <a:miter lim="400000"/>
              </a:ln>
            </p:spPr>
          </p:pic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ED60BDB2-9DC6-4751-9746-FE943DF40651}"/>
                  </a:ext>
                </a:extLst>
              </p:cNvPr>
              <p:cNvGrpSpPr/>
              <p:nvPr/>
            </p:nvGrpSpPr>
            <p:grpSpPr>
              <a:xfrm>
                <a:off x="5777136" y="2248041"/>
                <a:ext cx="2239051" cy="920253"/>
                <a:chOff x="5777136" y="2756041"/>
                <a:chExt cx="2239051" cy="920253"/>
              </a:xfrm>
            </p:grpSpPr>
            <p:sp>
              <p:nvSpPr>
                <p:cNvPr id="100" name="Arc 99">
                  <a:extLst>
                    <a:ext uri="{FF2B5EF4-FFF2-40B4-BE49-F238E27FC236}">
                      <a16:creationId xmlns:a16="http://schemas.microsoft.com/office/drawing/2014/main" id="{9701F9D2-937C-4AC2-AAE9-6491DD4DDC88}"/>
                    </a:ext>
                  </a:extLst>
                </p:cNvPr>
                <p:cNvSpPr/>
                <p:nvPr/>
              </p:nvSpPr>
              <p:spPr>
                <a:xfrm rot="9941458">
                  <a:off x="5867576" y="3238995"/>
                  <a:ext cx="85803" cy="221103"/>
                </a:xfrm>
                <a:prstGeom prst="arc">
                  <a:avLst>
                    <a:gd name="adj1" fmla="val 11005528"/>
                    <a:gd name="adj2" fmla="val 0"/>
                  </a:avLst>
                </a:prstGeom>
                <a:ln>
                  <a:solidFill>
                    <a:srgbClr val="00009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Arc 100">
                  <a:extLst>
                    <a:ext uri="{FF2B5EF4-FFF2-40B4-BE49-F238E27FC236}">
                      <a16:creationId xmlns:a16="http://schemas.microsoft.com/office/drawing/2014/main" id="{97DC1908-B860-4CEA-AA3C-D3B6C0F426B4}"/>
                    </a:ext>
                  </a:extLst>
                </p:cNvPr>
                <p:cNvSpPr/>
                <p:nvPr/>
              </p:nvSpPr>
              <p:spPr>
                <a:xfrm rot="9941458">
                  <a:off x="6139057" y="3230237"/>
                  <a:ext cx="85803" cy="221103"/>
                </a:xfrm>
                <a:prstGeom prst="arc">
                  <a:avLst>
                    <a:gd name="adj1" fmla="val 11005528"/>
                    <a:gd name="adj2" fmla="val 0"/>
                  </a:avLst>
                </a:prstGeom>
                <a:ln>
                  <a:solidFill>
                    <a:srgbClr val="00009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5A5FC838-A890-4FAD-A63C-149334F50E28}"/>
                    </a:ext>
                  </a:extLst>
                </p:cNvPr>
                <p:cNvGrpSpPr/>
                <p:nvPr/>
              </p:nvGrpSpPr>
              <p:grpSpPr>
                <a:xfrm>
                  <a:off x="5777136" y="2756041"/>
                  <a:ext cx="2239051" cy="920253"/>
                  <a:chOff x="5777136" y="2756041"/>
                  <a:chExt cx="2239051" cy="920253"/>
                </a:xfrm>
              </p:grpSpPr>
              <p:sp>
                <p:nvSpPr>
                  <p:cNvPr id="103" name="Arc 102">
                    <a:extLst>
                      <a:ext uri="{FF2B5EF4-FFF2-40B4-BE49-F238E27FC236}">
                        <a16:creationId xmlns:a16="http://schemas.microsoft.com/office/drawing/2014/main" id="{8DB78B80-DBC4-4546-A9D0-1E58DA72CED3}"/>
                      </a:ext>
                    </a:extLst>
                  </p:cNvPr>
                  <p:cNvSpPr/>
                  <p:nvPr/>
                </p:nvSpPr>
                <p:spPr>
                  <a:xfrm rot="20856685">
                    <a:off x="6147996" y="3016057"/>
                    <a:ext cx="456481" cy="660237"/>
                  </a:xfrm>
                  <a:prstGeom prst="arc">
                    <a:avLst>
                      <a:gd name="adj1" fmla="val 11005528"/>
                      <a:gd name="adj2" fmla="val 21548159"/>
                    </a:avLst>
                  </a:prstGeom>
                  <a:ln>
                    <a:solidFill>
                      <a:srgbClr val="00009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Arc 103">
                    <a:extLst>
                      <a:ext uri="{FF2B5EF4-FFF2-40B4-BE49-F238E27FC236}">
                        <a16:creationId xmlns:a16="http://schemas.microsoft.com/office/drawing/2014/main" id="{41E0AF68-A870-4B91-A89C-7E9E4AC2B0B5}"/>
                      </a:ext>
                    </a:extLst>
                  </p:cNvPr>
                  <p:cNvSpPr/>
                  <p:nvPr/>
                </p:nvSpPr>
                <p:spPr>
                  <a:xfrm rot="20673755">
                    <a:off x="5777136" y="3225212"/>
                    <a:ext cx="179793" cy="306499"/>
                  </a:xfrm>
                  <a:prstGeom prst="arc">
                    <a:avLst>
                      <a:gd name="adj1" fmla="val 11005528"/>
                      <a:gd name="adj2" fmla="val 0"/>
                    </a:avLst>
                  </a:prstGeom>
                  <a:ln>
                    <a:solidFill>
                      <a:srgbClr val="00009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Arc 104">
                    <a:extLst>
                      <a:ext uri="{FF2B5EF4-FFF2-40B4-BE49-F238E27FC236}">
                        <a16:creationId xmlns:a16="http://schemas.microsoft.com/office/drawing/2014/main" id="{C4DB8D04-2545-40D0-9E7E-47A728ACC367}"/>
                      </a:ext>
                    </a:extLst>
                  </p:cNvPr>
                  <p:cNvSpPr/>
                  <p:nvPr/>
                </p:nvSpPr>
                <p:spPr>
                  <a:xfrm rot="20921661">
                    <a:off x="5892644" y="3138035"/>
                    <a:ext cx="342642" cy="494407"/>
                  </a:xfrm>
                  <a:prstGeom prst="arc">
                    <a:avLst>
                      <a:gd name="adj1" fmla="val 11005528"/>
                      <a:gd name="adj2" fmla="val 0"/>
                    </a:avLst>
                  </a:prstGeom>
                  <a:ln>
                    <a:solidFill>
                      <a:srgbClr val="00009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Freeform 54">
                    <a:extLst>
                      <a:ext uri="{FF2B5EF4-FFF2-40B4-BE49-F238E27FC236}">
                        <a16:creationId xmlns:a16="http://schemas.microsoft.com/office/drawing/2014/main" id="{1A37FE8E-13B3-4D65-9D08-04AA234EFC23}"/>
                      </a:ext>
                    </a:extLst>
                  </p:cNvPr>
                  <p:cNvSpPr/>
                  <p:nvPr/>
                </p:nvSpPr>
                <p:spPr>
                  <a:xfrm>
                    <a:off x="7622487" y="3013216"/>
                    <a:ext cx="133350" cy="13640"/>
                  </a:xfrm>
                  <a:custGeom>
                    <a:avLst/>
                    <a:gdLst>
                      <a:gd name="connsiteX0" fmla="*/ 0 w 133350"/>
                      <a:gd name="connsiteY0" fmla="*/ 0 h 13640"/>
                      <a:gd name="connsiteX1" fmla="*/ 88900 w 133350"/>
                      <a:gd name="connsiteY1" fmla="*/ 12700 h 13640"/>
                      <a:gd name="connsiteX2" fmla="*/ 133350 w 133350"/>
                      <a:gd name="connsiteY2" fmla="*/ 12700 h 13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3350" h="13640">
                        <a:moveTo>
                          <a:pt x="0" y="0"/>
                        </a:moveTo>
                        <a:cubicBezTo>
                          <a:pt x="33337" y="5291"/>
                          <a:pt x="66675" y="10583"/>
                          <a:pt x="88900" y="12700"/>
                        </a:cubicBezTo>
                        <a:cubicBezTo>
                          <a:pt x="111125" y="14817"/>
                          <a:pt x="133350" y="12700"/>
                          <a:pt x="133350" y="12700"/>
                        </a:cubicBezTo>
                      </a:path>
                    </a:pathLst>
                  </a:custGeom>
                  <a:ln>
                    <a:solidFill>
                      <a:srgbClr val="00009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Freeform 55">
                    <a:extLst>
                      <a:ext uri="{FF2B5EF4-FFF2-40B4-BE49-F238E27FC236}">
                        <a16:creationId xmlns:a16="http://schemas.microsoft.com/office/drawing/2014/main" id="{489AB102-64AB-411A-BE0F-754A52A2F140}"/>
                      </a:ext>
                    </a:extLst>
                  </p:cNvPr>
                  <p:cNvSpPr/>
                  <p:nvPr/>
                </p:nvSpPr>
                <p:spPr>
                  <a:xfrm>
                    <a:off x="7854262" y="2756041"/>
                    <a:ext cx="161925" cy="261289"/>
                  </a:xfrm>
                  <a:custGeom>
                    <a:avLst/>
                    <a:gdLst>
                      <a:gd name="connsiteX0" fmla="*/ 0 w 174625"/>
                      <a:gd name="connsiteY0" fmla="*/ 234950 h 234950"/>
                      <a:gd name="connsiteX1" fmla="*/ 53975 w 174625"/>
                      <a:gd name="connsiteY1" fmla="*/ 212725 h 234950"/>
                      <a:gd name="connsiteX2" fmla="*/ 104775 w 174625"/>
                      <a:gd name="connsiteY2" fmla="*/ 180975 h 234950"/>
                      <a:gd name="connsiteX3" fmla="*/ 142875 w 174625"/>
                      <a:gd name="connsiteY3" fmla="*/ 123825 h 234950"/>
                      <a:gd name="connsiteX4" fmla="*/ 165100 w 174625"/>
                      <a:gd name="connsiteY4" fmla="*/ 60325 h 234950"/>
                      <a:gd name="connsiteX5" fmla="*/ 174625 w 174625"/>
                      <a:gd name="connsiteY5" fmla="*/ 0 h 23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4625" h="234950">
                        <a:moveTo>
                          <a:pt x="0" y="234950"/>
                        </a:moveTo>
                        <a:cubicBezTo>
                          <a:pt x="18256" y="228335"/>
                          <a:pt x="36513" y="221721"/>
                          <a:pt x="53975" y="212725"/>
                        </a:cubicBezTo>
                        <a:cubicBezTo>
                          <a:pt x="71438" y="203729"/>
                          <a:pt x="89958" y="195792"/>
                          <a:pt x="104775" y="180975"/>
                        </a:cubicBezTo>
                        <a:cubicBezTo>
                          <a:pt x="119592" y="166158"/>
                          <a:pt x="132821" y="143933"/>
                          <a:pt x="142875" y="123825"/>
                        </a:cubicBezTo>
                        <a:cubicBezTo>
                          <a:pt x="152929" y="103717"/>
                          <a:pt x="159808" y="80962"/>
                          <a:pt x="165100" y="60325"/>
                        </a:cubicBezTo>
                        <a:cubicBezTo>
                          <a:pt x="170392" y="39688"/>
                          <a:pt x="174625" y="0"/>
                          <a:pt x="174625" y="0"/>
                        </a:cubicBezTo>
                      </a:path>
                    </a:pathLst>
                  </a:custGeom>
                  <a:ln>
                    <a:solidFill>
                      <a:srgbClr val="00009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ADCB98FD-F0C2-42DA-AF1F-0DF26E0062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4092" y="1909913"/>
              <a:ext cx="1042280" cy="409167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26207F3C-D558-433B-B540-6C8C6075B1C7}"/>
              </a:ext>
            </a:extLst>
          </p:cNvPr>
          <p:cNvSpPr txBox="1"/>
          <p:nvPr/>
        </p:nvSpPr>
        <p:spPr>
          <a:xfrm>
            <a:off x="636588" y="5421370"/>
            <a:ext cx="245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Straw trackers</a:t>
            </a:r>
          </a:p>
        </p:txBody>
      </p:sp>
      <p:sp>
        <p:nvSpPr>
          <p:cNvPr id="55" name="Footer Placeholder 4">
            <a:extLst>
              <a:ext uri="{FF2B5EF4-FFF2-40B4-BE49-F238E27FC236}">
                <a16:creationId xmlns:a16="http://schemas.microsoft.com/office/drawing/2014/main" id="{D56CF00C-D330-4208-8E4B-811E890CAA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K. Badgley | DOE OHEP IF Research Briefing</a:t>
            </a:r>
          </a:p>
          <a:p>
            <a:pPr>
              <a:defRPr/>
            </a:pPr>
            <a:endParaRPr lang="en-US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5A1A856-41A3-44C7-98F0-382815F7AF7D}"/>
              </a:ext>
            </a:extLst>
          </p:cNvPr>
          <p:cNvGrpSpPr/>
          <p:nvPr/>
        </p:nvGrpSpPr>
        <p:grpSpPr>
          <a:xfrm>
            <a:off x="6748513" y="2280353"/>
            <a:ext cx="1930400" cy="2034462"/>
            <a:chOff x="7043841" y="2431666"/>
            <a:chExt cx="1930400" cy="2034462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7F6A10C-8FC7-5947-BB8B-A6769B52DDF2}"/>
                </a:ext>
              </a:extLst>
            </p:cNvPr>
            <p:cNvSpPr txBox="1"/>
            <p:nvPr/>
          </p:nvSpPr>
          <p:spPr>
            <a:xfrm>
              <a:off x="7043841" y="4096796"/>
              <a:ext cx="19304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Extinction monitor</a:t>
              </a: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D94C8536-0BC6-4293-9F75-31463E5A67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8280" t="13131" r="22740" b="16027"/>
            <a:stretch/>
          </p:blipFill>
          <p:spPr>
            <a:xfrm>
              <a:off x="7199034" y="2431666"/>
              <a:ext cx="1564017" cy="167846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A58FD57-9787-408E-8919-FEC4C8EF2842}"/>
              </a:ext>
            </a:extLst>
          </p:cNvPr>
          <p:cNvGrpSpPr/>
          <p:nvPr/>
        </p:nvGrpSpPr>
        <p:grpSpPr>
          <a:xfrm>
            <a:off x="3804826" y="2289237"/>
            <a:ext cx="2454678" cy="3733877"/>
            <a:chOff x="3792583" y="2333379"/>
            <a:chExt cx="2454678" cy="3733877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CD542B2-5715-1E4B-99E0-45FAB968D6E6}"/>
                </a:ext>
              </a:extLst>
            </p:cNvPr>
            <p:cNvGrpSpPr/>
            <p:nvPr/>
          </p:nvGrpSpPr>
          <p:grpSpPr>
            <a:xfrm>
              <a:off x="3792583" y="2333379"/>
              <a:ext cx="2454678" cy="2244610"/>
              <a:chOff x="6004540" y="3776135"/>
              <a:chExt cx="2454678" cy="2244610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9DB5B327-E2C1-2241-842D-F5F1C85C3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6081064" y="3776135"/>
                <a:ext cx="2096069" cy="1833314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DCD85DA-D822-5847-B376-D9029EDF2A54}"/>
                  </a:ext>
                </a:extLst>
              </p:cNvPr>
              <p:cNvSpPr txBox="1"/>
              <p:nvPr/>
            </p:nvSpPr>
            <p:spPr>
              <a:xfrm>
                <a:off x="6004540" y="5651413"/>
                <a:ext cx="24546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Tracker</a:t>
                </a:r>
              </a:p>
            </p:txBody>
          </p:sp>
        </p:grp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B2ABB7C9-4472-40D4-9562-9260BE8042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1901"/>
            <a:stretch/>
          </p:blipFill>
          <p:spPr>
            <a:xfrm>
              <a:off x="3869107" y="4529945"/>
              <a:ext cx="2113811" cy="1537311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AE7A049-90C1-4786-BD6F-E1CFB0B063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6208" y="4461804"/>
            <a:ext cx="2225233" cy="1499746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58643150-F090-4BEB-BB37-4AE76C71AD6F}"/>
              </a:ext>
            </a:extLst>
          </p:cNvPr>
          <p:cNvSpPr txBox="1"/>
          <p:nvPr/>
        </p:nvSpPr>
        <p:spPr>
          <a:xfrm>
            <a:off x="3815731" y="6023114"/>
            <a:ext cx="245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Tracker electronics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7DF5455-AD28-4500-AC8B-75693233B830}"/>
              </a:ext>
            </a:extLst>
          </p:cNvPr>
          <p:cNvSpPr txBox="1"/>
          <p:nvPr/>
        </p:nvSpPr>
        <p:spPr>
          <a:xfrm>
            <a:off x="6387430" y="5961550"/>
            <a:ext cx="2700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Cosmic ray veto scintillator</a:t>
            </a:r>
          </a:p>
        </p:txBody>
      </p:sp>
    </p:spTree>
    <p:extLst>
      <p:ext uri="{BB962C8B-B14F-4D97-AF65-F5344CB8AC3E}">
        <p14:creationId xmlns:p14="http://schemas.microsoft.com/office/powerpoint/2010/main" val="693984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59EA2A-22D2-4A06-96A7-81DF3F4DA4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B49FA0-140C-4BA3-AEAF-69A292B42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Fermilab Muon Scientists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605BE-FD0A-479B-81D6-EC951D4C5D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416" y="6504213"/>
            <a:ext cx="861779" cy="237285"/>
          </a:xfrm>
        </p:spPr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12/16/2020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377CC-5D35-4C81-8AE4-BA6A81CAF1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K. Badgley | DOE OHEP IF Research Briefing</a:t>
            </a:r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9E4CB-B237-4A99-A36A-92B263AAE8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96CA380-038A-48D7-A0FE-FC5C534F81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13788"/>
              </p:ext>
            </p:extLst>
          </p:nvPr>
        </p:nvGraphicFramePr>
        <p:xfrm>
          <a:off x="109186" y="753714"/>
          <a:ext cx="8925628" cy="483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0969">
                  <a:extLst>
                    <a:ext uri="{9D8B030D-6E8A-4147-A177-3AD203B41FA5}">
                      <a16:colId xmlns:a16="http://schemas.microsoft.com/office/drawing/2014/main" val="1679058021"/>
                    </a:ext>
                  </a:extLst>
                </a:gridCol>
                <a:gridCol w="7374659">
                  <a:extLst>
                    <a:ext uri="{9D8B030D-6E8A-4147-A177-3AD203B41FA5}">
                      <a16:colId xmlns:a16="http://schemas.microsoft.com/office/drawing/2014/main" val="2289767403"/>
                    </a:ext>
                  </a:extLst>
                </a:gridCol>
              </a:tblGrid>
              <a:tr h="253425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80808"/>
                          </a:solidFill>
                        </a:rPr>
                        <a:t>Muon Scientist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80808"/>
                          </a:solidFill>
                        </a:rPr>
                        <a:t>Roles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8520741"/>
                  </a:ext>
                </a:extLst>
              </a:tr>
              <a:tr h="253425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80808"/>
                          </a:solidFill>
                        </a:rPr>
                        <a:t>G. Ambrosio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80808"/>
                          </a:solidFill>
                        </a:rPr>
                        <a:t>L3 Transport Solenoid</a:t>
                      </a:r>
                      <a:r>
                        <a:rPr lang="en-US" sz="1100" b="0" dirty="0">
                          <a:solidFill>
                            <a:srgbClr val="080808"/>
                          </a:solidFill>
                        </a:rPr>
                        <a:t>,</a:t>
                      </a:r>
                      <a:r>
                        <a:rPr lang="en-US" sz="1100" b="1" dirty="0">
                          <a:solidFill>
                            <a:srgbClr val="080808"/>
                          </a:solidFill>
                        </a:rPr>
                        <a:t> </a:t>
                      </a:r>
                      <a:r>
                        <a:rPr lang="en-US" sz="1100" dirty="0">
                          <a:solidFill>
                            <a:srgbClr val="080808"/>
                          </a:solidFill>
                        </a:rPr>
                        <a:t>TS Magnet production oversight</a:t>
                      </a:r>
                      <a:endParaRPr lang="en-US" sz="1100" b="1" dirty="0">
                        <a:solidFill>
                          <a:srgbClr val="080808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541015"/>
                  </a:ext>
                </a:extLst>
              </a:tr>
              <a:tr h="253425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80808"/>
                          </a:solidFill>
                        </a:rPr>
                        <a:t>K. Badgley</a:t>
                      </a:r>
                      <a:endParaRPr lang="en-US" sz="1100" baseline="30000" dirty="0">
                        <a:solidFill>
                          <a:srgbClr val="08080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80808"/>
                          </a:solidFill>
                        </a:rPr>
                        <a:t>TS Testing Lead, </a:t>
                      </a:r>
                      <a:r>
                        <a:rPr lang="en-US" sz="1100" dirty="0">
                          <a:solidFill>
                            <a:srgbClr val="080808"/>
                          </a:solidFill>
                        </a:rPr>
                        <a:t>Magnetic modeling, TS testing and production, g-2 electrostatic quadrupole control and inflector</a:t>
                      </a:r>
                      <a:endParaRPr lang="en-US" sz="1100" b="1" dirty="0">
                        <a:solidFill>
                          <a:srgbClr val="080808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460998"/>
                  </a:ext>
                </a:extLst>
              </a:tr>
              <a:tr h="253425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80808"/>
                          </a:solidFill>
                        </a:rPr>
                        <a:t>R. Bernstein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80808"/>
                          </a:solidFill>
                        </a:rPr>
                        <a:t>2010-14 Co-Spokesperson, </a:t>
                      </a:r>
                      <a:r>
                        <a:rPr lang="en-US" sz="1100" dirty="0">
                          <a:solidFill>
                            <a:srgbClr val="080808"/>
                          </a:solidFill>
                        </a:rPr>
                        <a:t>Pion and antiproton simulation, analysis optimization software</a:t>
                      </a:r>
                      <a:endParaRPr lang="en-US" sz="1100" b="1" dirty="0">
                        <a:solidFill>
                          <a:srgbClr val="080808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839342"/>
                  </a:ext>
                </a:extLst>
              </a:tr>
              <a:tr h="253425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80808"/>
                          </a:solidFill>
                        </a:rPr>
                        <a:t>R. Coleman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80808"/>
                          </a:solidFill>
                        </a:rPr>
                        <a:t>L3 Production Target Station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486913"/>
                  </a:ext>
                </a:extLst>
              </a:tr>
              <a:tr h="253425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80808"/>
                          </a:solidFill>
                        </a:rPr>
                        <a:t>S. </a:t>
                      </a:r>
                      <a:r>
                        <a:rPr lang="en-US" sz="1100" dirty="0" err="1">
                          <a:solidFill>
                            <a:srgbClr val="080808"/>
                          </a:solidFill>
                        </a:rPr>
                        <a:t>Feher</a:t>
                      </a:r>
                      <a:endParaRPr lang="en-US" sz="1100" dirty="0">
                        <a:solidFill>
                          <a:srgbClr val="08080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80808"/>
                          </a:solidFill>
                        </a:rPr>
                        <a:t>L3 Detector Solenoid</a:t>
                      </a:r>
                      <a:r>
                        <a:rPr lang="en-US" sz="1100" b="0" dirty="0">
                          <a:solidFill>
                            <a:srgbClr val="080808"/>
                          </a:solidFill>
                        </a:rPr>
                        <a:t>,</a:t>
                      </a:r>
                      <a:r>
                        <a:rPr lang="en-US" sz="1100" b="1" dirty="0">
                          <a:solidFill>
                            <a:srgbClr val="080808"/>
                          </a:solidFill>
                        </a:rPr>
                        <a:t> L3 Magnetic Field Mapping</a:t>
                      </a:r>
                      <a:r>
                        <a:rPr lang="en-US" sz="1100" b="0" dirty="0">
                          <a:solidFill>
                            <a:srgbClr val="080808"/>
                          </a:solidFill>
                        </a:rPr>
                        <a:t>, </a:t>
                      </a:r>
                      <a:r>
                        <a:rPr lang="en-US" sz="1100" dirty="0">
                          <a:solidFill>
                            <a:srgbClr val="080808"/>
                          </a:solidFill>
                        </a:rPr>
                        <a:t>PS/DS vendor oversight</a:t>
                      </a:r>
                      <a:endParaRPr lang="en-US" sz="1100" b="1" dirty="0">
                        <a:solidFill>
                          <a:srgbClr val="080808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2901404"/>
                  </a:ext>
                </a:extLst>
              </a:tr>
              <a:tr h="417405">
                <a:tc>
                  <a:txBody>
                    <a:bodyPr/>
                    <a:lstStyle/>
                    <a:p>
                      <a:pPr marL="228600" marR="0" lvl="0" indent="-2286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80808"/>
                          </a:solidFill>
                        </a:rPr>
                        <a:t>A.</a:t>
                      </a:r>
                      <a:r>
                        <a:rPr lang="en-US" sz="1100" baseline="0" dirty="0">
                          <a:solidFill>
                            <a:srgbClr val="080808"/>
                          </a:solidFill>
                        </a:rPr>
                        <a:t> </a:t>
                      </a:r>
                      <a:r>
                        <a:rPr lang="en-US" sz="1100" baseline="0" dirty="0" err="1">
                          <a:solidFill>
                            <a:srgbClr val="080808"/>
                          </a:solidFill>
                        </a:rPr>
                        <a:t>Gaponenko</a:t>
                      </a:r>
                      <a:endParaRPr lang="en-US" sz="1100" dirty="0">
                        <a:solidFill>
                          <a:srgbClr val="08080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80808"/>
                          </a:solidFill>
                        </a:rPr>
                        <a:t>Background and Sensitivity Working Group</a:t>
                      </a:r>
                      <a:r>
                        <a:rPr lang="en-US" sz="1100" dirty="0">
                          <a:solidFill>
                            <a:srgbClr val="080808"/>
                          </a:solidFill>
                        </a:rPr>
                        <a:t>, Simulation job submission and data handling, Extinction Monitor design and testing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670478"/>
                  </a:ext>
                </a:extLst>
              </a:tr>
              <a:tr h="253425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80808"/>
                          </a:solidFill>
                        </a:rPr>
                        <a:t>H. Glass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80808"/>
                          </a:solidFill>
                        </a:rPr>
                        <a:t>L3 DS Internal Shielding</a:t>
                      </a:r>
                      <a:r>
                        <a:rPr lang="en-US" sz="1100" dirty="0">
                          <a:solidFill>
                            <a:srgbClr val="080808"/>
                          </a:solidFill>
                        </a:rPr>
                        <a:t>, Magnetic Modeling , Stopping target and shielding design, </a:t>
                      </a:r>
                      <a:r>
                        <a:rPr lang="en-US" sz="1100" b="1" dirty="0">
                          <a:solidFill>
                            <a:srgbClr val="080808"/>
                          </a:solidFill>
                        </a:rPr>
                        <a:t>Configuration Manager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075879"/>
                  </a:ext>
                </a:extLst>
              </a:tr>
              <a:tr h="253425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80808"/>
                          </a:solidFill>
                        </a:rPr>
                        <a:t>D. </a:t>
                      </a:r>
                      <a:r>
                        <a:rPr lang="en-US" sz="1100" dirty="0" err="1">
                          <a:solidFill>
                            <a:srgbClr val="080808"/>
                          </a:solidFill>
                        </a:rPr>
                        <a:t>Glenzinski</a:t>
                      </a:r>
                      <a:endParaRPr lang="en-US" sz="1100" dirty="0">
                        <a:solidFill>
                          <a:srgbClr val="08080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80808"/>
                          </a:solidFill>
                        </a:rPr>
                        <a:t>2014-Present Co-Spokesperson</a:t>
                      </a:r>
                      <a:r>
                        <a:rPr lang="en-US" sz="1100" b="0" dirty="0">
                          <a:solidFill>
                            <a:srgbClr val="080808"/>
                          </a:solidFill>
                        </a:rPr>
                        <a:t>,  </a:t>
                      </a:r>
                      <a:r>
                        <a:rPr lang="en-US" sz="1100" b="1" dirty="0">
                          <a:solidFill>
                            <a:srgbClr val="080808"/>
                          </a:solidFill>
                        </a:rPr>
                        <a:t>Deputy Project Manager 2011-2014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081646"/>
                  </a:ext>
                </a:extLst>
              </a:tr>
              <a:tr h="25342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100" dirty="0">
                          <a:solidFill>
                            <a:srgbClr val="080808"/>
                          </a:solidFill>
                        </a:rPr>
                        <a:t>A. </a:t>
                      </a:r>
                      <a:r>
                        <a:rPr lang="en-US" sz="1100" dirty="0" err="1">
                          <a:solidFill>
                            <a:srgbClr val="080808"/>
                          </a:solidFill>
                        </a:rPr>
                        <a:t>Hocker</a:t>
                      </a:r>
                      <a:endParaRPr lang="en-US" sz="1100" dirty="0">
                        <a:solidFill>
                          <a:srgbClr val="08080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80808"/>
                          </a:solidFill>
                        </a:rPr>
                        <a:t>L2 Solenoids Deputy, </a:t>
                      </a:r>
                      <a:r>
                        <a:rPr lang="en-US" sz="1100" dirty="0">
                          <a:solidFill>
                            <a:srgbClr val="080808"/>
                          </a:solidFill>
                        </a:rPr>
                        <a:t>TS test facility and testing, superconductor procurement</a:t>
                      </a:r>
                      <a:endParaRPr lang="en-US" sz="1100" b="1" dirty="0">
                        <a:solidFill>
                          <a:srgbClr val="080808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3012856"/>
                  </a:ext>
                </a:extLst>
              </a:tr>
              <a:tr h="253425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80808"/>
                          </a:solidFill>
                        </a:rPr>
                        <a:t>P. Kasper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80808"/>
                          </a:solidFill>
                        </a:rPr>
                        <a:t>L3 Extinction Monitor, </a:t>
                      </a:r>
                      <a:r>
                        <a:rPr lang="en-US" sz="1100" dirty="0">
                          <a:solidFill>
                            <a:srgbClr val="080808"/>
                          </a:solidFill>
                        </a:rPr>
                        <a:t>Extinction Monitor design</a:t>
                      </a:r>
                      <a:endParaRPr lang="en-US" sz="1100" b="1" dirty="0">
                        <a:solidFill>
                          <a:srgbClr val="080808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5671015"/>
                  </a:ext>
                </a:extLst>
              </a:tr>
              <a:tr h="253425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80808"/>
                          </a:solidFill>
                        </a:rPr>
                        <a:t>M. </a:t>
                      </a:r>
                      <a:r>
                        <a:rPr lang="en-US" sz="1100" dirty="0" err="1">
                          <a:solidFill>
                            <a:srgbClr val="080808"/>
                          </a:solidFill>
                        </a:rPr>
                        <a:t>Lamm</a:t>
                      </a:r>
                      <a:endParaRPr lang="en-US" sz="1100" dirty="0">
                        <a:solidFill>
                          <a:srgbClr val="08080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80808"/>
                          </a:solidFill>
                        </a:rPr>
                        <a:t>L2 Manager for Solenoids</a:t>
                      </a:r>
                      <a:r>
                        <a:rPr lang="en-US" sz="1100" dirty="0">
                          <a:solidFill>
                            <a:srgbClr val="080808"/>
                          </a:solidFill>
                        </a:rPr>
                        <a:t>, Superconductor procurement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870189"/>
                  </a:ext>
                </a:extLst>
              </a:tr>
              <a:tr h="253425">
                <a:tc>
                  <a:txBody>
                    <a:bodyPr/>
                    <a:lstStyle/>
                    <a:p>
                      <a:pPr marL="228600" indent="-228600">
                        <a:buAutoNum type="alphaUcPeriod"/>
                      </a:pPr>
                      <a:r>
                        <a:rPr lang="en-US" sz="1100" dirty="0">
                          <a:solidFill>
                            <a:srgbClr val="080808"/>
                          </a:solidFill>
                        </a:rPr>
                        <a:t>Mukherjee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80808"/>
                          </a:solidFill>
                        </a:rPr>
                        <a:t>L2 Manager for Tracker</a:t>
                      </a:r>
                      <a:r>
                        <a:rPr lang="en-US" sz="1100" dirty="0">
                          <a:solidFill>
                            <a:srgbClr val="080808"/>
                          </a:solidFill>
                        </a:rPr>
                        <a:t>, Tracker prototype construction and testing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695825"/>
                  </a:ext>
                </a:extLst>
              </a:tr>
              <a:tr h="253425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80808"/>
                          </a:solidFill>
                        </a:rPr>
                        <a:t>A. </a:t>
                      </a:r>
                      <a:r>
                        <a:rPr lang="en-US" sz="1100" dirty="0" err="1">
                          <a:solidFill>
                            <a:srgbClr val="080808"/>
                          </a:solidFill>
                        </a:rPr>
                        <a:t>Pla</a:t>
                      </a:r>
                      <a:r>
                        <a:rPr lang="en-US" sz="1100" dirty="0">
                          <a:solidFill>
                            <a:srgbClr val="080808"/>
                          </a:solidFill>
                        </a:rPr>
                        <a:t>-Dalmau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80808"/>
                          </a:solidFill>
                        </a:rPr>
                        <a:t>L3 CRV Scintillator Extrusions</a:t>
                      </a:r>
                      <a:r>
                        <a:rPr lang="en-US" sz="1100" dirty="0">
                          <a:solidFill>
                            <a:srgbClr val="080808"/>
                          </a:solidFill>
                        </a:rPr>
                        <a:t>, Scintillator design and production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8728389"/>
                  </a:ext>
                </a:extLst>
              </a:tr>
              <a:tr h="253425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80808"/>
                          </a:solidFill>
                        </a:rPr>
                        <a:t>R. Ray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80808"/>
                          </a:solidFill>
                        </a:rPr>
                        <a:t>Project Manager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3190801"/>
                  </a:ext>
                </a:extLst>
              </a:tr>
              <a:tr h="253425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80808"/>
                          </a:solidFill>
                        </a:rPr>
                        <a:t>V. </a:t>
                      </a:r>
                      <a:r>
                        <a:rPr lang="en-US" sz="1100" dirty="0" err="1">
                          <a:solidFill>
                            <a:srgbClr val="080808"/>
                          </a:solidFill>
                        </a:rPr>
                        <a:t>Rusu</a:t>
                      </a:r>
                      <a:endParaRPr lang="en-US" sz="1100" dirty="0">
                        <a:solidFill>
                          <a:srgbClr val="08080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80808"/>
                          </a:solidFill>
                        </a:rPr>
                        <a:t>L3 Tracker readout electronics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147021"/>
                  </a:ext>
                </a:extLst>
              </a:tr>
              <a:tr h="253425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80808"/>
                          </a:solidFill>
                        </a:rPr>
                        <a:t>P. </a:t>
                      </a:r>
                      <a:r>
                        <a:rPr lang="en-US" sz="1100" dirty="0" err="1">
                          <a:solidFill>
                            <a:srgbClr val="080808"/>
                          </a:solidFill>
                        </a:rPr>
                        <a:t>Schlaback</a:t>
                      </a:r>
                      <a:endParaRPr lang="en-US" sz="1100" dirty="0">
                        <a:solidFill>
                          <a:srgbClr val="08080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80808"/>
                          </a:solidFill>
                        </a:rPr>
                        <a:t>TS magnet assembly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5274342"/>
                  </a:ext>
                </a:extLst>
              </a:tr>
              <a:tr h="253425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80808"/>
                          </a:solidFill>
                        </a:rPr>
                        <a:t>T. Strauss</a:t>
                      </a:r>
                      <a:endParaRPr lang="en-US" sz="1100" baseline="30000" dirty="0">
                        <a:solidFill>
                          <a:srgbClr val="08080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80808"/>
                          </a:solidFill>
                        </a:rPr>
                        <a:t>Coil position monitoring system, magnetic field mapping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738272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48BED5E5-746C-427E-840D-9C8EDB2C96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31" t="6231" r="5579" b="18387"/>
          <a:stretch/>
        </p:blipFill>
        <p:spPr>
          <a:xfrm>
            <a:off x="5640786" y="4245459"/>
            <a:ext cx="3379742" cy="200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9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B49FA0-140C-4BA3-AEAF-69A292B42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Fermilab Muon Scientists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605BE-FD0A-479B-81D6-EC951D4C5D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416" y="6504213"/>
            <a:ext cx="861779" cy="237285"/>
          </a:xfrm>
        </p:spPr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12/16/2020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377CC-5D35-4C81-8AE4-BA6A81CAF1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K. Badgley | DOE OHEP IF Research Briefing</a:t>
            </a:r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9E4CB-B237-4A99-A36A-92B263AAE8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C5F787C-B6E6-4CF5-8A7E-1B981E26C0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94746"/>
              </p:ext>
            </p:extLst>
          </p:nvPr>
        </p:nvGraphicFramePr>
        <p:xfrm>
          <a:off x="222250" y="865683"/>
          <a:ext cx="8678863" cy="3954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8839">
                  <a:extLst>
                    <a:ext uri="{9D8B030D-6E8A-4147-A177-3AD203B41FA5}">
                      <a16:colId xmlns:a16="http://schemas.microsoft.com/office/drawing/2014/main" val="1679058021"/>
                    </a:ext>
                  </a:extLst>
                </a:gridCol>
                <a:gridCol w="6460024">
                  <a:extLst>
                    <a:ext uri="{9D8B030D-6E8A-4147-A177-3AD203B41FA5}">
                      <a16:colId xmlns:a16="http://schemas.microsoft.com/office/drawing/2014/main" val="22897674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080808"/>
                          </a:solidFill>
                        </a:rPr>
                        <a:t>Muon Scientist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080808"/>
                          </a:solidFill>
                        </a:rPr>
                        <a:t>Role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8520741"/>
                  </a:ext>
                </a:extLst>
              </a:tr>
              <a:tr h="248649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80808"/>
                          </a:solidFill>
                        </a:rPr>
                        <a:t>J. Whitmore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80808"/>
                          </a:solidFill>
                        </a:rPr>
                        <a:t>Deputy Project Manager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227167"/>
                  </a:ext>
                </a:extLst>
              </a:tr>
              <a:tr h="248649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80808"/>
                          </a:solidFill>
                        </a:rPr>
                        <a:t>Y. Sun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rgbClr val="080808"/>
                          </a:solidFill>
                        </a:rPr>
                        <a:t>Installation, testing, and commissioning of tracker electronics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1453677"/>
                  </a:ext>
                </a:extLst>
              </a:tr>
              <a:tr h="248649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80808"/>
                          </a:solidFill>
                        </a:rPr>
                        <a:t>M. </a:t>
                      </a:r>
                      <a:r>
                        <a:rPr lang="en-US" sz="1100" dirty="0" err="1">
                          <a:solidFill>
                            <a:srgbClr val="080808"/>
                          </a:solidFill>
                        </a:rPr>
                        <a:t>Yucel</a:t>
                      </a:r>
                      <a:endParaRPr lang="en-US" sz="1100" dirty="0">
                        <a:solidFill>
                          <a:srgbClr val="08080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rgbClr val="080808"/>
                          </a:solidFill>
                        </a:rPr>
                        <a:t>Constructing, installation, and commissioning of full tracker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9994418"/>
                  </a:ext>
                </a:extLst>
              </a:tr>
              <a:tr h="248649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080808"/>
                          </a:solidFill>
                        </a:rPr>
                        <a:t>Chris Polly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1" dirty="0">
                          <a:solidFill>
                            <a:srgbClr val="080808"/>
                          </a:solidFill>
                        </a:rPr>
                        <a:t>Project Manager</a:t>
                      </a:r>
                      <a:r>
                        <a:rPr lang="en-US" sz="1050" dirty="0">
                          <a:solidFill>
                            <a:srgbClr val="080808"/>
                          </a:solidFill>
                        </a:rPr>
                        <a:t>, </a:t>
                      </a:r>
                      <a:r>
                        <a:rPr lang="en-US" sz="1050" b="1" dirty="0">
                          <a:solidFill>
                            <a:srgbClr val="080808"/>
                          </a:solidFill>
                        </a:rPr>
                        <a:t>Analysis Coordinator</a:t>
                      </a:r>
                      <a:r>
                        <a:rPr lang="en-US" sz="1050" dirty="0">
                          <a:solidFill>
                            <a:srgbClr val="080808"/>
                          </a:solidFill>
                        </a:rPr>
                        <a:t>, </a:t>
                      </a:r>
                      <a:r>
                        <a:rPr lang="en-US" sz="1050" b="1" dirty="0">
                          <a:solidFill>
                            <a:srgbClr val="080808"/>
                          </a:solidFill>
                        </a:rPr>
                        <a:t>Co-Spokesperson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541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080808"/>
                          </a:solidFill>
                        </a:rPr>
                        <a:t>Brendan Casey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1" dirty="0">
                          <a:solidFill>
                            <a:srgbClr val="080808"/>
                          </a:solidFill>
                        </a:rPr>
                        <a:t>L2 Detector Manager</a:t>
                      </a:r>
                      <a:r>
                        <a:rPr lang="en-US" sz="1050" dirty="0">
                          <a:solidFill>
                            <a:srgbClr val="080808"/>
                          </a:solidFill>
                        </a:rPr>
                        <a:t>, </a:t>
                      </a:r>
                      <a:r>
                        <a:rPr lang="en-US" sz="1050" b="1" dirty="0">
                          <a:solidFill>
                            <a:srgbClr val="080808"/>
                          </a:solidFill>
                        </a:rPr>
                        <a:t>FY16 Run Coordinator</a:t>
                      </a:r>
                      <a:r>
                        <a:rPr lang="en-US" sz="1050" dirty="0">
                          <a:solidFill>
                            <a:srgbClr val="080808"/>
                          </a:solidFill>
                        </a:rPr>
                        <a:t>, </a:t>
                      </a:r>
                      <a:r>
                        <a:rPr lang="en-US" sz="1050" b="1" dirty="0">
                          <a:solidFill>
                            <a:srgbClr val="080808"/>
                          </a:solidFill>
                        </a:rPr>
                        <a:t>Production and Simulation Co-Coordinator, </a:t>
                      </a:r>
                      <a:r>
                        <a:rPr lang="en-US" sz="1050" dirty="0">
                          <a:solidFill>
                            <a:srgbClr val="080808"/>
                          </a:solidFill>
                        </a:rPr>
                        <a:t>Tracker </a:t>
                      </a:r>
                      <a:endParaRPr lang="en-US" sz="1050" b="1" dirty="0">
                        <a:solidFill>
                          <a:srgbClr val="080808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460998"/>
                  </a:ext>
                </a:extLst>
              </a:tr>
              <a:tr h="248649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080808"/>
                          </a:solidFill>
                        </a:rPr>
                        <a:t>Hogan Nguyen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1" dirty="0">
                          <a:solidFill>
                            <a:srgbClr val="080808"/>
                          </a:solidFill>
                        </a:rPr>
                        <a:t>L2 Ring Manager</a:t>
                      </a:r>
                      <a:r>
                        <a:rPr lang="en-US" sz="1050" dirty="0">
                          <a:solidFill>
                            <a:srgbClr val="080808"/>
                          </a:solidFill>
                        </a:rPr>
                        <a:t>, </a:t>
                      </a:r>
                      <a:r>
                        <a:rPr lang="en-US" sz="1050" b="1" dirty="0">
                          <a:solidFill>
                            <a:srgbClr val="080808"/>
                          </a:solidFill>
                        </a:rPr>
                        <a:t>Ring Operations Manager</a:t>
                      </a:r>
                      <a:r>
                        <a:rPr lang="en-US" sz="1050" b="0" dirty="0">
                          <a:solidFill>
                            <a:srgbClr val="080808"/>
                          </a:solidFill>
                        </a:rPr>
                        <a:t>, quadrupole, kicker, inflector</a:t>
                      </a:r>
                      <a:endParaRPr lang="en-US" sz="1050" b="1" dirty="0">
                        <a:solidFill>
                          <a:srgbClr val="080808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839342"/>
                  </a:ext>
                </a:extLst>
              </a:tr>
              <a:tr h="248649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080808"/>
                          </a:solidFill>
                        </a:rPr>
                        <a:t>Brendan </a:t>
                      </a:r>
                      <a:r>
                        <a:rPr lang="en-US" sz="1050" dirty="0" err="1">
                          <a:solidFill>
                            <a:srgbClr val="080808"/>
                          </a:solidFill>
                        </a:rPr>
                        <a:t>Kiburg</a:t>
                      </a:r>
                      <a:endParaRPr lang="en-US" sz="1050" baseline="30000" dirty="0">
                        <a:solidFill>
                          <a:srgbClr val="08080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1" dirty="0">
                          <a:solidFill>
                            <a:srgbClr val="080808"/>
                          </a:solidFill>
                        </a:rPr>
                        <a:t>Field shimming Team Leader</a:t>
                      </a:r>
                      <a:r>
                        <a:rPr lang="en-US" sz="1050" dirty="0">
                          <a:solidFill>
                            <a:srgbClr val="080808"/>
                          </a:solidFill>
                        </a:rPr>
                        <a:t>, </a:t>
                      </a:r>
                      <a:r>
                        <a:rPr lang="en-US" sz="1050" b="1" dirty="0">
                          <a:solidFill>
                            <a:srgbClr val="080808"/>
                          </a:solidFill>
                        </a:rPr>
                        <a:t>Installation Coordinator</a:t>
                      </a:r>
                      <a:r>
                        <a:rPr lang="en-US" sz="1050" dirty="0">
                          <a:solidFill>
                            <a:srgbClr val="080808"/>
                          </a:solidFill>
                        </a:rPr>
                        <a:t>, </a:t>
                      </a:r>
                      <a:r>
                        <a:rPr lang="en-US" sz="1050" b="1" dirty="0">
                          <a:solidFill>
                            <a:srgbClr val="080808"/>
                          </a:solidFill>
                        </a:rPr>
                        <a:t>FY17 Co-Run Coordinator, Field Operations Manager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446210"/>
                  </a:ext>
                </a:extLst>
              </a:tr>
              <a:tr h="248649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080808"/>
                          </a:solidFill>
                        </a:rPr>
                        <a:t>James Stapleton</a:t>
                      </a:r>
                      <a:endParaRPr lang="en-US" sz="1050" baseline="30000" dirty="0">
                        <a:solidFill>
                          <a:srgbClr val="08080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1" dirty="0">
                          <a:solidFill>
                            <a:srgbClr val="080808"/>
                          </a:solidFill>
                        </a:rPr>
                        <a:t>Release Manager, </a:t>
                      </a:r>
                      <a:r>
                        <a:rPr lang="en-US" sz="1050" dirty="0">
                          <a:solidFill>
                            <a:srgbClr val="080808"/>
                          </a:solidFill>
                        </a:rPr>
                        <a:t>Kicker magnet control, muon precession frequency analysis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670478"/>
                  </a:ext>
                </a:extLst>
              </a:tr>
              <a:tr h="248649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080808"/>
                          </a:solidFill>
                        </a:rPr>
                        <a:t>Chris Stoughton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080808"/>
                          </a:solidFill>
                        </a:rPr>
                        <a:t>Kicker magnet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075879"/>
                  </a:ext>
                </a:extLst>
              </a:tr>
              <a:tr h="248649">
                <a:tc>
                  <a:txBody>
                    <a:bodyPr/>
                    <a:lstStyle/>
                    <a:p>
                      <a:r>
                        <a:rPr lang="en-US" sz="1050" dirty="0" err="1">
                          <a:solidFill>
                            <a:srgbClr val="080808"/>
                          </a:solidFill>
                        </a:rPr>
                        <a:t>Diktys</a:t>
                      </a:r>
                      <a:r>
                        <a:rPr lang="en-US" sz="1050" dirty="0">
                          <a:solidFill>
                            <a:srgbClr val="080808"/>
                          </a:solidFill>
                        </a:rPr>
                        <a:t> </a:t>
                      </a:r>
                      <a:r>
                        <a:rPr lang="en-US" sz="1050" dirty="0" err="1">
                          <a:solidFill>
                            <a:srgbClr val="080808"/>
                          </a:solidFill>
                        </a:rPr>
                        <a:t>Stratakis</a:t>
                      </a:r>
                      <a:endParaRPr lang="en-US" sz="1050" dirty="0">
                        <a:solidFill>
                          <a:srgbClr val="08080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1" dirty="0">
                          <a:solidFill>
                            <a:srgbClr val="080808"/>
                          </a:solidFill>
                        </a:rPr>
                        <a:t>Analysis Co-coordinator of Beam Dynamics group</a:t>
                      </a:r>
                      <a:r>
                        <a:rPr lang="en-US" sz="1050" dirty="0">
                          <a:solidFill>
                            <a:srgbClr val="080808"/>
                          </a:solidFill>
                        </a:rPr>
                        <a:t>, ionization cooling, wedge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081646"/>
                  </a:ext>
                </a:extLst>
              </a:tr>
              <a:tr h="248649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080808"/>
                          </a:solidFill>
                        </a:rPr>
                        <a:t>Saskia Charity</a:t>
                      </a:r>
                      <a:endParaRPr lang="en-US" sz="1050" baseline="30000" dirty="0">
                        <a:solidFill>
                          <a:srgbClr val="08080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80808"/>
                          </a:solidFill>
                        </a:rPr>
                        <a:t>Kicker data acquisition and field analysis, Kicker GUI development, </a:t>
                      </a:r>
                      <a:r>
                        <a:rPr lang="en-US" sz="1050" b="1" dirty="0">
                          <a:solidFill>
                            <a:srgbClr val="080808"/>
                          </a:solidFill>
                        </a:rPr>
                        <a:t>‘20-’21 Run-coordinator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414303"/>
                  </a:ext>
                </a:extLst>
              </a:tr>
              <a:tr h="248649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080808"/>
                          </a:solidFill>
                        </a:rPr>
                        <a:t>Jessica Esquivel</a:t>
                      </a:r>
                      <a:endParaRPr lang="en-US" sz="1050" baseline="30000" dirty="0">
                        <a:solidFill>
                          <a:srgbClr val="08080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080808"/>
                          </a:solidFill>
                        </a:rPr>
                        <a:t>Kicker GUI development, </a:t>
                      </a:r>
                      <a:r>
                        <a:rPr lang="en-US" sz="1050" b="1" dirty="0">
                          <a:solidFill>
                            <a:srgbClr val="080808"/>
                          </a:solidFill>
                        </a:rPr>
                        <a:t>‘20-’21 Run-coordinator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775062"/>
                  </a:ext>
                </a:extLst>
              </a:tr>
              <a:tr h="248649">
                <a:tc>
                  <a:txBody>
                    <a:bodyPr/>
                    <a:lstStyle/>
                    <a:p>
                      <a:r>
                        <a:rPr lang="en-US" sz="1050" dirty="0" err="1">
                          <a:solidFill>
                            <a:srgbClr val="080808"/>
                          </a:solidFill>
                        </a:rPr>
                        <a:t>Manolis</a:t>
                      </a:r>
                      <a:r>
                        <a:rPr lang="en-US" sz="1050" dirty="0">
                          <a:solidFill>
                            <a:srgbClr val="080808"/>
                          </a:solidFill>
                        </a:rPr>
                        <a:t> </a:t>
                      </a:r>
                      <a:r>
                        <a:rPr lang="en-US" sz="1050" dirty="0" err="1">
                          <a:solidFill>
                            <a:srgbClr val="080808"/>
                          </a:solidFill>
                        </a:rPr>
                        <a:t>Kargiantoulakis</a:t>
                      </a:r>
                      <a:endParaRPr lang="en-US" sz="1050" baseline="30000" dirty="0">
                        <a:solidFill>
                          <a:srgbClr val="08080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080808"/>
                          </a:solidFill>
                        </a:rPr>
                        <a:t>Mu2e Construction and test of tracker electronics, radiation studies  </a:t>
                      </a:r>
                      <a:r>
                        <a:rPr lang="en-US" sz="1050" i="1" dirty="0">
                          <a:ea typeface="Symbol" charset="2"/>
                        </a:rPr>
                        <a:t>→</a:t>
                      </a:r>
                      <a:r>
                        <a:rPr lang="en-US" sz="1050" dirty="0">
                          <a:solidFill>
                            <a:srgbClr val="080808"/>
                          </a:solidFill>
                        </a:rPr>
                        <a:t> g-2 Quadrupole operations and beam dynamics analysis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5661080"/>
                  </a:ext>
                </a:extLst>
              </a:tr>
              <a:tr h="248649">
                <a:tc>
                  <a:txBody>
                    <a:bodyPr/>
                    <a:lstStyle/>
                    <a:p>
                      <a:r>
                        <a:rPr lang="en-US" sz="1050" baseline="0" dirty="0">
                          <a:solidFill>
                            <a:srgbClr val="080808"/>
                          </a:solidFill>
                        </a:rPr>
                        <a:t>Robyn </a:t>
                      </a:r>
                      <a:r>
                        <a:rPr lang="en-US" sz="1050" baseline="0" dirty="0" err="1">
                          <a:solidFill>
                            <a:srgbClr val="080808"/>
                          </a:solidFill>
                        </a:rPr>
                        <a:t>Madrak</a:t>
                      </a:r>
                      <a:endParaRPr lang="en-US" sz="1050" baseline="0" dirty="0">
                        <a:solidFill>
                          <a:srgbClr val="08080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080808"/>
                          </a:solidFill>
                        </a:rPr>
                        <a:t>Kicker feedthrough upgrade design, testing, installation, </a:t>
                      </a:r>
                      <a:r>
                        <a:rPr lang="en-US" sz="1050" b="1" dirty="0">
                          <a:solidFill>
                            <a:srgbClr val="080808"/>
                          </a:solidFill>
                        </a:rPr>
                        <a:t>Kicker operation Lead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6215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0664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206452-D76A-4565-8430-4F401A6BFB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876"/>
          <a:stretch/>
        </p:blipFill>
        <p:spPr>
          <a:xfrm>
            <a:off x="418482" y="518660"/>
            <a:ext cx="8171848" cy="33696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433F961-37DE-4330-BB4F-5DB228A53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5118"/>
            <a:ext cx="8686800" cy="427877"/>
          </a:xfrm>
        </p:spPr>
        <p:txBody>
          <a:bodyPr/>
          <a:lstStyle/>
          <a:p>
            <a:r>
              <a:rPr lang="en-US" dirty="0"/>
              <a:t>Mu2e Solenoids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829C1-8ECB-41B1-BE50-C4573B7FE9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2"/>
            <a:ext cx="775607" cy="242873"/>
          </a:xfrm>
        </p:spPr>
        <p:txBody>
          <a:bodyPr/>
          <a:lstStyle/>
          <a:p>
            <a:pPr>
              <a:defRPr/>
            </a:pPr>
            <a:fld id="{4C4EC8B3-135B-4100-9405-5DB74EFCFB83}" type="datetime1">
              <a:rPr lang="en-US" smtClean="0"/>
              <a:t>12/16/2020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F4C33-D311-4650-A662-433A0EC045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FA96AA-53B1-443C-965B-2C6F6E6AF796}"/>
              </a:ext>
            </a:extLst>
          </p:cNvPr>
          <p:cNvSpPr txBox="1"/>
          <p:nvPr/>
        </p:nvSpPr>
        <p:spPr>
          <a:xfrm>
            <a:off x="323541" y="1256623"/>
            <a:ext cx="1881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Production Solenoid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FAC472-2754-41E0-989F-3A5F5C160EEE}"/>
              </a:ext>
            </a:extLst>
          </p:cNvPr>
          <p:cNvSpPr txBox="1"/>
          <p:nvPr/>
        </p:nvSpPr>
        <p:spPr>
          <a:xfrm>
            <a:off x="6774352" y="2533511"/>
            <a:ext cx="2330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Detector Solenoid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F19C61-C7DB-4971-823C-AE6BBE3C7BDC}"/>
              </a:ext>
            </a:extLst>
          </p:cNvPr>
          <p:cNvSpPr txBox="1"/>
          <p:nvPr/>
        </p:nvSpPr>
        <p:spPr>
          <a:xfrm>
            <a:off x="2212433" y="821617"/>
            <a:ext cx="2598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Transport Solenoid upstream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EB11D66-8F6C-4382-97A1-A23CC5D5A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41" b="93699" l="5359" r="95960">
                        <a14:foregroundMark x1="5359" y1="79178" x2="5359" y2="79178"/>
                        <a14:foregroundMark x1="7667" y1="93699" x2="7667" y2="93699"/>
                        <a14:foregroundMark x1="91591" y1="35342" x2="91591" y2="35342"/>
                        <a14:foregroundMark x1="95960" y1="27671" x2="95960" y2="276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18169">
            <a:off x="828790" y="3429384"/>
            <a:ext cx="8189095" cy="2464155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C8FABAD-C90E-4668-9483-73C87076FA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K. Badgley | DOE OHEP IF Research Briefing</a:t>
            </a:r>
          </a:p>
          <a:p>
            <a:pPr>
              <a:defRPr/>
            </a:pP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4CA8D8-4ACB-4D2B-BC13-3A332B3BCB36}"/>
              </a:ext>
            </a:extLst>
          </p:cNvPr>
          <p:cNvSpPr txBox="1"/>
          <p:nvPr/>
        </p:nvSpPr>
        <p:spPr>
          <a:xfrm>
            <a:off x="3473385" y="3609666"/>
            <a:ext cx="2566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Transport Solenoid downstream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8DB2D1-474B-4AE4-9815-4F1950E41C31}"/>
              </a:ext>
            </a:extLst>
          </p:cNvPr>
          <p:cNvSpPr txBox="1"/>
          <p:nvPr/>
        </p:nvSpPr>
        <p:spPr>
          <a:xfrm flipH="1">
            <a:off x="705607" y="4987316"/>
            <a:ext cx="1117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4.6 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5BD286-7E3E-483B-B1FB-ACEEA8458CEA}"/>
              </a:ext>
            </a:extLst>
          </p:cNvPr>
          <p:cNvSpPr txBox="1"/>
          <p:nvPr/>
        </p:nvSpPr>
        <p:spPr>
          <a:xfrm flipH="1">
            <a:off x="1975263" y="4456328"/>
            <a:ext cx="1117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2.5 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A4F80B-AE38-4AAE-9EA1-4BB4FD00858E}"/>
              </a:ext>
            </a:extLst>
          </p:cNvPr>
          <p:cNvSpPr txBox="1"/>
          <p:nvPr/>
        </p:nvSpPr>
        <p:spPr>
          <a:xfrm flipH="1">
            <a:off x="5481193" y="4518880"/>
            <a:ext cx="1117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2.0 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5371E1-6718-476D-BF75-047DE1AB0676}"/>
              </a:ext>
            </a:extLst>
          </p:cNvPr>
          <p:cNvSpPr txBox="1"/>
          <p:nvPr/>
        </p:nvSpPr>
        <p:spPr>
          <a:xfrm flipH="1">
            <a:off x="7792721" y="3098221"/>
            <a:ext cx="1117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1.0 T</a:t>
            </a:r>
          </a:p>
        </p:txBody>
      </p:sp>
    </p:spTree>
    <p:extLst>
      <p:ext uri="{BB962C8B-B14F-4D97-AF65-F5344CB8AC3E}">
        <p14:creationId xmlns:p14="http://schemas.microsoft.com/office/powerpoint/2010/main" val="3323775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DDBCBB-CB08-4FC6-B77F-20AE7272B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899318"/>
            <a:ext cx="5754950" cy="5059363"/>
          </a:xfrm>
        </p:spPr>
        <p:txBody>
          <a:bodyPr/>
          <a:lstStyle/>
          <a:p>
            <a:r>
              <a:rPr lang="en-US" sz="2000" dirty="0"/>
              <a:t>PS/DS fabricated by GA in Tupelo, MS</a:t>
            </a:r>
          </a:p>
          <a:p>
            <a:r>
              <a:rPr lang="en-US" sz="2000" dirty="0"/>
              <a:t>Will be delivered fully </a:t>
            </a:r>
            <a:r>
              <a:rPr lang="en-US" sz="2000" dirty="0" err="1"/>
              <a:t>cryostated</a:t>
            </a:r>
            <a:r>
              <a:rPr lang="en-US" sz="2000" dirty="0"/>
              <a:t> and ready to install</a:t>
            </a:r>
          </a:p>
          <a:p>
            <a:r>
              <a:rPr lang="en-US" sz="2000" dirty="0"/>
              <a:t>Hold regular meetings and provide continuous* oversight at the Tupelo facility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28C03C-AFEE-47BC-A7E2-F9CE9B3A5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and Detector Solenoids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D717D-EF45-49FE-9538-0889250C42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37285"/>
          </a:xfrm>
        </p:spPr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12/16/2020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E141F-8EC6-4431-8B51-28D1440926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K. Badgley | DOE OHEP IF Research Briefing</a:t>
            </a:r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B3BD8-B168-436B-9B8D-D7746F261A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299CCB-C305-4D4A-A5A8-2E318FA70F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0" t="39390" r="3292" b="39052"/>
          <a:stretch/>
        </p:blipFill>
        <p:spPr>
          <a:xfrm>
            <a:off x="6998208" y="186519"/>
            <a:ext cx="1902905" cy="439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14DAF8-A08D-47F9-B915-1DF6838AFE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3" r="4193"/>
          <a:stretch/>
        </p:blipFill>
        <p:spPr>
          <a:xfrm>
            <a:off x="6374167" y="751403"/>
            <a:ext cx="2389184" cy="1953440"/>
          </a:xfrm>
          <a:prstGeom prst="rect">
            <a:avLst/>
          </a:prstGeom>
        </p:spPr>
      </p:pic>
      <p:pic>
        <p:nvPicPr>
          <p:cNvPr id="10" name="Picture 9" descr="A close up of a machine&#10;&#10;Description automatically generated">
            <a:extLst>
              <a:ext uri="{FF2B5EF4-FFF2-40B4-BE49-F238E27FC236}">
                <a16:creationId xmlns:a16="http://schemas.microsoft.com/office/drawing/2014/main" id="{0CDD0E07-CB18-4224-AFB7-0844C25FF0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80" r="7493"/>
          <a:stretch/>
        </p:blipFill>
        <p:spPr>
          <a:xfrm rot="5400000">
            <a:off x="6201718" y="3306266"/>
            <a:ext cx="2734081" cy="238918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BDD563C-4BE8-49BB-862D-2D02A9E3CA26}"/>
              </a:ext>
            </a:extLst>
          </p:cNvPr>
          <p:cNvGrpSpPr/>
          <p:nvPr/>
        </p:nvGrpSpPr>
        <p:grpSpPr>
          <a:xfrm>
            <a:off x="80423" y="2921019"/>
            <a:ext cx="2663544" cy="3317396"/>
            <a:chOff x="6360454" y="3020657"/>
            <a:chExt cx="2595253" cy="331739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E4EB34B-A43A-40E0-AB7B-F343D8AB753B}"/>
                </a:ext>
              </a:extLst>
            </p:cNvPr>
            <p:cNvSpPr txBox="1"/>
            <p:nvPr/>
          </p:nvSpPr>
          <p:spPr>
            <a:xfrm>
              <a:off x="6360454" y="5968735"/>
              <a:ext cx="2595253" cy="369318"/>
            </a:xfrm>
            <a:prstGeom prst="rect">
              <a:avLst/>
            </a:prstGeom>
            <a:noFill/>
          </p:spPr>
          <p:txBody>
            <a:bodyPr wrap="square" lIns="91425" tIns="45713" rIns="91425" bIns="45713" rtlCol="0">
              <a:spAutoFit/>
            </a:bodyPr>
            <a:lstStyle/>
            <a:p>
              <a:pPr algn="ctr"/>
              <a:r>
                <a:rPr lang="en-US" sz="1800" dirty="0"/>
                <a:t>DS10 Wound and epoxied  </a:t>
              </a:r>
            </a:p>
          </p:txBody>
        </p:sp>
        <p:pic>
          <p:nvPicPr>
            <p:cNvPr id="18" name="Picture 2" descr="https://attachments.office.net/owa/kbadgley@fnal.gov/service.svc/s/GetAttachmentThumbnail?id=AAMkADZiMTI0MDk3LWNmODYtNDJhYi04MTM3LTdkMDA0MzNmNTZlMQBGAAAAAABTW5mhWSaWRqvsa39nOs0XBwC2BwhKGwmJQafMgbe%2BztNeAAAAtQORAAALJviegoflT7Oq%2BJxJ4UOcAAOtn%2FXNAAABEgAQADAVtR7js41Ph8h45wxvVBg%3D&amp;thumbnailType=2&amp;owa=outlook.office365.com&amp;scriptVer=2019123003.02&amp;X-OWA-CANARY=2_sF_-3l9kanzp3T5k1S1iBIyrValNcYM4iYEzR546hp2Hi0gxkaeTCsP_x5MoRhcPUO-W13WsQ.&amp;token=eyJhbGciOiJSUzI1NiIsImtpZCI6IjU2MzU4ODUyMzRCOTI1MkRERTAwNTc2NkQ5RDlGMjc2NTY1RjYzRTIiLCJ4NXQiOiJWaldJVWpTNUpTM2VBRmRtMmRueWRsWmZZLUkiLCJ0eXAiOiJKV1QifQ.eyJvcmlnaW4iOiJodHRwczovL291dGxvb2sub2ZmaWNlMzY1LmNvbSIsInZlciI6IkV4Y2hhbmdlLkNhbGxiYWNrLlYxIiwiYXBwY3R4c2VuZGVyIjoiT3dhRG93bmxvYWRAOWQ1ZjgzZDMtZDMzOC00ZmQzLWIxYzktYjdkOTRkNzAyNTVhIiwiaXNzcmluZyI6IkdDQ01vZGVyYXRlIiwiYXBwY3R4Ijoie1wibXNleGNocHJvdFwiOlwib3dhXCIsXCJwcmltYXJ5c2lkXCI6XCJTLTEtNS0yMS0yOTU4OTA2MDcwLTM2OTA0ODc4MzMtMjczMzM0NDYzMS0xMzYyODI4XCIsXCJwdWlkXCI6XCIxMTUzOTc3MDI1Mzk3MDkzNjg4XCIsXCJvaWRcIjpcImI0ZjhlOGYwLTc2OGEtNGM0ZC04YzkyLTA1Y2NlNmRlN2ExYlwiLFwic2NvcGVcIjpcIk93YURvd25sb2FkXCJ9IiwibmJmIjoxNTc4NTAyMDM0LCJleHAiOjE1Nzg1MDI2MzQsImlzcyI6IjAwMDAwMDAyLTAwMDAtMGZmMS1jZTAwLTAwMDAwMDAwMDAwMEA5ZDVmODNkMy1kMzM4LTRmZDMtYjFjOS1iN2Q5NGQ3MDI1NWEiLCJhdWQiOiIwMDAwMDAwMi0wMDAwLTBmZjEtY2UwMC0wMDAwMDAwMDAwMDAvYXR0YWNobWVudHMub2ZmaWNlLm5ldEA5ZDVmODNkMy1kMzM4LTRmZDMtYjFjOS1iN2Q5NGQ3MDI1NWEifQ.byNpVYTgb1Zs_iEhOV6GkHKEfR9CX50qVwOWv7Q2CMhnO-GqXQKM03kvHhYhUvK8_tMuOOuyZ4jizy2CD1r478Inc-Aws5w_UR2GrK7UMSWIw0WlWBJAHol-yaGWbutUCc_IjvsSChGHpo7qJm1Pd0YkxA0kJaFMTWMnCB_yIMPcyXC7eKwrZ-239_hrmaSOOwc5li_e7gJ99lEfXZj-hmGQpcEFWK29iwhTO2CBzJQ0T_kpG6MVxZY1re84aox3bCry17cW8KP0_xxTWVFxNin3l7X-yFg58RP8GJGrb44BzsWqImBXhHbdSaEuD_OpmE2IJ6w4aaco-3QE1d_4sg&amp;animation=true">
              <a:extLst>
                <a:ext uri="{FF2B5EF4-FFF2-40B4-BE49-F238E27FC236}">
                  <a16:creationId xmlns:a16="http://schemas.microsoft.com/office/drawing/2014/main" id="{86C70AF4-6D6E-4E74-A5BC-A49856B45A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2860" y="3020657"/>
              <a:ext cx="2210159" cy="2946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 descr="A close up of a barrel&#10;&#10;Description automatically generated">
            <a:extLst>
              <a:ext uri="{FF2B5EF4-FFF2-40B4-BE49-F238E27FC236}">
                <a16:creationId xmlns:a16="http://schemas.microsoft.com/office/drawing/2014/main" id="{993C4AF1-9AE5-48AD-A6E5-356D972D53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7" r="7846"/>
          <a:stretch/>
        </p:blipFill>
        <p:spPr>
          <a:xfrm rot="5400000">
            <a:off x="2932094" y="3095000"/>
            <a:ext cx="2948078" cy="26001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CEF7F40-E014-473F-8116-6D7A508FFAFD}"/>
              </a:ext>
            </a:extLst>
          </p:cNvPr>
          <p:cNvSpPr txBox="1"/>
          <p:nvPr/>
        </p:nvSpPr>
        <p:spPr>
          <a:xfrm>
            <a:off x="3099595" y="5836838"/>
            <a:ext cx="2663544" cy="369318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1800" dirty="0"/>
              <a:t>DS10 Shell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62C357-1DCC-47DE-857E-B81B99435DCB}"/>
              </a:ext>
            </a:extLst>
          </p:cNvPr>
          <p:cNvSpPr txBox="1"/>
          <p:nvPr/>
        </p:nvSpPr>
        <p:spPr>
          <a:xfrm>
            <a:off x="6183952" y="2704843"/>
            <a:ext cx="2853758" cy="369318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1800" dirty="0"/>
              <a:t>PS1 on the winding machine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B2E2C0-C084-440E-8FC4-2C72F53CE8A5}"/>
              </a:ext>
            </a:extLst>
          </p:cNvPr>
          <p:cNvSpPr txBox="1"/>
          <p:nvPr/>
        </p:nvSpPr>
        <p:spPr>
          <a:xfrm>
            <a:off x="6061641" y="5823049"/>
            <a:ext cx="2853758" cy="369318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1800" dirty="0"/>
              <a:t>PS2 inserted in shell</a:t>
            </a:r>
          </a:p>
        </p:txBody>
      </p:sp>
    </p:spTree>
    <p:extLst>
      <p:ext uri="{BB962C8B-B14F-4D97-AF65-F5344CB8AC3E}">
        <p14:creationId xmlns:p14="http://schemas.microsoft.com/office/powerpoint/2010/main" val="2381793873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0BF00D47-A458-CA48-8318-62E2ABFBFBAF}" vid="{FDEC3A3D-E8E8-884A-B208-8E6FCF2BBB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FNAL_PowerPoint_4x3_Nov20</Template>
  <TotalTime>8794</TotalTime>
  <Words>1392</Words>
  <Application>Microsoft Office PowerPoint</Application>
  <PresentationFormat>On-screen Show (4:3)</PresentationFormat>
  <Paragraphs>347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Helvetica</vt:lpstr>
      <vt:lpstr>Symbol</vt:lpstr>
      <vt:lpstr>Fermilab_PPT_090815</vt:lpstr>
      <vt:lpstr>PowerPoint Presentation</vt:lpstr>
      <vt:lpstr>A bit about me…</vt:lpstr>
      <vt:lpstr>Muon g-2 and Mu2e Major Components- Superconducting Magnets</vt:lpstr>
      <vt:lpstr>Muon g-2 and Mu2e Major Components-  Beam Production and Manipulation</vt:lpstr>
      <vt:lpstr>Muon g-2 and Mu2e Major Components-  Detection and Monitoring</vt:lpstr>
      <vt:lpstr>Fermilab Muon Scientists</vt:lpstr>
      <vt:lpstr>Fermilab Muon Scientists</vt:lpstr>
      <vt:lpstr>Mu2e Solenoids </vt:lpstr>
      <vt:lpstr>Production and Detector Solenoids</vt:lpstr>
      <vt:lpstr>Transport Solenoid</vt:lpstr>
      <vt:lpstr>Transport Solenoid</vt:lpstr>
      <vt:lpstr>Cold Test </vt:lpstr>
      <vt:lpstr>Requirements and Tolerance</vt:lpstr>
      <vt:lpstr>Magnetic Axis</vt:lpstr>
      <vt:lpstr>As-Built Magnetic Field</vt:lpstr>
      <vt:lpstr>Swapped Coils 14 &amp; 15</vt:lpstr>
      <vt:lpstr>TSU Coldmass Complete!</vt:lpstr>
      <vt:lpstr>All TS Units On-site!</vt:lpstr>
      <vt:lpstr> Concluding Remarks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Karie E. Badgley</dc:creator>
  <cp:lastModifiedBy>Karie E. Badgley</cp:lastModifiedBy>
  <cp:revision>110</cp:revision>
  <cp:lastPrinted>2014-01-20T19:40:21Z</cp:lastPrinted>
  <dcterms:created xsi:type="dcterms:W3CDTF">2020-11-25T17:20:35Z</dcterms:created>
  <dcterms:modified xsi:type="dcterms:W3CDTF">2020-12-16T14:05:03Z</dcterms:modified>
</cp:coreProperties>
</file>