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3" r:id="rId5"/>
    <p:sldId id="286" r:id="rId6"/>
    <p:sldId id="257" r:id="rId7"/>
    <p:sldId id="258" r:id="rId8"/>
    <p:sldId id="259" r:id="rId9"/>
    <p:sldId id="260" r:id="rId10"/>
    <p:sldId id="261" r:id="rId11"/>
    <p:sldId id="281" r:id="rId12"/>
    <p:sldId id="282" r:id="rId13"/>
    <p:sldId id="284" r:id="rId14"/>
    <p:sldId id="271" r:id="rId15"/>
    <p:sldId id="269" r:id="rId16"/>
    <p:sldId id="264" r:id="rId17"/>
    <p:sldId id="265" r:id="rId18"/>
    <p:sldId id="266" r:id="rId19"/>
    <p:sldId id="283" r:id="rId20"/>
    <p:sldId id="276" r:id="rId21"/>
    <p:sldId id="274" r:id="rId22"/>
    <p:sldId id="272" r:id="rId23"/>
    <p:sldId id="273" r:id="rId24"/>
    <p:sldId id="275" r:id="rId25"/>
    <p:sldId id="279" r:id="rId26"/>
    <p:sldId id="280" r:id="rId27"/>
    <p:sldId id="277" r:id="rId28"/>
    <p:sldId id="278" r:id="rId29"/>
    <p:sldId id="769" r:id="rId30"/>
    <p:sldId id="764" r:id="rId31"/>
    <p:sldId id="493" r:id="rId32"/>
    <p:sldId id="491" r:id="rId33"/>
    <p:sldId id="492" r:id="rId34"/>
    <p:sldId id="494" r:id="rId35"/>
    <p:sldId id="770" r:id="rId36"/>
    <p:sldId id="771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9" autoAdjust="0"/>
    <p:restoredTop sz="96407" autoAdjust="0"/>
  </p:normalViewPr>
  <p:slideViewPr>
    <p:cSldViewPr snapToObjects="1" showGuides="1">
      <p:cViewPr varScale="1">
        <p:scale>
          <a:sx n="86" d="100"/>
          <a:sy n="86" d="100"/>
        </p:scale>
        <p:origin x="984" y="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6m Furnace </a:t>
            </a:r>
            <a:br>
              <a:rPr lang="en-US" sz="3600" dirty="0"/>
            </a:br>
            <a:r>
              <a:rPr lang="en-US" sz="3600" dirty="0"/>
              <a:t>Working Group Meeting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Fred Nobrega – Fermilab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6m Furnace Working Group Meeting </a:t>
            </a:r>
            <a:r>
              <a:rPr lang="en-GB" dirty="0"/>
              <a:t>–</a:t>
            </a:r>
            <a:r>
              <a:rPr lang="en-US" dirty="0"/>
              <a:t> December 21, 2020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33071-3CB4-45E6-B124-1E450C44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AC8D-495D-480E-8778-525EE0197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3860E-EEF5-4EAB-9D3F-A0EFE1B2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02" y="3498772"/>
            <a:ext cx="3844241" cy="285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DFAE6-777D-4D4E-9EF5-4C905602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51" y="3490842"/>
            <a:ext cx="3864749" cy="2871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62E10-608D-4700-B554-779CE521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602" y="592480"/>
            <a:ext cx="3834717" cy="2844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E04630-4084-4609-AF20-D90FB51FB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" y="598577"/>
            <a:ext cx="3834717" cy="28379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AE9525-158A-4A37-9C74-16467BB3AC04}"/>
              </a:ext>
            </a:extLst>
          </p:cNvPr>
          <p:cNvSpPr txBox="1">
            <a:spLocks/>
          </p:cNvSpPr>
          <p:nvPr/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QXFA202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D5A2C5-32D0-4D8E-8D2D-4ED10FA5297E}"/>
              </a:ext>
            </a:extLst>
          </p:cNvPr>
          <p:cNvSpPr txBox="1">
            <a:spLocks/>
          </p:cNvSpPr>
          <p:nvPr/>
        </p:nvSpPr>
        <p:spPr>
          <a:xfrm>
            <a:off x="3550715" y="762000"/>
            <a:ext cx="190500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Reaction Cycle:</a:t>
            </a:r>
          </a:p>
          <a:p>
            <a:pPr marL="0" indent="0" algn="ctr">
              <a:buNone/>
            </a:pPr>
            <a:r>
              <a:rPr lang="en-US" sz="1200" dirty="0"/>
              <a:t>48 Hours at 210 C</a:t>
            </a:r>
          </a:p>
          <a:p>
            <a:pPr marL="0" indent="0" algn="ctr">
              <a:buNone/>
            </a:pPr>
            <a:r>
              <a:rPr lang="en-US" sz="1200" dirty="0"/>
              <a:t>48 hours at 400 C</a:t>
            </a:r>
          </a:p>
          <a:p>
            <a:pPr marL="0" indent="0" algn="ctr">
              <a:buNone/>
            </a:pPr>
            <a:r>
              <a:rPr lang="en-US" sz="1200" dirty="0"/>
              <a:t>50 hours at 665 C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8FD6CAA-F704-4C0E-9DC9-8189B2840EB5}"/>
              </a:ext>
            </a:extLst>
          </p:cNvPr>
          <p:cNvSpPr txBox="1">
            <a:spLocks/>
          </p:cNvSpPr>
          <p:nvPr/>
        </p:nvSpPr>
        <p:spPr>
          <a:xfrm>
            <a:off x="3429000" y="6424848"/>
            <a:ext cx="2667000" cy="3048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Witness samples inside reaction fixture.</a:t>
            </a:r>
          </a:p>
        </p:txBody>
      </p:sp>
    </p:spTree>
    <p:extLst>
      <p:ext uri="{BB962C8B-B14F-4D97-AF65-F5344CB8AC3E}">
        <p14:creationId xmlns:p14="http://schemas.microsoft.com/office/powerpoint/2010/main" val="263099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407B5C-5E94-40E6-BA3F-78B8F079A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23"/>
          <a:stretch/>
        </p:blipFill>
        <p:spPr>
          <a:xfrm>
            <a:off x="-12804" y="3311039"/>
            <a:ext cx="9144000" cy="550009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8FC82-8FA8-4D57-A49D-DE12AACD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 Furnace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BC3D-61AC-443F-9426-4E0AFE10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AB624-3312-4C4D-89E3-3B591593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1303-DF45-4FC2-B43D-6BA7579A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2699" cy="665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51534E-8A09-4BA6-8365-392ED9D96F3B}"/>
              </a:ext>
            </a:extLst>
          </p:cNvPr>
          <p:cNvSpPr txBox="1"/>
          <p:nvPr/>
        </p:nvSpPr>
        <p:spPr>
          <a:xfrm>
            <a:off x="3597171" y="1393512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Specification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9854E-A1DA-4831-8A0A-E555B8FCE6B4}"/>
              </a:ext>
            </a:extLst>
          </p:cNvPr>
          <p:cNvSpPr txBox="1"/>
          <p:nvPr/>
        </p:nvSpPr>
        <p:spPr>
          <a:xfrm>
            <a:off x="3203848" y="2915652"/>
            <a:ext cx="2559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Furnace Input (recipe)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2637C5-0B82-47B0-B2AC-BDFC44C2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38" b="1536"/>
          <a:stretch/>
        </p:blipFill>
        <p:spPr>
          <a:xfrm>
            <a:off x="7228" y="4491785"/>
            <a:ext cx="9144000" cy="665407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709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6B1B4F-8F6A-4657-A901-6013CF15E4E5}"/>
              </a:ext>
            </a:extLst>
          </p:cNvPr>
          <p:cNvGrpSpPr/>
          <p:nvPr/>
        </p:nvGrpSpPr>
        <p:grpSpPr>
          <a:xfrm>
            <a:off x="6084168" y="211547"/>
            <a:ext cx="2869054" cy="985205"/>
            <a:chOff x="0" y="0"/>
            <a:chExt cx="2504570" cy="1050192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8912BD8A-7ABC-4012-B18D-DE6A24C3EA58}"/>
                </a:ext>
              </a:extLst>
            </p:cNvPr>
            <p:cNvSpPr txBox="1"/>
            <p:nvPr/>
          </p:nvSpPr>
          <p:spPr>
            <a:xfrm>
              <a:off x="1263912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T/C#2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0CB54821-2AE7-47A1-A61E-58AA38BC0FDA}"/>
                </a:ext>
              </a:extLst>
            </p:cNvPr>
            <p:cNvSpPr txBox="1"/>
            <p:nvPr/>
          </p:nvSpPr>
          <p:spPr>
            <a:xfrm>
              <a:off x="630878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T/C#11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6C5EBD27-B106-4539-8BB7-6D6A355592C6}"/>
                </a:ext>
              </a:extLst>
            </p:cNvPr>
            <p:cNvSpPr txBox="1"/>
            <p:nvPr/>
          </p:nvSpPr>
          <p:spPr>
            <a:xfrm>
              <a:off x="1896946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T/C#4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70005628-2D68-4656-BCA5-6DB4FBC15DA0}"/>
                </a:ext>
              </a:extLst>
            </p:cNvPr>
            <p:cNvSpPr txBox="1"/>
            <p:nvPr/>
          </p:nvSpPr>
          <p:spPr>
            <a:xfrm>
              <a:off x="0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04CA14D-5CF2-47C5-9FCC-6185F7C5B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497" y="1219200"/>
            <a:ext cx="6753006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8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54D4-C792-4B30-8438-78775281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210°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25E8C-F0EF-434C-95A5-82D21234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D3E68-AD7F-4AE2-8771-765158FD3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607AA9-E79C-4410-979E-C80A36586888}"/>
              </a:ext>
            </a:extLst>
          </p:cNvPr>
          <p:cNvGrpSpPr/>
          <p:nvPr/>
        </p:nvGrpSpPr>
        <p:grpSpPr>
          <a:xfrm>
            <a:off x="6084168" y="211547"/>
            <a:ext cx="2869054" cy="985205"/>
            <a:chOff x="0" y="0"/>
            <a:chExt cx="2504570" cy="105019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7421799B-3E91-4F61-8FC3-7128F35CD701}"/>
                </a:ext>
              </a:extLst>
            </p:cNvPr>
            <p:cNvSpPr txBox="1"/>
            <p:nvPr/>
          </p:nvSpPr>
          <p:spPr>
            <a:xfrm>
              <a:off x="1263912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T/C#2</a:t>
              </a: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71F57F5E-BAFA-4CDC-95C5-CADA15B39E9D}"/>
                </a:ext>
              </a:extLst>
            </p:cNvPr>
            <p:cNvSpPr txBox="1"/>
            <p:nvPr/>
          </p:nvSpPr>
          <p:spPr>
            <a:xfrm>
              <a:off x="630878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T/C#11</a:t>
              </a: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11AB38C0-D47F-48AD-AE5E-8ABF8825F58D}"/>
                </a:ext>
              </a:extLst>
            </p:cNvPr>
            <p:cNvSpPr txBox="1"/>
            <p:nvPr/>
          </p:nvSpPr>
          <p:spPr>
            <a:xfrm>
              <a:off x="1896946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T/C#4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2F4B2082-D75E-43A9-A67E-4E11A8221C85}"/>
                </a:ext>
              </a:extLst>
            </p:cNvPr>
            <p:cNvSpPr txBox="1"/>
            <p:nvPr/>
          </p:nvSpPr>
          <p:spPr>
            <a:xfrm>
              <a:off x="0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C3C22D9-009C-415F-AED3-EE3C2A84C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497" y="1219200"/>
            <a:ext cx="6753006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3C63-8180-4012-9BEF-6F9B3374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7FBC4-C4B1-453F-9CAF-A639CBF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2640-2426-4E9E-AD6E-846177A8D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AD1FA-27EB-4581-8575-29223452CB49}"/>
              </a:ext>
            </a:extLst>
          </p:cNvPr>
          <p:cNvGrpSpPr/>
          <p:nvPr/>
        </p:nvGrpSpPr>
        <p:grpSpPr>
          <a:xfrm>
            <a:off x="6084168" y="211547"/>
            <a:ext cx="2869054" cy="985205"/>
            <a:chOff x="0" y="0"/>
            <a:chExt cx="2504570" cy="1050192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627221C6-F066-4DF4-96CF-2B6B0777152B}"/>
                </a:ext>
              </a:extLst>
            </p:cNvPr>
            <p:cNvSpPr txBox="1"/>
            <p:nvPr/>
          </p:nvSpPr>
          <p:spPr>
            <a:xfrm>
              <a:off x="1263912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T/C#2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AC2AC46A-EF93-463D-BBFC-23E044886C51}"/>
                </a:ext>
              </a:extLst>
            </p:cNvPr>
            <p:cNvSpPr txBox="1"/>
            <p:nvPr/>
          </p:nvSpPr>
          <p:spPr>
            <a:xfrm>
              <a:off x="630878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T/C#11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914B4E2-1848-4BD0-AB56-C9645FADE260}"/>
                </a:ext>
              </a:extLst>
            </p:cNvPr>
            <p:cNvSpPr txBox="1"/>
            <p:nvPr/>
          </p:nvSpPr>
          <p:spPr>
            <a:xfrm>
              <a:off x="1896946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T/C#4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2498D686-1722-465A-A07A-E5DC291F1C3E}"/>
                </a:ext>
              </a:extLst>
            </p:cNvPr>
            <p:cNvSpPr txBox="1"/>
            <p:nvPr/>
          </p:nvSpPr>
          <p:spPr>
            <a:xfrm>
              <a:off x="0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00EDE9F-E744-4952-A78C-CC8B134A5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0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3863-A8E1-4BA1-8647-E0A9A462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665° C Plateau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A1B3E-2A23-4776-B094-2E657C81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3B9EC-3580-42C2-A085-9A6EDBA6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F5D517-49C3-4B5A-9FAB-9A5C34365507}"/>
              </a:ext>
            </a:extLst>
          </p:cNvPr>
          <p:cNvGrpSpPr/>
          <p:nvPr/>
        </p:nvGrpSpPr>
        <p:grpSpPr>
          <a:xfrm>
            <a:off x="6084168" y="211547"/>
            <a:ext cx="2869054" cy="985205"/>
            <a:chOff x="0" y="0"/>
            <a:chExt cx="2504570" cy="1050192"/>
          </a:xfrm>
        </p:grpSpPr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A6EA92D1-696C-44A7-AB18-590DD00CF459}"/>
                </a:ext>
              </a:extLst>
            </p:cNvPr>
            <p:cNvSpPr txBox="1"/>
            <p:nvPr/>
          </p:nvSpPr>
          <p:spPr>
            <a:xfrm>
              <a:off x="1263912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T/C#2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01CA5E80-E259-4770-97FC-E0E4134F16B7}"/>
                </a:ext>
              </a:extLst>
            </p:cNvPr>
            <p:cNvSpPr txBox="1"/>
            <p:nvPr/>
          </p:nvSpPr>
          <p:spPr>
            <a:xfrm>
              <a:off x="630878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T/C#11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2B676C79-C0D2-4503-A4A8-F42834BF7CD3}"/>
                </a:ext>
              </a:extLst>
            </p:cNvPr>
            <p:cNvSpPr txBox="1"/>
            <p:nvPr/>
          </p:nvSpPr>
          <p:spPr>
            <a:xfrm>
              <a:off x="1896946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T/C#4</a:t>
              </a: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99A9563-891C-4661-B644-AE77BA0165A1}"/>
                </a:ext>
              </a:extLst>
            </p:cNvPr>
            <p:cNvSpPr txBox="1"/>
            <p:nvPr/>
          </p:nvSpPr>
          <p:spPr>
            <a:xfrm>
              <a:off x="0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5C47801-4C40-45A5-8CBC-E631CE84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252C-3473-4F72-9018-F46786B8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 Power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B7EFF9-FAE9-475C-927C-154DFE305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853" y="1219200"/>
            <a:ext cx="6764293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6410F-2E10-4BB6-AB30-35B34E6E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A68B5-B8C9-4C38-88E0-59D57E4A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47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1E3B7-CFFB-47DC-8202-5CDC6EF0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" y="3309614"/>
            <a:ext cx="9144000" cy="1247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8FC82-8FA8-4D57-A49D-DE12AACD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Furnace Parameters with type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BC3D-61AC-443F-9426-4E0AFE10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AB624-3312-4C4D-89E3-3B591593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1303-DF45-4FC2-B43D-6BA7579A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2699" cy="665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51534E-8A09-4BA6-8365-392ED9D96F3B}"/>
              </a:ext>
            </a:extLst>
          </p:cNvPr>
          <p:cNvSpPr txBox="1"/>
          <p:nvPr/>
        </p:nvSpPr>
        <p:spPr>
          <a:xfrm>
            <a:off x="3597171" y="1393512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Specification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9854E-A1DA-4831-8A0A-E555B8FCE6B4}"/>
              </a:ext>
            </a:extLst>
          </p:cNvPr>
          <p:cNvSpPr txBox="1"/>
          <p:nvPr/>
        </p:nvSpPr>
        <p:spPr>
          <a:xfrm>
            <a:off x="3597171" y="2941707"/>
            <a:ext cx="1608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Furnace Input</a:t>
            </a:r>
          </a:p>
        </p:txBody>
      </p:sp>
    </p:spTree>
    <p:extLst>
      <p:ext uri="{BB962C8B-B14F-4D97-AF65-F5344CB8AC3E}">
        <p14:creationId xmlns:p14="http://schemas.microsoft.com/office/powerpoint/2010/main" val="248445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9AE649-6D2A-42B2-85C6-64E829307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74" y="1219200"/>
            <a:ext cx="6753006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CCFAC-87BA-45F0-9E65-5BBA9F9F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QXFA128, type K, no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29A06-8EE9-4B73-B2F3-C329026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01EB-412E-4A6B-9B6F-00068336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ADF8CC44-A373-4E3A-8044-BAD3E4EC31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68" y="729183"/>
            <a:ext cx="3059832" cy="43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0852-2E2E-4945-904B-61D43E48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210° C, Type K, no bias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EF179E-E444-4317-9AA7-D77DCA6D9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53" y="1219200"/>
            <a:ext cx="6764293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B72AF-E0D5-4720-A256-7E2F9594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EC92E-BC54-4078-8DD6-6FFF32906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5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7EB0-89EA-4A4D-9675-6F9FA06B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36D0-3A7A-4877-8598-3B06CD65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Furnace</a:t>
            </a:r>
          </a:p>
          <a:p>
            <a:r>
              <a:rPr lang="en-US" dirty="0"/>
              <a:t>BNL reaction plots</a:t>
            </a:r>
          </a:p>
          <a:p>
            <a:r>
              <a:rPr lang="en-US" dirty="0"/>
              <a:t>FNLA reaction plots (QXFA128)</a:t>
            </a:r>
          </a:p>
          <a:p>
            <a:r>
              <a:rPr lang="en-US" dirty="0"/>
              <a:t>Issues </a:t>
            </a:r>
            <a:r>
              <a:rPr lang="en-US" sz="2400" dirty="0"/>
              <a:t>(reaction process capabilities out of tolerance)</a:t>
            </a:r>
            <a:endParaRPr lang="en-US" dirty="0"/>
          </a:p>
          <a:p>
            <a:pPr lvl="1"/>
            <a:r>
              <a:rPr lang="en-US" dirty="0"/>
              <a:t>Thermocouples (calibration, type J vs K, spread)</a:t>
            </a:r>
          </a:p>
          <a:p>
            <a:pPr lvl="1"/>
            <a:r>
              <a:rPr lang="en-US" dirty="0"/>
              <a:t>Heating zone activation</a:t>
            </a:r>
          </a:p>
          <a:p>
            <a:pPr lvl="1"/>
            <a:r>
              <a:rPr lang="en-US" dirty="0"/>
              <a:t>210C dwell times unpredictable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FF785-F809-4EAE-B6EE-0700CDEF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D3BB-1503-4564-A259-136351AB7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467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859E-CEE9-40AC-A328-DB44AF14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395° C, Type K, no bias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FED6F1-C9E6-4352-98FD-BFB11522A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53" y="1219200"/>
            <a:ext cx="6764293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9BC76-7BF8-4A55-A965-34F3F88D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6F48-8B42-4A28-9CC1-544BDFF8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3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859E-CEE9-40AC-A328-DB44AF14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665° C, Type K, no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9BC76-7BF8-4A55-A965-34F3F88D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6F48-8B42-4A28-9CC1-544BDFF8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0C0D4D-208F-4472-8FC3-7118410EC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53" y="1219200"/>
            <a:ext cx="676429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9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2748-552F-40E1-8485-4FDE984F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 LE - middle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2D5A86-E08A-47EF-8FF1-401990782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19200"/>
            <a:ext cx="3680222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2B4E9-2446-4FD5-BF54-4A44A174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6639E-004E-4501-9766-3E21A611A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5A57D-D80E-480B-BAAA-D690AD04AF87}"/>
              </a:ext>
            </a:extLst>
          </p:cNvPr>
          <p:cNvSpPr txBox="1"/>
          <p:nvPr/>
        </p:nvSpPr>
        <p:spPr>
          <a:xfrm>
            <a:off x="2307655" y="2348880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Type J, T/C #14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7502CD-B324-4204-ADD5-3E1BF6BBC138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523679" y="2995211"/>
            <a:ext cx="324036" cy="3617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CF7721-0EA3-4A7D-B6CA-3D762B4ACF50}"/>
              </a:ext>
            </a:extLst>
          </p:cNvPr>
          <p:cNvSpPr txBox="1"/>
          <p:nvPr/>
        </p:nvSpPr>
        <p:spPr>
          <a:xfrm>
            <a:off x="2019623" y="4237521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Type K</a:t>
            </a:r>
          </a:p>
          <a:p>
            <a:r>
              <a:rPr lang="en-US" dirty="0"/>
              <a:t>T/C#13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F3467D-443B-463B-923F-D4D234B2CAD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487675" y="3758531"/>
            <a:ext cx="144016" cy="4789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07C49AC-5C81-4B76-888B-ED6826667A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681"/>
          <a:stretch/>
        </p:blipFill>
        <p:spPr>
          <a:xfrm>
            <a:off x="5276940" y="4237520"/>
            <a:ext cx="3059832" cy="9266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0A02A26-E0FC-4B8B-84F7-AB3094FA8D6F}"/>
              </a:ext>
            </a:extLst>
          </p:cNvPr>
          <p:cNvGrpSpPr/>
          <p:nvPr/>
        </p:nvGrpSpPr>
        <p:grpSpPr>
          <a:xfrm>
            <a:off x="5345691" y="2010006"/>
            <a:ext cx="2869054" cy="985205"/>
            <a:chOff x="0" y="0"/>
            <a:chExt cx="2504570" cy="1050192"/>
          </a:xfrm>
        </p:grpSpPr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88D0F41C-4D22-4135-A365-EC7E9A62A5ED}"/>
                </a:ext>
              </a:extLst>
            </p:cNvPr>
            <p:cNvSpPr txBox="1"/>
            <p:nvPr/>
          </p:nvSpPr>
          <p:spPr>
            <a:xfrm>
              <a:off x="1263912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T/C#2</a:t>
              </a: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AE73EF14-B88A-4DB8-9959-2CF1D3B7B8DC}"/>
                </a:ext>
              </a:extLst>
            </p:cNvPr>
            <p:cNvSpPr txBox="1"/>
            <p:nvPr/>
          </p:nvSpPr>
          <p:spPr>
            <a:xfrm>
              <a:off x="630878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T/C#11</a:t>
              </a:r>
            </a:p>
          </p:txBody>
        </p: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6234B0AA-F51E-4D4C-B904-D4B78A7E9764}"/>
                </a:ext>
              </a:extLst>
            </p:cNvPr>
            <p:cNvSpPr txBox="1"/>
            <p:nvPr/>
          </p:nvSpPr>
          <p:spPr>
            <a:xfrm>
              <a:off x="1896946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T/C#4</a:t>
              </a:r>
            </a:p>
          </p:txBody>
        </p: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643AF483-9EA4-487B-BAA8-6A0F74C6FA81}"/>
                </a:ext>
              </a:extLst>
            </p:cNvPr>
            <p:cNvSpPr txBox="1"/>
            <p:nvPr/>
          </p:nvSpPr>
          <p:spPr>
            <a:xfrm>
              <a:off x="0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B340FFC-FE3B-4623-B0A2-1334C667116E}"/>
              </a:ext>
            </a:extLst>
          </p:cNvPr>
          <p:cNvSpPr txBox="1"/>
          <p:nvPr/>
        </p:nvSpPr>
        <p:spPr>
          <a:xfrm>
            <a:off x="6374654" y="1640674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7802C-6AD2-4BC7-9DDB-7AACC90733FD}"/>
              </a:ext>
            </a:extLst>
          </p:cNvPr>
          <p:cNvSpPr txBox="1"/>
          <p:nvPr/>
        </p:nvSpPr>
        <p:spPr>
          <a:xfrm>
            <a:off x="6432337" y="3861859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K</a:t>
            </a:r>
          </a:p>
        </p:txBody>
      </p:sp>
    </p:spTree>
    <p:extLst>
      <p:ext uri="{BB962C8B-B14F-4D97-AF65-F5344CB8AC3E}">
        <p14:creationId xmlns:p14="http://schemas.microsoft.com/office/powerpoint/2010/main" val="391705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FB99A-4D2F-48A5-BCDF-0A70F895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DB62-F6CA-4153-949C-621EFD536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298A2B3-E641-4773-9FE3-DD0F45BAC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ABC68C0-C355-47E7-98B6-5B9381275A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074" y="568560"/>
            <a:ext cx="6755963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B43D-6476-4647-A846-3FBEC2D7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 Type J (LE-mid)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200C41-5777-41FB-BB6C-8987AC130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B0FA-293D-487A-A983-5BD6BDCD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A549D-5935-4305-8671-2D0ED3E0D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5DB47-C40B-4C08-B7FF-4510EF2487DE}"/>
              </a:ext>
            </a:extLst>
          </p:cNvPr>
          <p:cNvGrpSpPr/>
          <p:nvPr/>
        </p:nvGrpSpPr>
        <p:grpSpPr>
          <a:xfrm>
            <a:off x="6177746" y="989013"/>
            <a:ext cx="2869054" cy="985205"/>
            <a:chOff x="0" y="0"/>
            <a:chExt cx="2504570" cy="1050192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576EE5D2-4BB3-4D23-B4EC-B7ABAD7120E1}"/>
                </a:ext>
              </a:extLst>
            </p:cNvPr>
            <p:cNvSpPr txBox="1"/>
            <p:nvPr/>
          </p:nvSpPr>
          <p:spPr>
            <a:xfrm>
              <a:off x="1263912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T/C#2</a:t>
              </a: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12D2B1F2-7FCA-4258-9D2C-15F4232E2018}"/>
                </a:ext>
              </a:extLst>
            </p:cNvPr>
            <p:cNvSpPr txBox="1"/>
            <p:nvPr/>
          </p:nvSpPr>
          <p:spPr>
            <a:xfrm>
              <a:off x="630878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T/C#11</a:t>
              </a: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B601DF19-9191-4EF3-BBDB-6F197CDCC2E8}"/>
                </a:ext>
              </a:extLst>
            </p:cNvPr>
            <p:cNvSpPr txBox="1"/>
            <p:nvPr/>
          </p:nvSpPr>
          <p:spPr>
            <a:xfrm>
              <a:off x="1896946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T/C#4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3D9B2F89-2667-437F-961E-A9F60E02E20E}"/>
                </a:ext>
              </a:extLst>
            </p:cNvPr>
            <p:cNvSpPr txBox="1"/>
            <p:nvPr/>
          </p:nvSpPr>
          <p:spPr>
            <a:xfrm>
              <a:off x="0" y="0"/>
              <a:ext cx="607624" cy="10501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T/C#9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332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F949-E86B-4036-A552-A0983110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QXFA128 Type K (LE-mid)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6163FC-0E7D-4E6A-8FE8-94298E338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18" y="1219200"/>
            <a:ext cx="6755963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22198-B1ED-4E63-9155-571D5D1A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2FD63-C4F6-474B-8E81-0764DC803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92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B0E9-CC65-41BF-AF59-3AC72EF3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0000"/>
            <a:ext cx="8820472" cy="720000"/>
          </a:xfrm>
        </p:spPr>
        <p:txBody>
          <a:bodyPr>
            <a:noAutofit/>
          </a:bodyPr>
          <a:lstStyle/>
          <a:p>
            <a:r>
              <a:rPr lang="en-US" sz="2600" dirty="0"/>
              <a:t>QXFA126, 210° C Plateau, type J  &amp; type K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90142-45D8-41BB-AABB-E84EEDD3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Test #2 Plots  – September 10, 2020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54EB-547A-4EDD-BA2F-952C41CE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3D4463-2AD8-43BC-9C43-09EA8B41D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83FA-2846-43C1-9EF0-99CAA941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#2, Type J, 400° 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843FBF-EC25-4452-9484-74A9D3736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759" y="1219200"/>
            <a:ext cx="6746481" cy="4906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4E05D-700F-4513-9808-4FE79D7E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Test #2 Plots  – September 10, 2020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A679-0376-421D-9893-C7CDDB4A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76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8021-DBB9-49A8-B1CB-7C0A8198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Reaction Issue – Fail AUP 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32A1-AAAF-48FB-B2D2-7D35C9C2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Large time vs temperature arc from ramp up to plateau </a:t>
            </a:r>
            <a:r>
              <a:rPr lang="en-US" dirty="0">
                <a:sym typeface="Wingdings" panose="05000000000000000000" pitchFamily="2" charset="2"/>
              </a:rPr>
              <a:t> thermal inertia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Thermocouples measure temperature at tip of probe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Probe tip under a washer pressed against tooling measures the tooling mass temperature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Probe tip held by washer with tip extending beyond washer measure something between the tooling mass and surrounding environment.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See page 2 for pictures and page 3 for plots.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Plan is to run furnace Dummy Load Test #2 with thermocouples extended beyond clamping washer and compare results to Dummy Load Test #1. Results expected by 9/18/20.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ym typeface="Wingdings" panose="05000000000000000000" pitchFamily="2" charset="2"/>
              </a:rPr>
              <a:t>Thermocouple temperature spread on reaction fixture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Thermocouple calibration probe used in larger cavity &amp; gave inaccurate calibration values. Probe reworked.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Plan is to calibrate all thermocouples with the probe in correct position and verify hypothesis. Results expected by 9/25/20.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94CF2-5974-482E-8F6C-B9ED15C4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9/4/2020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76FFE-1B81-4D39-9E9D-F9E80E11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4697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6 m Furnace Issues Solved?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8402C-D444-4CE2-A94E-4ED47DB0D094}"/>
              </a:ext>
            </a:extLst>
          </p:cNvPr>
          <p:cNvSpPr txBox="1"/>
          <p:nvPr/>
        </p:nvSpPr>
        <p:spPr>
          <a:xfrm>
            <a:off x="2843808" y="71533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earlier meeting 9/4/20</a:t>
            </a:r>
          </a:p>
        </p:txBody>
      </p:sp>
    </p:spTree>
    <p:extLst>
      <p:ext uri="{BB962C8B-B14F-4D97-AF65-F5344CB8AC3E}">
        <p14:creationId xmlns:p14="http://schemas.microsoft.com/office/powerpoint/2010/main" val="784233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6 m Furnace Issues Solved?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9/4/2020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476" y="5864041"/>
            <a:ext cx="79056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4351EF-CF8C-4D19-872E-B2F3F4B2D84E}"/>
              </a:ext>
            </a:extLst>
          </p:cNvPr>
          <p:cNvSpPr txBox="1">
            <a:spLocks/>
          </p:cNvSpPr>
          <p:nvPr/>
        </p:nvSpPr>
        <p:spPr>
          <a:xfrm>
            <a:off x="228600" y="5453476"/>
            <a:ext cx="8805985" cy="7773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5" name="Picture 4" descr="A picture containing table, sitting, water, person&#10;&#10;Description automatically generated">
            <a:extLst>
              <a:ext uri="{FF2B5EF4-FFF2-40B4-BE49-F238E27FC236}">
                <a16:creationId xmlns:a16="http://schemas.microsoft.com/office/drawing/2014/main" id="{56B39684-ADF3-4C52-A54C-978E179AF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26" y="159027"/>
            <a:ext cx="3169722" cy="3066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D7E2E-0A2D-4EAB-9072-BD76816AE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993" y="159027"/>
            <a:ext cx="3833385" cy="3066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EAE29-72E8-46D4-93F7-04F0CA2EB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27" y="3394439"/>
            <a:ext cx="3169722" cy="3203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B0BF60-57E6-4ABE-9284-D842E50287C0}"/>
              </a:ext>
            </a:extLst>
          </p:cNvPr>
          <p:cNvSpPr txBox="1"/>
          <p:nvPr/>
        </p:nvSpPr>
        <p:spPr>
          <a:xfrm>
            <a:off x="787958" y="2517569"/>
            <a:ext cx="1717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BNL AUP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B9E63-4660-4A2E-B48F-B41441E52362}"/>
              </a:ext>
            </a:extLst>
          </p:cNvPr>
          <p:cNvSpPr txBox="1"/>
          <p:nvPr/>
        </p:nvSpPr>
        <p:spPr>
          <a:xfrm>
            <a:off x="5607229" y="2702143"/>
            <a:ext cx="1717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FNAL AUP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7983B-D786-451D-83B9-0971029EDBC4}"/>
              </a:ext>
            </a:extLst>
          </p:cNvPr>
          <p:cNvSpPr txBox="1"/>
          <p:nvPr/>
        </p:nvSpPr>
        <p:spPr>
          <a:xfrm>
            <a:off x="1142619" y="5829499"/>
            <a:ext cx="1717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FNAL LQ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3A9C23-BF7D-41D9-986F-BF8FE92AE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774" y="3394439"/>
            <a:ext cx="3833385" cy="3203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AC9052-8994-458C-8FBA-B0CD652FA9BD}"/>
              </a:ext>
            </a:extLst>
          </p:cNvPr>
          <p:cNvSpPr txBox="1"/>
          <p:nvPr/>
        </p:nvSpPr>
        <p:spPr>
          <a:xfrm>
            <a:off x="6354252" y="6015770"/>
            <a:ext cx="1717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FNAL QXFP</a:t>
            </a:r>
          </a:p>
        </p:txBody>
      </p:sp>
    </p:spTree>
    <p:extLst>
      <p:ext uri="{BB962C8B-B14F-4D97-AF65-F5344CB8AC3E}">
        <p14:creationId xmlns:p14="http://schemas.microsoft.com/office/powerpoint/2010/main" val="118043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926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2D30E-5DBA-4792-A141-D0A5CCB64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66A35-0EB3-4039-9384-3FCFA785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0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95A06A82-D46D-44CC-8B7E-9FF22E88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4"/>
          <a:stretch/>
        </p:blipFill>
        <p:spPr>
          <a:xfrm>
            <a:off x="4813253" y="652108"/>
            <a:ext cx="4330747" cy="270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BFCF69-9E70-428D-A208-ED0DC853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Plots QXFP vs QXFA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0D22-C776-4F09-9CB8-99E74623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9/4/2020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714-C96E-4F14-8E50-6E716194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6 m Furnace Issues Solved?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67DFB-A37B-4529-885F-41F12248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3" y="726590"/>
            <a:ext cx="4694060" cy="2845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4804C-14D8-4CA0-BF52-6B319CD0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10344"/>
            <a:ext cx="4663923" cy="2819899"/>
          </a:xfrm>
          <a:prstGeom prst="rect">
            <a:avLst/>
          </a:prstGeom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E733CDE9-6600-43C8-B07A-8F9CEDAAC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993" y="3601690"/>
            <a:ext cx="3895415" cy="2828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AE1C1A-CE7C-4EFE-A40A-B0B814172E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013" y="3107122"/>
            <a:ext cx="1683951" cy="1347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50C5D3-1A41-4E00-A9A7-C8A578F966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573" y="2990516"/>
            <a:ext cx="1770427" cy="14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0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3A5F-FD6B-4D05-B988-B4DE9116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5FAA-0029-4355-B447-164BA3CCC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Difference between clamping the TC tip or having it extend slightly beyond had minimal effect.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Thermocouple calibration had small effect on reaction process capabilities.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Thermocouple calibration process specification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Discreet thermocouple calibration applied to each plateau.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difference between type J &amp; type K thermocouples.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Discovered PID oscillation and added transition step at 600 C to slow the ramp.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671EA-3BE0-4CBA-89CD-894E5A5C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51FBA-6C4A-43FB-B26D-258EA3146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713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FD8E7-DB2A-408E-98CE-3820D290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8775-B640-44E9-8566-1E0E55C45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27329-F8D5-48E4-87A0-941ACA0A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8" y="1917966"/>
            <a:ext cx="8121732" cy="3022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6B1EC-1F89-4AF5-B5EB-B0F692471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8" y="437497"/>
            <a:ext cx="7405951" cy="10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2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BDFE6-A075-4F35-B997-1212F6F2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62D93-906B-4005-B2D8-4466D9752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67063-BDD5-41EE-BE93-B39574C7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8" y="1124744"/>
            <a:ext cx="8121732" cy="51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927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16AF7-0D0E-440A-B196-99921541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0B254-F01F-4BD9-AA47-2A200515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3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927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AD189-5D83-47E6-968C-8744D6B24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0EA46-214D-4540-8620-347A8929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9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F18BC-14AA-4538-9B50-8D46CF84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6733B-5B4D-4154-A9E5-7D7A8849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F5911-C1F5-42DA-90CE-EB61C8978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2633-76DB-4F5C-8CA6-287F953D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6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55D6E-F9D9-4329-B4B8-8F0142F0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F3DC1-F7C0-4750-8AD3-3424004BB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E9A1290-59CB-4EF7-9CAD-456058117452}"/>
              </a:ext>
            </a:extLst>
          </p:cNvPr>
          <p:cNvGrpSpPr/>
          <p:nvPr/>
        </p:nvGrpSpPr>
        <p:grpSpPr>
          <a:xfrm>
            <a:off x="165269" y="85185"/>
            <a:ext cx="8881531" cy="6407037"/>
            <a:chOff x="5942" y="384830"/>
            <a:chExt cx="8881531" cy="6407037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E44A49B-FC54-4DCF-9F24-C8CAEFC46329}"/>
                </a:ext>
              </a:extLst>
            </p:cNvPr>
            <p:cNvSpPr txBox="1"/>
            <p:nvPr/>
          </p:nvSpPr>
          <p:spPr>
            <a:xfrm>
              <a:off x="333556" y="384830"/>
              <a:ext cx="3436839" cy="15696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Scale= 1”: 30”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= K Thermocouple (Controlling)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      =  Distance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= Over-temperature Thermocouple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Purple numbers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= Thermocouple label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TC= Abbreviation for thermocouple</a:t>
              </a: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C9A34364-230F-4614-A7BF-32FE1CE81BAA}"/>
                </a:ext>
              </a:extLst>
            </p:cNvPr>
            <p:cNvSpPr/>
            <p:nvPr/>
          </p:nvSpPr>
          <p:spPr>
            <a:xfrm>
              <a:off x="449682" y="737354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D63A10BB-F0B6-4238-9649-02A06132DCE2}"/>
                </a:ext>
              </a:extLst>
            </p:cNvPr>
            <p:cNvSpPr txBox="1"/>
            <p:nvPr/>
          </p:nvSpPr>
          <p:spPr>
            <a:xfrm>
              <a:off x="5860809" y="384830"/>
              <a:ext cx="3026664" cy="830997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Michael McGinnis, Jr.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TARGET intern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Supervisor: Luciano Elementi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49E62E5-FAB5-45F4-B4DB-60293BC01382}"/>
                </a:ext>
              </a:extLst>
            </p:cNvPr>
            <p:cNvSpPr txBox="1"/>
            <p:nvPr/>
          </p:nvSpPr>
          <p:spPr>
            <a:xfrm>
              <a:off x="333557" y="1954490"/>
              <a:ext cx="5078440" cy="206210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ZONES (continues on next page):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Green zones include zone 2(left) and zone 1(right) and use 18,913.3 Watts.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Red zones include zone 4(left) and zone 3(right) and use 28,640 Watts.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Blue zones include zone 6(left) and zone 5(right) and use 9,546.7 Watts.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Tan zones include zone 7 and zone 8 and use 5,220 Watts.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764F60E-4055-48B3-B80F-FD479380D2E7}"/>
                </a:ext>
              </a:extLst>
            </p:cNvPr>
            <p:cNvSpPr txBox="1"/>
            <p:nvPr/>
          </p:nvSpPr>
          <p:spPr>
            <a:xfrm>
              <a:off x="5860809" y="1215827"/>
              <a:ext cx="3026664" cy="304698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Miscellaneous details: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Furnace model: FN2220, manufactured by L&amp;L SPECIAL FURNACE CO, INC.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This diagram is based upon the fact that one is looking at it from a point where the door is on the left side of this diagram.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There are no thermocouples on the opposite side of the furnace.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TC 1, 2, 7, and the over-temp. TC go about 4” into the furnace.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TC 8 and 6 go about 5” into the furnace.</a:t>
              </a:r>
            </a:p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TC 4, 3, and 5 go about 6” into the furnace.</a:t>
              </a:r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5AEDBE6-1F3C-44A1-9876-84C5D421647F}"/>
                </a:ext>
              </a:extLst>
            </p:cNvPr>
            <p:cNvCxnSpPr/>
            <p:nvPr/>
          </p:nvCxnSpPr>
          <p:spPr>
            <a:xfrm>
              <a:off x="399015" y="1051979"/>
              <a:ext cx="521208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82429C5-7282-4EEE-986B-E833484F860C}"/>
                </a:ext>
              </a:extLst>
            </p:cNvPr>
            <p:cNvSpPr/>
            <p:nvPr/>
          </p:nvSpPr>
          <p:spPr>
            <a:xfrm>
              <a:off x="760106" y="5196316"/>
              <a:ext cx="3733800" cy="6512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E80496B-BFB3-4E36-B74A-74702835AB39}"/>
                </a:ext>
              </a:extLst>
            </p:cNvPr>
            <p:cNvSpPr/>
            <p:nvPr/>
          </p:nvSpPr>
          <p:spPr>
            <a:xfrm>
              <a:off x="4493906" y="5195140"/>
              <a:ext cx="3733800" cy="6512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CE2DF76-015A-4D11-B69A-8C953D25C5DB}"/>
                </a:ext>
              </a:extLst>
            </p:cNvPr>
            <p:cNvSpPr txBox="1"/>
            <p:nvPr/>
          </p:nvSpPr>
          <p:spPr>
            <a:xfrm rot="16200000">
              <a:off x="-753407" y="5363541"/>
              <a:ext cx="1888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76.25”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BA38F703-C2DB-48BC-9C23-E7B314FBA172}"/>
                </a:ext>
              </a:extLst>
            </p:cNvPr>
            <p:cNvSpPr/>
            <p:nvPr/>
          </p:nvSpPr>
          <p:spPr>
            <a:xfrm>
              <a:off x="323434" y="4441335"/>
              <a:ext cx="8401050" cy="23241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57AB099A-B3C4-47C7-9945-C332F1193973}"/>
                </a:ext>
              </a:extLst>
            </p:cNvPr>
            <p:cNvSpPr txBox="1"/>
            <p:nvPr/>
          </p:nvSpPr>
          <p:spPr>
            <a:xfrm>
              <a:off x="2961796" y="4105732"/>
              <a:ext cx="3168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275.625”</a:t>
              </a:r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3DD1E66-DBAE-46C9-ADCF-6E8DB1C896A8}"/>
                </a:ext>
              </a:extLst>
            </p:cNvPr>
            <p:cNvCxnSpPr/>
            <p:nvPr/>
          </p:nvCxnSpPr>
          <p:spPr>
            <a:xfrm flipV="1">
              <a:off x="7818724" y="5851547"/>
              <a:ext cx="0" cy="91440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6F69DE3-4FFC-416A-AC38-CDA056BEE819}"/>
                </a:ext>
              </a:extLst>
            </p:cNvPr>
            <p:cNvCxnSpPr/>
            <p:nvPr/>
          </p:nvCxnSpPr>
          <p:spPr>
            <a:xfrm flipH="1">
              <a:off x="7810084" y="5859435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DEBDC928-DE93-44C8-BEE6-56B77AC5015C}"/>
                </a:ext>
              </a:extLst>
            </p:cNvPr>
            <p:cNvSpPr txBox="1"/>
            <p:nvPr/>
          </p:nvSpPr>
          <p:spPr>
            <a:xfrm>
              <a:off x="8190246" y="5614325"/>
              <a:ext cx="647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30”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484C4DF3-2B2A-4DCB-B85F-428E1C1E6535}"/>
                </a:ext>
              </a:extLst>
            </p:cNvPr>
            <p:cNvSpPr txBox="1"/>
            <p:nvPr/>
          </p:nvSpPr>
          <p:spPr>
            <a:xfrm rot="16200000">
              <a:off x="7281610" y="6047293"/>
              <a:ext cx="881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30”</a:t>
              </a: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83649F6-271A-4F46-9CFD-C4A4E4322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8724" y="5002185"/>
              <a:ext cx="8640" cy="8572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204A5ABD-F21A-4A85-8C62-0002030A08B8}"/>
                </a:ext>
              </a:extLst>
            </p:cNvPr>
            <p:cNvSpPr txBox="1"/>
            <p:nvPr/>
          </p:nvSpPr>
          <p:spPr>
            <a:xfrm rot="16200000">
              <a:off x="7217350" y="5063239"/>
              <a:ext cx="9849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28.125”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72001982-31D1-43EE-A536-9D20AE050EAF}"/>
                </a:ext>
              </a:extLst>
            </p:cNvPr>
            <p:cNvSpPr/>
            <p:nvPr/>
          </p:nvSpPr>
          <p:spPr>
            <a:xfrm>
              <a:off x="7753269" y="5782493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2C32743-50E4-4BAC-93D0-576838DA5696}"/>
                </a:ext>
              </a:extLst>
            </p:cNvPr>
            <p:cNvCxnSpPr/>
            <p:nvPr/>
          </p:nvCxnSpPr>
          <p:spPr>
            <a:xfrm flipV="1">
              <a:off x="7827364" y="4441335"/>
              <a:ext cx="0" cy="5608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D39C7F06-7FF2-477F-A60E-1424EE4ECE64}"/>
                </a:ext>
              </a:extLst>
            </p:cNvPr>
            <p:cNvSpPr txBox="1"/>
            <p:nvPr/>
          </p:nvSpPr>
          <p:spPr>
            <a:xfrm rot="16200000">
              <a:off x="7267592" y="4419767"/>
              <a:ext cx="9017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18.125”</a:t>
              </a:r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FE1720F-CEF6-4175-8275-275A041C2EF5}"/>
                </a:ext>
              </a:extLst>
            </p:cNvPr>
            <p:cNvCxnSpPr/>
            <p:nvPr/>
          </p:nvCxnSpPr>
          <p:spPr>
            <a:xfrm flipH="1" flipV="1">
              <a:off x="5463968" y="5657103"/>
              <a:ext cx="0" cy="110490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351C0A3B-3C6E-4D60-88F9-090575FE6894}"/>
                </a:ext>
              </a:extLst>
            </p:cNvPr>
            <p:cNvCxnSpPr/>
            <p:nvPr/>
          </p:nvCxnSpPr>
          <p:spPr>
            <a:xfrm flipV="1">
              <a:off x="5446693" y="5657103"/>
              <a:ext cx="23622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13317B86-7983-4F06-A559-32704225E88F}"/>
                </a:ext>
              </a:extLst>
            </p:cNvPr>
            <p:cNvSpPr txBox="1"/>
            <p:nvPr/>
          </p:nvSpPr>
          <p:spPr>
            <a:xfrm>
              <a:off x="6426447" y="5384237"/>
              <a:ext cx="1088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76.875”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8B6FAC97-76D6-4E58-96FF-9259D9B131B9}"/>
                </a:ext>
              </a:extLst>
            </p:cNvPr>
            <p:cNvSpPr txBox="1"/>
            <p:nvPr/>
          </p:nvSpPr>
          <p:spPr>
            <a:xfrm rot="16200000">
              <a:off x="4919971" y="5968940"/>
              <a:ext cx="860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36.25”</a:t>
              </a: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580B054-3B2A-45D6-8C06-139D793EB3AF}"/>
                </a:ext>
              </a:extLst>
            </p:cNvPr>
            <p:cNvCxnSpPr/>
            <p:nvPr/>
          </p:nvCxnSpPr>
          <p:spPr>
            <a:xfrm flipV="1">
              <a:off x="5463968" y="4436264"/>
              <a:ext cx="0" cy="121919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C2E3F70-7E69-4873-9513-84ED1E4EE40E}"/>
                </a:ext>
              </a:extLst>
            </p:cNvPr>
            <p:cNvSpPr/>
            <p:nvPr/>
          </p:nvSpPr>
          <p:spPr>
            <a:xfrm>
              <a:off x="7754585" y="4911466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5A17D10-88CE-4604-B312-670F6A0F4355}"/>
                </a:ext>
              </a:extLst>
            </p:cNvPr>
            <p:cNvSpPr txBox="1"/>
            <p:nvPr/>
          </p:nvSpPr>
          <p:spPr>
            <a:xfrm rot="16200000">
              <a:off x="5047794" y="4776248"/>
              <a:ext cx="619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40”</a:t>
              </a: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D418AF3-86BB-4CDE-8387-9F55B1FA5909}"/>
                </a:ext>
              </a:extLst>
            </p:cNvPr>
            <p:cNvCxnSpPr/>
            <p:nvPr/>
          </p:nvCxnSpPr>
          <p:spPr>
            <a:xfrm flipV="1">
              <a:off x="3947178" y="5662311"/>
              <a:ext cx="14859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A2410ED0-93A9-4E68-B771-6C519C856D39}"/>
                </a:ext>
              </a:extLst>
            </p:cNvPr>
            <p:cNvSpPr/>
            <p:nvPr/>
          </p:nvSpPr>
          <p:spPr>
            <a:xfrm>
              <a:off x="5398513" y="5580232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428BCE78-135B-4D7C-948F-A74760D97E2E}"/>
                </a:ext>
              </a:extLst>
            </p:cNvPr>
            <p:cNvSpPr txBox="1"/>
            <p:nvPr/>
          </p:nvSpPr>
          <p:spPr>
            <a:xfrm>
              <a:off x="4458266" y="5392877"/>
              <a:ext cx="100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47.5”</a:t>
              </a:r>
            </a:p>
          </p:txBody>
        </p: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5D5FA9A-1626-4317-A263-D020CA114B02}"/>
                </a:ext>
              </a:extLst>
            </p:cNvPr>
            <p:cNvCxnSpPr/>
            <p:nvPr/>
          </p:nvCxnSpPr>
          <p:spPr>
            <a:xfrm flipH="1" flipV="1">
              <a:off x="3947178" y="5650999"/>
              <a:ext cx="0" cy="110490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C9118102-D1B5-4508-B6DE-EFD9BB2090B4}"/>
                </a:ext>
              </a:extLst>
            </p:cNvPr>
            <p:cNvSpPr txBox="1"/>
            <p:nvPr/>
          </p:nvSpPr>
          <p:spPr>
            <a:xfrm rot="16200000">
              <a:off x="3408156" y="6032266"/>
              <a:ext cx="860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36.25”</a:t>
              </a:r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E2013D7-3EB6-4168-9CC1-0A84518D1306}"/>
                </a:ext>
              </a:extLst>
            </p:cNvPr>
            <p:cNvCxnSpPr/>
            <p:nvPr/>
          </p:nvCxnSpPr>
          <p:spPr>
            <a:xfrm flipV="1">
              <a:off x="3947178" y="5049705"/>
              <a:ext cx="0" cy="590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E17A3B60-5621-4304-A4DF-7B76D94A7B6D}"/>
                </a:ext>
              </a:extLst>
            </p:cNvPr>
            <p:cNvCxnSpPr/>
            <p:nvPr/>
          </p:nvCxnSpPr>
          <p:spPr>
            <a:xfrm flipH="1" flipV="1">
              <a:off x="3938538" y="4446974"/>
              <a:ext cx="8640" cy="6286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279785C-2E66-4022-BEF7-1CA2FEEE6779}"/>
                </a:ext>
              </a:extLst>
            </p:cNvPr>
            <p:cNvSpPr/>
            <p:nvPr/>
          </p:nvSpPr>
          <p:spPr>
            <a:xfrm>
              <a:off x="3881723" y="5580232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7C96F2A-57C2-4F1D-A136-B30A6D2B054B}"/>
                </a:ext>
              </a:extLst>
            </p:cNvPr>
            <p:cNvSpPr txBox="1"/>
            <p:nvPr/>
          </p:nvSpPr>
          <p:spPr>
            <a:xfrm rot="16200000">
              <a:off x="3450033" y="5215629"/>
              <a:ext cx="721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19.375”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C34D68D-2F7F-476C-88B7-EDA8367C7030}"/>
                </a:ext>
              </a:extLst>
            </p:cNvPr>
            <p:cNvSpPr txBox="1"/>
            <p:nvPr/>
          </p:nvSpPr>
          <p:spPr>
            <a:xfrm rot="16200000">
              <a:off x="3471591" y="4526834"/>
              <a:ext cx="723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20.625”</a:t>
              </a: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20A99047-B60E-4938-B3CC-FF00BD23F831}"/>
                </a:ext>
              </a:extLst>
            </p:cNvPr>
            <p:cNvCxnSpPr/>
            <p:nvPr/>
          </p:nvCxnSpPr>
          <p:spPr>
            <a:xfrm>
              <a:off x="1619247" y="5045385"/>
              <a:ext cx="234315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A1BD1A2-2591-4785-866B-66C456A7ACC0}"/>
                </a:ext>
              </a:extLst>
            </p:cNvPr>
            <p:cNvSpPr/>
            <p:nvPr/>
          </p:nvSpPr>
          <p:spPr>
            <a:xfrm>
              <a:off x="3873083" y="4983013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8261B48-994F-476B-962E-52FEC35A9E4A}"/>
                </a:ext>
              </a:extLst>
            </p:cNvPr>
            <p:cNvSpPr txBox="1"/>
            <p:nvPr/>
          </p:nvSpPr>
          <p:spPr>
            <a:xfrm>
              <a:off x="2344060" y="4763528"/>
              <a:ext cx="1097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76.875”</a:t>
              </a:r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E29823B-CFBE-4B47-831D-EE215ACA8E63}"/>
                </a:ext>
              </a:extLst>
            </p:cNvPr>
            <p:cNvCxnSpPr/>
            <p:nvPr/>
          </p:nvCxnSpPr>
          <p:spPr>
            <a:xfrm flipH="1">
              <a:off x="1682351" y="4441335"/>
              <a:ext cx="0" cy="61264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D2CEBA56-BFE5-4A4F-9258-BA0EA073C90A}"/>
                </a:ext>
              </a:extLst>
            </p:cNvPr>
            <p:cNvCxnSpPr/>
            <p:nvPr/>
          </p:nvCxnSpPr>
          <p:spPr>
            <a:xfrm>
              <a:off x="1682352" y="5066984"/>
              <a:ext cx="0" cy="8191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ED28F7D8-0147-4B9B-AA04-20ED04572B92}"/>
                </a:ext>
              </a:extLst>
            </p:cNvPr>
            <p:cNvSpPr txBox="1"/>
            <p:nvPr/>
          </p:nvSpPr>
          <p:spPr>
            <a:xfrm rot="16200000">
              <a:off x="1221170" y="5295289"/>
              <a:ext cx="7052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26.875”</a:t>
              </a:r>
            </a:p>
          </p:txBody>
        </p: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F30439B-5579-4641-8830-FF772D8350BE}"/>
                </a:ext>
              </a:extLst>
            </p:cNvPr>
            <p:cNvCxnSpPr/>
            <p:nvPr/>
          </p:nvCxnSpPr>
          <p:spPr>
            <a:xfrm>
              <a:off x="1682352" y="5915567"/>
              <a:ext cx="0" cy="87630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B1239CE1-E2EF-4DC7-BEBD-810EFECEB667}"/>
                </a:ext>
              </a:extLst>
            </p:cNvPr>
            <p:cNvSpPr/>
            <p:nvPr/>
          </p:nvSpPr>
          <p:spPr>
            <a:xfrm>
              <a:off x="1616145" y="5824848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2429F602-F471-4521-9486-F136617B7DCE}"/>
                </a:ext>
              </a:extLst>
            </p:cNvPr>
            <p:cNvSpPr txBox="1"/>
            <p:nvPr/>
          </p:nvSpPr>
          <p:spPr>
            <a:xfrm rot="16200000">
              <a:off x="1260879" y="6330178"/>
              <a:ext cx="6574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28.75”</a:t>
              </a: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4C332ABA-793C-4DF5-BA6A-CC8E60DC30BA}"/>
                </a:ext>
              </a:extLst>
            </p:cNvPr>
            <p:cNvCxnSpPr/>
            <p:nvPr/>
          </p:nvCxnSpPr>
          <p:spPr>
            <a:xfrm flipH="1">
              <a:off x="997266" y="4442033"/>
              <a:ext cx="0" cy="61264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B1C6139B-9C87-47EB-A76E-C0591C739BE7}"/>
                </a:ext>
              </a:extLst>
            </p:cNvPr>
            <p:cNvCxnSpPr/>
            <p:nvPr/>
          </p:nvCxnSpPr>
          <p:spPr>
            <a:xfrm>
              <a:off x="1014850" y="5045385"/>
              <a:ext cx="666749" cy="864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94ECC0C-BE18-4951-BF47-5A6DD436DCE8}"/>
                </a:ext>
              </a:extLst>
            </p:cNvPr>
            <p:cNvSpPr/>
            <p:nvPr/>
          </p:nvSpPr>
          <p:spPr>
            <a:xfrm>
              <a:off x="1609009" y="4982476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29C6B598-45BD-412E-B526-B1573AA43AD0}"/>
                </a:ext>
              </a:extLst>
            </p:cNvPr>
            <p:cNvSpPr txBox="1"/>
            <p:nvPr/>
          </p:nvSpPr>
          <p:spPr>
            <a:xfrm>
              <a:off x="1061974" y="4829263"/>
              <a:ext cx="5911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21.875”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75CAE6CC-444D-44EA-986E-6A4973C84DEB}"/>
                </a:ext>
              </a:extLst>
            </p:cNvPr>
            <p:cNvSpPr txBox="1"/>
            <p:nvPr/>
          </p:nvSpPr>
          <p:spPr>
            <a:xfrm rot="16200000">
              <a:off x="549204" y="4521317"/>
              <a:ext cx="6696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20.625”</a:t>
              </a:r>
            </a:p>
          </p:txBody>
        </p: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EB533BA-634D-4A6E-81A5-31D389DEB5AE}"/>
                </a:ext>
              </a:extLst>
            </p:cNvPr>
            <p:cNvCxnSpPr/>
            <p:nvPr/>
          </p:nvCxnSpPr>
          <p:spPr>
            <a:xfrm>
              <a:off x="331322" y="5045385"/>
              <a:ext cx="6858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30F22602-91B5-4EFA-AD27-18A5E6EBF66B}"/>
                </a:ext>
              </a:extLst>
            </p:cNvPr>
            <p:cNvSpPr txBox="1"/>
            <p:nvPr/>
          </p:nvSpPr>
          <p:spPr>
            <a:xfrm>
              <a:off x="330570" y="4782726"/>
              <a:ext cx="5356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22.5”</a:t>
              </a: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E89387A9-D359-4B8E-81FB-43AF483ED91B}"/>
                </a:ext>
              </a:extLst>
            </p:cNvPr>
            <p:cNvCxnSpPr/>
            <p:nvPr/>
          </p:nvCxnSpPr>
          <p:spPr>
            <a:xfrm flipV="1">
              <a:off x="998209" y="5064911"/>
              <a:ext cx="0" cy="590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AF680871-2D4F-492F-B438-069663B7813F}"/>
                </a:ext>
              </a:extLst>
            </p:cNvPr>
            <p:cNvSpPr/>
            <p:nvPr/>
          </p:nvSpPr>
          <p:spPr>
            <a:xfrm>
              <a:off x="924843" y="498867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1A1F17-3326-4FDF-B974-4120ED766B24}"/>
                </a:ext>
              </a:extLst>
            </p:cNvPr>
            <p:cNvSpPr txBox="1"/>
            <p:nvPr/>
          </p:nvSpPr>
          <p:spPr>
            <a:xfrm rot="16200000">
              <a:off x="563232" y="5226944"/>
              <a:ext cx="674008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19.375”</a:t>
              </a:r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5FCB5DA-C834-400F-ABAD-5B67CB6EAE3F}"/>
                </a:ext>
              </a:extLst>
            </p:cNvPr>
            <p:cNvCxnSpPr/>
            <p:nvPr/>
          </p:nvCxnSpPr>
          <p:spPr>
            <a:xfrm>
              <a:off x="1006097" y="5657535"/>
              <a:ext cx="0" cy="110642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C48E4DE9-9AEF-4628-A99B-B99B062D4F55}"/>
                </a:ext>
              </a:extLst>
            </p:cNvPr>
            <p:cNvSpPr/>
            <p:nvPr/>
          </p:nvSpPr>
          <p:spPr>
            <a:xfrm>
              <a:off x="937285" y="55797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B9E4EB2-76D9-488F-9A9F-BA2B81090DAD}"/>
                </a:ext>
              </a:extLst>
            </p:cNvPr>
            <p:cNvSpPr txBox="1"/>
            <p:nvPr/>
          </p:nvSpPr>
          <p:spPr>
            <a:xfrm rot="16200000">
              <a:off x="449781" y="6013973"/>
              <a:ext cx="860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36.25”</a:t>
              </a: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B862C5B2-4E50-4395-BAE1-49EA8A5FDB06}"/>
                </a:ext>
              </a:extLst>
            </p:cNvPr>
            <p:cNvSpPr/>
            <p:nvPr/>
          </p:nvSpPr>
          <p:spPr>
            <a:xfrm>
              <a:off x="760106" y="5854133"/>
              <a:ext cx="3733800" cy="434157"/>
            </a:xfrm>
            <a:prstGeom prst="rect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E19F9BF-6F25-4E66-9B99-EBB2E4219056}"/>
                </a:ext>
              </a:extLst>
            </p:cNvPr>
            <p:cNvSpPr/>
            <p:nvPr/>
          </p:nvSpPr>
          <p:spPr>
            <a:xfrm>
              <a:off x="760225" y="4734834"/>
              <a:ext cx="3733800" cy="455828"/>
            </a:xfrm>
            <a:prstGeom prst="rect">
              <a:avLst/>
            </a:prstGeom>
            <a:noFill/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41DF12B0-5D6D-41F0-92F0-FE1B26496635}"/>
                </a:ext>
              </a:extLst>
            </p:cNvPr>
            <p:cNvSpPr/>
            <p:nvPr/>
          </p:nvSpPr>
          <p:spPr>
            <a:xfrm>
              <a:off x="4494025" y="4734592"/>
              <a:ext cx="3733800" cy="455828"/>
            </a:xfrm>
            <a:prstGeom prst="rect">
              <a:avLst/>
            </a:prstGeom>
            <a:noFill/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7B72BDA5-7072-436C-BA5B-F5A188CC9CD4}"/>
                </a:ext>
              </a:extLst>
            </p:cNvPr>
            <p:cNvSpPr/>
            <p:nvPr/>
          </p:nvSpPr>
          <p:spPr>
            <a:xfrm>
              <a:off x="4494025" y="5853617"/>
              <a:ext cx="3733800" cy="434157"/>
            </a:xfrm>
            <a:prstGeom prst="rect">
              <a:avLst/>
            </a:prstGeom>
            <a:noFill/>
            <a:ln w="12700" cap="flat" cmpd="sng" algn="ctr">
              <a:solidFill>
                <a:srgbClr val="3366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682D8C18-C2B7-4E8F-9D1D-4664EE49C133}"/>
                </a:ext>
              </a:extLst>
            </p:cNvPr>
            <p:cNvSpPr txBox="1"/>
            <p:nvPr/>
          </p:nvSpPr>
          <p:spPr>
            <a:xfrm rot="16200000">
              <a:off x="1246862" y="4532606"/>
              <a:ext cx="6696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20.625”</a:t>
              </a: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0F549D50-0555-451A-8674-AD52E36BE35D}"/>
                </a:ext>
              </a:extLst>
            </p:cNvPr>
            <p:cNvSpPr/>
            <p:nvPr/>
          </p:nvSpPr>
          <p:spPr>
            <a:xfrm>
              <a:off x="449682" y="1229924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9FF565B-4315-4915-BAFF-FE9A8C0B0DAE}"/>
                </a:ext>
              </a:extLst>
            </p:cNvPr>
            <p:cNvSpPr txBox="1"/>
            <p:nvPr/>
          </p:nvSpPr>
          <p:spPr>
            <a:xfrm>
              <a:off x="1001756" y="4944406"/>
              <a:ext cx="236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7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A6B744C2-7398-4D07-A210-81C92B2AD867}"/>
                </a:ext>
              </a:extLst>
            </p:cNvPr>
            <p:cNvSpPr txBox="1"/>
            <p:nvPr/>
          </p:nvSpPr>
          <p:spPr>
            <a:xfrm>
              <a:off x="1017531" y="5532679"/>
              <a:ext cx="307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8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D9DED778-7726-4845-8D15-D5E2E0CEC982}"/>
                </a:ext>
              </a:extLst>
            </p:cNvPr>
            <p:cNvSpPr txBox="1"/>
            <p:nvPr/>
          </p:nvSpPr>
          <p:spPr>
            <a:xfrm>
              <a:off x="7824753" y="4864138"/>
              <a:ext cx="261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CC47AF9F-ED5C-40CE-8981-DFB3D04B9B6E}"/>
                </a:ext>
              </a:extLst>
            </p:cNvPr>
            <p:cNvSpPr txBox="1"/>
            <p:nvPr/>
          </p:nvSpPr>
          <p:spPr>
            <a:xfrm>
              <a:off x="1695887" y="4928473"/>
              <a:ext cx="27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2F8939CC-B83F-4A20-8349-90A77AAA43C4}"/>
                </a:ext>
              </a:extLst>
            </p:cNvPr>
            <p:cNvSpPr txBox="1"/>
            <p:nvPr/>
          </p:nvSpPr>
          <p:spPr>
            <a:xfrm>
              <a:off x="5482060" y="5556343"/>
              <a:ext cx="2683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3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1EFA5D24-DE7E-4FF9-923C-590EE0C3F6E4}"/>
                </a:ext>
              </a:extLst>
            </p:cNvPr>
            <p:cNvSpPr txBox="1"/>
            <p:nvPr/>
          </p:nvSpPr>
          <p:spPr>
            <a:xfrm>
              <a:off x="3975479" y="5566997"/>
              <a:ext cx="205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DFBCE76-32DE-4907-AD2D-1E5592F050CB}"/>
                </a:ext>
              </a:extLst>
            </p:cNvPr>
            <p:cNvSpPr txBox="1"/>
            <p:nvPr/>
          </p:nvSpPr>
          <p:spPr>
            <a:xfrm>
              <a:off x="7816865" y="5820024"/>
              <a:ext cx="23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5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F52912FC-2AE9-4309-92EE-13F077F04C6E}"/>
                </a:ext>
              </a:extLst>
            </p:cNvPr>
            <p:cNvSpPr txBox="1"/>
            <p:nvPr/>
          </p:nvSpPr>
          <p:spPr>
            <a:xfrm>
              <a:off x="1703775" y="5827912"/>
              <a:ext cx="236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6</a:t>
              </a: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765F6FD1-725E-49EF-A2B8-8430EF60D960}"/>
                </a:ext>
              </a:extLst>
            </p:cNvPr>
            <p:cNvSpPr/>
            <p:nvPr/>
          </p:nvSpPr>
          <p:spPr>
            <a:xfrm>
              <a:off x="331322" y="4729543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1A210EDC-171B-4226-B2C5-291F7F00E013}"/>
                </a:ext>
              </a:extLst>
            </p:cNvPr>
            <p:cNvSpPr/>
            <p:nvPr/>
          </p:nvSpPr>
          <p:spPr>
            <a:xfrm>
              <a:off x="323553" y="5510280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2E541AB8-7D35-40CE-AE7B-57F4F9685BF5}"/>
                </a:ext>
              </a:extLst>
            </p:cNvPr>
            <p:cNvSpPr/>
            <p:nvPr/>
          </p:nvSpPr>
          <p:spPr>
            <a:xfrm>
              <a:off x="8227706" y="5502704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7DF09D3C-AC07-4868-809F-A9445F0AA952}"/>
                </a:ext>
              </a:extLst>
            </p:cNvPr>
            <p:cNvSpPr/>
            <p:nvPr/>
          </p:nvSpPr>
          <p:spPr>
            <a:xfrm>
              <a:off x="8227706" y="4732048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19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072B8-190D-4AF1-AED7-D1FB383D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34339-16B5-4655-9D25-0C5930EAE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6m Furnace WG Meeting - December 21, 2020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A73F3-CC12-44E0-BA89-693EA23E67BE}"/>
              </a:ext>
            </a:extLst>
          </p:cNvPr>
          <p:cNvSpPr txBox="1"/>
          <p:nvPr/>
        </p:nvSpPr>
        <p:spPr>
          <a:xfrm>
            <a:off x="386505" y="252430"/>
            <a:ext cx="3841384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Zone and Thermocouple explanation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1F057-1D4B-45B7-BDDE-AF2E8E3C0A5A}"/>
              </a:ext>
            </a:extLst>
          </p:cNvPr>
          <p:cNvSpPr txBox="1"/>
          <p:nvPr/>
        </p:nvSpPr>
        <p:spPr>
          <a:xfrm>
            <a:off x="386505" y="590984"/>
            <a:ext cx="3841384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10291"/>
            <a:r>
              <a:rPr lang="en-US" sz="1600" dirty="0">
                <a:solidFill>
                  <a:prstClr val="black"/>
                </a:solidFill>
                <a:latin typeface="Calibri"/>
              </a:rPr>
              <a:t>     = K Thermocouple (Controlling)</a:t>
            </a:r>
          </a:p>
          <a:p>
            <a:pPr defTabSz="410291"/>
            <a:r>
              <a:rPr lang="en-US" sz="1600" dirty="0">
                <a:solidFill>
                  <a:prstClr val="black"/>
                </a:solidFill>
                <a:latin typeface="Calibri"/>
              </a:rPr>
              <a:t>     = Over-temperature Thermocouple</a:t>
            </a:r>
          </a:p>
          <a:p>
            <a:pPr defTabSz="410291"/>
            <a:r>
              <a:rPr lang="en-US" sz="1600" dirty="0">
                <a:solidFill>
                  <a:srgbClr val="660066"/>
                </a:solidFill>
                <a:latin typeface="Calibri"/>
              </a:rPr>
              <a:t>Purple numbers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= Thermocouple label</a:t>
            </a:r>
          </a:p>
          <a:p>
            <a:pPr defTabSz="410291"/>
            <a:r>
              <a:rPr lang="en-US" sz="1600" dirty="0">
                <a:solidFill>
                  <a:srgbClr val="008000"/>
                </a:solidFill>
                <a:latin typeface="Calibri"/>
              </a:rPr>
              <a:t>Green text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= Zone label</a:t>
            </a:r>
          </a:p>
          <a:p>
            <a:pPr defTabSz="410291"/>
            <a:r>
              <a:rPr lang="en-US" sz="1600" dirty="0">
                <a:solidFill>
                  <a:prstClr val="black"/>
                </a:solidFill>
                <a:latin typeface="Calibri"/>
              </a:rPr>
              <a:t>TC= Abbreviation for thermocouple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5423C-B692-4831-B7E7-2D1B5A965B1D}"/>
              </a:ext>
            </a:extLst>
          </p:cNvPr>
          <p:cNvSpPr txBox="1"/>
          <p:nvPr/>
        </p:nvSpPr>
        <p:spPr>
          <a:xfrm>
            <a:off x="4227889" y="251783"/>
            <a:ext cx="4484311" cy="35548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10291"/>
            <a:r>
              <a:rPr lang="en-US" sz="1250" dirty="0">
                <a:solidFill>
                  <a:prstClr val="black"/>
                </a:solidFill>
                <a:latin typeface="Calibri"/>
              </a:rPr>
              <a:t>Each thermocouple controls the zone that they are labeled. For example, TC 1 controls zone 1, TC 2 controls zone 2, etc.</a:t>
            </a:r>
          </a:p>
          <a:p>
            <a:pPr defTabSz="410291"/>
            <a:endParaRPr lang="en-US" sz="1250" dirty="0">
              <a:solidFill>
                <a:prstClr val="black"/>
              </a:solidFill>
              <a:latin typeface="Calibri"/>
            </a:endParaRPr>
          </a:p>
          <a:p>
            <a:pPr defTabSz="410291"/>
            <a:r>
              <a:rPr lang="en-US" sz="1250" dirty="0">
                <a:solidFill>
                  <a:prstClr val="black"/>
                </a:solidFill>
                <a:latin typeface="Calibri"/>
              </a:rPr>
              <a:t>The one over-temperature thermocouple is not assigned a number nor a zone because it monitors the entire furnace for overheating.</a:t>
            </a:r>
          </a:p>
          <a:p>
            <a:pPr defTabSz="410291"/>
            <a:endParaRPr lang="en-US" sz="1250" dirty="0">
              <a:solidFill>
                <a:prstClr val="black"/>
              </a:solidFill>
              <a:latin typeface="Calibri"/>
            </a:endParaRPr>
          </a:p>
          <a:p>
            <a:pPr defTabSz="410291"/>
            <a:r>
              <a:rPr lang="en-US" sz="1250" dirty="0">
                <a:solidFill>
                  <a:prstClr val="black"/>
                </a:solidFill>
                <a:latin typeface="Calibri"/>
              </a:rPr>
              <a:t>TC 7 controls zone 7, which is located at the top back and top door of the furnace</a:t>
            </a:r>
          </a:p>
          <a:p>
            <a:pPr defTabSz="410291"/>
            <a:endParaRPr lang="en-US" sz="1250" dirty="0">
              <a:solidFill>
                <a:prstClr val="black"/>
              </a:solidFill>
              <a:latin typeface="Calibri"/>
            </a:endParaRPr>
          </a:p>
          <a:p>
            <a:pPr defTabSz="410291"/>
            <a:r>
              <a:rPr lang="en-US" sz="1250" dirty="0">
                <a:solidFill>
                  <a:prstClr val="black"/>
                </a:solidFill>
                <a:latin typeface="Calibri"/>
              </a:rPr>
              <a:t>TC 8 controls zone 8, which is located at the bottom back and bottom door of the furnace.</a:t>
            </a:r>
          </a:p>
          <a:p>
            <a:pPr defTabSz="410291"/>
            <a:endParaRPr lang="en-US" sz="1250" dirty="0">
              <a:solidFill>
                <a:prstClr val="black"/>
              </a:solidFill>
              <a:latin typeface="Calibri"/>
            </a:endParaRPr>
          </a:p>
          <a:p>
            <a:pPr defTabSz="410291"/>
            <a:r>
              <a:rPr lang="en-US" sz="1250" dirty="0">
                <a:solidFill>
                  <a:prstClr val="black"/>
                </a:solidFill>
                <a:latin typeface="Calibri"/>
              </a:rPr>
              <a:t>Since the top back and top door sections of the furnace are very similar, such that they do very little to heat up the furnace, zone 7 covers two areas of the furnace while only being controlled by TC 7. The same applies for the bottom back and bottom door, being controlled by TC 8.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182446-37B7-448F-8482-A42F4CAFAE2E}"/>
              </a:ext>
            </a:extLst>
          </p:cNvPr>
          <p:cNvSpPr/>
          <p:nvPr/>
        </p:nvSpPr>
        <p:spPr>
          <a:xfrm>
            <a:off x="449137" y="701581"/>
            <a:ext cx="137160" cy="137160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0E6989-5648-4FF0-B4E9-839439853220}"/>
              </a:ext>
            </a:extLst>
          </p:cNvPr>
          <p:cNvSpPr/>
          <p:nvPr/>
        </p:nvSpPr>
        <p:spPr>
          <a:xfrm>
            <a:off x="449137" y="962436"/>
            <a:ext cx="137160" cy="137160"/>
          </a:xfrm>
          <a:prstGeom prst="ellipse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AF394B-AB1C-49B9-B2ED-187D4F0373DE}"/>
              </a:ext>
            </a:extLst>
          </p:cNvPr>
          <p:cNvGrpSpPr/>
          <p:nvPr/>
        </p:nvGrpSpPr>
        <p:grpSpPr>
          <a:xfrm>
            <a:off x="323434" y="4046935"/>
            <a:ext cx="8401050" cy="2324100"/>
            <a:chOff x="323434" y="4441335"/>
            <a:chExt cx="8401050" cy="23241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E08B8-D229-46F9-B64C-7E2FB2BCF90A}"/>
                </a:ext>
              </a:extLst>
            </p:cNvPr>
            <p:cNvSpPr/>
            <p:nvPr/>
          </p:nvSpPr>
          <p:spPr>
            <a:xfrm>
              <a:off x="760106" y="5196316"/>
              <a:ext cx="3733800" cy="651244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85869F-FE3C-4858-8DE0-6716C29A2EE3}"/>
                </a:ext>
              </a:extLst>
            </p:cNvPr>
            <p:cNvSpPr/>
            <p:nvPr/>
          </p:nvSpPr>
          <p:spPr>
            <a:xfrm>
              <a:off x="4493906" y="5195140"/>
              <a:ext cx="3733800" cy="651244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96617A-30EF-4E90-BBD4-6C2C5DDEE33C}"/>
                </a:ext>
              </a:extLst>
            </p:cNvPr>
            <p:cNvSpPr/>
            <p:nvPr/>
          </p:nvSpPr>
          <p:spPr>
            <a:xfrm>
              <a:off x="323434" y="4441335"/>
              <a:ext cx="8401050" cy="23241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741158-8C79-47BF-858D-4D4F151103F8}"/>
                </a:ext>
              </a:extLst>
            </p:cNvPr>
            <p:cNvSpPr/>
            <p:nvPr/>
          </p:nvSpPr>
          <p:spPr>
            <a:xfrm>
              <a:off x="7754585" y="4911466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087EF6-E29D-47CB-931C-1D3724FB9C2E}"/>
                </a:ext>
              </a:extLst>
            </p:cNvPr>
            <p:cNvSpPr/>
            <p:nvPr/>
          </p:nvSpPr>
          <p:spPr>
            <a:xfrm>
              <a:off x="5398513" y="5580232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94489E-69AC-4C1E-A4B6-B7477B533A68}"/>
                </a:ext>
              </a:extLst>
            </p:cNvPr>
            <p:cNvSpPr/>
            <p:nvPr/>
          </p:nvSpPr>
          <p:spPr>
            <a:xfrm>
              <a:off x="3881723" y="5580232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B81582-8125-4885-9AB9-9FC123D3F170}"/>
                </a:ext>
              </a:extLst>
            </p:cNvPr>
            <p:cNvSpPr/>
            <p:nvPr/>
          </p:nvSpPr>
          <p:spPr>
            <a:xfrm>
              <a:off x="3873083" y="4983013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0FF9D5A-C9DB-4240-8096-477126054FAC}"/>
                </a:ext>
              </a:extLst>
            </p:cNvPr>
            <p:cNvSpPr/>
            <p:nvPr/>
          </p:nvSpPr>
          <p:spPr>
            <a:xfrm>
              <a:off x="1609009" y="4982476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238806-D93D-478F-A166-AA563FF5D96A}"/>
                </a:ext>
              </a:extLst>
            </p:cNvPr>
            <p:cNvSpPr/>
            <p:nvPr/>
          </p:nvSpPr>
          <p:spPr>
            <a:xfrm>
              <a:off x="924843" y="498867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D5B721-3596-4B29-A7D3-AB4A533B2A07}"/>
                </a:ext>
              </a:extLst>
            </p:cNvPr>
            <p:cNvSpPr/>
            <p:nvPr/>
          </p:nvSpPr>
          <p:spPr>
            <a:xfrm>
              <a:off x="937285" y="55797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067618-4189-4757-9159-614894178C4E}"/>
                </a:ext>
              </a:extLst>
            </p:cNvPr>
            <p:cNvSpPr/>
            <p:nvPr/>
          </p:nvSpPr>
          <p:spPr>
            <a:xfrm>
              <a:off x="760106" y="5854133"/>
              <a:ext cx="3733800" cy="43415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AA447D-85FF-41D0-B905-F4D205891787}"/>
                </a:ext>
              </a:extLst>
            </p:cNvPr>
            <p:cNvSpPr/>
            <p:nvPr/>
          </p:nvSpPr>
          <p:spPr>
            <a:xfrm>
              <a:off x="760225" y="4734834"/>
              <a:ext cx="3733800" cy="45582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DD7426-83FA-4F7A-9DF3-9E61496FB7A7}"/>
                </a:ext>
              </a:extLst>
            </p:cNvPr>
            <p:cNvSpPr/>
            <p:nvPr/>
          </p:nvSpPr>
          <p:spPr>
            <a:xfrm>
              <a:off x="4494025" y="4734592"/>
              <a:ext cx="3733800" cy="45582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A42BF7-F2A6-4574-9FBC-7904D4383BD9}"/>
                </a:ext>
              </a:extLst>
            </p:cNvPr>
            <p:cNvSpPr/>
            <p:nvPr/>
          </p:nvSpPr>
          <p:spPr>
            <a:xfrm>
              <a:off x="4494025" y="5853617"/>
              <a:ext cx="3733800" cy="43415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697B9E-8FBA-43A1-BAB5-5675C22E9877}"/>
                </a:ext>
              </a:extLst>
            </p:cNvPr>
            <p:cNvSpPr txBox="1"/>
            <p:nvPr/>
          </p:nvSpPr>
          <p:spPr>
            <a:xfrm>
              <a:off x="1001756" y="4912854"/>
              <a:ext cx="236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4B3F80-9351-443A-9721-96131ECF135A}"/>
                </a:ext>
              </a:extLst>
            </p:cNvPr>
            <p:cNvSpPr txBox="1"/>
            <p:nvPr/>
          </p:nvSpPr>
          <p:spPr>
            <a:xfrm>
              <a:off x="1017531" y="5532679"/>
              <a:ext cx="307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95373C-873F-459A-A22F-225AA3ACB76E}"/>
                </a:ext>
              </a:extLst>
            </p:cNvPr>
            <p:cNvSpPr txBox="1"/>
            <p:nvPr/>
          </p:nvSpPr>
          <p:spPr>
            <a:xfrm>
              <a:off x="7824753" y="4864138"/>
              <a:ext cx="261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B0150D-2070-4FA6-9768-D199C1314EFE}"/>
                </a:ext>
              </a:extLst>
            </p:cNvPr>
            <p:cNvSpPr txBox="1"/>
            <p:nvPr/>
          </p:nvSpPr>
          <p:spPr>
            <a:xfrm>
              <a:off x="1695887" y="4912697"/>
              <a:ext cx="27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631D4A-88CD-44D0-8063-F0A997A575EE}"/>
                </a:ext>
              </a:extLst>
            </p:cNvPr>
            <p:cNvSpPr txBox="1"/>
            <p:nvPr/>
          </p:nvSpPr>
          <p:spPr>
            <a:xfrm>
              <a:off x="5482060" y="5556343"/>
              <a:ext cx="2683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E09A0E-25BE-4688-981F-A09182B805C7}"/>
                </a:ext>
              </a:extLst>
            </p:cNvPr>
            <p:cNvSpPr txBox="1"/>
            <p:nvPr/>
          </p:nvSpPr>
          <p:spPr>
            <a:xfrm>
              <a:off x="7824753" y="5804248"/>
              <a:ext cx="23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011221-6441-4424-A36E-EAE141977914}"/>
                </a:ext>
              </a:extLst>
            </p:cNvPr>
            <p:cNvSpPr txBox="1"/>
            <p:nvPr/>
          </p:nvSpPr>
          <p:spPr>
            <a:xfrm>
              <a:off x="1703775" y="5827912"/>
              <a:ext cx="236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2B449F-BB60-4E11-B2BF-F1ABE6A00B04}"/>
                </a:ext>
              </a:extLst>
            </p:cNvPr>
            <p:cNvSpPr txBox="1"/>
            <p:nvPr/>
          </p:nvSpPr>
          <p:spPr>
            <a:xfrm>
              <a:off x="3951814" y="5556568"/>
              <a:ext cx="276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</a:rPr>
                <a:t>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488B6B-6DA0-461A-B591-E36FC8467209}"/>
                </a:ext>
              </a:extLst>
            </p:cNvPr>
            <p:cNvSpPr/>
            <p:nvPr/>
          </p:nvSpPr>
          <p:spPr>
            <a:xfrm>
              <a:off x="323434" y="4734592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AC4F86-69C7-4691-9104-DFAA348B5A6B}"/>
                </a:ext>
              </a:extLst>
            </p:cNvPr>
            <p:cNvSpPr/>
            <p:nvPr/>
          </p:nvSpPr>
          <p:spPr>
            <a:xfrm>
              <a:off x="323434" y="5510534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8DF9D6-E0E7-4845-AC83-E7B72916AE10}"/>
                </a:ext>
              </a:extLst>
            </p:cNvPr>
            <p:cNvSpPr/>
            <p:nvPr/>
          </p:nvSpPr>
          <p:spPr>
            <a:xfrm>
              <a:off x="8235713" y="4731016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24D9D7-5030-4936-80A1-921419AA75EC}"/>
                </a:ext>
              </a:extLst>
            </p:cNvPr>
            <p:cNvSpPr/>
            <p:nvPr/>
          </p:nvSpPr>
          <p:spPr>
            <a:xfrm>
              <a:off x="8235713" y="5510534"/>
              <a:ext cx="436672" cy="77724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43DE20-DC57-4C35-AB16-7C6029880429}"/>
                </a:ext>
              </a:extLst>
            </p:cNvPr>
            <p:cNvSpPr txBox="1"/>
            <p:nvPr/>
          </p:nvSpPr>
          <p:spPr>
            <a:xfrm>
              <a:off x="5750378" y="4818198"/>
              <a:ext cx="1191070" cy="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19823C-BBB1-4910-BB8C-B48B23533A72}"/>
                </a:ext>
              </a:extLst>
            </p:cNvPr>
            <p:cNvSpPr txBox="1"/>
            <p:nvPr/>
          </p:nvSpPr>
          <p:spPr>
            <a:xfrm>
              <a:off x="5750378" y="5341335"/>
              <a:ext cx="1191070" cy="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44479C-5835-4563-8044-D278B03078B1}"/>
                </a:ext>
              </a:extLst>
            </p:cNvPr>
            <p:cNvSpPr txBox="1"/>
            <p:nvPr/>
          </p:nvSpPr>
          <p:spPr>
            <a:xfrm>
              <a:off x="2403662" y="5308995"/>
              <a:ext cx="1191070" cy="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134DB6-B4D5-4819-B684-60ADC2235D1D}"/>
                </a:ext>
              </a:extLst>
            </p:cNvPr>
            <p:cNvSpPr txBox="1"/>
            <p:nvPr/>
          </p:nvSpPr>
          <p:spPr>
            <a:xfrm>
              <a:off x="5750378" y="5890342"/>
              <a:ext cx="1191070" cy="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B2E9F1-6280-475E-84D5-7C2D962BD40A}"/>
                </a:ext>
              </a:extLst>
            </p:cNvPr>
            <p:cNvSpPr txBox="1"/>
            <p:nvPr/>
          </p:nvSpPr>
          <p:spPr>
            <a:xfrm>
              <a:off x="2403662" y="5874366"/>
              <a:ext cx="1191070" cy="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C57BCD-A5A8-4B85-9225-855F50EC133B}"/>
                </a:ext>
              </a:extLst>
            </p:cNvPr>
            <p:cNvSpPr txBox="1"/>
            <p:nvPr/>
          </p:nvSpPr>
          <p:spPr>
            <a:xfrm>
              <a:off x="2403662" y="4781239"/>
              <a:ext cx="1191070" cy="3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D97038B-9574-475C-B0BC-DEFF3C58BBE7}"/>
                </a:ext>
              </a:extLst>
            </p:cNvPr>
            <p:cNvSpPr/>
            <p:nvPr/>
          </p:nvSpPr>
          <p:spPr>
            <a:xfrm>
              <a:off x="1616145" y="5824848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D023D8D-8C5F-4D86-9D01-8E61E26601C3}"/>
                </a:ext>
              </a:extLst>
            </p:cNvPr>
            <p:cNvSpPr/>
            <p:nvPr/>
          </p:nvSpPr>
          <p:spPr>
            <a:xfrm>
              <a:off x="7753269" y="5782493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957E0DE-7B84-4438-A197-2A28A42BE4B8}"/>
                </a:ext>
              </a:extLst>
            </p:cNvPr>
            <p:cNvSpPr txBox="1"/>
            <p:nvPr/>
          </p:nvSpPr>
          <p:spPr>
            <a:xfrm rot="16200000">
              <a:off x="16563" y="4879349"/>
              <a:ext cx="952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A77273-1682-4E36-B302-615196056447}"/>
                </a:ext>
              </a:extLst>
            </p:cNvPr>
            <p:cNvSpPr txBox="1"/>
            <p:nvPr/>
          </p:nvSpPr>
          <p:spPr>
            <a:xfrm rot="16200000">
              <a:off x="7920835" y="4866407"/>
              <a:ext cx="952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14D901-095A-454C-AEF6-347899F648A8}"/>
                </a:ext>
              </a:extLst>
            </p:cNvPr>
            <p:cNvSpPr txBox="1"/>
            <p:nvPr/>
          </p:nvSpPr>
          <p:spPr>
            <a:xfrm rot="16200000">
              <a:off x="50677" y="5579210"/>
              <a:ext cx="952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DCD7CB1-5829-4D8A-9FF1-661EBB97FC12}"/>
                </a:ext>
              </a:extLst>
            </p:cNvPr>
            <p:cNvSpPr txBox="1"/>
            <p:nvPr/>
          </p:nvSpPr>
          <p:spPr>
            <a:xfrm rot="16200000">
              <a:off x="7928842" y="5658635"/>
              <a:ext cx="952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02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Zone 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2DDECA6-EF67-41A6-AD19-EAAE245BD698}"/>
              </a:ext>
            </a:extLst>
          </p:cNvPr>
          <p:cNvSpPr txBox="1"/>
          <p:nvPr/>
        </p:nvSpPr>
        <p:spPr>
          <a:xfrm>
            <a:off x="386505" y="1914423"/>
            <a:ext cx="3841384" cy="107721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Zones 1 &amp; 2 use 18,913.3 Watts</a:t>
            </a:r>
          </a:p>
          <a:p>
            <a:pPr marL="0" marR="0" lvl="0" indent="0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Zones 3 &amp; 4 use 28,640 Watts</a:t>
            </a:r>
          </a:p>
          <a:p>
            <a:pPr marL="0" marR="0" lvl="0" indent="0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Zones 5 &amp; 6 use 9,546.7 Watts</a:t>
            </a:r>
          </a:p>
          <a:p>
            <a:pPr marL="0" marR="0" lvl="0" indent="0" defTabSz="4102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Zones 7 &amp; 8 use 5,220 Watts</a:t>
            </a:r>
          </a:p>
        </p:txBody>
      </p:sp>
    </p:spTree>
    <p:extLst>
      <p:ext uri="{BB962C8B-B14F-4D97-AF65-F5344CB8AC3E}">
        <p14:creationId xmlns:p14="http://schemas.microsoft.com/office/powerpoint/2010/main" val="3287719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8946e33d-fd2f-4ae4-8ee9-d90c129cdf9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42994</TotalTime>
  <Words>1567</Words>
  <Application>Microsoft Office PowerPoint</Application>
  <PresentationFormat>On-screen Show (4:3)</PresentationFormat>
  <Paragraphs>338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Helvetica</vt:lpstr>
      <vt:lpstr>Wingdings</vt:lpstr>
      <vt:lpstr>Thème Office</vt:lpstr>
      <vt:lpstr>6m Furnace  Working Group Meeting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QXFA128 Furnace Parameters</vt:lpstr>
      <vt:lpstr>QXFA128</vt:lpstr>
      <vt:lpstr>210° C Plateau</vt:lpstr>
      <vt:lpstr>395° C Plateau</vt:lpstr>
      <vt:lpstr>665° C Plateau</vt:lpstr>
      <vt:lpstr>QXFA128 Power Output</vt:lpstr>
      <vt:lpstr>Furnace Parameters with type K</vt:lpstr>
      <vt:lpstr>QXFA128, type K, no bias</vt:lpstr>
      <vt:lpstr>210° C, Type K, no bias</vt:lpstr>
      <vt:lpstr>395° C, Type K, no bias</vt:lpstr>
      <vt:lpstr>665° C, Type K, no bias</vt:lpstr>
      <vt:lpstr>QXFA128 LE - middle</vt:lpstr>
      <vt:lpstr>PowerPoint Presentation</vt:lpstr>
      <vt:lpstr>QXFA128 Type J (LE-mid)</vt:lpstr>
      <vt:lpstr>QXFA128 Type K (LE-mid)</vt:lpstr>
      <vt:lpstr>QXFA126, 210° C Plateau, type J  &amp; type K Comparison</vt:lpstr>
      <vt:lpstr>Test #2, Type J, 400° C</vt:lpstr>
      <vt:lpstr>Reaction Issue – Fail AUP Statistical Analysis</vt:lpstr>
      <vt:lpstr>PowerPoint Presentation</vt:lpstr>
      <vt:lpstr>Reaction Plots QXFP vs QXFA</vt:lpstr>
      <vt:lpstr>Results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Alfred R Nobrega</cp:lastModifiedBy>
  <cp:revision>836</cp:revision>
  <cp:lastPrinted>2018-05-26T23:25:07Z</cp:lastPrinted>
  <dcterms:created xsi:type="dcterms:W3CDTF">2016-03-23T12:58:39Z</dcterms:created>
  <dcterms:modified xsi:type="dcterms:W3CDTF">2020-12-21T18:40:01Z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