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591" r:id="rId2"/>
    <p:sldId id="518" r:id="rId3"/>
    <p:sldId id="261" r:id="rId4"/>
    <p:sldId id="269" r:id="rId5"/>
    <p:sldId id="285" r:id="rId6"/>
    <p:sldId id="592" r:id="rId7"/>
    <p:sldId id="536" r:id="rId8"/>
    <p:sldId id="258" r:id="rId9"/>
    <p:sldId id="538" r:id="rId10"/>
    <p:sldId id="563" r:id="rId11"/>
    <p:sldId id="596" r:id="rId12"/>
    <p:sldId id="597" r:id="rId13"/>
    <p:sldId id="565" r:id="rId14"/>
    <p:sldId id="564" r:id="rId15"/>
    <p:sldId id="578" r:id="rId16"/>
    <p:sldId id="594" r:id="rId17"/>
    <p:sldId id="595" r:id="rId18"/>
    <p:sldId id="281" r:id="rId19"/>
    <p:sldId id="598" r:id="rId20"/>
    <p:sldId id="486" r:id="rId21"/>
    <p:sldId id="52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 snapToObjects="1" showGuides="1">
      <p:cViewPr varScale="1">
        <p:scale>
          <a:sx n="121" d="100"/>
          <a:sy n="121" d="100"/>
        </p:scale>
        <p:origin x="744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F22FC6-500E-1B4B-B0C1-1407A171AA08}" type="datetimeFigureOut">
              <a:rPr lang="en-US" smtClean="0"/>
              <a:t>3/2/21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4D7B82-6728-E74F-9BF5-43F0E7B0B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676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Finds regions of high curvature on protein surface (putative cavities), then refines using docking</a:t>
            </a:r>
            <a:br>
              <a:rPr lang="en-US" dirty="0"/>
            </a:b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4D7B82-6728-E74F-9BF5-43F0E7B0B6E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291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FBAD92-9167-0F45-AC8E-CA31CDA7313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720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(Note: one-indexing is used for conformers, in contrast to previous presentations)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FBAD92-9167-0F45-AC8E-CA31CDA7313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574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7F03D-6D7F-5E40-BFC0-F737D45F6BC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328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FAABA-EED3-694C-B52A-B45F86D463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582BD2-1CB8-FA4C-A675-86643F3F6C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D7E937-9A29-C945-9B89-DD09BE483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63919-1675-1143-93B2-1C68804921FC}" type="datetimeFigureOut">
              <a:rPr lang="en-US" smtClean="0"/>
              <a:t>3/2/21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EBB2D2-A760-3D40-AAE8-1360B37B3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28290-55A9-2C47-9CFE-C8FD3B191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B744E-9437-EE46-8CB1-D38997871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957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787BE-B761-9B4C-AD69-C6D0B7ED5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8C5C4A-BA29-5342-BC42-6A3CD153BF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7951E6-3101-DE44-9693-BA4565DAF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63919-1675-1143-93B2-1C68804921FC}" type="datetimeFigureOut">
              <a:rPr lang="en-US" smtClean="0"/>
              <a:t>3/2/21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CF8BD-A499-3447-BC1D-0532B93E0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E426B4-A729-A14B-AFD0-29955AB12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B744E-9437-EE46-8CB1-D38997871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466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98EC4A-1FC6-9449-8954-302939F6EA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FF9ADD-DF8E-2D4A-95A1-A7BA695E9A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0005F7-AEF6-024D-BB8D-FFD90DFD4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63919-1675-1143-93B2-1C68804921FC}" type="datetimeFigureOut">
              <a:rPr lang="en-US" smtClean="0"/>
              <a:t>3/2/21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E7F5CE-2C44-ED4D-A11C-10AF44AEF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7DF5B-D9EE-F941-8852-C3D84EC2B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B744E-9437-EE46-8CB1-D38997871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61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39E90-4A44-EC4E-9874-9A2A9459E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6911F-649D-6C48-8FC8-5AE4EB31A3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B543DC-083E-A646-BFA9-55A7FD90A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63919-1675-1143-93B2-1C68804921FC}" type="datetimeFigureOut">
              <a:rPr lang="en-US" smtClean="0"/>
              <a:t>3/2/21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5BE76-EE65-8349-98B9-6FD3B4AD2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F8D480-C849-5444-BBC9-583BA5FA9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B744E-9437-EE46-8CB1-D38997871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69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EC020-A7FE-6048-9896-C2DE63802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501B11-36DE-544E-B97B-98477D804A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39A81-6CA8-8643-AEF7-0BBF60CAB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63919-1675-1143-93B2-1C68804921FC}" type="datetimeFigureOut">
              <a:rPr lang="en-US" smtClean="0"/>
              <a:t>3/2/21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46D79-E102-BA46-91C8-3C4534BB0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719B4-383E-6B4F-97D0-7FF43838C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B744E-9437-EE46-8CB1-D38997871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948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66C99-8356-6B4D-87AA-BF32BE18A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ACB90-8F83-4B46-9B59-6967C0C64A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07A5D4-A02D-664D-8C77-62C8B8FA6A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08F6B2-4542-2E47-83AB-629EB4E53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63919-1675-1143-93B2-1C68804921FC}" type="datetimeFigureOut">
              <a:rPr lang="en-US" smtClean="0"/>
              <a:t>3/2/21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A6AD36-18BD-ED4A-95CE-8E2181E51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C1E34F-7BC0-5847-8E87-5BA6826F5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B744E-9437-EE46-8CB1-D38997871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15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20403-0EE8-3044-900B-AE5AEF46D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AE519D-0A12-194B-9586-94718D9A6B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3AE001-D6CD-1E41-AF5D-4E6EA5FFC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DF6EDB-03E5-774D-93D4-8BED99C45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AFAB1C-B1E1-5B4B-8D59-EAF130C744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136C8D-AF15-CC42-A57C-358DC626A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63919-1675-1143-93B2-1C68804921FC}" type="datetimeFigureOut">
              <a:rPr lang="en-US" smtClean="0"/>
              <a:t>3/2/21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B2A9F8-6FC8-974A-A7C5-9FE0509A4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7F7511-9D99-2B4A-AA1A-928EA6F7A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B744E-9437-EE46-8CB1-D38997871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248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05DCC-F2C3-C14B-95B3-189871ADA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3ACFDD-5C56-D64C-845D-E3CD848A9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63919-1675-1143-93B2-1C68804921FC}" type="datetimeFigureOut">
              <a:rPr lang="en-US" smtClean="0"/>
              <a:t>3/2/21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DC4D67-2D86-8C4A-8C05-3CA24B23A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233B03-CA82-5648-80E8-3EBC0DB7B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B744E-9437-EE46-8CB1-D38997871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270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9B2428-0655-084C-9BF8-C38AB699E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63919-1675-1143-93B2-1C68804921FC}" type="datetimeFigureOut">
              <a:rPr lang="en-US" smtClean="0"/>
              <a:t>3/2/21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7E2E7D-C115-8F46-96AF-145C7977B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616A7-ADEB-AF4F-ACC3-D888DDF07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B744E-9437-EE46-8CB1-D38997871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946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86E43-B2ED-5E45-8C9C-3CBD3F64C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3C0C3-EBF7-B640-8227-B426CF387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79E8B0-ED2A-584B-ADA5-628635C739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31830B-129F-D745-BA59-7FAA9BCA9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63919-1675-1143-93B2-1C68804921FC}" type="datetimeFigureOut">
              <a:rPr lang="en-US" smtClean="0"/>
              <a:t>3/2/21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26BBC6-03E3-E548-9057-844109AF7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552690-F5EF-8A44-9281-3ACAB2CC3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B744E-9437-EE46-8CB1-D38997871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349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D55C8-9E6E-DD49-A519-EF67BC420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E37836-7B6A-3648-BF84-C86E067C89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9C5018-52CA-4D49-B74D-36CA82894E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433165-4C51-B34B-B8BD-53B56FF08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63919-1675-1143-93B2-1C68804921FC}" type="datetimeFigureOut">
              <a:rPr lang="en-US" smtClean="0"/>
              <a:t>3/2/21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5DDB2B-BCE4-6B49-984D-4497AE740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CE53E8-61B7-4B40-B336-4223FFB34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B744E-9437-EE46-8CB1-D38997871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300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F0A903-CF98-C549-B92A-205CAF178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0B36B-0DFF-7A49-ADDF-07A6191E93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6912E6-074C-5649-9170-4979843BF9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63919-1675-1143-93B2-1C68804921FC}" type="datetimeFigureOut">
              <a:rPr lang="en-US" smtClean="0"/>
              <a:t>3/2/21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C97A0-74BD-0F4C-85DB-0C6D224805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70A05-F8A1-9549-BFC2-0D9BA51B0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B744E-9437-EE46-8CB1-D38997871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469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0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gif"/><Relationship Id="rId4" Type="http://schemas.openxmlformats.org/officeDocument/2006/relationships/image" Target="../media/image6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tiff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356A4-CF13-7F45-84EF-F8D147FC53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Towards design of inhibitors of SARS-</a:t>
            </a:r>
            <a:r>
              <a:rPr lang="en-US" dirty="0" err="1"/>
              <a:t>CoV</a:t>
            </a:r>
            <a:r>
              <a:rPr lang="en-US" dirty="0"/>
              <a:t> 2 protein folding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3B433E-1D90-0041-909C-17A8AF2E6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1709" y="5137484"/>
            <a:ext cx="2481007" cy="15660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BA3920-404F-F74C-B8E4-E35FD6E57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8452" y="5186571"/>
            <a:ext cx="2796475" cy="15660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85864D-D8DB-E34B-8C84-878C10507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073" y="5137484"/>
            <a:ext cx="1675600" cy="14521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703CEF-DF05-8543-A528-A36CDDAA2D51}"/>
              </a:ext>
            </a:extLst>
          </p:cNvPr>
          <p:cNvSpPr txBox="1"/>
          <p:nvPr/>
        </p:nvSpPr>
        <p:spPr>
          <a:xfrm>
            <a:off x="4233514" y="3886602"/>
            <a:ext cx="44616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Amir Bitran</a:t>
            </a:r>
          </a:p>
          <a:p>
            <a:r>
              <a:rPr lang="en-US" dirty="0"/>
              <a:t>Eugene </a:t>
            </a:r>
            <a:r>
              <a:rPr lang="en-US" dirty="0" err="1"/>
              <a:t>Shakhnovich</a:t>
            </a:r>
            <a:r>
              <a:rPr lang="en-US" dirty="0"/>
              <a:t> Lab</a:t>
            </a:r>
          </a:p>
          <a:p>
            <a:r>
              <a:rPr lang="en-US" dirty="0"/>
              <a:t>Harvard University PhD Program in Biophysics</a:t>
            </a:r>
          </a:p>
        </p:txBody>
      </p:sp>
    </p:spTree>
    <p:extLst>
      <p:ext uri="{BB962C8B-B14F-4D97-AF65-F5344CB8AC3E}">
        <p14:creationId xmlns:p14="http://schemas.microsoft.com/office/powerpoint/2010/main" val="1412954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FC51F-C90E-9D4E-B2A3-F84379511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35" y="156522"/>
            <a:ext cx="12097265" cy="1325563"/>
          </a:xfrm>
        </p:spPr>
        <p:txBody>
          <a:bodyPr>
            <a:normAutofit/>
          </a:bodyPr>
          <a:lstStyle/>
          <a:p>
            <a:r>
              <a:rPr lang="en-US" dirty="0"/>
              <a:t>Off-pathway structures cluster into well-defined conformers with druggable pockets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0C0B99-9F10-C844-A75F-D1C83FB89C2E}"/>
              </a:ext>
            </a:extLst>
          </p:cNvPr>
          <p:cNvSpPr txBox="1"/>
          <p:nvPr/>
        </p:nvSpPr>
        <p:spPr>
          <a:xfrm>
            <a:off x="10401078" y="1592603"/>
            <a:ext cx="1329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Brian Zhao</a:t>
            </a:r>
          </a:p>
        </p:txBody>
      </p:sp>
      <p:pic>
        <p:nvPicPr>
          <p:cNvPr id="8" name="Picture 7" descr="A picture containing toy, person, flower&#10;&#10;Description automatically generated">
            <a:extLst>
              <a:ext uri="{FF2B5EF4-FFF2-40B4-BE49-F238E27FC236}">
                <a16:creationId xmlns:a16="http://schemas.microsoft.com/office/drawing/2014/main" id="{E56EAF7A-5A93-8F42-98F0-C1F15FE6DE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0" r="10625"/>
          <a:stretch/>
        </p:blipFill>
        <p:spPr>
          <a:xfrm>
            <a:off x="-1" y="2299003"/>
            <a:ext cx="3466923" cy="32485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4FBF84-9935-F443-8915-71D2B6C85526}"/>
              </a:ext>
            </a:extLst>
          </p:cNvPr>
          <p:cNvSpPr txBox="1"/>
          <p:nvPr/>
        </p:nvSpPr>
        <p:spPr>
          <a:xfrm>
            <a:off x="933997" y="5805672"/>
            <a:ext cx="1382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Conformer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CE3D96-9EE0-494A-9341-A5E0FB87A26E}"/>
              </a:ext>
            </a:extLst>
          </p:cNvPr>
          <p:cNvSpPr txBox="1"/>
          <p:nvPr/>
        </p:nvSpPr>
        <p:spPr>
          <a:xfrm>
            <a:off x="1731395" y="3923270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8FCAE3-963D-CC48-A583-10C69FADA6C2}"/>
              </a:ext>
            </a:extLst>
          </p:cNvPr>
          <p:cNvSpPr txBox="1"/>
          <p:nvPr/>
        </p:nvSpPr>
        <p:spPr>
          <a:xfrm>
            <a:off x="530008" y="3397610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P2</a:t>
            </a:r>
          </a:p>
        </p:txBody>
      </p:sp>
      <p:pic>
        <p:nvPicPr>
          <p:cNvPr id="14" name="Picture 13" descr="A close up of a toy&#10;&#10;Description automatically generated">
            <a:extLst>
              <a:ext uri="{FF2B5EF4-FFF2-40B4-BE49-F238E27FC236}">
                <a16:creationId xmlns:a16="http://schemas.microsoft.com/office/drawing/2014/main" id="{4E24BAEC-6FAE-B64C-85B3-D12A9C7E93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77" t="3296" r="19805"/>
          <a:stretch/>
        </p:blipFill>
        <p:spPr>
          <a:xfrm>
            <a:off x="3445941" y="2087226"/>
            <a:ext cx="2822572" cy="36111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23221E6-467C-2143-93FB-0C287074CF98}"/>
              </a:ext>
            </a:extLst>
          </p:cNvPr>
          <p:cNvSpPr txBox="1"/>
          <p:nvPr/>
        </p:nvSpPr>
        <p:spPr>
          <a:xfrm>
            <a:off x="4124900" y="3397610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825881-8B10-CD40-B864-0BADAFBD0A2E}"/>
              </a:ext>
            </a:extLst>
          </p:cNvPr>
          <p:cNvSpPr txBox="1"/>
          <p:nvPr/>
        </p:nvSpPr>
        <p:spPr>
          <a:xfrm>
            <a:off x="5633111" y="4107936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732640-2F7E-4B47-9793-B5F010816162}"/>
              </a:ext>
            </a:extLst>
          </p:cNvPr>
          <p:cNvSpPr txBox="1"/>
          <p:nvPr/>
        </p:nvSpPr>
        <p:spPr>
          <a:xfrm>
            <a:off x="4207352" y="5800730"/>
            <a:ext cx="1382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Conformer 2</a:t>
            </a:r>
          </a:p>
        </p:txBody>
      </p:sp>
      <p:pic>
        <p:nvPicPr>
          <p:cNvPr id="5" name="Picture 4" descr="A picture containing food, person, flower&#10;&#10;Description automatically generated">
            <a:extLst>
              <a:ext uri="{FF2B5EF4-FFF2-40B4-BE49-F238E27FC236}">
                <a16:creationId xmlns:a16="http://schemas.microsoft.com/office/drawing/2014/main" id="{C6C77A14-FAA7-DB46-9DC4-F87F778C11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811" t="2592" r="22586"/>
          <a:stretch/>
        </p:blipFill>
        <p:spPr>
          <a:xfrm>
            <a:off x="6095999" y="2218175"/>
            <a:ext cx="3117438" cy="361110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831C29B-EE65-2F41-B5B8-01F1FC48E8BA}"/>
              </a:ext>
            </a:extLst>
          </p:cNvPr>
          <p:cNvSpPr txBox="1"/>
          <p:nvPr/>
        </p:nvSpPr>
        <p:spPr>
          <a:xfrm>
            <a:off x="8422257" y="3280227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5A7D0B-7505-4644-AB88-7AAE2920115A}"/>
              </a:ext>
            </a:extLst>
          </p:cNvPr>
          <p:cNvSpPr txBox="1"/>
          <p:nvPr/>
        </p:nvSpPr>
        <p:spPr>
          <a:xfrm>
            <a:off x="7345385" y="3649559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P1</a:t>
            </a:r>
          </a:p>
        </p:txBody>
      </p:sp>
      <p:pic>
        <p:nvPicPr>
          <p:cNvPr id="9" name="Picture 8" descr="A picture containing toy, food, flower, person&#10;&#10;Description automatically generated">
            <a:extLst>
              <a:ext uri="{FF2B5EF4-FFF2-40B4-BE49-F238E27FC236}">
                <a16:creationId xmlns:a16="http://schemas.microsoft.com/office/drawing/2014/main" id="{3D93759F-82DC-CC43-A92D-74DC95DA5A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396" r="27330"/>
          <a:stretch/>
        </p:blipFill>
        <p:spPr>
          <a:xfrm>
            <a:off x="9306993" y="1973064"/>
            <a:ext cx="2885006" cy="388193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6A468ED-53A2-104F-B56D-AAC2F2CA440B}"/>
              </a:ext>
            </a:extLst>
          </p:cNvPr>
          <p:cNvSpPr txBox="1"/>
          <p:nvPr/>
        </p:nvSpPr>
        <p:spPr>
          <a:xfrm>
            <a:off x="7309278" y="5809688"/>
            <a:ext cx="1382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Conformer 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D395DD1-12CA-2A47-BCDC-DAF3C721F3AC}"/>
              </a:ext>
            </a:extLst>
          </p:cNvPr>
          <p:cNvSpPr txBox="1"/>
          <p:nvPr/>
        </p:nvSpPr>
        <p:spPr>
          <a:xfrm>
            <a:off x="10191899" y="5809688"/>
            <a:ext cx="1382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Conformer 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FE09B9-0C2C-484D-BC75-0AC403E4A276}"/>
              </a:ext>
            </a:extLst>
          </p:cNvPr>
          <p:cNvSpPr txBox="1"/>
          <p:nvPr/>
        </p:nvSpPr>
        <p:spPr>
          <a:xfrm>
            <a:off x="10179348" y="3766942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D02DC7-A154-2540-9D2D-5FF6AB8C9877}"/>
              </a:ext>
            </a:extLst>
          </p:cNvPr>
          <p:cNvSpPr txBox="1"/>
          <p:nvPr/>
        </p:nvSpPr>
        <p:spPr>
          <a:xfrm>
            <a:off x="10998594" y="3464893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P2</a:t>
            </a:r>
          </a:p>
        </p:txBody>
      </p:sp>
    </p:spTree>
    <p:extLst>
      <p:ext uri="{BB962C8B-B14F-4D97-AF65-F5344CB8AC3E}">
        <p14:creationId xmlns:p14="http://schemas.microsoft.com/office/powerpoint/2010/main" val="1082569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9B17A-B661-8948-BB6C-BB3F10F21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714" y="122898"/>
            <a:ext cx="11956286" cy="1325563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OpenGrowth</a:t>
            </a:r>
            <a:r>
              <a:rPr lang="en-US" dirty="0"/>
              <a:t> algorithm: Designing </a:t>
            </a:r>
            <a:r>
              <a:rPr lang="en-US" i="1" dirty="0"/>
              <a:t>custom</a:t>
            </a:r>
            <a:r>
              <a:rPr lang="en-US" dirty="0"/>
              <a:t> small molecules that bind a specific pocket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35630EA3-D61E-AA40-948D-85A4F66296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935"/>
          <a:stretch/>
        </p:blipFill>
        <p:spPr>
          <a:xfrm>
            <a:off x="1860889" y="1725460"/>
            <a:ext cx="7473593" cy="481494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E39992-6F12-BB4B-B164-94DA547C9132}"/>
              </a:ext>
            </a:extLst>
          </p:cNvPr>
          <p:cNvSpPr txBox="1"/>
          <p:nvPr/>
        </p:nvSpPr>
        <p:spPr>
          <a:xfrm>
            <a:off x="8589475" y="6263402"/>
            <a:ext cx="360252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err="1"/>
              <a:t>Chéron</a:t>
            </a:r>
            <a:r>
              <a:rPr lang="en-US" sz="1500" dirty="0"/>
              <a:t>, </a:t>
            </a:r>
            <a:r>
              <a:rPr lang="en-US" sz="1500" dirty="0" err="1"/>
              <a:t>Jasty</a:t>
            </a:r>
            <a:r>
              <a:rPr lang="en-US" sz="1500" dirty="0"/>
              <a:t> &amp; </a:t>
            </a:r>
            <a:r>
              <a:rPr lang="en-US" sz="1500" dirty="0" err="1"/>
              <a:t>Shakhnovich</a:t>
            </a:r>
            <a:r>
              <a:rPr lang="en-US" sz="1500" dirty="0"/>
              <a:t>, </a:t>
            </a:r>
            <a:r>
              <a:rPr lang="en-US" sz="1500" i="1" dirty="0"/>
              <a:t>J. Med. Chem.</a:t>
            </a:r>
          </a:p>
          <a:p>
            <a:r>
              <a:rPr lang="en-US" sz="1500" dirty="0"/>
              <a:t>59, 4171-4188 (2016)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A52A8E-6333-EA44-A4CE-88A2BE786277}"/>
              </a:ext>
            </a:extLst>
          </p:cNvPr>
          <p:cNvSpPr txBox="1"/>
          <p:nvPr/>
        </p:nvSpPr>
        <p:spPr>
          <a:xfrm>
            <a:off x="7697164" y="1909823"/>
            <a:ext cx="2844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(fragment = chemical group)</a:t>
            </a:r>
          </a:p>
        </p:txBody>
      </p:sp>
    </p:spTree>
    <p:extLst>
      <p:ext uri="{BB962C8B-B14F-4D97-AF65-F5344CB8AC3E}">
        <p14:creationId xmlns:p14="http://schemas.microsoft.com/office/powerpoint/2010/main" val="1044498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88F49-5224-314F-8D5E-77D06BCC1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OSG resources instrumental to the success of this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D7740-7A88-B84D-90F5-194DB4734A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 is to obtain multiple </a:t>
            </a:r>
            <a:r>
              <a:rPr lang="en-US" i="1" dirty="0"/>
              <a:t>tight</a:t>
            </a:r>
            <a:r>
              <a:rPr lang="en-US" dirty="0"/>
              <a:t> binders (sub-50 </a:t>
            </a:r>
            <a:r>
              <a:rPr lang="en-US" dirty="0" err="1"/>
              <a:t>nM</a:t>
            </a:r>
            <a:r>
              <a:rPr lang="en-US" dirty="0"/>
              <a:t> affinity)—represent less than 1 in 100,000 designed compounds</a:t>
            </a:r>
          </a:p>
          <a:p>
            <a:r>
              <a:rPr lang="en-US" dirty="0"/>
              <a:t>Single </a:t>
            </a:r>
            <a:r>
              <a:rPr lang="en-US" dirty="0" err="1"/>
              <a:t>opengrowth</a:t>
            </a:r>
            <a:r>
              <a:rPr lang="en-US" dirty="0"/>
              <a:t> job produces ~100 compounds after 7 days</a:t>
            </a:r>
          </a:p>
          <a:p>
            <a:r>
              <a:rPr lang="en-US" dirty="0"/>
              <a:t>OSG enabled significant parallelization—4000 jobs per pocket (24K jobs total) and thus ~2.4 million compounds produced</a:t>
            </a:r>
          </a:p>
          <a:p>
            <a:pPr lvl="1"/>
            <a:r>
              <a:rPr lang="en-US" dirty="0"/>
              <a:t>4 million CPU hours run within a few weeks</a:t>
            </a:r>
          </a:p>
          <a:p>
            <a:r>
              <a:rPr lang="en-US" dirty="0"/>
              <a:t>Such throughput impossible on other clusters within a reasonable time due to significant queues for limited CPUs (e.g. Harvard Canon cluster: 75K CPUs total, 5K users) </a:t>
            </a:r>
          </a:p>
        </p:txBody>
      </p:sp>
    </p:spTree>
    <p:extLst>
      <p:ext uri="{BB962C8B-B14F-4D97-AF65-F5344CB8AC3E}">
        <p14:creationId xmlns:p14="http://schemas.microsoft.com/office/powerpoint/2010/main" val="209612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6B5E4-CD2B-174F-A966-5808D8D2C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 of computational docking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35386C-F2E2-1542-B325-A54F638B9940}"/>
              </a:ext>
            </a:extLst>
          </p:cNvPr>
          <p:cNvSpPr/>
          <p:nvPr/>
        </p:nvSpPr>
        <p:spPr>
          <a:xfrm>
            <a:off x="838202" y="2074783"/>
            <a:ext cx="3640810" cy="36421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71A41F-5AD5-8E47-B04A-1460F18CDBDF}"/>
              </a:ext>
            </a:extLst>
          </p:cNvPr>
          <p:cNvSpPr txBox="1"/>
          <p:nvPr/>
        </p:nvSpPr>
        <p:spPr>
          <a:xfrm>
            <a:off x="914317" y="2074783"/>
            <a:ext cx="348857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Initial screen with </a:t>
            </a:r>
            <a:r>
              <a:rPr lang="en-US" sz="3200" b="1" dirty="0" err="1"/>
              <a:t>autodock</a:t>
            </a:r>
            <a:r>
              <a:rPr lang="en-US" sz="3200" b="1" dirty="0"/>
              <a:t> </a:t>
            </a:r>
            <a:r>
              <a:rPr lang="en-US" sz="3200" b="1" dirty="0" err="1"/>
              <a:t>vinna</a:t>
            </a:r>
            <a:endParaRPr lang="en-US" sz="3200" b="1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188C97-B980-C04E-899A-108BB4DB0A33}"/>
              </a:ext>
            </a:extLst>
          </p:cNvPr>
          <p:cNvSpPr txBox="1"/>
          <p:nvPr/>
        </p:nvSpPr>
        <p:spPr>
          <a:xfrm>
            <a:off x="838202" y="3223894"/>
            <a:ext cx="36408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57 tight* binders to misfolded state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/>
              <a:t>8 designed with </a:t>
            </a:r>
            <a:r>
              <a:rPr lang="en-US" sz="2400" b="1" dirty="0" err="1"/>
              <a:t>Opengrowth</a:t>
            </a:r>
            <a:endParaRPr lang="en-US" sz="24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49 approved, existing compounds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E5285B24-1EF9-7348-97B6-B42024E3336A}"/>
              </a:ext>
            </a:extLst>
          </p:cNvPr>
          <p:cNvSpPr/>
          <p:nvPr/>
        </p:nvSpPr>
        <p:spPr>
          <a:xfrm>
            <a:off x="5036677" y="3802949"/>
            <a:ext cx="1720584" cy="664889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9B3F6A-0ECC-7F4A-A649-F59681536C20}"/>
              </a:ext>
            </a:extLst>
          </p:cNvPr>
          <p:cNvSpPr/>
          <p:nvPr/>
        </p:nvSpPr>
        <p:spPr>
          <a:xfrm>
            <a:off x="7112432" y="2074783"/>
            <a:ext cx="3640810" cy="36421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593F58-319F-4E4A-AD86-91E8F7FE6A02}"/>
              </a:ext>
            </a:extLst>
          </p:cNvPr>
          <p:cNvSpPr txBox="1"/>
          <p:nvPr/>
        </p:nvSpPr>
        <p:spPr>
          <a:xfrm>
            <a:off x="7188547" y="2074783"/>
            <a:ext cx="378425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Verification with molecular dynamics</a:t>
            </a:r>
          </a:p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A5262A-330C-0747-9ECB-BBF639E920AD}"/>
              </a:ext>
            </a:extLst>
          </p:cNvPr>
          <p:cNvSpPr txBox="1"/>
          <p:nvPr/>
        </p:nvSpPr>
        <p:spPr>
          <a:xfrm>
            <a:off x="7112432" y="3223894"/>
            <a:ext cx="364081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33 show tight binding (58% of initial hits)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15 show specificity for misfolded state over native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5E1562-9B69-8540-8615-99B820429FA1}"/>
              </a:ext>
            </a:extLst>
          </p:cNvPr>
          <p:cNvSpPr txBox="1"/>
          <p:nvPr/>
        </p:nvSpPr>
        <p:spPr>
          <a:xfrm>
            <a:off x="10398010" y="1408960"/>
            <a:ext cx="1558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Brian Zhao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2BCA6C-E9EB-3E45-9AA2-80CB9A44E240}"/>
              </a:ext>
            </a:extLst>
          </p:cNvPr>
          <p:cNvSpPr txBox="1"/>
          <p:nvPr/>
        </p:nvSpPr>
        <p:spPr>
          <a:xfrm>
            <a:off x="553396" y="6086216"/>
            <a:ext cx="6191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*Binding energy stronger than -10 kcal/mol (sub 50 </a:t>
            </a:r>
            <a:r>
              <a:rPr lang="en-US" dirty="0" err="1"/>
              <a:t>nM</a:t>
            </a:r>
            <a:r>
              <a:rPr lang="en-US" dirty="0"/>
              <a:t> affinity)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441846-87B9-8349-A69D-96565D7169A2}"/>
              </a:ext>
            </a:extLst>
          </p:cNvPr>
          <p:cNvSpPr txBox="1"/>
          <p:nvPr/>
        </p:nvSpPr>
        <p:spPr>
          <a:xfrm>
            <a:off x="553396" y="6363214"/>
            <a:ext cx="102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**At least 3 kcal/mol energy gap between misfolded and native state binding  (&gt;150-fold affinity difference)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22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6" grpId="0"/>
      <p:bldP spid="17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3ABAA-A0F3-4F8D-9261-B38D66B99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 of binding energies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B15A1F9-1EA5-3941-B37F-1EF276229F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5816603"/>
              </p:ext>
            </p:extLst>
          </p:nvPr>
        </p:nvGraphicFramePr>
        <p:xfrm>
          <a:off x="755325" y="1785938"/>
          <a:ext cx="5691499" cy="3878528"/>
        </p:xfrm>
        <a:graphic>
          <a:graphicData uri="http://schemas.openxmlformats.org/drawingml/2006/table">
            <a:tbl>
              <a:tblPr/>
              <a:tblGrid>
                <a:gridCol w="2701219">
                  <a:extLst>
                    <a:ext uri="{9D8B030D-6E8A-4147-A177-3AD203B41FA5}">
                      <a16:colId xmlns:a16="http://schemas.microsoft.com/office/drawing/2014/main" val="3292650114"/>
                    </a:ext>
                  </a:extLst>
                </a:gridCol>
                <a:gridCol w="996760">
                  <a:extLst>
                    <a:ext uri="{9D8B030D-6E8A-4147-A177-3AD203B41FA5}">
                      <a16:colId xmlns:a16="http://schemas.microsoft.com/office/drawing/2014/main" val="2100493147"/>
                    </a:ext>
                  </a:extLst>
                </a:gridCol>
                <a:gridCol w="996760">
                  <a:extLst>
                    <a:ext uri="{9D8B030D-6E8A-4147-A177-3AD203B41FA5}">
                      <a16:colId xmlns:a16="http://schemas.microsoft.com/office/drawing/2014/main" val="2423608118"/>
                    </a:ext>
                  </a:extLst>
                </a:gridCol>
                <a:gridCol w="996760">
                  <a:extLst>
                    <a:ext uri="{9D8B030D-6E8A-4147-A177-3AD203B41FA5}">
                      <a16:colId xmlns:a16="http://schemas.microsoft.com/office/drawing/2014/main" val="3411714696"/>
                    </a:ext>
                  </a:extLst>
                </a:gridCol>
              </a:tblGrid>
              <a:tr h="238191">
                <a:tc>
                  <a:txBody>
                    <a:bodyPr/>
                    <a:lstStyle/>
                    <a:p>
                      <a:pPr algn="l" rtl="0" fontAlgn="b"/>
                      <a:endParaRPr lang="en-GB" sz="1400" dirty="0">
                        <a:effectLst/>
                        <a:latin typeface="+mn-lt"/>
                      </a:endParaRPr>
                    </a:p>
                  </a:txBody>
                  <a:tcPr marL="21786" marR="21786" marT="14524" marB="1452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Overall</a:t>
                      </a:r>
                    </a:p>
                  </a:txBody>
                  <a:tcPr marL="21786" marR="21786" marT="14524" marB="1452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Native</a:t>
                      </a:r>
                    </a:p>
                  </a:txBody>
                  <a:tcPr marL="21786" marR="21786" marT="14524" marB="1452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7CC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 score</a:t>
                      </a:r>
                    </a:p>
                  </a:txBody>
                  <a:tcPr marL="21786" marR="21786" marT="14524" marB="1452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0728055"/>
                  </a:ext>
                </a:extLst>
              </a:tr>
              <a:tr h="238191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c2p2_Ci-988</a:t>
                      </a:r>
                    </a:p>
                  </a:txBody>
                  <a:tcPr marL="21786" marR="21786" marT="14524" marB="1452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-24.99</a:t>
                      </a:r>
                    </a:p>
                  </a:txBody>
                  <a:tcPr marL="21786" marR="21786" marT="14524" marB="1452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dirty="0">
                          <a:effectLst/>
                          <a:latin typeface="+mn-lt"/>
                        </a:rPr>
                        <a:t>-17.82</a:t>
                      </a:r>
                    </a:p>
                  </a:txBody>
                  <a:tcPr marL="21786" marR="21786" marT="14524" marB="1452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GB" sz="1400" dirty="0">
                        <a:effectLst/>
                        <a:latin typeface="+mn-lt"/>
                      </a:endParaRPr>
                    </a:p>
                  </a:txBody>
                  <a:tcPr marL="21786" marR="21786" marT="14524" marB="1452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2866967"/>
                  </a:ext>
                </a:extLst>
              </a:tr>
              <a:tr h="191714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c2p2_r1-102</a:t>
                      </a:r>
                    </a:p>
                  </a:txBody>
                  <a:tcPr marL="21786" marR="21786" marT="14524" marB="1452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-24.65</a:t>
                      </a:r>
                    </a:p>
                  </a:txBody>
                  <a:tcPr marL="21786" marR="21786" marT="14524" marB="1452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-12.63</a:t>
                      </a:r>
                    </a:p>
                  </a:txBody>
                  <a:tcPr marL="21786" marR="21786" marT="14524" marB="1452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21786" marR="21786" marT="14524" marB="1452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9493042"/>
                  </a:ext>
                </a:extLst>
              </a:tr>
              <a:tr h="191714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c2p1_Silmitasertib</a:t>
                      </a:r>
                    </a:p>
                  </a:txBody>
                  <a:tcPr marL="21786" marR="21786" marT="14524" marB="1452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-20.95</a:t>
                      </a:r>
                    </a:p>
                  </a:txBody>
                  <a:tcPr marL="21786" marR="21786" marT="14524" marB="1452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0" dirty="0">
                          <a:effectLst/>
                          <a:latin typeface="+mn-lt"/>
                        </a:rPr>
                        <a:t>-13.33</a:t>
                      </a:r>
                    </a:p>
                  </a:txBody>
                  <a:tcPr marL="21786" marR="21786" marT="14524" marB="1452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GB" sz="1400" b="0" dirty="0">
                        <a:effectLst/>
                        <a:latin typeface="+mn-lt"/>
                      </a:endParaRPr>
                    </a:p>
                  </a:txBody>
                  <a:tcPr marL="21786" marR="21786" marT="14524" marB="1452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6413562"/>
                  </a:ext>
                </a:extLst>
              </a:tr>
              <a:tr h="238191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c2p1_Pranlukast</a:t>
                      </a:r>
                    </a:p>
                  </a:txBody>
                  <a:tcPr marL="21786" marR="21786" marT="14524" marB="1452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-19.26</a:t>
                      </a:r>
                    </a:p>
                  </a:txBody>
                  <a:tcPr marL="21786" marR="21786" marT="14524" marB="1452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dirty="0">
                          <a:effectLst/>
                          <a:latin typeface="+mn-lt"/>
                        </a:rPr>
                        <a:t>-15.53</a:t>
                      </a:r>
                    </a:p>
                  </a:txBody>
                  <a:tcPr marL="21786" marR="21786" marT="14524" marB="1452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GB" sz="1400" dirty="0">
                        <a:effectLst/>
                        <a:latin typeface="+mn-lt"/>
                      </a:endParaRPr>
                    </a:p>
                  </a:txBody>
                  <a:tcPr marL="21786" marR="21786" marT="14524" marB="1452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4918961"/>
                  </a:ext>
                </a:extLst>
              </a:tr>
              <a:tr h="191714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c3p1_Gedatolisib</a:t>
                      </a:r>
                    </a:p>
                  </a:txBody>
                  <a:tcPr marL="21786" marR="21786" marT="14524" marB="1452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-18.67</a:t>
                      </a:r>
                    </a:p>
                  </a:txBody>
                  <a:tcPr marL="21786" marR="21786" marT="14524" marB="1452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-11.25</a:t>
                      </a:r>
                    </a:p>
                  </a:txBody>
                  <a:tcPr marL="21786" marR="21786" marT="14524" marB="1452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GB" sz="1400" b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1786" marR="21786" marT="14524" marB="1452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9577995"/>
                  </a:ext>
                </a:extLst>
              </a:tr>
              <a:tr h="191714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c2p2_Piketoprofen</a:t>
                      </a:r>
                    </a:p>
                  </a:txBody>
                  <a:tcPr marL="21786" marR="21786" marT="14524" marB="1452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-17.02</a:t>
                      </a:r>
                    </a:p>
                  </a:txBody>
                  <a:tcPr marL="21786" marR="21786" marT="14524" marB="1452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-8.15</a:t>
                      </a:r>
                    </a:p>
                  </a:txBody>
                  <a:tcPr marL="21786" marR="21786" marT="14524" marB="1452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GB" sz="1400" b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1786" marR="21786" marT="14524" marB="1452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5257190"/>
                  </a:ext>
                </a:extLst>
              </a:tr>
              <a:tr h="238191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c2p2_Mk3207</a:t>
                      </a:r>
                    </a:p>
                  </a:txBody>
                  <a:tcPr marL="21786" marR="21786" marT="14524" marB="1452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-16.40</a:t>
                      </a:r>
                    </a:p>
                  </a:txBody>
                  <a:tcPr marL="21786" marR="21786" marT="14524" marB="1452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dirty="0">
                          <a:effectLst/>
                          <a:latin typeface="+mn-lt"/>
                        </a:rPr>
                        <a:t>-10.56</a:t>
                      </a:r>
                    </a:p>
                  </a:txBody>
                  <a:tcPr marL="21786" marR="21786" marT="14524" marB="1452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GB" sz="1400" dirty="0">
                        <a:effectLst/>
                        <a:latin typeface="+mn-lt"/>
                      </a:endParaRPr>
                    </a:p>
                  </a:txBody>
                  <a:tcPr marL="21786" marR="21786" marT="14524" marB="1452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6865386"/>
                  </a:ext>
                </a:extLst>
              </a:tr>
              <a:tr h="191714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c2p1_Glisamuride</a:t>
                      </a:r>
                    </a:p>
                  </a:txBody>
                  <a:tcPr marL="21786" marR="21786" marT="14524" marB="1452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-16.08</a:t>
                      </a:r>
                    </a:p>
                  </a:txBody>
                  <a:tcPr marL="21786" marR="21786" marT="14524" marB="1452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-14.86</a:t>
                      </a:r>
                    </a:p>
                  </a:txBody>
                  <a:tcPr marL="21786" marR="21786" marT="14524" marB="1452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GB" sz="1400" b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1786" marR="21786" marT="14524" marB="1452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9107766"/>
                  </a:ext>
                </a:extLst>
              </a:tr>
              <a:tr h="238191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c2p1_Radotinib_deprotonated</a:t>
                      </a:r>
                    </a:p>
                  </a:txBody>
                  <a:tcPr marL="21786" marR="21786" marT="14524" marB="1452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-15.95</a:t>
                      </a:r>
                    </a:p>
                  </a:txBody>
                  <a:tcPr marL="21786" marR="21786" marT="14524" marB="1452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dirty="0">
                          <a:effectLst/>
                          <a:latin typeface="+mn-lt"/>
                        </a:rPr>
                        <a:t>-12.45</a:t>
                      </a:r>
                    </a:p>
                  </a:txBody>
                  <a:tcPr marL="21786" marR="21786" marT="14524" marB="1452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GB" sz="1400" dirty="0">
                        <a:effectLst/>
                        <a:latin typeface="+mn-lt"/>
                      </a:endParaRPr>
                    </a:p>
                  </a:txBody>
                  <a:tcPr marL="21786" marR="21786" marT="14524" marB="1452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1746752"/>
                  </a:ext>
                </a:extLst>
              </a:tr>
              <a:tr h="191714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c2p1_Ocaperidone</a:t>
                      </a:r>
                    </a:p>
                  </a:txBody>
                  <a:tcPr marL="21786" marR="21786" marT="14524" marB="1452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-15.94</a:t>
                      </a:r>
                    </a:p>
                  </a:txBody>
                  <a:tcPr marL="21786" marR="21786" marT="14524" marB="1452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-8.36</a:t>
                      </a:r>
                    </a:p>
                  </a:txBody>
                  <a:tcPr marL="21786" marR="21786" marT="14524" marB="1452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GB" sz="1400" b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1786" marR="21786" marT="14524" marB="1452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1971147"/>
                  </a:ext>
                </a:extLst>
              </a:tr>
              <a:tr h="238191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c2p2_Dirlotapide</a:t>
                      </a:r>
                    </a:p>
                  </a:txBody>
                  <a:tcPr marL="21786" marR="21786" marT="14524" marB="1452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-15.94</a:t>
                      </a:r>
                    </a:p>
                  </a:txBody>
                  <a:tcPr marL="21786" marR="21786" marT="14524" marB="1452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dirty="0">
                          <a:effectLst/>
                          <a:latin typeface="+mn-lt"/>
                        </a:rPr>
                        <a:t>-22.27</a:t>
                      </a:r>
                    </a:p>
                  </a:txBody>
                  <a:tcPr marL="21786" marR="21786" marT="14524" marB="1452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GB" sz="1400" dirty="0">
                        <a:effectLst/>
                        <a:latin typeface="+mn-lt"/>
                      </a:endParaRPr>
                    </a:p>
                  </a:txBody>
                  <a:tcPr marL="21786" marR="21786" marT="14524" marB="1452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6491575"/>
                  </a:ext>
                </a:extLst>
              </a:tr>
              <a:tr h="191714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c1p2_Heliomycin</a:t>
                      </a:r>
                    </a:p>
                  </a:txBody>
                  <a:tcPr marL="21786" marR="21786" marT="14524" marB="1452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-15.61</a:t>
                      </a:r>
                    </a:p>
                  </a:txBody>
                  <a:tcPr marL="21786" marR="21786" marT="14524" marB="1452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-11.64</a:t>
                      </a:r>
                    </a:p>
                  </a:txBody>
                  <a:tcPr marL="21786" marR="21786" marT="14524" marB="1452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GB" sz="1400" b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1786" marR="21786" marT="14524" marB="1452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0380625"/>
                  </a:ext>
                </a:extLst>
              </a:tr>
              <a:tr h="191714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c1p2_Ar-12</a:t>
                      </a:r>
                    </a:p>
                  </a:txBody>
                  <a:tcPr marL="21786" marR="21786" marT="14524" marB="1452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-15.42</a:t>
                      </a:r>
                    </a:p>
                  </a:txBody>
                  <a:tcPr marL="21786" marR="21786" marT="14524" marB="1452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-12.07</a:t>
                      </a:r>
                    </a:p>
                  </a:txBody>
                  <a:tcPr marL="21786" marR="21786" marT="14524" marB="1452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GB" sz="1400" b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1786" marR="21786" marT="14524" marB="1452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0547082"/>
                  </a:ext>
                </a:extLst>
              </a:tr>
              <a:tr h="238191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c2p2_r1-14</a:t>
                      </a:r>
                    </a:p>
                  </a:txBody>
                  <a:tcPr marL="21786" marR="21786" marT="14524" marB="1452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-14.76</a:t>
                      </a:r>
                    </a:p>
                  </a:txBody>
                  <a:tcPr marL="21786" marR="21786" marT="14524" marB="1452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dirty="0"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-20.19</a:t>
                      </a:r>
                    </a:p>
                  </a:txBody>
                  <a:tcPr marL="21786" marR="21786" marT="14524" marB="1452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dirty="0"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21786" marR="21786" marT="14524" marB="1452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0772244"/>
                  </a:ext>
                </a:extLst>
              </a:tr>
              <a:tr h="191714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c2p2_Talniflumate</a:t>
                      </a:r>
                    </a:p>
                  </a:txBody>
                  <a:tcPr marL="21786" marR="21786" marT="14524" marB="1452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-14.44</a:t>
                      </a:r>
                    </a:p>
                  </a:txBody>
                  <a:tcPr marL="21786" marR="21786" marT="14524" marB="1452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-5.88</a:t>
                      </a:r>
                    </a:p>
                  </a:txBody>
                  <a:tcPr marL="21786" marR="21786" marT="14524" marB="1452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GB" sz="1400" b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1786" marR="21786" marT="14524" marB="14524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6198556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24EB82B-63E0-9E41-8E79-FA2EC25CD8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594595"/>
              </p:ext>
            </p:extLst>
          </p:nvPr>
        </p:nvGraphicFramePr>
        <p:xfrm>
          <a:off x="6770246" y="1762772"/>
          <a:ext cx="4707804" cy="4115054"/>
        </p:xfrm>
        <a:graphic>
          <a:graphicData uri="http://schemas.openxmlformats.org/drawingml/2006/table">
            <a:tbl>
              <a:tblPr/>
              <a:tblGrid>
                <a:gridCol w="2234352">
                  <a:extLst>
                    <a:ext uri="{9D8B030D-6E8A-4147-A177-3AD203B41FA5}">
                      <a16:colId xmlns:a16="http://schemas.microsoft.com/office/drawing/2014/main" val="2923440336"/>
                    </a:ext>
                  </a:extLst>
                </a:gridCol>
                <a:gridCol w="824484">
                  <a:extLst>
                    <a:ext uri="{9D8B030D-6E8A-4147-A177-3AD203B41FA5}">
                      <a16:colId xmlns:a16="http://schemas.microsoft.com/office/drawing/2014/main" val="2226967600"/>
                    </a:ext>
                  </a:extLst>
                </a:gridCol>
                <a:gridCol w="824484">
                  <a:extLst>
                    <a:ext uri="{9D8B030D-6E8A-4147-A177-3AD203B41FA5}">
                      <a16:colId xmlns:a16="http://schemas.microsoft.com/office/drawing/2014/main" val="3669637407"/>
                    </a:ext>
                  </a:extLst>
                </a:gridCol>
                <a:gridCol w="824484">
                  <a:extLst>
                    <a:ext uri="{9D8B030D-6E8A-4147-A177-3AD203B41FA5}">
                      <a16:colId xmlns:a16="http://schemas.microsoft.com/office/drawing/2014/main" val="2803173179"/>
                    </a:ext>
                  </a:extLst>
                </a:gridCol>
              </a:tblGrid>
              <a:tr h="189438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c2p1_Golvatinib</a:t>
                      </a: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-14.39</a:t>
                      </a: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-14.53</a:t>
                      </a: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GB" sz="1400" b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8394789"/>
                  </a:ext>
                </a:extLst>
              </a:tr>
              <a:tr h="189438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c2p2_Vs-5584</a:t>
                      </a: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-14.18</a:t>
                      </a: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0" dirty="0">
                          <a:effectLst/>
                          <a:latin typeface="+mn-lt"/>
                        </a:rPr>
                        <a:t>-13.19</a:t>
                      </a: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GB" sz="1400" b="0">
                        <a:effectLst/>
                        <a:latin typeface="+mn-lt"/>
                      </a:endParaRP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3574050"/>
                  </a:ext>
                </a:extLst>
              </a:tr>
              <a:tr h="235363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c1p1_r1-1701</a:t>
                      </a: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-14.04</a:t>
                      </a: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dirty="0"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-17.28</a:t>
                      </a: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dirty="0">
                          <a:effectLst/>
                          <a:latin typeface="+mn-lt"/>
                        </a:rPr>
                        <a:t>2.5</a:t>
                      </a: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8789156"/>
                  </a:ext>
                </a:extLst>
              </a:tr>
              <a:tr h="189438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c2p2_Spiclomazine</a:t>
                      </a: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-13.82</a:t>
                      </a: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-8.28</a:t>
                      </a: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GB" sz="1400" b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569068"/>
                  </a:ext>
                </a:extLst>
              </a:tr>
              <a:tr h="189438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c2p1_Tioclomarol</a:t>
                      </a: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-12.33</a:t>
                      </a: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-9.29</a:t>
                      </a: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GB" sz="1400" b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3009167"/>
                  </a:ext>
                </a:extLst>
              </a:tr>
              <a:tr h="189438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c2p2_Balaglitazone</a:t>
                      </a: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-12.27</a:t>
                      </a: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-8.84</a:t>
                      </a: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GB" sz="1400" b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2390007"/>
                  </a:ext>
                </a:extLst>
              </a:tr>
              <a:tr h="189438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c3p1_Azd-4547</a:t>
                      </a: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-12.15</a:t>
                      </a: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-8.06</a:t>
                      </a: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GB" sz="1400" b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7994128"/>
                  </a:ext>
                </a:extLst>
              </a:tr>
              <a:tr h="189438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c2p2_Ethyl-biscoumacetate</a:t>
                      </a: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-12.13</a:t>
                      </a: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-9.78</a:t>
                      </a: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GB" sz="1400" b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7571470"/>
                  </a:ext>
                </a:extLst>
              </a:tr>
              <a:tr h="189438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c3p1_Ubrogepant</a:t>
                      </a: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-12.01</a:t>
                      </a: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-13.72</a:t>
                      </a: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GB" sz="1400" b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2466168"/>
                  </a:ext>
                </a:extLst>
              </a:tr>
              <a:tr h="189438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c2p1_Tulopafant</a:t>
                      </a: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-11.89</a:t>
                      </a: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-11.96</a:t>
                      </a: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GB" sz="1400" b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3860317"/>
                  </a:ext>
                </a:extLst>
              </a:tr>
              <a:tr h="189438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c3p1_Merestinib</a:t>
                      </a: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-11.62</a:t>
                      </a: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-18.25</a:t>
                      </a: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GB" sz="1400" b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9723908"/>
                  </a:ext>
                </a:extLst>
              </a:tr>
              <a:tr h="235363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c2p1_Nilotinib_deprotonated</a:t>
                      </a: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-11.30</a:t>
                      </a: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dirty="0">
                          <a:effectLst/>
                          <a:latin typeface="+mn-lt"/>
                        </a:rPr>
                        <a:t>-13.55</a:t>
                      </a: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GB" sz="1400">
                        <a:effectLst/>
                        <a:latin typeface="+mn-lt"/>
                      </a:endParaRP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2540496"/>
                  </a:ext>
                </a:extLst>
              </a:tr>
              <a:tr h="189438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c2p1_Radotinib_protonated</a:t>
                      </a: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-10.77</a:t>
                      </a: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-8.82</a:t>
                      </a: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GB" sz="1400" b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604596"/>
                  </a:ext>
                </a:extLst>
              </a:tr>
              <a:tr h="189438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c4p1_Setipafant</a:t>
                      </a: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-10.69</a:t>
                      </a: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-19.34</a:t>
                      </a: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GB" sz="1400" b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1875994"/>
                  </a:ext>
                </a:extLst>
              </a:tr>
              <a:tr h="189438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c2p1_Pf-00477736</a:t>
                      </a: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-10.61</a:t>
                      </a: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-9.90</a:t>
                      </a: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GB" sz="1400" b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6089815"/>
                  </a:ext>
                </a:extLst>
              </a:tr>
              <a:tr h="189438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c3p1_Fluazuron</a:t>
                      </a: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-10.57</a:t>
                      </a: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-10.75</a:t>
                      </a: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GB" sz="1400" b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0314529"/>
                  </a:ext>
                </a:extLst>
              </a:tr>
              <a:tr h="235363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c2p3_r1-540</a:t>
                      </a: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-10.55</a:t>
                      </a: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dirty="0"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-5.21</a:t>
                      </a: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dirty="0">
                          <a:effectLst/>
                          <a:latin typeface="+mn-lt"/>
                        </a:rPr>
                        <a:t>2.2</a:t>
                      </a:r>
                    </a:p>
                  </a:txBody>
                  <a:tcPr marL="21527" marR="21527" marT="14351" marB="1435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86487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7EFFA45-C8F9-0C40-BAAA-E9492AD19C33}"/>
              </a:ext>
            </a:extLst>
          </p:cNvPr>
          <p:cNvSpPr txBox="1"/>
          <p:nvPr/>
        </p:nvSpPr>
        <p:spPr>
          <a:xfrm>
            <a:off x="1576551" y="5960048"/>
            <a:ext cx="8749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C{n}p{m} refers to a compound that binds conformer n and pocket m within that conformer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F5AEF6-A5DC-0D48-B32A-9AF7B451AF41}"/>
              </a:ext>
            </a:extLst>
          </p:cNvPr>
          <p:cNvSpPr txBox="1"/>
          <p:nvPr/>
        </p:nvSpPr>
        <p:spPr>
          <a:xfrm>
            <a:off x="10179349" y="1218885"/>
            <a:ext cx="1558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Brian Zhao</a:t>
            </a:r>
          </a:p>
        </p:txBody>
      </p:sp>
    </p:spTree>
    <p:extLst>
      <p:ext uri="{BB962C8B-B14F-4D97-AF65-F5344CB8AC3E}">
        <p14:creationId xmlns:p14="http://schemas.microsoft.com/office/powerpoint/2010/main" val="3424046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E2124-135E-8746-93ED-4A6B99638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63300" cy="1325563"/>
          </a:xfrm>
        </p:spPr>
        <p:txBody>
          <a:bodyPr/>
          <a:lstStyle/>
          <a:p>
            <a:r>
              <a:rPr lang="en-US" dirty="0"/>
              <a:t>Experimental test of computational predictions</a:t>
            </a:r>
          </a:p>
        </p:txBody>
      </p:sp>
    </p:spTree>
    <p:extLst>
      <p:ext uri="{BB962C8B-B14F-4D97-AF65-F5344CB8AC3E}">
        <p14:creationId xmlns:p14="http://schemas.microsoft.com/office/powerpoint/2010/main" val="3353472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B4844-673F-5949-8A90-E65BD43FC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effect of compounds on RBD refolding</a:t>
            </a:r>
          </a:p>
        </p:txBody>
      </p:sp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345D5628-08A8-054D-9B00-7A83C55161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29" r="7508"/>
          <a:stretch/>
        </p:blipFill>
        <p:spPr>
          <a:xfrm>
            <a:off x="1" y="2342065"/>
            <a:ext cx="3884016" cy="3155999"/>
          </a:xfrm>
          <a:prstGeom prst="rect">
            <a:avLst/>
          </a:prstGeom>
        </p:spPr>
      </p:pic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A7F7A5A1-DD44-A84E-9434-52DDCDAF2C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79" r="6584"/>
          <a:stretch/>
        </p:blipFill>
        <p:spPr>
          <a:xfrm>
            <a:off x="3930613" y="2342065"/>
            <a:ext cx="3844704" cy="3009746"/>
          </a:xfrm>
          <a:prstGeom prst="rect">
            <a:avLst/>
          </a:prstGeom>
        </p:spPr>
      </p:pic>
      <p:pic>
        <p:nvPicPr>
          <p:cNvPr id="6" name="Picture 5" descr="Chart, bar chart&#10;&#10;Description automatically generated">
            <a:extLst>
              <a:ext uri="{FF2B5EF4-FFF2-40B4-BE49-F238E27FC236}">
                <a16:creationId xmlns:a16="http://schemas.microsoft.com/office/drawing/2014/main" id="{A100CE7C-677D-DC40-BB39-6F42E94866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8339" y="2342066"/>
            <a:ext cx="4233662" cy="35735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F631A5-A748-6A49-A149-E158F16414A5}"/>
              </a:ext>
            </a:extLst>
          </p:cNvPr>
          <p:cNvSpPr txBox="1"/>
          <p:nvPr/>
        </p:nvSpPr>
        <p:spPr>
          <a:xfrm>
            <a:off x="342737" y="5905471"/>
            <a:ext cx="5060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No slowdown due to compounds so far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4EC2FF-FEC7-8640-9973-C29C1904880A}"/>
                  </a:ext>
                </a:extLst>
              </p:cNvPr>
              <p:cNvSpPr txBox="1"/>
              <p:nvPr/>
            </p:nvSpPr>
            <p:spPr>
              <a:xfrm>
                <a:off x="1455576" y="3244334"/>
                <a:ext cx="24750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Υ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=0.014±0.002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4EC2FF-FEC7-8640-9973-C29C190488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5576" y="3244334"/>
                <a:ext cx="2475037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D04882D-0B6C-014D-8D2D-5AD465108FEB}"/>
                  </a:ext>
                </a:extLst>
              </p:cNvPr>
              <p:cNvSpPr txBox="1"/>
              <p:nvPr/>
            </p:nvSpPr>
            <p:spPr>
              <a:xfrm>
                <a:off x="5403033" y="4371986"/>
                <a:ext cx="23467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Υ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=0.02±0.002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D04882D-0B6C-014D-8D2D-5AD465108F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3033" y="4371986"/>
                <a:ext cx="2346796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A90E3EA1-5AB3-1E4A-84FF-FC4BE96CB923}"/>
              </a:ext>
            </a:extLst>
          </p:cNvPr>
          <p:cNvSpPr txBox="1"/>
          <p:nvPr/>
        </p:nvSpPr>
        <p:spPr>
          <a:xfrm>
            <a:off x="342737" y="6328268"/>
            <a:ext cx="11634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Repeat while accounting for native disulfides &amp; increase experimental screening throughput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0A3772-0332-C747-BB32-56E6A1BB6668}"/>
              </a:ext>
            </a:extLst>
          </p:cNvPr>
          <p:cNvSpPr txBox="1"/>
          <p:nvPr/>
        </p:nvSpPr>
        <p:spPr>
          <a:xfrm>
            <a:off x="1343608" y="2164702"/>
            <a:ext cx="2180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Intrinsic fluorescence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3A3E88-645C-D744-8C4B-6CA79B77FF07}"/>
              </a:ext>
            </a:extLst>
          </p:cNvPr>
          <p:cNvSpPr txBox="1"/>
          <p:nvPr/>
        </p:nvSpPr>
        <p:spPr>
          <a:xfrm>
            <a:off x="5080732" y="2116756"/>
            <a:ext cx="2158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bis-ANS fluorescence</a:t>
            </a:r>
          </a:p>
        </p:txBody>
      </p:sp>
    </p:spTree>
    <p:extLst>
      <p:ext uri="{BB962C8B-B14F-4D97-AF65-F5344CB8AC3E}">
        <p14:creationId xmlns:p14="http://schemas.microsoft.com/office/powerpoint/2010/main" val="53449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51CC3-428B-C045-8495-510B2A3E2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0337" y="-160175"/>
            <a:ext cx="3329247" cy="1325563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E27A864-0EDB-934C-B338-8BB9FEDF3F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21" r="21060" b="3445"/>
          <a:stretch/>
        </p:blipFill>
        <p:spPr>
          <a:xfrm>
            <a:off x="7849584" y="1555960"/>
            <a:ext cx="2708694" cy="38422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C1E98C-D30E-8543-83CD-07AE5B37F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508290">
            <a:off x="-122304" y="1195844"/>
            <a:ext cx="5873984" cy="4368776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E0FAA6AF-BA19-CB4D-899B-EB86F0D85A1A}"/>
              </a:ext>
            </a:extLst>
          </p:cNvPr>
          <p:cNvSpPr/>
          <p:nvPr/>
        </p:nvSpPr>
        <p:spPr>
          <a:xfrm>
            <a:off x="4634107" y="2769527"/>
            <a:ext cx="2336416" cy="6688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24562A-EA78-7E4B-BAD3-A79C71F9F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366793">
            <a:off x="426230" y="1998850"/>
            <a:ext cx="1320427" cy="1320427"/>
          </a:xfrm>
          <a:prstGeom prst="rect">
            <a:avLst/>
          </a:prstGeom>
        </p:spPr>
      </p:pic>
      <p:sp>
        <p:nvSpPr>
          <p:cNvPr id="8" name="&quot;No&quot; Symbol 7">
            <a:extLst>
              <a:ext uri="{FF2B5EF4-FFF2-40B4-BE49-F238E27FC236}">
                <a16:creationId xmlns:a16="http://schemas.microsoft.com/office/drawing/2014/main" id="{C8167913-10B2-CD45-A033-EBD82B77360C}"/>
              </a:ext>
            </a:extLst>
          </p:cNvPr>
          <p:cNvSpPr/>
          <p:nvPr/>
        </p:nvSpPr>
        <p:spPr>
          <a:xfrm>
            <a:off x="5330253" y="2494583"/>
            <a:ext cx="914400" cy="1242753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9581EC-4E34-2445-9ED4-8AAA1F3E4EC9}"/>
              </a:ext>
            </a:extLst>
          </p:cNvPr>
          <p:cNvSpPr txBox="1"/>
          <p:nvPr/>
        </p:nvSpPr>
        <p:spPr>
          <a:xfrm>
            <a:off x="268933" y="5780308"/>
            <a:ext cx="111660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Simulations predict druggable off-pathway intermediate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Using OSG resources, designed millions of compounds against intermediate, including some predicted tight binders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Experimental tests in progress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A99ACA-46C9-7942-BBAB-EC1419F55D2E}"/>
              </a:ext>
            </a:extLst>
          </p:cNvPr>
          <p:cNvSpPr txBox="1"/>
          <p:nvPr/>
        </p:nvSpPr>
        <p:spPr>
          <a:xfrm>
            <a:off x="8380072" y="5595642"/>
            <a:ext cx="2687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amirbitran@g.harvard.edu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14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3CE0BAF-1AD0-BD41-A780-1DF0187B61FC}"/>
              </a:ext>
            </a:extLst>
          </p:cNvPr>
          <p:cNvSpPr txBox="1">
            <a:spLocks/>
          </p:cNvSpPr>
          <p:nvPr/>
        </p:nvSpPr>
        <p:spPr>
          <a:xfrm>
            <a:off x="381000" y="-5232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Acknowledgements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12F904-0028-4D42-9AA7-2AFEA5A62341}"/>
              </a:ext>
            </a:extLst>
          </p:cNvPr>
          <p:cNvSpPr txBox="1"/>
          <p:nvPr/>
        </p:nvSpPr>
        <p:spPr>
          <a:xfrm>
            <a:off x="10768935" y="1693757"/>
            <a:ext cx="1368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Eugene </a:t>
            </a:r>
          </a:p>
          <a:p>
            <a:r>
              <a:rPr lang="en-US" dirty="0" err="1"/>
              <a:t>Shakhnovich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835F77-F89D-1843-AB6A-C2ABED537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9396" y="2340088"/>
            <a:ext cx="1668581" cy="20393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CFB311-74B8-C945-BD21-A82D2CFF9378}"/>
              </a:ext>
            </a:extLst>
          </p:cNvPr>
          <p:cNvSpPr txBox="1"/>
          <p:nvPr/>
        </p:nvSpPr>
        <p:spPr>
          <a:xfrm>
            <a:off x="223091" y="1886385"/>
            <a:ext cx="1561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William Jacobs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F2061D-5F7D-6D45-AAD1-B84EEC444C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11" y="2349309"/>
            <a:ext cx="1800205" cy="18369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4EB85F3-FA4B-4D4B-AEDD-916F98B2D730}"/>
              </a:ext>
            </a:extLst>
          </p:cNvPr>
          <p:cNvSpPr txBox="1"/>
          <p:nvPr/>
        </p:nvSpPr>
        <p:spPr>
          <a:xfrm>
            <a:off x="5677219" y="1680741"/>
            <a:ext cx="2199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João </a:t>
            </a:r>
          </a:p>
          <a:p>
            <a:r>
              <a:rPr lang="en-US" dirty="0"/>
              <a:t>Rodriguez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C8DF5BD-085C-BE41-874B-4CEC4FAFC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15" y="2392409"/>
            <a:ext cx="1719067" cy="19162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67710C1-7EB6-9E4E-9A65-6348F3D8DBA4}"/>
              </a:ext>
            </a:extLst>
          </p:cNvPr>
          <p:cNvSpPr txBox="1"/>
          <p:nvPr/>
        </p:nvSpPr>
        <p:spPr>
          <a:xfrm>
            <a:off x="8719019" y="1706907"/>
            <a:ext cx="2977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Sanchari</a:t>
            </a:r>
            <a:r>
              <a:rPr lang="en-US" dirty="0"/>
              <a:t> </a:t>
            </a:r>
          </a:p>
          <a:p>
            <a:r>
              <a:rPr lang="en-US" dirty="0"/>
              <a:t>Bhattacharyya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A2C2387-C4A0-5340-B576-E7056B7784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0042" y="2364710"/>
            <a:ext cx="1512250" cy="19894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61BB713-D98E-984A-A89C-CE5327FE5EEF}"/>
              </a:ext>
            </a:extLst>
          </p:cNvPr>
          <p:cNvSpPr txBox="1"/>
          <p:nvPr/>
        </p:nvSpPr>
        <p:spPr>
          <a:xfrm>
            <a:off x="3256066" y="4681138"/>
            <a:ext cx="43719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Funding from NSF GRFP, </a:t>
            </a:r>
          </a:p>
          <a:p>
            <a:r>
              <a:rPr lang="en-US" sz="1600" dirty="0"/>
              <a:t>Harvard Quantitative Biology Fellowship Program, </a:t>
            </a:r>
          </a:p>
          <a:p>
            <a:r>
              <a:rPr lang="en-US" sz="1600" dirty="0"/>
              <a:t>and Harvard Biophysics training grant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034DDD6-08C1-DB48-853E-4AB6A83959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7519" y="2364710"/>
            <a:ext cx="1416281" cy="19894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8E00859-7306-8240-B526-687435E41AE4}"/>
              </a:ext>
            </a:extLst>
          </p:cNvPr>
          <p:cNvSpPr txBox="1"/>
          <p:nvPr/>
        </p:nvSpPr>
        <p:spPr>
          <a:xfrm>
            <a:off x="7217520" y="1693756"/>
            <a:ext cx="1197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Sourav </a:t>
            </a:r>
          </a:p>
          <a:p>
            <a:r>
              <a:rPr lang="en-US" dirty="0" err="1"/>
              <a:t>Chowdury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FF86E10-F41C-ED46-8304-C11B2DC0B2A7}"/>
              </a:ext>
            </a:extLst>
          </p:cNvPr>
          <p:cNvSpPr txBox="1"/>
          <p:nvPr/>
        </p:nvSpPr>
        <p:spPr>
          <a:xfrm>
            <a:off x="2279188" y="1851796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Xiadi</a:t>
            </a:r>
            <a:r>
              <a:rPr lang="en-US" dirty="0"/>
              <a:t> </a:t>
            </a:r>
            <a:r>
              <a:rPr lang="en-US" dirty="0" err="1"/>
              <a:t>Zhai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2C9D854-B28E-9140-AFC9-39CEA7A5413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744" r="12487"/>
          <a:stretch/>
        </p:blipFill>
        <p:spPr>
          <a:xfrm>
            <a:off x="1877853" y="2340087"/>
            <a:ext cx="1561774" cy="183693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FC78943-F85F-DA4A-BC4C-5EA11EE59D51}"/>
              </a:ext>
            </a:extLst>
          </p:cNvPr>
          <p:cNvSpPr txBox="1"/>
          <p:nvPr/>
        </p:nvSpPr>
        <p:spPr>
          <a:xfrm>
            <a:off x="3673811" y="1845406"/>
            <a:ext cx="118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Brian Zhao</a:t>
            </a:r>
          </a:p>
        </p:txBody>
      </p:sp>
      <p:pic>
        <p:nvPicPr>
          <p:cNvPr id="3" name="Picture 2" descr="A picture containing tree, person, outdoor&#10;&#10;Description automatically generated">
            <a:extLst>
              <a:ext uri="{FF2B5EF4-FFF2-40B4-BE49-F238E27FC236}">
                <a16:creationId xmlns:a16="http://schemas.microsoft.com/office/drawing/2014/main" id="{66D84BC9-A0B4-8840-B562-3815BB0AE6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2111" y="2349309"/>
            <a:ext cx="1561773" cy="18759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BDED44-B1E6-5140-B17D-27E1CC04DD0B}"/>
              </a:ext>
            </a:extLst>
          </p:cNvPr>
          <p:cNvSpPr txBox="1"/>
          <p:nvPr/>
        </p:nvSpPr>
        <p:spPr>
          <a:xfrm>
            <a:off x="1532430" y="6056405"/>
            <a:ext cx="7147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And thank you to the OSG for your invaluable support!</a:t>
            </a:r>
          </a:p>
        </p:txBody>
      </p:sp>
    </p:spTree>
    <p:extLst>
      <p:ext uri="{BB962C8B-B14F-4D97-AF65-F5344CB8AC3E}">
        <p14:creationId xmlns:p14="http://schemas.microsoft.com/office/powerpoint/2010/main" val="41168897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6197C-7F32-1349-A5E1-3386FED2C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usage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E7DC4-3938-5840-A2DB-DBD0589E5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6 </a:t>
            </a:r>
            <a:r>
              <a:rPr lang="en-US" dirty="0" err="1"/>
              <a:t>gb</a:t>
            </a:r>
            <a:r>
              <a:rPr lang="en-US" dirty="0"/>
              <a:t> RAM per job</a:t>
            </a:r>
          </a:p>
          <a:p>
            <a:pPr lvl="1"/>
            <a:r>
              <a:rPr lang="en-US" dirty="0"/>
              <a:t>144 terabytes RAM used in total (24000 jobs jobs)</a:t>
            </a:r>
          </a:p>
          <a:p>
            <a:r>
              <a:rPr lang="en-US" dirty="0"/>
              <a:t>~4 kb per output file </a:t>
            </a:r>
          </a:p>
          <a:p>
            <a:pPr lvl="1"/>
            <a:r>
              <a:rPr lang="en-US" dirty="0"/>
              <a:t>~10 </a:t>
            </a:r>
            <a:r>
              <a:rPr lang="en-US" dirty="0" err="1"/>
              <a:t>gb</a:t>
            </a:r>
            <a:r>
              <a:rPr lang="en-US" dirty="0"/>
              <a:t> total</a:t>
            </a:r>
          </a:p>
        </p:txBody>
      </p:sp>
    </p:spTree>
    <p:extLst>
      <p:ext uri="{BB962C8B-B14F-4D97-AF65-F5344CB8AC3E}">
        <p14:creationId xmlns:p14="http://schemas.microsoft.com/office/powerpoint/2010/main" val="2390346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7592F-3A05-F344-89FB-03A619F4D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000" y="39295"/>
            <a:ext cx="10515600" cy="1325563"/>
          </a:xfrm>
        </p:spPr>
        <p:txBody>
          <a:bodyPr/>
          <a:lstStyle/>
          <a:p>
            <a:r>
              <a:rPr lang="en-US" dirty="0"/>
              <a:t>A little about me </a:t>
            </a:r>
          </a:p>
        </p:txBody>
      </p: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7037C33C-64BD-4E45-9EB4-0191D5CFB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484241">
            <a:off x="2870192" y="2225858"/>
            <a:ext cx="3152568" cy="24062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2FB9A9-3708-3A43-B58C-994AE62F4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720" y="1801020"/>
            <a:ext cx="2199509" cy="28900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8FB106-3224-0944-8459-679AB7B372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932" r="22101"/>
          <a:stretch/>
        </p:blipFill>
        <p:spPr>
          <a:xfrm>
            <a:off x="318807" y="2042880"/>
            <a:ext cx="2346130" cy="24062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ECE1F7-3855-AC45-8D62-346B5A02A41D}"/>
              </a:ext>
            </a:extLst>
          </p:cNvPr>
          <p:cNvSpPr txBox="1"/>
          <p:nvPr/>
        </p:nvSpPr>
        <p:spPr>
          <a:xfrm>
            <a:off x="502809" y="5232295"/>
            <a:ext cx="34668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Harvard, B.A. in physics 2016</a:t>
            </a:r>
          </a:p>
          <a:p>
            <a:endParaRPr lang="en-US" dirty="0"/>
          </a:p>
          <a:p>
            <a:r>
              <a:rPr lang="en-US" dirty="0"/>
              <a:t>Current Ph.D. student in biophysics</a:t>
            </a:r>
          </a:p>
          <a:p>
            <a:r>
              <a:rPr lang="en-US" dirty="0"/>
              <a:t>in Eugene </a:t>
            </a:r>
            <a:r>
              <a:rPr lang="en-US" dirty="0" err="1"/>
              <a:t>Shakhnovich’s</a:t>
            </a:r>
            <a:r>
              <a:rPr lang="en-US" dirty="0"/>
              <a:t> lab</a:t>
            </a:r>
          </a:p>
        </p:txBody>
      </p:sp>
      <p:pic>
        <p:nvPicPr>
          <p:cNvPr id="1026" name="Picture 2" descr="Post Image">
            <a:extLst>
              <a:ext uri="{FF2B5EF4-FFF2-40B4-BE49-F238E27FC236}">
                <a16:creationId xmlns:a16="http://schemas.microsoft.com/office/drawing/2014/main" id="{A0DD249D-27E5-7044-BA4F-3B1F86491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0" y="3333750"/>
            <a:ext cx="12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sky, mountain, outdoor, nature&#10;&#10;Description automatically generated">
            <a:extLst>
              <a:ext uri="{FF2B5EF4-FFF2-40B4-BE49-F238E27FC236}">
                <a16:creationId xmlns:a16="http://schemas.microsoft.com/office/drawing/2014/main" id="{34518EB8-5907-2C4F-9D3A-03995882E9E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503" r="14369"/>
          <a:stretch/>
        </p:blipFill>
        <p:spPr>
          <a:xfrm>
            <a:off x="9554534" y="1606299"/>
            <a:ext cx="2040631" cy="290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196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4FA64-1E53-4E4C-934C-9AD8CA4A1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564" y="1591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DBFOLD: </a:t>
            </a:r>
            <a:r>
              <a:rPr lang="en-US" dirty="0"/>
              <a:t>A novel computational method to compute folding pathways/rates for large proteins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71100B-DA1C-4048-8514-A1EDFA35E013}"/>
              </a:ext>
            </a:extLst>
          </p:cNvPr>
          <p:cNvSpPr txBox="1"/>
          <p:nvPr/>
        </p:nvSpPr>
        <p:spPr>
          <a:xfrm>
            <a:off x="2198479" y="1750172"/>
            <a:ext cx="271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Physiological temperatures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B13B95-13B0-DA49-9FC4-54DD339D7934}"/>
              </a:ext>
            </a:extLst>
          </p:cNvPr>
          <p:cNvSpPr txBox="1"/>
          <p:nvPr/>
        </p:nvSpPr>
        <p:spPr>
          <a:xfrm>
            <a:off x="8235253" y="1585508"/>
            <a:ext cx="1942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High temperatures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118F434-46A3-7540-8A13-3EF3F05B3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530" y="2900453"/>
            <a:ext cx="1524188" cy="143883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A44C8B7-1E7E-634D-91B0-735F027E63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011669">
            <a:off x="4226258" y="2714306"/>
            <a:ext cx="1336048" cy="232993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963386E-5532-FE4D-9D3B-106247E2A9DB}"/>
              </a:ext>
            </a:extLst>
          </p:cNvPr>
          <p:cNvSpPr txBox="1"/>
          <p:nvPr/>
        </p:nvSpPr>
        <p:spPr>
          <a:xfrm>
            <a:off x="2116553" y="5434660"/>
            <a:ext cx="34852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C538E"/>
                </a:solidFill>
              </a:rPr>
              <a:t>Replica exchange simulations: </a:t>
            </a:r>
          </a:p>
          <a:p>
            <a:r>
              <a:rPr lang="en-US" dirty="0">
                <a:solidFill>
                  <a:srgbClr val="2C538E"/>
                </a:solidFill>
              </a:rPr>
              <a:t>Give free energies of intermediates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0818A18-822D-F04A-AC92-58230A83E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7121" y="3485213"/>
            <a:ext cx="1418976" cy="133951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E9229DF-73D7-684D-A3A9-322C28DB9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011669">
            <a:off x="10035669" y="2510072"/>
            <a:ext cx="1011988" cy="1764808"/>
          </a:xfrm>
          <a:prstGeom prst="rect">
            <a:avLst/>
          </a:prstGeom>
        </p:spPr>
      </p:pic>
      <p:sp>
        <p:nvSpPr>
          <p:cNvPr id="31" name="Left Arrow 30">
            <a:extLst>
              <a:ext uri="{FF2B5EF4-FFF2-40B4-BE49-F238E27FC236}">
                <a16:creationId xmlns:a16="http://schemas.microsoft.com/office/drawing/2014/main" id="{5088091F-9CEA-8340-88CF-0638D617D22B}"/>
              </a:ext>
            </a:extLst>
          </p:cNvPr>
          <p:cNvSpPr/>
          <p:nvPr/>
        </p:nvSpPr>
        <p:spPr>
          <a:xfrm>
            <a:off x="6014426" y="2771823"/>
            <a:ext cx="771230" cy="39297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F354AC-8F78-2047-895A-3A2AF13F906F}"/>
              </a:ext>
            </a:extLst>
          </p:cNvPr>
          <p:cNvSpPr txBox="1"/>
          <p:nvPr/>
        </p:nvSpPr>
        <p:spPr>
          <a:xfrm>
            <a:off x="7940343" y="5081873"/>
            <a:ext cx="22874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Unfolding simulations:</a:t>
            </a:r>
          </a:p>
          <a:p>
            <a:r>
              <a:rPr lang="en-US" dirty="0">
                <a:solidFill>
                  <a:srgbClr val="FF0000"/>
                </a:solidFill>
              </a:rPr>
              <a:t>Give barrier heights at</a:t>
            </a:r>
          </a:p>
          <a:p>
            <a:r>
              <a:rPr lang="en-US" dirty="0">
                <a:solidFill>
                  <a:srgbClr val="FF0000"/>
                </a:solidFill>
              </a:rPr>
              <a:t>high temperatures</a:t>
            </a:r>
          </a:p>
        </p:txBody>
      </p:sp>
      <p:sp>
        <p:nvSpPr>
          <p:cNvPr id="34" name="Curved Down Arrow 33">
            <a:extLst>
              <a:ext uri="{FF2B5EF4-FFF2-40B4-BE49-F238E27FC236}">
                <a16:creationId xmlns:a16="http://schemas.microsoft.com/office/drawing/2014/main" id="{D06B69CF-25D7-4A45-8544-7BCFF8DC1827}"/>
              </a:ext>
            </a:extLst>
          </p:cNvPr>
          <p:cNvSpPr/>
          <p:nvPr/>
        </p:nvSpPr>
        <p:spPr>
          <a:xfrm flipH="1">
            <a:off x="8655495" y="2856792"/>
            <a:ext cx="1418975" cy="450792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27660E7-B533-DD47-81C8-069FDF17AAC8}"/>
              </a:ext>
            </a:extLst>
          </p:cNvPr>
          <p:cNvSpPr txBox="1"/>
          <p:nvPr/>
        </p:nvSpPr>
        <p:spPr>
          <a:xfrm>
            <a:off x="5987108" y="1760639"/>
            <a:ext cx="2072210" cy="923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Extrapolate unfolding rates to low temperatures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096F2F8-E89E-C549-B358-779A319AB232}"/>
              </a:ext>
            </a:extLst>
          </p:cNvPr>
          <p:cNvSpPr txBox="1"/>
          <p:nvPr/>
        </p:nvSpPr>
        <p:spPr>
          <a:xfrm>
            <a:off x="1876941" y="2158858"/>
            <a:ext cx="16637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Folding rate from detailed balance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38A5DC3-9CB3-1346-B163-305477BF633C}"/>
              </a:ext>
            </a:extLst>
          </p:cNvPr>
          <p:cNvCxnSpPr>
            <a:cxnSpLocks/>
          </p:cNvCxnSpPr>
          <p:nvPr/>
        </p:nvCxnSpPr>
        <p:spPr>
          <a:xfrm>
            <a:off x="1146354" y="4459807"/>
            <a:ext cx="1785732" cy="0"/>
          </a:xfrm>
          <a:prstGeom prst="line">
            <a:avLst/>
          </a:prstGeom>
          <a:ln w="730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6E65E9D-9CAA-EE4F-962D-BDA6E5E33EC5}"/>
              </a:ext>
            </a:extLst>
          </p:cNvPr>
          <p:cNvCxnSpPr>
            <a:cxnSpLocks/>
          </p:cNvCxnSpPr>
          <p:nvPr/>
        </p:nvCxnSpPr>
        <p:spPr>
          <a:xfrm>
            <a:off x="3963600" y="5304813"/>
            <a:ext cx="1785732" cy="0"/>
          </a:xfrm>
          <a:prstGeom prst="line">
            <a:avLst/>
          </a:prstGeom>
          <a:ln w="730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Up Arrow 45">
            <a:extLst>
              <a:ext uri="{FF2B5EF4-FFF2-40B4-BE49-F238E27FC236}">
                <a16:creationId xmlns:a16="http://schemas.microsoft.com/office/drawing/2014/main" id="{0261EA39-305A-8249-9BDE-2AAD49356273}"/>
              </a:ext>
            </a:extLst>
          </p:cNvPr>
          <p:cNvSpPr/>
          <p:nvPr/>
        </p:nvSpPr>
        <p:spPr>
          <a:xfrm>
            <a:off x="323987" y="2094267"/>
            <a:ext cx="679174" cy="3851058"/>
          </a:xfrm>
          <a:prstGeom prst="up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3970DD7-3A53-0341-B569-9BC405C6FEA5}"/>
              </a:ext>
            </a:extLst>
          </p:cNvPr>
          <p:cNvSpPr txBox="1"/>
          <p:nvPr/>
        </p:nvSpPr>
        <p:spPr>
          <a:xfrm>
            <a:off x="98029" y="1721674"/>
            <a:ext cx="1294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3526A"/>
                </a:solidFill>
              </a:rPr>
              <a:t>Free energy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33A582F-D4C1-254A-A0B4-1315A1EA66F9}"/>
              </a:ext>
            </a:extLst>
          </p:cNvPr>
          <p:cNvCxnSpPr>
            <a:cxnSpLocks/>
          </p:cNvCxnSpPr>
          <p:nvPr/>
        </p:nvCxnSpPr>
        <p:spPr>
          <a:xfrm>
            <a:off x="7244946" y="4890610"/>
            <a:ext cx="1785732" cy="0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C59F533-4BD9-5F4E-B744-F4366EE3DA6A}"/>
              </a:ext>
            </a:extLst>
          </p:cNvPr>
          <p:cNvCxnSpPr>
            <a:cxnSpLocks/>
          </p:cNvCxnSpPr>
          <p:nvPr/>
        </p:nvCxnSpPr>
        <p:spPr>
          <a:xfrm flipV="1">
            <a:off x="9735699" y="4355777"/>
            <a:ext cx="1429258" cy="36197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DBE4906-FD03-4742-AE33-3ADA15FF3F0A}"/>
              </a:ext>
            </a:extLst>
          </p:cNvPr>
          <p:cNvCxnSpPr>
            <a:cxnSpLocks/>
          </p:cNvCxnSpPr>
          <p:nvPr/>
        </p:nvCxnSpPr>
        <p:spPr>
          <a:xfrm>
            <a:off x="9364983" y="3465821"/>
            <a:ext cx="397178" cy="943448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E6C30C7-9A05-0C4B-AEE6-C253402F948D}"/>
              </a:ext>
            </a:extLst>
          </p:cNvPr>
          <p:cNvCxnSpPr>
            <a:cxnSpLocks/>
          </p:cNvCxnSpPr>
          <p:nvPr/>
        </p:nvCxnSpPr>
        <p:spPr>
          <a:xfrm flipH="1">
            <a:off x="9019861" y="3485138"/>
            <a:ext cx="353494" cy="1419181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15E84B0-9C02-B249-AFCC-9EFAA25EC9D7}"/>
              </a:ext>
            </a:extLst>
          </p:cNvPr>
          <p:cNvCxnSpPr>
            <a:cxnSpLocks/>
          </p:cNvCxnSpPr>
          <p:nvPr/>
        </p:nvCxnSpPr>
        <p:spPr>
          <a:xfrm>
            <a:off x="3446453" y="2519786"/>
            <a:ext cx="510296" cy="2782610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12527779-80E2-184C-BAE8-730A07C034BC}"/>
              </a:ext>
            </a:extLst>
          </p:cNvPr>
          <p:cNvCxnSpPr>
            <a:cxnSpLocks/>
          </p:cNvCxnSpPr>
          <p:nvPr/>
        </p:nvCxnSpPr>
        <p:spPr>
          <a:xfrm flipH="1">
            <a:off x="2921247" y="2555313"/>
            <a:ext cx="518355" cy="1919223"/>
          </a:xfrm>
          <a:prstGeom prst="line">
            <a:avLst/>
          </a:prstGeom>
          <a:ln w="730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E2F8A66B-67CC-1B48-9755-91AECEAF18F3}"/>
              </a:ext>
            </a:extLst>
          </p:cNvPr>
          <p:cNvSpPr/>
          <p:nvPr/>
        </p:nvSpPr>
        <p:spPr>
          <a:xfrm>
            <a:off x="1716258" y="5434659"/>
            <a:ext cx="322962" cy="32316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06A98E4-763B-AD4C-9BFB-E780B0A0BA2D}"/>
              </a:ext>
            </a:extLst>
          </p:cNvPr>
          <p:cNvSpPr/>
          <p:nvPr/>
        </p:nvSpPr>
        <p:spPr>
          <a:xfrm>
            <a:off x="7617381" y="5098719"/>
            <a:ext cx="322962" cy="3231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69CAE99-E8A0-C04A-922F-1CE51C045512}"/>
              </a:ext>
            </a:extLst>
          </p:cNvPr>
          <p:cNvSpPr/>
          <p:nvPr/>
        </p:nvSpPr>
        <p:spPr>
          <a:xfrm>
            <a:off x="5664146" y="1807930"/>
            <a:ext cx="322962" cy="3231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C68B7EE-89E8-6945-98D4-E4A570171F39}"/>
              </a:ext>
            </a:extLst>
          </p:cNvPr>
          <p:cNvSpPr/>
          <p:nvPr/>
        </p:nvSpPr>
        <p:spPr>
          <a:xfrm>
            <a:off x="1567265" y="2163981"/>
            <a:ext cx="322962" cy="32316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23CC04-0B8E-0B4A-8A65-C1641FA18C78}"/>
              </a:ext>
            </a:extLst>
          </p:cNvPr>
          <p:cNvSpPr txBox="1"/>
          <p:nvPr/>
        </p:nvSpPr>
        <p:spPr>
          <a:xfrm>
            <a:off x="770052" y="6365343"/>
            <a:ext cx="6441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Repeat at multiple chain lengths and plug into kinetic model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FFD6F4-4F5D-0D42-AECC-0C4B51061618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BF2F0A8-245B-2644-A6DE-52651B00BC2A}"/>
              </a:ext>
            </a:extLst>
          </p:cNvPr>
          <p:cNvSpPr/>
          <p:nvPr/>
        </p:nvSpPr>
        <p:spPr>
          <a:xfrm>
            <a:off x="434867" y="6403815"/>
            <a:ext cx="322962" cy="3231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2A0A94B-647D-E14E-BC66-63898A9788F2}"/>
              </a:ext>
            </a:extLst>
          </p:cNvPr>
          <p:cNvSpPr txBox="1"/>
          <p:nvPr/>
        </p:nvSpPr>
        <p:spPr>
          <a:xfrm>
            <a:off x="10513748" y="5757825"/>
            <a:ext cx="16377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Bitran et. al.</a:t>
            </a:r>
          </a:p>
          <a:p>
            <a:r>
              <a:rPr lang="en-US" b="1" dirty="0"/>
              <a:t>PLOS Comp Bio</a:t>
            </a:r>
          </a:p>
          <a:p>
            <a:r>
              <a:rPr lang="en-US" b="1" dirty="0"/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10692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4" grpId="0"/>
      <p:bldP spid="31" grpId="0" animBg="1"/>
      <p:bldP spid="32" grpId="0"/>
      <p:bldP spid="34" grpId="0" animBg="1"/>
      <p:bldP spid="35" grpId="0"/>
      <p:bldP spid="39" grpId="0"/>
      <p:bldP spid="46" grpId="0" animBg="1"/>
      <p:bldP spid="47" grpId="0"/>
      <p:bldP spid="4" grpId="0" animBg="1"/>
      <p:bldP spid="27" grpId="0" animBg="1"/>
      <p:bldP spid="28" grpId="0" animBg="1"/>
      <p:bldP spid="33" grpId="0" animBg="1"/>
      <p:bldP spid="5" grpId="0"/>
      <p:bldP spid="3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35E39-60F1-2249-BD22-1C8F0338E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8714"/>
            <a:ext cx="10515600" cy="1325563"/>
          </a:xfrm>
        </p:spPr>
        <p:txBody>
          <a:bodyPr/>
          <a:lstStyle/>
          <a:p>
            <a:r>
              <a:rPr lang="en-US" dirty="0"/>
              <a:t>Validation of </a:t>
            </a:r>
            <a:r>
              <a:rPr lang="en-US" i="1" dirty="0"/>
              <a:t>DBFOLD </a:t>
            </a:r>
            <a:r>
              <a:rPr lang="en-US" dirty="0"/>
              <a:t>against a small, fast-folding protein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5A82EC-4BC8-AE4B-8187-94961C72B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732" y="1582628"/>
            <a:ext cx="7800994" cy="2831170"/>
          </a:xfrm>
          <a:prstGeom prst="rect">
            <a:avLst/>
          </a:prstGeom>
        </p:spPr>
      </p:pic>
      <p:pic>
        <p:nvPicPr>
          <p:cNvPr id="6" name="Picture 5" descr="Chart, diagram, engineering drawing&#10;&#10;Description automatically generated with medium confidence">
            <a:extLst>
              <a:ext uri="{FF2B5EF4-FFF2-40B4-BE49-F238E27FC236}">
                <a16:creationId xmlns:a16="http://schemas.microsoft.com/office/drawing/2014/main" id="{97D170C0-E98D-554A-A6B5-89E58B51F2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02" t="11579" r="37186" b="53158"/>
          <a:stretch/>
        </p:blipFill>
        <p:spPr>
          <a:xfrm>
            <a:off x="8612937" y="1789039"/>
            <a:ext cx="2622886" cy="24183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532EFC-0B6D-524E-87D7-83C2EF7ECEF1}"/>
              </a:ext>
            </a:extLst>
          </p:cNvPr>
          <p:cNvSpPr txBox="1"/>
          <p:nvPr/>
        </p:nvSpPr>
        <p:spPr>
          <a:xfrm>
            <a:off x="8908717" y="1499785"/>
            <a:ext cx="20313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streptococcal protein G	</a:t>
            </a:r>
          </a:p>
        </p:txBody>
      </p:sp>
      <p:pic>
        <p:nvPicPr>
          <p:cNvPr id="9" name="Picture 8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B024156C-2155-2D40-B059-A34F5DA56A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83" t="6798" r="8189" b="50139"/>
          <a:stretch/>
        </p:blipFill>
        <p:spPr>
          <a:xfrm>
            <a:off x="288758" y="4632073"/>
            <a:ext cx="6894095" cy="1965421"/>
          </a:xfrm>
          <a:prstGeom prst="rect">
            <a:avLst/>
          </a:prstGeom>
        </p:spPr>
      </p:pic>
      <p:pic>
        <p:nvPicPr>
          <p:cNvPr id="8" name="Picture 7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31938298-F543-5D45-BC35-0C7F870904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83" t="51189" r="66385" b="5748"/>
          <a:stretch/>
        </p:blipFill>
        <p:spPr>
          <a:xfrm>
            <a:off x="7495002" y="4632072"/>
            <a:ext cx="2235870" cy="19654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3F3820-D5F7-3C43-AE90-C4EBCB9F17B1}"/>
              </a:ext>
            </a:extLst>
          </p:cNvPr>
          <p:cNvSpPr txBox="1"/>
          <p:nvPr/>
        </p:nvSpPr>
        <p:spPr>
          <a:xfrm>
            <a:off x="10265486" y="5358215"/>
            <a:ext cx="16377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Bitran et. al.</a:t>
            </a:r>
          </a:p>
          <a:p>
            <a:r>
              <a:rPr lang="en-US" b="1" dirty="0"/>
              <a:t>PLOS Comp Bio</a:t>
            </a:r>
          </a:p>
          <a:p>
            <a:r>
              <a:rPr lang="en-US" b="1" dirty="0"/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12396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fence, green, close, rack&#10;&#10;Description automatically generated">
            <a:extLst>
              <a:ext uri="{FF2B5EF4-FFF2-40B4-BE49-F238E27FC236}">
                <a16:creationId xmlns:a16="http://schemas.microsoft.com/office/drawing/2014/main" id="{8BE9CE0E-38C4-224E-9C69-D0B7F5A64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192872" y="2300093"/>
            <a:ext cx="3964028" cy="24550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8EDA58-8641-3E48-B6E3-316355AC2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773" y="309853"/>
            <a:ext cx="10515600" cy="11143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b="1" dirty="0"/>
              <a:t>How is the blueprint of life realized?</a:t>
            </a:r>
            <a:endParaRPr lang="en-US" sz="52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446D92F-12C0-A146-A7A0-76CE438F6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95" y="1550998"/>
            <a:ext cx="1852051" cy="17114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8E6B91-8B89-264D-B851-2877098386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" b="11640"/>
          <a:stretch/>
        </p:blipFill>
        <p:spPr>
          <a:xfrm>
            <a:off x="331895" y="3265498"/>
            <a:ext cx="1852051" cy="2387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75963DB-8F3E-EB46-BF6A-7D835744E1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057"/>
          <a:stretch/>
        </p:blipFill>
        <p:spPr>
          <a:xfrm>
            <a:off x="2183946" y="1550998"/>
            <a:ext cx="3060700" cy="4102100"/>
          </a:xfrm>
          <a:prstGeom prst="rect">
            <a:avLst/>
          </a:prstGeom>
        </p:spPr>
      </p:pic>
      <p:pic>
        <p:nvPicPr>
          <p:cNvPr id="13" name="Picture 12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B8A3576B-6169-BA4A-822A-26E93319D7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021" r="21060" b="3445"/>
          <a:stretch/>
        </p:blipFill>
        <p:spPr>
          <a:xfrm>
            <a:off x="9402417" y="1593909"/>
            <a:ext cx="2794560" cy="39640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2B1830-6141-164B-A433-E4680416AFB1}"/>
              </a:ext>
            </a:extLst>
          </p:cNvPr>
          <p:cNvSpPr txBox="1"/>
          <p:nvPr/>
        </p:nvSpPr>
        <p:spPr>
          <a:xfrm>
            <a:off x="10386985" y="5557937"/>
            <a:ext cx="119763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SARS-CoV-2</a:t>
            </a:r>
          </a:p>
          <a:p>
            <a:r>
              <a:rPr lang="en-US" sz="1500" dirty="0"/>
              <a:t>spike protein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855A00-ACB4-B544-A3E3-368E3508C6D7}"/>
              </a:ext>
            </a:extLst>
          </p:cNvPr>
          <p:cNvSpPr txBox="1"/>
          <p:nvPr/>
        </p:nvSpPr>
        <p:spPr>
          <a:xfrm>
            <a:off x="682883" y="6111935"/>
            <a:ext cx="10826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By what mechanisms does an amino acid sequence dictate a protein’s final structure?</a:t>
            </a:r>
          </a:p>
        </p:txBody>
      </p:sp>
    </p:spTree>
    <p:extLst>
      <p:ext uri="{BB962C8B-B14F-4D97-AF65-F5344CB8AC3E}">
        <p14:creationId xmlns:p14="http://schemas.microsoft.com/office/powerpoint/2010/main" val="1316071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EDA58-8641-3E48-B6E3-316355AC2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948" y="20953"/>
            <a:ext cx="10515600" cy="11143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b="1" dirty="0"/>
              <a:t>The folding funnel analogy</a:t>
            </a:r>
            <a:endParaRPr lang="en-US" sz="52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BAD2663-E403-9742-AC40-D20B242876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11" b="5046"/>
          <a:stretch/>
        </p:blipFill>
        <p:spPr>
          <a:xfrm>
            <a:off x="5830259" y="1526210"/>
            <a:ext cx="6164033" cy="37967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5E3B39B-A9E3-6C40-8454-6A6C0DF0C4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437" t="8151" r="11938" b="8151"/>
          <a:stretch/>
        </p:blipFill>
        <p:spPr>
          <a:xfrm>
            <a:off x="8778974" y="5138341"/>
            <a:ext cx="1009178" cy="91542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92294D3-8326-AE4D-A605-7FBA5D5A0794}"/>
              </a:ext>
            </a:extLst>
          </p:cNvPr>
          <p:cNvSpPr txBox="1"/>
          <p:nvPr/>
        </p:nvSpPr>
        <p:spPr>
          <a:xfrm>
            <a:off x="1267751" y="5355659"/>
            <a:ext cx="1302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Native state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B53A9E-3C9C-6542-A901-550FD446A8A2}"/>
              </a:ext>
            </a:extLst>
          </p:cNvPr>
          <p:cNvSpPr txBox="1"/>
          <p:nvPr/>
        </p:nvSpPr>
        <p:spPr>
          <a:xfrm>
            <a:off x="10186380" y="4501041"/>
            <a:ext cx="1404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Intermediate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3E3C40F-EB2D-B34E-B53F-FD9E41152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3563" y="4351112"/>
            <a:ext cx="1230830" cy="91543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9434D50-57A8-5243-8E14-3432BF277F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58" t="6542" r="73674" b="20639"/>
          <a:stretch/>
        </p:blipFill>
        <p:spPr>
          <a:xfrm>
            <a:off x="0" y="1557644"/>
            <a:ext cx="5830259" cy="353004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92F6E77-B8B6-3341-98D8-D1D98F0121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3" t="31093" r="36004" b="36386"/>
          <a:stretch/>
        </p:blipFill>
        <p:spPr>
          <a:xfrm rot="13281034">
            <a:off x="242123" y="2690827"/>
            <a:ext cx="1250189" cy="6464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36429AF-835C-0345-AEC2-79A58BF251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437" t="8151" r="11938" b="8151"/>
          <a:stretch/>
        </p:blipFill>
        <p:spPr>
          <a:xfrm>
            <a:off x="2428306" y="4948520"/>
            <a:ext cx="1009178" cy="91542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401F79D-0C68-3B48-8705-0EF5AC48D7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3" t="31093" r="36004" b="36386"/>
          <a:stretch/>
        </p:blipFill>
        <p:spPr>
          <a:xfrm rot="7558035">
            <a:off x="4410937" y="2742711"/>
            <a:ext cx="1054071" cy="6305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B1CF4D-3505-3949-AE81-3296E71724E3}"/>
              </a:ext>
            </a:extLst>
          </p:cNvPr>
          <p:cNvSpPr txBox="1"/>
          <p:nvPr/>
        </p:nvSpPr>
        <p:spPr>
          <a:xfrm>
            <a:off x="1759555" y="1239099"/>
            <a:ext cx="2246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Small, simple proteins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7E6848-997D-8E46-B5DD-5B5E00FC743E}"/>
              </a:ext>
            </a:extLst>
          </p:cNvPr>
          <p:cNvSpPr txBox="1"/>
          <p:nvPr/>
        </p:nvSpPr>
        <p:spPr>
          <a:xfrm>
            <a:off x="7858275" y="1289675"/>
            <a:ext cx="3030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Larger, more complex proteins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512B5F-F11F-2C4D-994E-CED9B90A3D0E}"/>
              </a:ext>
            </a:extLst>
          </p:cNvPr>
          <p:cNvSpPr txBox="1"/>
          <p:nvPr/>
        </p:nvSpPr>
        <p:spPr>
          <a:xfrm>
            <a:off x="288325" y="6086471"/>
            <a:ext cx="12500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Larger proteins often get trapped in incorrect folded states, and need assistance from cell to fold quickly (e.g. Bitran et al PNAS 2020)</a:t>
            </a:r>
          </a:p>
          <a:p>
            <a:endParaRPr lang="en-US" sz="1600" b="1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943EFBE-39A4-9B42-A058-88B04B62E8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3" t="31093" r="36004" b="36386"/>
          <a:stretch/>
        </p:blipFill>
        <p:spPr>
          <a:xfrm rot="13281034">
            <a:off x="6330757" y="2472904"/>
            <a:ext cx="1250189" cy="64649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CC3CC40-2D0B-6A4A-9BF3-39EB5457FA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3" t="31093" r="36004" b="36386"/>
          <a:stretch/>
        </p:blipFill>
        <p:spPr>
          <a:xfrm rot="7558035">
            <a:off x="11064280" y="2524788"/>
            <a:ext cx="1054071" cy="63055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5D87477-23E3-0840-9A20-49BB732BAC45}"/>
              </a:ext>
            </a:extLst>
          </p:cNvPr>
          <p:cNvSpPr txBox="1"/>
          <p:nvPr/>
        </p:nvSpPr>
        <p:spPr>
          <a:xfrm>
            <a:off x="288324" y="6411559"/>
            <a:ext cx="12500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Possible Achilles tendon for complex viral proteins?</a:t>
            </a:r>
          </a:p>
          <a:p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90376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0" grpId="0"/>
      <p:bldP spid="1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EDA58-8641-3E48-B6E3-316355AC2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645" y="0"/>
            <a:ext cx="11849355" cy="14608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b="1" dirty="0"/>
              <a:t>Rational drug design against proteins</a:t>
            </a:r>
            <a:endParaRPr lang="en-US" sz="5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38F9AB-6D7D-C44F-9F78-2DD5F3F9878C}"/>
              </a:ext>
            </a:extLst>
          </p:cNvPr>
          <p:cNvSpPr txBox="1"/>
          <p:nvPr/>
        </p:nvSpPr>
        <p:spPr>
          <a:xfrm>
            <a:off x="721484" y="1436316"/>
            <a:ext cx="37707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Traditional approach: </a:t>
            </a:r>
          </a:p>
          <a:p>
            <a:r>
              <a:rPr lang="en-US" sz="2400" dirty="0"/>
              <a:t>Competitive or allosteric</a:t>
            </a:r>
          </a:p>
          <a:p>
            <a:r>
              <a:rPr lang="en-US" sz="2400" dirty="0"/>
              <a:t> inhibitors target native state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4B0B8F-5F49-1544-86B5-67F243E60160}"/>
              </a:ext>
            </a:extLst>
          </p:cNvPr>
          <p:cNvSpPr txBox="1"/>
          <p:nvPr/>
        </p:nvSpPr>
        <p:spPr>
          <a:xfrm>
            <a:off x="8529638" y="1546367"/>
            <a:ext cx="23426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Our approach: </a:t>
            </a:r>
          </a:p>
          <a:p>
            <a:r>
              <a:rPr lang="en-US" sz="2400" dirty="0"/>
              <a:t>Folding inhibitors</a:t>
            </a:r>
          </a:p>
        </p:txBody>
      </p:sp>
      <p:pic>
        <p:nvPicPr>
          <p:cNvPr id="13" name="Picture 12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0C4B1BAD-88EE-6B4F-A99D-2ED9E0BAB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21" r="21060" b="3445"/>
          <a:stretch/>
        </p:blipFill>
        <p:spPr>
          <a:xfrm>
            <a:off x="1676811" y="2653963"/>
            <a:ext cx="1961880" cy="2782888"/>
          </a:xfrm>
          <a:prstGeom prst="rect">
            <a:avLst/>
          </a:prstGeom>
        </p:spPr>
      </p:pic>
      <p:pic>
        <p:nvPicPr>
          <p:cNvPr id="14" name="Picture 1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233EDF74-95D7-DA4D-B4FB-008CBEE082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21" r="21060" b="3445"/>
          <a:stretch/>
        </p:blipFill>
        <p:spPr>
          <a:xfrm>
            <a:off x="10404242" y="2945919"/>
            <a:ext cx="1550234" cy="21989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57870A-EB2B-8240-97DC-D6237901D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366793">
            <a:off x="602051" y="3869254"/>
            <a:ext cx="1270000" cy="127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D170842-4AFD-794A-8959-D614893EF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508290">
            <a:off x="6035132" y="2651299"/>
            <a:ext cx="3694474" cy="2747765"/>
          </a:xfrm>
          <a:prstGeom prst="rect">
            <a:avLst/>
          </a:prstGeom>
        </p:spPr>
      </p:pic>
      <p:sp>
        <p:nvSpPr>
          <p:cNvPr id="18" name="Right Arrow 17">
            <a:extLst>
              <a:ext uri="{FF2B5EF4-FFF2-40B4-BE49-F238E27FC236}">
                <a16:creationId xmlns:a16="http://schemas.microsoft.com/office/drawing/2014/main" id="{765F9639-211C-494F-B80A-D934523AC2E9}"/>
              </a:ext>
            </a:extLst>
          </p:cNvPr>
          <p:cNvSpPr/>
          <p:nvPr/>
        </p:nvSpPr>
        <p:spPr>
          <a:xfrm>
            <a:off x="9060839" y="3703944"/>
            <a:ext cx="1312686" cy="6688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F331DD6-BEC5-8348-85BA-331669002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366793">
            <a:off x="6320722" y="2570426"/>
            <a:ext cx="1270000" cy="1270000"/>
          </a:xfrm>
          <a:prstGeom prst="rect">
            <a:avLst/>
          </a:prstGeom>
        </p:spPr>
      </p:pic>
      <p:sp>
        <p:nvSpPr>
          <p:cNvPr id="15" name="&quot;No&quot; Symbol 14">
            <a:extLst>
              <a:ext uri="{FF2B5EF4-FFF2-40B4-BE49-F238E27FC236}">
                <a16:creationId xmlns:a16="http://schemas.microsoft.com/office/drawing/2014/main" id="{BD0F984F-9F40-AE4C-AAC2-D982D3C263E0}"/>
              </a:ext>
            </a:extLst>
          </p:cNvPr>
          <p:cNvSpPr/>
          <p:nvPr/>
        </p:nvSpPr>
        <p:spPr>
          <a:xfrm>
            <a:off x="9243753" y="3429000"/>
            <a:ext cx="914400" cy="1242753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B38093-3604-8745-A67D-0523B8C0F939}"/>
              </a:ext>
            </a:extLst>
          </p:cNvPr>
          <p:cNvSpPr txBox="1"/>
          <p:nvPr/>
        </p:nvSpPr>
        <p:spPr>
          <a:xfrm>
            <a:off x="517280" y="5847213"/>
            <a:ext cx="45293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Evolutionary escape not difficult via mutations</a:t>
            </a:r>
          </a:p>
          <a:p>
            <a:r>
              <a:rPr lang="en-US" dirty="0"/>
              <a:t>that reduce binding but not stability </a:t>
            </a:r>
          </a:p>
          <a:p>
            <a:r>
              <a:rPr lang="en-US" dirty="0"/>
              <a:t>(e.g. E484K in South African variant)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518CC2-452F-D547-B315-8A7F2D6DCC55}"/>
              </a:ext>
            </a:extLst>
          </p:cNvPr>
          <p:cNvSpPr txBox="1"/>
          <p:nvPr/>
        </p:nvSpPr>
        <p:spPr>
          <a:xfrm>
            <a:off x="7401971" y="5873365"/>
            <a:ext cx="5321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Evolutionary escape more difficult as mutations </a:t>
            </a:r>
          </a:p>
          <a:p>
            <a:r>
              <a:rPr lang="en-US" dirty="0"/>
              <a:t>to core residues compromise stability </a:t>
            </a:r>
          </a:p>
        </p:txBody>
      </p:sp>
    </p:spTree>
    <p:extLst>
      <p:ext uri="{BB962C8B-B14F-4D97-AF65-F5344CB8AC3E}">
        <p14:creationId xmlns:p14="http://schemas.microsoft.com/office/powerpoint/2010/main" val="91115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 animBg="1"/>
      <p:bldP spid="15" grpId="0" animBg="1"/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flower&#10;&#10;Description automatically generated">
            <a:extLst>
              <a:ext uri="{FF2B5EF4-FFF2-40B4-BE49-F238E27FC236}">
                <a16:creationId xmlns:a16="http://schemas.microsoft.com/office/drawing/2014/main" id="{6888D433-F364-2749-86CC-9443642FAD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2651" r="22799" b="3397"/>
          <a:stretch/>
        </p:blipFill>
        <p:spPr>
          <a:xfrm>
            <a:off x="2052775" y="1574916"/>
            <a:ext cx="3802821" cy="46455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D84711-05DB-034E-B074-77467DFF1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27060" cy="1502864"/>
          </a:xfrm>
        </p:spPr>
        <p:txBody>
          <a:bodyPr>
            <a:normAutofit/>
          </a:bodyPr>
          <a:lstStyle/>
          <a:p>
            <a:r>
              <a:rPr lang="en-US" dirty="0"/>
              <a:t>Large viral proteins are expected to fold one domain at a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1CF8B-DC40-864A-9E67-F5F3A6A3E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6375315"/>
            <a:ext cx="10515600" cy="696858"/>
          </a:xfrm>
        </p:spPr>
        <p:txBody>
          <a:bodyPr>
            <a:normAutofit fontScale="92500"/>
          </a:bodyPr>
          <a:lstStyle/>
          <a:p>
            <a:r>
              <a:rPr lang="en-US" dirty="0"/>
              <a:t>Goal: Specifically identify intermediates in the folding of individual domains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8323EC-1A64-7745-A61D-D2274DCCA148}"/>
              </a:ext>
            </a:extLst>
          </p:cNvPr>
          <p:cNvSpPr txBox="1"/>
          <p:nvPr/>
        </p:nvSpPr>
        <p:spPr>
          <a:xfrm>
            <a:off x="531961" y="2421228"/>
            <a:ext cx="20361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E.g. spike protein of</a:t>
            </a:r>
            <a:br>
              <a:rPr lang="en-US" dirty="0"/>
            </a:br>
            <a:r>
              <a:rPr lang="en-US" dirty="0"/>
              <a:t>SARS-</a:t>
            </a:r>
            <a:r>
              <a:rPr lang="en-US" dirty="0" err="1"/>
              <a:t>CoV</a:t>
            </a:r>
            <a:r>
              <a:rPr lang="en-US" dirty="0"/>
              <a:t> 2 </a:t>
            </a:r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CD313613-534A-7A4A-8BF6-8641038EAC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5540"/>
          <a:stretch/>
        </p:blipFill>
        <p:spPr>
          <a:xfrm>
            <a:off x="5190967" y="3067559"/>
            <a:ext cx="6874293" cy="13090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44191C-1B31-7D4A-9288-665D57D2FDAE}"/>
              </a:ext>
            </a:extLst>
          </p:cNvPr>
          <p:cNvSpPr txBox="1"/>
          <p:nvPr/>
        </p:nvSpPr>
        <p:spPr>
          <a:xfrm>
            <a:off x="7843234" y="4629112"/>
            <a:ext cx="2862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Lan et. al. </a:t>
            </a:r>
            <a:r>
              <a:rPr lang="en-US" i="1" dirty="0"/>
              <a:t>Nature</a:t>
            </a:r>
            <a:r>
              <a:rPr lang="en-US" dirty="0"/>
              <a:t> 581 (2020)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A363D0-DBE3-2447-9736-BA9CE6395ECB}"/>
              </a:ext>
            </a:extLst>
          </p:cNvPr>
          <p:cNvSpPr txBox="1"/>
          <p:nvPr/>
        </p:nvSpPr>
        <p:spPr>
          <a:xfrm>
            <a:off x="1674253" y="5851136"/>
            <a:ext cx="9701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PDB ID: 6vxx</a:t>
            </a:r>
          </a:p>
        </p:txBody>
      </p:sp>
    </p:spTree>
    <p:extLst>
      <p:ext uri="{BB962C8B-B14F-4D97-AF65-F5344CB8AC3E}">
        <p14:creationId xmlns:p14="http://schemas.microsoft.com/office/powerpoint/2010/main" val="2235529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5AC8E-9912-F841-BF2E-2286C9275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8259"/>
            <a:ext cx="10515600" cy="1325563"/>
          </a:xfrm>
        </p:spPr>
        <p:txBody>
          <a:bodyPr/>
          <a:lstStyle/>
          <a:p>
            <a:r>
              <a:rPr lang="en-US" dirty="0"/>
              <a:t>The SARS-</a:t>
            </a:r>
            <a:r>
              <a:rPr lang="en-US" dirty="0" err="1"/>
              <a:t>CoV</a:t>
            </a:r>
            <a:r>
              <a:rPr lang="en-US" dirty="0"/>
              <a:t> 2 spike protein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AF73B-3766-844C-BBC5-0D90A3298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352549"/>
            <a:ext cx="11255062" cy="50545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Goal: Inhibit (co-translational) folding of receptor binding domain (RBD)</a:t>
            </a:r>
          </a:p>
        </p:txBody>
      </p:sp>
      <p:pic>
        <p:nvPicPr>
          <p:cNvPr id="4" name="Picture 3" descr="A close up of a flower&#10;&#10;Description automatically generated">
            <a:extLst>
              <a:ext uri="{FF2B5EF4-FFF2-40B4-BE49-F238E27FC236}">
                <a16:creationId xmlns:a16="http://schemas.microsoft.com/office/drawing/2014/main" id="{F056AA6F-F8A4-184B-8F53-8268D18857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2651" r="22799" b="3397"/>
          <a:stretch/>
        </p:blipFill>
        <p:spPr>
          <a:xfrm>
            <a:off x="1228527" y="1446128"/>
            <a:ext cx="3802821" cy="4645552"/>
          </a:xfrm>
          <a:prstGeom prst="rect">
            <a:avLst/>
          </a:prstGeom>
        </p:spPr>
      </p:pic>
      <p:pic>
        <p:nvPicPr>
          <p:cNvPr id="6" name="Picture 5" descr="A picture containing light, lit, dark, night&#10;&#10;Description automatically generated">
            <a:extLst>
              <a:ext uri="{FF2B5EF4-FFF2-40B4-BE49-F238E27FC236}">
                <a16:creationId xmlns:a16="http://schemas.microsoft.com/office/drawing/2014/main" id="{46725B89-0ECE-324C-AAE0-8D5CC2704E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43"/>
          <a:stretch/>
        </p:blipFill>
        <p:spPr>
          <a:xfrm>
            <a:off x="6465731" y="1563822"/>
            <a:ext cx="4653178" cy="39080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6A836F-652C-2242-A51A-71C11B7C33D0}"/>
              </a:ext>
            </a:extLst>
          </p:cNvPr>
          <p:cNvSpPr txBox="1"/>
          <p:nvPr/>
        </p:nvSpPr>
        <p:spPr>
          <a:xfrm>
            <a:off x="7340958" y="5782614"/>
            <a:ext cx="577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RBD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44FDA8-C4AF-8A48-BB74-6C39BE2A4660}"/>
              </a:ext>
            </a:extLst>
          </p:cNvPr>
          <p:cNvSpPr txBox="1"/>
          <p:nvPr/>
        </p:nvSpPr>
        <p:spPr>
          <a:xfrm>
            <a:off x="10201052" y="5782614"/>
            <a:ext cx="1524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ACE2 receptor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AFAAA1-B810-0044-BCD2-E2BF7D6FF3CD}"/>
              </a:ext>
            </a:extLst>
          </p:cNvPr>
          <p:cNvCxnSpPr>
            <a:cxnSpLocks/>
          </p:cNvCxnSpPr>
          <p:nvPr/>
        </p:nvCxnSpPr>
        <p:spPr>
          <a:xfrm flipV="1">
            <a:off x="4739425" y="1764425"/>
            <a:ext cx="1841679" cy="283333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0F9BA09-E3BC-3E4C-8FA9-D454CD330544}"/>
              </a:ext>
            </a:extLst>
          </p:cNvPr>
          <p:cNvCxnSpPr>
            <a:cxnSpLocks/>
          </p:cNvCxnSpPr>
          <p:nvPr/>
        </p:nvCxnSpPr>
        <p:spPr>
          <a:xfrm>
            <a:off x="4739425" y="4798361"/>
            <a:ext cx="2089822" cy="74968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3464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4920E8C6-1360-C54F-9992-F0AB10D84CBC}"/>
              </a:ext>
            </a:extLst>
          </p:cNvPr>
          <p:cNvSpPr/>
          <p:nvPr/>
        </p:nvSpPr>
        <p:spPr>
          <a:xfrm>
            <a:off x="347135" y="2782387"/>
            <a:ext cx="760848" cy="391327"/>
          </a:xfrm>
          <a:custGeom>
            <a:avLst/>
            <a:gdLst>
              <a:gd name="connsiteX0" fmla="*/ 0 w 641131"/>
              <a:gd name="connsiteY0" fmla="*/ 136635 h 199697"/>
              <a:gd name="connsiteX1" fmla="*/ 115614 w 641131"/>
              <a:gd name="connsiteY1" fmla="*/ 105104 h 199697"/>
              <a:gd name="connsiteX2" fmla="*/ 136635 w 641131"/>
              <a:gd name="connsiteY2" fmla="*/ 168166 h 199697"/>
              <a:gd name="connsiteX3" fmla="*/ 147145 w 641131"/>
              <a:gd name="connsiteY3" fmla="*/ 199697 h 199697"/>
              <a:gd name="connsiteX4" fmla="*/ 189187 w 641131"/>
              <a:gd name="connsiteY4" fmla="*/ 189187 h 199697"/>
              <a:gd name="connsiteX5" fmla="*/ 220718 w 641131"/>
              <a:gd name="connsiteY5" fmla="*/ 84083 h 199697"/>
              <a:gd name="connsiteX6" fmla="*/ 252249 w 641131"/>
              <a:gd name="connsiteY6" fmla="*/ 73573 h 199697"/>
              <a:gd name="connsiteX7" fmla="*/ 304800 w 641131"/>
              <a:gd name="connsiteY7" fmla="*/ 84083 h 199697"/>
              <a:gd name="connsiteX8" fmla="*/ 315311 w 641131"/>
              <a:gd name="connsiteY8" fmla="*/ 147145 h 199697"/>
              <a:gd name="connsiteX9" fmla="*/ 346842 w 641131"/>
              <a:gd name="connsiteY9" fmla="*/ 168166 h 199697"/>
              <a:gd name="connsiteX10" fmla="*/ 420414 w 641131"/>
              <a:gd name="connsiteY10" fmla="*/ 126125 h 199697"/>
              <a:gd name="connsiteX11" fmla="*/ 399393 w 641131"/>
              <a:gd name="connsiteY11" fmla="*/ 94593 h 199697"/>
              <a:gd name="connsiteX12" fmla="*/ 388883 w 641131"/>
              <a:gd name="connsiteY12" fmla="*/ 0 h 199697"/>
              <a:gd name="connsiteX13" fmla="*/ 451945 w 641131"/>
              <a:gd name="connsiteY13" fmla="*/ 10511 h 199697"/>
              <a:gd name="connsiteX14" fmla="*/ 515007 w 641131"/>
              <a:gd name="connsiteY14" fmla="*/ 31531 h 199697"/>
              <a:gd name="connsiteX15" fmla="*/ 536028 w 641131"/>
              <a:gd name="connsiteY15" fmla="*/ 63062 h 199697"/>
              <a:gd name="connsiteX16" fmla="*/ 599090 w 641131"/>
              <a:gd name="connsiteY16" fmla="*/ 94593 h 199697"/>
              <a:gd name="connsiteX17" fmla="*/ 620111 w 641131"/>
              <a:gd name="connsiteY17" fmla="*/ 63062 h 199697"/>
              <a:gd name="connsiteX18" fmla="*/ 641131 w 641131"/>
              <a:gd name="connsiteY18" fmla="*/ 0 h 199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41131" h="199697">
                <a:moveTo>
                  <a:pt x="0" y="136635"/>
                </a:moveTo>
                <a:cubicBezTo>
                  <a:pt x="14500" y="128349"/>
                  <a:pt x="82794" y="66814"/>
                  <a:pt x="115614" y="105104"/>
                </a:cubicBezTo>
                <a:cubicBezTo>
                  <a:pt x="130034" y="121927"/>
                  <a:pt x="129628" y="147145"/>
                  <a:pt x="136635" y="168166"/>
                </a:cubicBezTo>
                <a:lnTo>
                  <a:pt x="147145" y="199697"/>
                </a:lnTo>
                <a:cubicBezTo>
                  <a:pt x="161159" y="196194"/>
                  <a:pt x="177168" y="197200"/>
                  <a:pt x="189187" y="189187"/>
                </a:cubicBezTo>
                <a:cubicBezTo>
                  <a:pt x="225733" y="164823"/>
                  <a:pt x="204920" y="115679"/>
                  <a:pt x="220718" y="84083"/>
                </a:cubicBezTo>
                <a:cubicBezTo>
                  <a:pt x="225673" y="74174"/>
                  <a:pt x="241739" y="77076"/>
                  <a:pt x="252249" y="73573"/>
                </a:cubicBezTo>
                <a:cubicBezTo>
                  <a:pt x="269766" y="77076"/>
                  <a:pt x="293174" y="70520"/>
                  <a:pt x="304800" y="84083"/>
                </a:cubicBezTo>
                <a:cubicBezTo>
                  <a:pt x="318669" y="100263"/>
                  <a:pt x="305780" y="128084"/>
                  <a:pt x="315311" y="147145"/>
                </a:cubicBezTo>
                <a:cubicBezTo>
                  <a:pt x="320960" y="158443"/>
                  <a:pt x="336332" y="161159"/>
                  <a:pt x="346842" y="168166"/>
                </a:cubicBezTo>
                <a:cubicBezTo>
                  <a:pt x="372408" y="163905"/>
                  <a:pt x="428340" y="173677"/>
                  <a:pt x="420414" y="126125"/>
                </a:cubicBezTo>
                <a:cubicBezTo>
                  <a:pt x="418337" y="113665"/>
                  <a:pt x="406400" y="105104"/>
                  <a:pt x="399393" y="94593"/>
                </a:cubicBezTo>
                <a:cubicBezTo>
                  <a:pt x="374870" y="21021"/>
                  <a:pt x="371366" y="52552"/>
                  <a:pt x="388883" y="0"/>
                </a:cubicBezTo>
                <a:cubicBezTo>
                  <a:pt x="409904" y="3504"/>
                  <a:pt x="431271" y="5342"/>
                  <a:pt x="451945" y="10511"/>
                </a:cubicBezTo>
                <a:cubicBezTo>
                  <a:pt x="473441" y="15885"/>
                  <a:pt x="515007" y="31531"/>
                  <a:pt x="515007" y="31531"/>
                </a:cubicBezTo>
                <a:cubicBezTo>
                  <a:pt x="522014" y="42041"/>
                  <a:pt x="527096" y="54130"/>
                  <a:pt x="536028" y="63062"/>
                </a:cubicBezTo>
                <a:cubicBezTo>
                  <a:pt x="556404" y="83438"/>
                  <a:pt x="573444" y="86045"/>
                  <a:pt x="599090" y="94593"/>
                </a:cubicBezTo>
                <a:cubicBezTo>
                  <a:pt x="606097" y="84083"/>
                  <a:pt x="614981" y="74605"/>
                  <a:pt x="620111" y="63062"/>
                </a:cubicBezTo>
                <a:cubicBezTo>
                  <a:pt x="629110" y="42814"/>
                  <a:pt x="641131" y="0"/>
                  <a:pt x="641131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ABD4A21C-FEBC-A346-8145-AF432B210635}"/>
              </a:ext>
            </a:extLst>
          </p:cNvPr>
          <p:cNvSpPr/>
          <p:nvPr/>
        </p:nvSpPr>
        <p:spPr>
          <a:xfrm rot="21309147">
            <a:off x="546267" y="3814149"/>
            <a:ext cx="720428" cy="525096"/>
          </a:xfrm>
          <a:custGeom>
            <a:avLst/>
            <a:gdLst>
              <a:gd name="connsiteX0" fmla="*/ 42086 w 610103"/>
              <a:gd name="connsiteY0" fmla="*/ 0 h 493987"/>
              <a:gd name="connsiteX1" fmla="*/ 31576 w 610103"/>
              <a:gd name="connsiteY1" fmla="*/ 147145 h 493987"/>
              <a:gd name="connsiteX2" fmla="*/ 21066 w 610103"/>
              <a:gd name="connsiteY2" fmla="*/ 199697 h 493987"/>
              <a:gd name="connsiteX3" fmla="*/ 10555 w 610103"/>
              <a:gd name="connsiteY3" fmla="*/ 262759 h 493987"/>
              <a:gd name="connsiteX4" fmla="*/ 10555 w 610103"/>
              <a:gd name="connsiteY4" fmla="*/ 483476 h 493987"/>
              <a:gd name="connsiteX5" fmla="*/ 42086 w 610103"/>
              <a:gd name="connsiteY5" fmla="*/ 493987 h 493987"/>
              <a:gd name="connsiteX6" fmla="*/ 94638 w 610103"/>
              <a:gd name="connsiteY6" fmla="*/ 483476 h 493987"/>
              <a:gd name="connsiteX7" fmla="*/ 105148 w 610103"/>
              <a:gd name="connsiteY7" fmla="*/ 399394 h 493987"/>
              <a:gd name="connsiteX8" fmla="*/ 126169 w 610103"/>
              <a:gd name="connsiteY8" fmla="*/ 315311 h 493987"/>
              <a:gd name="connsiteX9" fmla="*/ 136679 w 610103"/>
              <a:gd name="connsiteY9" fmla="*/ 199697 h 493987"/>
              <a:gd name="connsiteX10" fmla="*/ 147190 w 610103"/>
              <a:gd name="connsiteY10" fmla="*/ 136635 h 493987"/>
              <a:gd name="connsiteX11" fmla="*/ 157700 w 610103"/>
              <a:gd name="connsiteY11" fmla="*/ 21021 h 493987"/>
              <a:gd name="connsiteX12" fmla="*/ 189231 w 610103"/>
              <a:gd name="connsiteY12" fmla="*/ 0 h 493987"/>
              <a:gd name="connsiteX13" fmla="*/ 241783 w 610103"/>
              <a:gd name="connsiteY13" fmla="*/ 10511 h 493987"/>
              <a:gd name="connsiteX14" fmla="*/ 283824 w 610103"/>
              <a:gd name="connsiteY14" fmla="*/ 157656 h 493987"/>
              <a:gd name="connsiteX15" fmla="*/ 409948 w 610103"/>
              <a:gd name="connsiteY15" fmla="*/ 168166 h 493987"/>
              <a:gd name="connsiteX16" fmla="*/ 536072 w 610103"/>
              <a:gd name="connsiteY16" fmla="*/ 189187 h 493987"/>
              <a:gd name="connsiteX17" fmla="*/ 546583 w 610103"/>
              <a:gd name="connsiteY17" fmla="*/ 220718 h 493987"/>
              <a:gd name="connsiteX18" fmla="*/ 609645 w 610103"/>
              <a:gd name="connsiteY18" fmla="*/ 273269 h 493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10103" h="493987">
                <a:moveTo>
                  <a:pt x="42086" y="0"/>
                </a:moveTo>
                <a:cubicBezTo>
                  <a:pt x="38583" y="49048"/>
                  <a:pt x="36724" y="98242"/>
                  <a:pt x="31576" y="147145"/>
                </a:cubicBezTo>
                <a:cubicBezTo>
                  <a:pt x="29706" y="164911"/>
                  <a:pt x="24262" y="182121"/>
                  <a:pt x="21066" y="199697"/>
                </a:cubicBezTo>
                <a:cubicBezTo>
                  <a:pt x="17254" y="220664"/>
                  <a:pt x="14059" y="241738"/>
                  <a:pt x="10555" y="262759"/>
                </a:cubicBezTo>
                <a:cubicBezTo>
                  <a:pt x="7742" y="299325"/>
                  <a:pt x="-11720" y="433357"/>
                  <a:pt x="10555" y="483476"/>
                </a:cubicBezTo>
                <a:cubicBezTo>
                  <a:pt x="15055" y="493600"/>
                  <a:pt x="31576" y="490483"/>
                  <a:pt x="42086" y="493987"/>
                </a:cubicBezTo>
                <a:cubicBezTo>
                  <a:pt x="59603" y="490483"/>
                  <a:pt x="84729" y="498340"/>
                  <a:pt x="94638" y="483476"/>
                </a:cubicBezTo>
                <a:cubicBezTo>
                  <a:pt x="110306" y="459974"/>
                  <a:pt x="100853" y="427311"/>
                  <a:pt x="105148" y="399394"/>
                </a:cubicBezTo>
                <a:cubicBezTo>
                  <a:pt x="112395" y="352289"/>
                  <a:pt x="113382" y="353674"/>
                  <a:pt x="126169" y="315311"/>
                </a:cubicBezTo>
                <a:cubicBezTo>
                  <a:pt x="129672" y="276773"/>
                  <a:pt x="132158" y="238129"/>
                  <a:pt x="136679" y="199697"/>
                </a:cubicBezTo>
                <a:cubicBezTo>
                  <a:pt x="139169" y="178532"/>
                  <a:pt x="144700" y="157800"/>
                  <a:pt x="147190" y="136635"/>
                </a:cubicBezTo>
                <a:cubicBezTo>
                  <a:pt x="151711" y="98203"/>
                  <a:pt x="146320" y="58007"/>
                  <a:pt x="157700" y="21021"/>
                </a:cubicBezTo>
                <a:cubicBezTo>
                  <a:pt x="161415" y="8948"/>
                  <a:pt x="178721" y="7007"/>
                  <a:pt x="189231" y="0"/>
                </a:cubicBezTo>
                <a:cubicBezTo>
                  <a:pt x="206748" y="3504"/>
                  <a:pt x="225805" y="2522"/>
                  <a:pt x="241783" y="10511"/>
                </a:cubicBezTo>
                <a:cubicBezTo>
                  <a:pt x="339545" y="59393"/>
                  <a:pt x="170777" y="53305"/>
                  <a:pt x="283824" y="157656"/>
                </a:cubicBezTo>
                <a:cubicBezTo>
                  <a:pt x="314823" y="186271"/>
                  <a:pt x="367907" y="164663"/>
                  <a:pt x="409948" y="168166"/>
                </a:cubicBezTo>
                <a:cubicBezTo>
                  <a:pt x="435993" y="246296"/>
                  <a:pt x="397911" y="166160"/>
                  <a:pt x="536072" y="189187"/>
                </a:cubicBezTo>
                <a:cubicBezTo>
                  <a:pt x="547000" y="191008"/>
                  <a:pt x="537568" y="214279"/>
                  <a:pt x="546583" y="220718"/>
                </a:cubicBezTo>
                <a:cubicBezTo>
                  <a:pt x="619616" y="272883"/>
                  <a:pt x="609645" y="206383"/>
                  <a:pt x="609645" y="27326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B70C08E-13E2-364C-9531-FA941220E122}"/>
              </a:ext>
            </a:extLst>
          </p:cNvPr>
          <p:cNvSpPr/>
          <p:nvPr/>
        </p:nvSpPr>
        <p:spPr>
          <a:xfrm>
            <a:off x="10559486" y="3774858"/>
            <a:ext cx="1010997" cy="1134746"/>
          </a:xfrm>
          <a:custGeom>
            <a:avLst/>
            <a:gdLst>
              <a:gd name="connsiteX0" fmla="*/ 178676 w 367862"/>
              <a:gd name="connsiteY0" fmla="*/ 350 h 578419"/>
              <a:gd name="connsiteX1" fmla="*/ 157655 w 367862"/>
              <a:gd name="connsiteY1" fmla="*/ 326171 h 578419"/>
              <a:gd name="connsiteX2" fmla="*/ 136634 w 367862"/>
              <a:gd name="connsiteY2" fmla="*/ 431274 h 578419"/>
              <a:gd name="connsiteX3" fmla="*/ 178676 w 367862"/>
              <a:gd name="connsiteY3" fmla="*/ 536377 h 578419"/>
              <a:gd name="connsiteX4" fmla="*/ 220717 w 367862"/>
              <a:gd name="connsiteY4" fmla="*/ 525867 h 578419"/>
              <a:gd name="connsiteX5" fmla="*/ 273269 w 367862"/>
              <a:gd name="connsiteY5" fmla="*/ 431274 h 578419"/>
              <a:gd name="connsiteX6" fmla="*/ 283779 w 367862"/>
              <a:gd name="connsiteY6" fmla="*/ 336681 h 578419"/>
              <a:gd name="connsiteX7" fmla="*/ 294289 w 367862"/>
              <a:gd name="connsiteY7" fmla="*/ 305150 h 578419"/>
              <a:gd name="connsiteX8" fmla="*/ 304800 w 367862"/>
              <a:gd name="connsiteY8" fmla="*/ 242088 h 578419"/>
              <a:gd name="connsiteX9" fmla="*/ 315310 w 367862"/>
              <a:gd name="connsiteY9" fmla="*/ 21371 h 578419"/>
              <a:gd name="connsiteX10" fmla="*/ 346841 w 367862"/>
              <a:gd name="connsiteY10" fmla="*/ 350 h 578419"/>
              <a:gd name="connsiteX11" fmla="*/ 367862 w 367862"/>
              <a:gd name="connsiteY11" fmla="*/ 31881 h 578419"/>
              <a:gd name="connsiteX12" fmla="*/ 315310 w 367862"/>
              <a:gd name="connsiteY12" fmla="*/ 115964 h 578419"/>
              <a:gd name="connsiteX13" fmla="*/ 283779 w 367862"/>
              <a:gd name="connsiteY13" fmla="*/ 179026 h 578419"/>
              <a:gd name="connsiteX14" fmla="*/ 273269 w 367862"/>
              <a:gd name="connsiteY14" fmla="*/ 210557 h 578419"/>
              <a:gd name="connsiteX15" fmla="*/ 231227 w 367862"/>
              <a:gd name="connsiteY15" fmla="*/ 273619 h 578419"/>
              <a:gd name="connsiteX16" fmla="*/ 210207 w 367862"/>
              <a:gd name="connsiteY16" fmla="*/ 305150 h 578419"/>
              <a:gd name="connsiteX17" fmla="*/ 178676 w 367862"/>
              <a:gd name="connsiteY17" fmla="*/ 326171 h 578419"/>
              <a:gd name="connsiteX18" fmla="*/ 115613 w 367862"/>
              <a:gd name="connsiteY18" fmla="*/ 420764 h 578419"/>
              <a:gd name="connsiteX19" fmla="*/ 94593 w 367862"/>
              <a:gd name="connsiteY19" fmla="*/ 452295 h 578419"/>
              <a:gd name="connsiteX20" fmla="*/ 52551 w 367862"/>
              <a:gd name="connsiteY20" fmla="*/ 515357 h 578419"/>
              <a:gd name="connsiteX21" fmla="*/ 10510 w 367862"/>
              <a:gd name="connsiteY21" fmla="*/ 578419 h 578419"/>
              <a:gd name="connsiteX22" fmla="*/ 0 w 367862"/>
              <a:gd name="connsiteY22" fmla="*/ 546888 h 578419"/>
              <a:gd name="connsiteX23" fmla="*/ 21020 w 367862"/>
              <a:gd name="connsiteY23" fmla="*/ 336681 h 578419"/>
              <a:gd name="connsiteX24" fmla="*/ 31531 w 367862"/>
              <a:gd name="connsiteY24" fmla="*/ 231577 h 578419"/>
              <a:gd name="connsiteX25" fmla="*/ 31531 w 367862"/>
              <a:gd name="connsiteY25" fmla="*/ 115964 h 578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67862" h="578419">
                <a:moveTo>
                  <a:pt x="178676" y="350"/>
                </a:moveTo>
                <a:cubicBezTo>
                  <a:pt x="174604" y="89936"/>
                  <a:pt x="173445" y="226167"/>
                  <a:pt x="157655" y="326171"/>
                </a:cubicBezTo>
                <a:cubicBezTo>
                  <a:pt x="152083" y="361462"/>
                  <a:pt x="136634" y="431274"/>
                  <a:pt x="136634" y="431274"/>
                </a:cubicBezTo>
                <a:cubicBezTo>
                  <a:pt x="140508" y="462261"/>
                  <a:pt x="127312" y="529039"/>
                  <a:pt x="178676" y="536377"/>
                </a:cubicBezTo>
                <a:cubicBezTo>
                  <a:pt x="192976" y="538420"/>
                  <a:pt x="206703" y="529370"/>
                  <a:pt x="220717" y="525867"/>
                </a:cubicBezTo>
                <a:cubicBezTo>
                  <a:pt x="268903" y="453587"/>
                  <a:pt x="254768" y="486772"/>
                  <a:pt x="273269" y="431274"/>
                </a:cubicBezTo>
                <a:cubicBezTo>
                  <a:pt x="276772" y="399743"/>
                  <a:pt x="278564" y="367974"/>
                  <a:pt x="283779" y="336681"/>
                </a:cubicBezTo>
                <a:cubicBezTo>
                  <a:pt x="285600" y="325753"/>
                  <a:pt x="291886" y="315965"/>
                  <a:pt x="294289" y="305150"/>
                </a:cubicBezTo>
                <a:cubicBezTo>
                  <a:pt x="298912" y="284347"/>
                  <a:pt x="301296" y="263109"/>
                  <a:pt x="304800" y="242088"/>
                </a:cubicBezTo>
                <a:cubicBezTo>
                  <a:pt x="308303" y="168516"/>
                  <a:pt x="302690" y="93937"/>
                  <a:pt x="315310" y="21371"/>
                </a:cubicBezTo>
                <a:cubicBezTo>
                  <a:pt x="317474" y="8926"/>
                  <a:pt x="334454" y="-2127"/>
                  <a:pt x="346841" y="350"/>
                </a:cubicBezTo>
                <a:cubicBezTo>
                  <a:pt x="359228" y="2827"/>
                  <a:pt x="360855" y="21371"/>
                  <a:pt x="367862" y="31881"/>
                </a:cubicBezTo>
                <a:cubicBezTo>
                  <a:pt x="342846" y="106927"/>
                  <a:pt x="365277" y="82652"/>
                  <a:pt x="315310" y="115964"/>
                </a:cubicBezTo>
                <a:cubicBezTo>
                  <a:pt x="288893" y="195218"/>
                  <a:pt x="324528" y="97528"/>
                  <a:pt x="283779" y="179026"/>
                </a:cubicBezTo>
                <a:cubicBezTo>
                  <a:pt x="278824" y="188935"/>
                  <a:pt x="278649" y="200872"/>
                  <a:pt x="273269" y="210557"/>
                </a:cubicBezTo>
                <a:cubicBezTo>
                  <a:pt x="261000" y="232642"/>
                  <a:pt x="245241" y="252598"/>
                  <a:pt x="231227" y="273619"/>
                </a:cubicBezTo>
                <a:cubicBezTo>
                  <a:pt x="224220" y="284129"/>
                  <a:pt x="220717" y="298143"/>
                  <a:pt x="210207" y="305150"/>
                </a:cubicBezTo>
                <a:lnTo>
                  <a:pt x="178676" y="326171"/>
                </a:lnTo>
                <a:lnTo>
                  <a:pt x="115613" y="420764"/>
                </a:lnTo>
                <a:cubicBezTo>
                  <a:pt x="108606" y="431274"/>
                  <a:pt x="98588" y="440312"/>
                  <a:pt x="94593" y="452295"/>
                </a:cubicBezTo>
                <a:cubicBezTo>
                  <a:pt x="79381" y="497927"/>
                  <a:pt x="91916" y="475992"/>
                  <a:pt x="52551" y="515357"/>
                </a:cubicBezTo>
                <a:cubicBezTo>
                  <a:pt x="47121" y="531648"/>
                  <a:pt x="36754" y="578419"/>
                  <a:pt x="10510" y="578419"/>
                </a:cubicBezTo>
                <a:cubicBezTo>
                  <a:pt x="-569" y="578419"/>
                  <a:pt x="3503" y="557398"/>
                  <a:pt x="0" y="546888"/>
                </a:cubicBezTo>
                <a:cubicBezTo>
                  <a:pt x="18613" y="397975"/>
                  <a:pt x="3876" y="525259"/>
                  <a:pt x="21020" y="336681"/>
                </a:cubicBezTo>
                <a:cubicBezTo>
                  <a:pt x="24208" y="301616"/>
                  <a:pt x="29856" y="266747"/>
                  <a:pt x="31531" y="231577"/>
                </a:cubicBezTo>
                <a:cubicBezTo>
                  <a:pt x="33364" y="193083"/>
                  <a:pt x="31531" y="154502"/>
                  <a:pt x="31531" y="11596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B364C4-F37F-944F-A7C8-8D36623F2F0D}"/>
              </a:ext>
            </a:extLst>
          </p:cNvPr>
          <p:cNvSpPr txBox="1"/>
          <p:nvPr/>
        </p:nvSpPr>
        <p:spPr>
          <a:xfrm>
            <a:off x="111664" y="1835095"/>
            <a:ext cx="155318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/>
              <a:t>Compute folding </a:t>
            </a:r>
          </a:p>
          <a:p>
            <a:pPr algn="ctr"/>
            <a:r>
              <a:rPr lang="en-US" sz="1500" b="1" dirty="0"/>
              <a:t>pathways/rates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8E1A78-2CDD-8B49-B338-54CCF49A3B18}"/>
              </a:ext>
            </a:extLst>
          </p:cNvPr>
          <p:cNvSpPr txBox="1"/>
          <p:nvPr/>
        </p:nvSpPr>
        <p:spPr>
          <a:xfrm>
            <a:off x="477408" y="2489285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Unfolded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48E918-EF50-B945-9389-E5420EBC2160}"/>
              </a:ext>
            </a:extLst>
          </p:cNvPr>
          <p:cNvSpPr txBox="1"/>
          <p:nvPr/>
        </p:nvSpPr>
        <p:spPr>
          <a:xfrm>
            <a:off x="765933" y="4096118"/>
            <a:ext cx="1031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Long-lived</a:t>
            </a:r>
          </a:p>
          <a:p>
            <a:r>
              <a:rPr lang="en-US" sz="1200" dirty="0">
                <a:solidFill>
                  <a:srgbClr val="FF0000"/>
                </a:solidFill>
              </a:rPr>
              <a:t> Intermediate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37DFF7-3C08-8745-9148-292B6E579EC8}"/>
              </a:ext>
            </a:extLst>
          </p:cNvPr>
          <p:cNvSpPr txBox="1"/>
          <p:nvPr/>
        </p:nvSpPr>
        <p:spPr>
          <a:xfrm>
            <a:off x="382941" y="5026226"/>
            <a:ext cx="5873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Native</a:t>
            </a:r>
          </a:p>
        </p:txBody>
      </p:sp>
      <p:sp>
        <p:nvSpPr>
          <p:cNvPr id="15" name="Up-Down Arrow 14">
            <a:extLst>
              <a:ext uri="{FF2B5EF4-FFF2-40B4-BE49-F238E27FC236}">
                <a16:creationId xmlns:a16="http://schemas.microsoft.com/office/drawing/2014/main" id="{C9E937E5-5527-FE45-A0B0-9889AD1D15A0}"/>
              </a:ext>
            </a:extLst>
          </p:cNvPr>
          <p:cNvSpPr/>
          <p:nvPr/>
        </p:nvSpPr>
        <p:spPr>
          <a:xfrm>
            <a:off x="597372" y="3228191"/>
            <a:ext cx="151736" cy="30052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Up-Down Arrow 15">
            <a:extLst>
              <a:ext uri="{FF2B5EF4-FFF2-40B4-BE49-F238E27FC236}">
                <a16:creationId xmlns:a16="http://schemas.microsoft.com/office/drawing/2014/main" id="{B028DD82-973F-E247-A005-B6D5BD42693D}"/>
              </a:ext>
            </a:extLst>
          </p:cNvPr>
          <p:cNvSpPr/>
          <p:nvPr/>
        </p:nvSpPr>
        <p:spPr>
          <a:xfrm>
            <a:off x="565177" y="4502420"/>
            <a:ext cx="183931" cy="367904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3C5878-EC44-0D44-A27A-5904FED1D762}"/>
              </a:ext>
            </a:extLst>
          </p:cNvPr>
          <p:cNvSpPr txBox="1"/>
          <p:nvPr/>
        </p:nvSpPr>
        <p:spPr>
          <a:xfrm>
            <a:off x="2400198" y="1859768"/>
            <a:ext cx="182896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/>
              <a:t>Cluster </a:t>
            </a:r>
            <a:r>
              <a:rPr lang="en-US" sz="1500" b="1" dirty="0">
                <a:solidFill>
                  <a:srgbClr val="FF0000"/>
                </a:solidFill>
              </a:rPr>
              <a:t>intermediate</a:t>
            </a:r>
          </a:p>
          <a:p>
            <a:pPr algn="ctr"/>
            <a:r>
              <a:rPr lang="en-US" sz="1500" b="1" dirty="0"/>
              <a:t>structures &amp; Identify</a:t>
            </a:r>
          </a:p>
          <a:p>
            <a:pPr algn="ctr"/>
            <a:r>
              <a:rPr lang="en-US" sz="1500" b="1" dirty="0"/>
              <a:t>recurrent </a:t>
            </a:r>
            <a:r>
              <a:rPr lang="en-US" sz="1500" b="1" dirty="0">
                <a:solidFill>
                  <a:srgbClr val="00B050"/>
                </a:solidFill>
              </a:rPr>
              <a:t>pockets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D984F963-FE6E-DB4F-9361-9FB0A42E18A9}"/>
              </a:ext>
            </a:extLst>
          </p:cNvPr>
          <p:cNvSpPr/>
          <p:nvPr/>
        </p:nvSpPr>
        <p:spPr>
          <a:xfrm rot="21309147">
            <a:off x="2498945" y="2911879"/>
            <a:ext cx="720428" cy="525096"/>
          </a:xfrm>
          <a:custGeom>
            <a:avLst/>
            <a:gdLst>
              <a:gd name="connsiteX0" fmla="*/ 42086 w 610103"/>
              <a:gd name="connsiteY0" fmla="*/ 0 h 493987"/>
              <a:gd name="connsiteX1" fmla="*/ 31576 w 610103"/>
              <a:gd name="connsiteY1" fmla="*/ 147145 h 493987"/>
              <a:gd name="connsiteX2" fmla="*/ 21066 w 610103"/>
              <a:gd name="connsiteY2" fmla="*/ 199697 h 493987"/>
              <a:gd name="connsiteX3" fmla="*/ 10555 w 610103"/>
              <a:gd name="connsiteY3" fmla="*/ 262759 h 493987"/>
              <a:gd name="connsiteX4" fmla="*/ 10555 w 610103"/>
              <a:gd name="connsiteY4" fmla="*/ 483476 h 493987"/>
              <a:gd name="connsiteX5" fmla="*/ 42086 w 610103"/>
              <a:gd name="connsiteY5" fmla="*/ 493987 h 493987"/>
              <a:gd name="connsiteX6" fmla="*/ 94638 w 610103"/>
              <a:gd name="connsiteY6" fmla="*/ 483476 h 493987"/>
              <a:gd name="connsiteX7" fmla="*/ 105148 w 610103"/>
              <a:gd name="connsiteY7" fmla="*/ 399394 h 493987"/>
              <a:gd name="connsiteX8" fmla="*/ 126169 w 610103"/>
              <a:gd name="connsiteY8" fmla="*/ 315311 h 493987"/>
              <a:gd name="connsiteX9" fmla="*/ 136679 w 610103"/>
              <a:gd name="connsiteY9" fmla="*/ 199697 h 493987"/>
              <a:gd name="connsiteX10" fmla="*/ 147190 w 610103"/>
              <a:gd name="connsiteY10" fmla="*/ 136635 h 493987"/>
              <a:gd name="connsiteX11" fmla="*/ 157700 w 610103"/>
              <a:gd name="connsiteY11" fmla="*/ 21021 h 493987"/>
              <a:gd name="connsiteX12" fmla="*/ 189231 w 610103"/>
              <a:gd name="connsiteY12" fmla="*/ 0 h 493987"/>
              <a:gd name="connsiteX13" fmla="*/ 241783 w 610103"/>
              <a:gd name="connsiteY13" fmla="*/ 10511 h 493987"/>
              <a:gd name="connsiteX14" fmla="*/ 283824 w 610103"/>
              <a:gd name="connsiteY14" fmla="*/ 157656 h 493987"/>
              <a:gd name="connsiteX15" fmla="*/ 409948 w 610103"/>
              <a:gd name="connsiteY15" fmla="*/ 168166 h 493987"/>
              <a:gd name="connsiteX16" fmla="*/ 536072 w 610103"/>
              <a:gd name="connsiteY16" fmla="*/ 189187 h 493987"/>
              <a:gd name="connsiteX17" fmla="*/ 546583 w 610103"/>
              <a:gd name="connsiteY17" fmla="*/ 220718 h 493987"/>
              <a:gd name="connsiteX18" fmla="*/ 609645 w 610103"/>
              <a:gd name="connsiteY18" fmla="*/ 273269 h 493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10103" h="493987">
                <a:moveTo>
                  <a:pt x="42086" y="0"/>
                </a:moveTo>
                <a:cubicBezTo>
                  <a:pt x="38583" y="49048"/>
                  <a:pt x="36724" y="98242"/>
                  <a:pt x="31576" y="147145"/>
                </a:cubicBezTo>
                <a:cubicBezTo>
                  <a:pt x="29706" y="164911"/>
                  <a:pt x="24262" y="182121"/>
                  <a:pt x="21066" y="199697"/>
                </a:cubicBezTo>
                <a:cubicBezTo>
                  <a:pt x="17254" y="220664"/>
                  <a:pt x="14059" y="241738"/>
                  <a:pt x="10555" y="262759"/>
                </a:cubicBezTo>
                <a:cubicBezTo>
                  <a:pt x="7742" y="299325"/>
                  <a:pt x="-11720" y="433357"/>
                  <a:pt x="10555" y="483476"/>
                </a:cubicBezTo>
                <a:cubicBezTo>
                  <a:pt x="15055" y="493600"/>
                  <a:pt x="31576" y="490483"/>
                  <a:pt x="42086" y="493987"/>
                </a:cubicBezTo>
                <a:cubicBezTo>
                  <a:pt x="59603" y="490483"/>
                  <a:pt x="84729" y="498340"/>
                  <a:pt x="94638" y="483476"/>
                </a:cubicBezTo>
                <a:cubicBezTo>
                  <a:pt x="110306" y="459974"/>
                  <a:pt x="100853" y="427311"/>
                  <a:pt x="105148" y="399394"/>
                </a:cubicBezTo>
                <a:cubicBezTo>
                  <a:pt x="112395" y="352289"/>
                  <a:pt x="113382" y="353674"/>
                  <a:pt x="126169" y="315311"/>
                </a:cubicBezTo>
                <a:cubicBezTo>
                  <a:pt x="129672" y="276773"/>
                  <a:pt x="132158" y="238129"/>
                  <a:pt x="136679" y="199697"/>
                </a:cubicBezTo>
                <a:cubicBezTo>
                  <a:pt x="139169" y="178532"/>
                  <a:pt x="144700" y="157800"/>
                  <a:pt x="147190" y="136635"/>
                </a:cubicBezTo>
                <a:cubicBezTo>
                  <a:pt x="151711" y="98203"/>
                  <a:pt x="146320" y="58007"/>
                  <a:pt x="157700" y="21021"/>
                </a:cubicBezTo>
                <a:cubicBezTo>
                  <a:pt x="161415" y="8948"/>
                  <a:pt x="178721" y="7007"/>
                  <a:pt x="189231" y="0"/>
                </a:cubicBezTo>
                <a:cubicBezTo>
                  <a:pt x="206748" y="3504"/>
                  <a:pt x="225805" y="2522"/>
                  <a:pt x="241783" y="10511"/>
                </a:cubicBezTo>
                <a:cubicBezTo>
                  <a:pt x="339545" y="59393"/>
                  <a:pt x="170777" y="53305"/>
                  <a:pt x="283824" y="157656"/>
                </a:cubicBezTo>
                <a:cubicBezTo>
                  <a:pt x="314823" y="186271"/>
                  <a:pt x="367907" y="164663"/>
                  <a:pt x="409948" y="168166"/>
                </a:cubicBezTo>
                <a:cubicBezTo>
                  <a:pt x="435993" y="246296"/>
                  <a:pt x="397911" y="166160"/>
                  <a:pt x="536072" y="189187"/>
                </a:cubicBezTo>
                <a:cubicBezTo>
                  <a:pt x="547000" y="191008"/>
                  <a:pt x="537568" y="214279"/>
                  <a:pt x="546583" y="220718"/>
                </a:cubicBezTo>
                <a:cubicBezTo>
                  <a:pt x="619616" y="272883"/>
                  <a:pt x="609645" y="206383"/>
                  <a:pt x="609645" y="27326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Arrow 21">
            <a:extLst>
              <a:ext uri="{FF2B5EF4-FFF2-40B4-BE49-F238E27FC236}">
                <a16:creationId xmlns:a16="http://schemas.microsoft.com/office/drawing/2014/main" id="{8110A682-99C6-E64A-85B5-B3833BB8E7C4}"/>
              </a:ext>
            </a:extLst>
          </p:cNvPr>
          <p:cNvSpPr/>
          <p:nvPr/>
        </p:nvSpPr>
        <p:spPr>
          <a:xfrm rot="3853059">
            <a:off x="2656266" y="3061093"/>
            <a:ext cx="201478" cy="129573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BBC2FDB4-D890-824A-B029-B5F4907D894E}"/>
              </a:ext>
            </a:extLst>
          </p:cNvPr>
          <p:cNvSpPr/>
          <p:nvPr/>
        </p:nvSpPr>
        <p:spPr>
          <a:xfrm rot="21309147">
            <a:off x="2738360" y="3686305"/>
            <a:ext cx="720428" cy="525096"/>
          </a:xfrm>
          <a:custGeom>
            <a:avLst/>
            <a:gdLst>
              <a:gd name="connsiteX0" fmla="*/ 42086 w 610103"/>
              <a:gd name="connsiteY0" fmla="*/ 0 h 493987"/>
              <a:gd name="connsiteX1" fmla="*/ 31576 w 610103"/>
              <a:gd name="connsiteY1" fmla="*/ 147145 h 493987"/>
              <a:gd name="connsiteX2" fmla="*/ 21066 w 610103"/>
              <a:gd name="connsiteY2" fmla="*/ 199697 h 493987"/>
              <a:gd name="connsiteX3" fmla="*/ 10555 w 610103"/>
              <a:gd name="connsiteY3" fmla="*/ 262759 h 493987"/>
              <a:gd name="connsiteX4" fmla="*/ 10555 w 610103"/>
              <a:gd name="connsiteY4" fmla="*/ 483476 h 493987"/>
              <a:gd name="connsiteX5" fmla="*/ 42086 w 610103"/>
              <a:gd name="connsiteY5" fmla="*/ 493987 h 493987"/>
              <a:gd name="connsiteX6" fmla="*/ 94638 w 610103"/>
              <a:gd name="connsiteY6" fmla="*/ 483476 h 493987"/>
              <a:gd name="connsiteX7" fmla="*/ 105148 w 610103"/>
              <a:gd name="connsiteY7" fmla="*/ 399394 h 493987"/>
              <a:gd name="connsiteX8" fmla="*/ 126169 w 610103"/>
              <a:gd name="connsiteY8" fmla="*/ 315311 h 493987"/>
              <a:gd name="connsiteX9" fmla="*/ 136679 w 610103"/>
              <a:gd name="connsiteY9" fmla="*/ 199697 h 493987"/>
              <a:gd name="connsiteX10" fmla="*/ 147190 w 610103"/>
              <a:gd name="connsiteY10" fmla="*/ 136635 h 493987"/>
              <a:gd name="connsiteX11" fmla="*/ 157700 w 610103"/>
              <a:gd name="connsiteY11" fmla="*/ 21021 h 493987"/>
              <a:gd name="connsiteX12" fmla="*/ 189231 w 610103"/>
              <a:gd name="connsiteY12" fmla="*/ 0 h 493987"/>
              <a:gd name="connsiteX13" fmla="*/ 241783 w 610103"/>
              <a:gd name="connsiteY13" fmla="*/ 10511 h 493987"/>
              <a:gd name="connsiteX14" fmla="*/ 283824 w 610103"/>
              <a:gd name="connsiteY14" fmla="*/ 157656 h 493987"/>
              <a:gd name="connsiteX15" fmla="*/ 409948 w 610103"/>
              <a:gd name="connsiteY15" fmla="*/ 168166 h 493987"/>
              <a:gd name="connsiteX16" fmla="*/ 536072 w 610103"/>
              <a:gd name="connsiteY16" fmla="*/ 189187 h 493987"/>
              <a:gd name="connsiteX17" fmla="*/ 546583 w 610103"/>
              <a:gd name="connsiteY17" fmla="*/ 220718 h 493987"/>
              <a:gd name="connsiteX18" fmla="*/ 609645 w 610103"/>
              <a:gd name="connsiteY18" fmla="*/ 273269 h 493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10103" h="493987">
                <a:moveTo>
                  <a:pt x="42086" y="0"/>
                </a:moveTo>
                <a:cubicBezTo>
                  <a:pt x="38583" y="49048"/>
                  <a:pt x="36724" y="98242"/>
                  <a:pt x="31576" y="147145"/>
                </a:cubicBezTo>
                <a:cubicBezTo>
                  <a:pt x="29706" y="164911"/>
                  <a:pt x="24262" y="182121"/>
                  <a:pt x="21066" y="199697"/>
                </a:cubicBezTo>
                <a:cubicBezTo>
                  <a:pt x="17254" y="220664"/>
                  <a:pt x="14059" y="241738"/>
                  <a:pt x="10555" y="262759"/>
                </a:cubicBezTo>
                <a:cubicBezTo>
                  <a:pt x="7742" y="299325"/>
                  <a:pt x="-11720" y="433357"/>
                  <a:pt x="10555" y="483476"/>
                </a:cubicBezTo>
                <a:cubicBezTo>
                  <a:pt x="15055" y="493600"/>
                  <a:pt x="31576" y="490483"/>
                  <a:pt x="42086" y="493987"/>
                </a:cubicBezTo>
                <a:cubicBezTo>
                  <a:pt x="59603" y="490483"/>
                  <a:pt x="84729" y="498340"/>
                  <a:pt x="94638" y="483476"/>
                </a:cubicBezTo>
                <a:cubicBezTo>
                  <a:pt x="110306" y="459974"/>
                  <a:pt x="100853" y="427311"/>
                  <a:pt x="105148" y="399394"/>
                </a:cubicBezTo>
                <a:cubicBezTo>
                  <a:pt x="112395" y="352289"/>
                  <a:pt x="113382" y="353674"/>
                  <a:pt x="126169" y="315311"/>
                </a:cubicBezTo>
                <a:cubicBezTo>
                  <a:pt x="129672" y="276773"/>
                  <a:pt x="132158" y="238129"/>
                  <a:pt x="136679" y="199697"/>
                </a:cubicBezTo>
                <a:cubicBezTo>
                  <a:pt x="139169" y="178532"/>
                  <a:pt x="144700" y="157800"/>
                  <a:pt x="147190" y="136635"/>
                </a:cubicBezTo>
                <a:cubicBezTo>
                  <a:pt x="151711" y="98203"/>
                  <a:pt x="146320" y="58007"/>
                  <a:pt x="157700" y="21021"/>
                </a:cubicBezTo>
                <a:cubicBezTo>
                  <a:pt x="161415" y="8948"/>
                  <a:pt x="178721" y="7007"/>
                  <a:pt x="189231" y="0"/>
                </a:cubicBezTo>
                <a:cubicBezTo>
                  <a:pt x="206748" y="3504"/>
                  <a:pt x="225805" y="2522"/>
                  <a:pt x="241783" y="10511"/>
                </a:cubicBezTo>
                <a:cubicBezTo>
                  <a:pt x="339545" y="59393"/>
                  <a:pt x="170777" y="53305"/>
                  <a:pt x="283824" y="157656"/>
                </a:cubicBezTo>
                <a:cubicBezTo>
                  <a:pt x="314823" y="186271"/>
                  <a:pt x="367907" y="164663"/>
                  <a:pt x="409948" y="168166"/>
                </a:cubicBezTo>
                <a:cubicBezTo>
                  <a:pt x="435993" y="246296"/>
                  <a:pt x="397911" y="166160"/>
                  <a:pt x="536072" y="189187"/>
                </a:cubicBezTo>
                <a:cubicBezTo>
                  <a:pt x="547000" y="191008"/>
                  <a:pt x="537568" y="214279"/>
                  <a:pt x="546583" y="220718"/>
                </a:cubicBezTo>
                <a:cubicBezTo>
                  <a:pt x="619616" y="272883"/>
                  <a:pt x="609645" y="206383"/>
                  <a:pt x="609645" y="27326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 Arrow 23">
            <a:extLst>
              <a:ext uri="{FF2B5EF4-FFF2-40B4-BE49-F238E27FC236}">
                <a16:creationId xmlns:a16="http://schemas.microsoft.com/office/drawing/2014/main" id="{B2F67E38-4EA7-9649-9188-F31357F6F306}"/>
              </a:ext>
            </a:extLst>
          </p:cNvPr>
          <p:cNvSpPr/>
          <p:nvPr/>
        </p:nvSpPr>
        <p:spPr>
          <a:xfrm rot="3853059">
            <a:off x="2895682" y="3843149"/>
            <a:ext cx="201478" cy="129573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DC77C7E1-55BA-0043-BD80-63900F507096}"/>
              </a:ext>
            </a:extLst>
          </p:cNvPr>
          <p:cNvSpPr/>
          <p:nvPr/>
        </p:nvSpPr>
        <p:spPr>
          <a:xfrm rot="21309147">
            <a:off x="3079291" y="3234449"/>
            <a:ext cx="720428" cy="525096"/>
          </a:xfrm>
          <a:custGeom>
            <a:avLst/>
            <a:gdLst>
              <a:gd name="connsiteX0" fmla="*/ 42086 w 610103"/>
              <a:gd name="connsiteY0" fmla="*/ 0 h 493987"/>
              <a:gd name="connsiteX1" fmla="*/ 31576 w 610103"/>
              <a:gd name="connsiteY1" fmla="*/ 147145 h 493987"/>
              <a:gd name="connsiteX2" fmla="*/ 21066 w 610103"/>
              <a:gd name="connsiteY2" fmla="*/ 199697 h 493987"/>
              <a:gd name="connsiteX3" fmla="*/ 10555 w 610103"/>
              <a:gd name="connsiteY3" fmla="*/ 262759 h 493987"/>
              <a:gd name="connsiteX4" fmla="*/ 10555 w 610103"/>
              <a:gd name="connsiteY4" fmla="*/ 483476 h 493987"/>
              <a:gd name="connsiteX5" fmla="*/ 42086 w 610103"/>
              <a:gd name="connsiteY5" fmla="*/ 493987 h 493987"/>
              <a:gd name="connsiteX6" fmla="*/ 94638 w 610103"/>
              <a:gd name="connsiteY6" fmla="*/ 483476 h 493987"/>
              <a:gd name="connsiteX7" fmla="*/ 105148 w 610103"/>
              <a:gd name="connsiteY7" fmla="*/ 399394 h 493987"/>
              <a:gd name="connsiteX8" fmla="*/ 126169 w 610103"/>
              <a:gd name="connsiteY8" fmla="*/ 315311 h 493987"/>
              <a:gd name="connsiteX9" fmla="*/ 136679 w 610103"/>
              <a:gd name="connsiteY9" fmla="*/ 199697 h 493987"/>
              <a:gd name="connsiteX10" fmla="*/ 147190 w 610103"/>
              <a:gd name="connsiteY10" fmla="*/ 136635 h 493987"/>
              <a:gd name="connsiteX11" fmla="*/ 157700 w 610103"/>
              <a:gd name="connsiteY11" fmla="*/ 21021 h 493987"/>
              <a:gd name="connsiteX12" fmla="*/ 189231 w 610103"/>
              <a:gd name="connsiteY12" fmla="*/ 0 h 493987"/>
              <a:gd name="connsiteX13" fmla="*/ 241783 w 610103"/>
              <a:gd name="connsiteY13" fmla="*/ 10511 h 493987"/>
              <a:gd name="connsiteX14" fmla="*/ 283824 w 610103"/>
              <a:gd name="connsiteY14" fmla="*/ 157656 h 493987"/>
              <a:gd name="connsiteX15" fmla="*/ 409948 w 610103"/>
              <a:gd name="connsiteY15" fmla="*/ 168166 h 493987"/>
              <a:gd name="connsiteX16" fmla="*/ 536072 w 610103"/>
              <a:gd name="connsiteY16" fmla="*/ 189187 h 493987"/>
              <a:gd name="connsiteX17" fmla="*/ 546583 w 610103"/>
              <a:gd name="connsiteY17" fmla="*/ 220718 h 493987"/>
              <a:gd name="connsiteX18" fmla="*/ 609645 w 610103"/>
              <a:gd name="connsiteY18" fmla="*/ 273269 h 493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10103" h="493987">
                <a:moveTo>
                  <a:pt x="42086" y="0"/>
                </a:moveTo>
                <a:cubicBezTo>
                  <a:pt x="38583" y="49048"/>
                  <a:pt x="36724" y="98242"/>
                  <a:pt x="31576" y="147145"/>
                </a:cubicBezTo>
                <a:cubicBezTo>
                  <a:pt x="29706" y="164911"/>
                  <a:pt x="24262" y="182121"/>
                  <a:pt x="21066" y="199697"/>
                </a:cubicBezTo>
                <a:cubicBezTo>
                  <a:pt x="17254" y="220664"/>
                  <a:pt x="14059" y="241738"/>
                  <a:pt x="10555" y="262759"/>
                </a:cubicBezTo>
                <a:cubicBezTo>
                  <a:pt x="7742" y="299325"/>
                  <a:pt x="-11720" y="433357"/>
                  <a:pt x="10555" y="483476"/>
                </a:cubicBezTo>
                <a:cubicBezTo>
                  <a:pt x="15055" y="493600"/>
                  <a:pt x="31576" y="490483"/>
                  <a:pt x="42086" y="493987"/>
                </a:cubicBezTo>
                <a:cubicBezTo>
                  <a:pt x="59603" y="490483"/>
                  <a:pt x="84729" y="498340"/>
                  <a:pt x="94638" y="483476"/>
                </a:cubicBezTo>
                <a:cubicBezTo>
                  <a:pt x="110306" y="459974"/>
                  <a:pt x="100853" y="427311"/>
                  <a:pt x="105148" y="399394"/>
                </a:cubicBezTo>
                <a:cubicBezTo>
                  <a:pt x="112395" y="352289"/>
                  <a:pt x="113382" y="353674"/>
                  <a:pt x="126169" y="315311"/>
                </a:cubicBezTo>
                <a:cubicBezTo>
                  <a:pt x="129672" y="276773"/>
                  <a:pt x="132158" y="238129"/>
                  <a:pt x="136679" y="199697"/>
                </a:cubicBezTo>
                <a:cubicBezTo>
                  <a:pt x="139169" y="178532"/>
                  <a:pt x="144700" y="157800"/>
                  <a:pt x="147190" y="136635"/>
                </a:cubicBezTo>
                <a:cubicBezTo>
                  <a:pt x="151711" y="98203"/>
                  <a:pt x="146320" y="58007"/>
                  <a:pt x="157700" y="21021"/>
                </a:cubicBezTo>
                <a:cubicBezTo>
                  <a:pt x="161415" y="8948"/>
                  <a:pt x="178721" y="7007"/>
                  <a:pt x="189231" y="0"/>
                </a:cubicBezTo>
                <a:cubicBezTo>
                  <a:pt x="206748" y="3504"/>
                  <a:pt x="225805" y="2522"/>
                  <a:pt x="241783" y="10511"/>
                </a:cubicBezTo>
                <a:cubicBezTo>
                  <a:pt x="339545" y="59393"/>
                  <a:pt x="170777" y="53305"/>
                  <a:pt x="283824" y="157656"/>
                </a:cubicBezTo>
                <a:cubicBezTo>
                  <a:pt x="314823" y="186271"/>
                  <a:pt x="367907" y="164663"/>
                  <a:pt x="409948" y="168166"/>
                </a:cubicBezTo>
                <a:cubicBezTo>
                  <a:pt x="435993" y="246296"/>
                  <a:pt x="397911" y="166160"/>
                  <a:pt x="536072" y="189187"/>
                </a:cubicBezTo>
                <a:cubicBezTo>
                  <a:pt x="547000" y="191008"/>
                  <a:pt x="537568" y="214279"/>
                  <a:pt x="546583" y="220718"/>
                </a:cubicBezTo>
                <a:cubicBezTo>
                  <a:pt x="619616" y="272883"/>
                  <a:pt x="609645" y="206383"/>
                  <a:pt x="609645" y="27326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Left Arrow 25">
            <a:extLst>
              <a:ext uri="{FF2B5EF4-FFF2-40B4-BE49-F238E27FC236}">
                <a16:creationId xmlns:a16="http://schemas.microsoft.com/office/drawing/2014/main" id="{87D67FB3-3257-454D-A48B-3D255CB91AF8}"/>
              </a:ext>
            </a:extLst>
          </p:cNvPr>
          <p:cNvSpPr/>
          <p:nvPr/>
        </p:nvSpPr>
        <p:spPr>
          <a:xfrm rot="3853059">
            <a:off x="3236612" y="3377928"/>
            <a:ext cx="201478" cy="129573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54165F3E-F2B0-9C46-A7E5-14B9EC432834}"/>
              </a:ext>
            </a:extLst>
          </p:cNvPr>
          <p:cNvSpPr/>
          <p:nvPr/>
        </p:nvSpPr>
        <p:spPr>
          <a:xfrm>
            <a:off x="2681139" y="4836453"/>
            <a:ext cx="718183" cy="606056"/>
          </a:xfrm>
          <a:custGeom>
            <a:avLst/>
            <a:gdLst>
              <a:gd name="connsiteX0" fmla="*/ 37635 w 718183"/>
              <a:gd name="connsiteY0" fmla="*/ 21265 h 606056"/>
              <a:gd name="connsiteX1" fmla="*/ 27002 w 718183"/>
              <a:gd name="connsiteY1" fmla="*/ 170121 h 606056"/>
              <a:gd name="connsiteX2" fmla="*/ 16370 w 718183"/>
              <a:gd name="connsiteY2" fmla="*/ 223284 h 606056"/>
              <a:gd name="connsiteX3" fmla="*/ 48267 w 718183"/>
              <a:gd name="connsiteY3" fmla="*/ 606056 h 606056"/>
              <a:gd name="connsiteX4" fmla="*/ 122695 w 718183"/>
              <a:gd name="connsiteY4" fmla="*/ 595423 h 606056"/>
              <a:gd name="connsiteX5" fmla="*/ 143960 w 718183"/>
              <a:gd name="connsiteY5" fmla="*/ 563525 h 606056"/>
              <a:gd name="connsiteX6" fmla="*/ 165226 w 718183"/>
              <a:gd name="connsiteY6" fmla="*/ 478465 h 606056"/>
              <a:gd name="connsiteX7" fmla="*/ 175858 w 718183"/>
              <a:gd name="connsiteY7" fmla="*/ 435935 h 606056"/>
              <a:gd name="connsiteX8" fmla="*/ 165226 w 718183"/>
              <a:gd name="connsiteY8" fmla="*/ 202018 h 606056"/>
              <a:gd name="connsiteX9" fmla="*/ 154593 w 718183"/>
              <a:gd name="connsiteY9" fmla="*/ 106325 h 606056"/>
              <a:gd name="connsiteX10" fmla="*/ 197123 w 718183"/>
              <a:gd name="connsiteY10" fmla="*/ 0 h 606056"/>
              <a:gd name="connsiteX11" fmla="*/ 250286 w 718183"/>
              <a:gd name="connsiteY11" fmla="*/ 53163 h 606056"/>
              <a:gd name="connsiteX12" fmla="*/ 260919 w 718183"/>
              <a:gd name="connsiteY12" fmla="*/ 85060 h 606056"/>
              <a:gd name="connsiteX13" fmla="*/ 303449 w 718183"/>
              <a:gd name="connsiteY13" fmla="*/ 148856 h 606056"/>
              <a:gd name="connsiteX14" fmla="*/ 324714 w 718183"/>
              <a:gd name="connsiteY14" fmla="*/ 212651 h 606056"/>
              <a:gd name="connsiteX15" fmla="*/ 367244 w 718183"/>
              <a:gd name="connsiteY15" fmla="*/ 276446 h 606056"/>
              <a:gd name="connsiteX16" fmla="*/ 420407 w 718183"/>
              <a:gd name="connsiteY16" fmla="*/ 350874 h 606056"/>
              <a:gd name="connsiteX17" fmla="*/ 452305 w 718183"/>
              <a:gd name="connsiteY17" fmla="*/ 372139 h 606056"/>
              <a:gd name="connsiteX18" fmla="*/ 473570 w 718183"/>
              <a:gd name="connsiteY18" fmla="*/ 393405 h 606056"/>
              <a:gd name="connsiteX19" fmla="*/ 537365 w 718183"/>
              <a:gd name="connsiteY19" fmla="*/ 414670 h 606056"/>
              <a:gd name="connsiteX20" fmla="*/ 569263 w 718183"/>
              <a:gd name="connsiteY20" fmla="*/ 425302 h 606056"/>
              <a:gd name="connsiteX21" fmla="*/ 601160 w 718183"/>
              <a:gd name="connsiteY21" fmla="*/ 435935 h 606056"/>
              <a:gd name="connsiteX22" fmla="*/ 707486 w 718183"/>
              <a:gd name="connsiteY22" fmla="*/ 425302 h 606056"/>
              <a:gd name="connsiteX23" fmla="*/ 675588 w 718183"/>
              <a:gd name="connsiteY23" fmla="*/ 287079 h 606056"/>
              <a:gd name="connsiteX24" fmla="*/ 643691 w 718183"/>
              <a:gd name="connsiteY24" fmla="*/ 276446 h 606056"/>
              <a:gd name="connsiteX25" fmla="*/ 622426 w 718183"/>
              <a:gd name="connsiteY25" fmla="*/ 244549 h 606056"/>
              <a:gd name="connsiteX26" fmla="*/ 558630 w 718183"/>
              <a:gd name="connsiteY26" fmla="*/ 223284 h 606056"/>
              <a:gd name="connsiteX27" fmla="*/ 484202 w 718183"/>
              <a:gd name="connsiteY27" fmla="*/ 233916 h 606056"/>
              <a:gd name="connsiteX28" fmla="*/ 452305 w 718183"/>
              <a:gd name="connsiteY28" fmla="*/ 244549 h 606056"/>
              <a:gd name="connsiteX29" fmla="*/ 441672 w 718183"/>
              <a:gd name="connsiteY29" fmla="*/ 276446 h 606056"/>
              <a:gd name="connsiteX30" fmla="*/ 462937 w 718183"/>
              <a:gd name="connsiteY30" fmla="*/ 340242 h 606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18183" h="606056">
                <a:moveTo>
                  <a:pt x="37635" y="21265"/>
                </a:moveTo>
                <a:cubicBezTo>
                  <a:pt x="34091" y="70884"/>
                  <a:pt x="32210" y="120649"/>
                  <a:pt x="27002" y="170121"/>
                </a:cubicBezTo>
                <a:cubicBezTo>
                  <a:pt x="25110" y="188094"/>
                  <a:pt x="16370" y="205212"/>
                  <a:pt x="16370" y="223284"/>
                </a:cubicBezTo>
                <a:cubicBezTo>
                  <a:pt x="16370" y="570402"/>
                  <a:pt x="-36700" y="478603"/>
                  <a:pt x="48267" y="606056"/>
                </a:cubicBezTo>
                <a:cubicBezTo>
                  <a:pt x="73076" y="602512"/>
                  <a:pt x="99794" y="605601"/>
                  <a:pt x="122695" y="595423"/>
                </a:cubicBezTo>
                <a:cubicBezTo>
                  <a:pt x="134372" y="590233"/>
                  <a:pt x="138245" y="574955"/>
                  <a:pt x="143960" y="563525"/>
                </a:cubicBezTo>
                <a:cubicBezTo>
                  <a:pt x="155361" y="540724"/>
                  <a:pt x="160372" y="500306"/>
                  <a:pt x="165226" y="478465"/>
                </a:cubicBezTo>
                <a:cubicBezTo>
                  <a:pt x="168396" y="464200"/>
                  <a:pt x="172314" y="450112"/>
                  <a:pt x="175858" y="435935"/>
                </a:cubicBezTo>
                <a:cubicBezTo>
                  <a:pt x="172314" y="357963"/>
                  <a:pt x="170251" y="279909"/>
                  <a:pt x="165226" y="202018"/>
                </a:cubicBezTo>
                <a:cubicBezTo>
                  <a:pt x="163160" y="169991"/>
                  <a:pt x="154593" y="138419"/>
                  <a:pt x="154593" y="106325"/>
                </a:cubicBezTo>
                <a:cubicBezTo>
                  <a:pt x="154593" y="3450"/>
                  <a:pt x="138924" y="19399"/>
                  <a:pt x="197123" y="0"/>
                </a:cubicBezTo>
                <a:cubicBezTo>
                  <a:pt x="229022" y="21266"/>
                  <a:pt x="232564" y="17720"/>
                  <a:pt x="250286" y="53163"/>
                </a:cubicBezTo>
                <a:cubicBezTo>
                  <a:pt x="255298" y="63187"/>
                  <a:pt x="255476" y="75263"/>
                  <a:pt x="260919" y="85060"/>
                </a:cubicBezTo>
                <a:cubicBezTo>
                  <a:pt x="273331" y="107401"/>
                  <a:pt x="303449" y="148856"/>
                  <a:pt x="303449" y="148856"/>
                </a:cubicBezTo>
                <a:cubicBezTo>
                  <a:pt x="310537" y="170121"/>
                  <a:pt x="312280" y="194000"/>
                  <a:pt x="324714" y="212651"/>
                </a:cubicBezTo>
                <a:cubicBezTo>
                  <a:pt x="338891" y="233916"/>
                  <a:pt x="359162" y="252200"/>
                  <a:pt x="367244" y="276446"/>
                </a:cubicBezTo>
                <a:cubicBezTo>
                  <a:pt x="392053" y="350875"/>
                  <a:pt x="367244" y="333154"/>
                  <a:pt x="420407" y="350874"/>
                </a:cubicBezTo>
                <a:cubicBezTo>
                  <a:pt x="431040" y="357962"/>
                  <a:pt x="442326" y="364156"/>
                  <a:pt x="452305" y="372139"/>
                </a:cubicBezTo>
                <a:cubicBezTo>
                  <a:pt x="460133" y="378401"/>
                  <a:pt x="464604" y="388922"/>
                  <a:pt x="473570" y="393405"/>
                </a:cubicBezTo>
                <a:cubicBezTo>
                  <a:pt x="493619" y="403430"/>
                  <a:pt x="516100" y="407582"/>
                  <a:pt x="537365" y="414670"/>
                </a:cubicBezTo>
                <a:lnTo>
                  <a:pt x="569263" y="425302"/>
                </a:lnTo>
                <a:lnTo>
                  <a:pt x="601160" y="435935"/>
                </a:lnTo>
                <a:cubicBezTo>
                  <a:pt x="636602" y="432391"/>
                  <a:pt x="686115" y="453797"/>
                  <a:pt x="707486" y="425302"/>
                </a:cubicBezTo>
                <a:cubicBezTo>
                  <a:pt x="730022" y="395254"/>
                  <a:pt x="715809" y="311212"/>
                  <a:pt x="675588" y="287079"/>
                </a:cubicBezTo>
                <a:cubicBezTo>
                  <a:pt x="665978" y="281313"/>
                  <a:pt x="654323" y="279990"/>
                  <a:pt x="643691" y="276446"/>
                </a:cubicBezTo>
                <a:cubicBezTo>
                  <a:pt x="636603" y="265814"/>
                  <a:pt x="633262" y="251322"/>
                  <a:pt x="622426" y="244549"/>
                </a:cubicBezTo>
                <a:cubicBezTo>
                  <a:pt x="603418" y="232669"/>
                  <a:pt x="558630" y="223284"/>
                  <a:pt x="558630" y="223284"/>
                </a:cubicBezTo>
                <a:cubicBezTo>
                  <a:pt x="533821" y="226828"/>
                  <a:pt x="508777" y="229001"/>
                  <a:pt x="484202" y="233916"/>
                </a:cubicBezTo>
                <a:cubicBezTo>
                  <a:pt x="473212" y="236114"/>
                  <a:pt x="460230" y="236624"/>
                  <a:pt x="452305" y="244549"/>
                </a:cubicBezTo>
                <a:cubicBezTo>
                  <a:pt x="444380" y="252474"/>
                  <a:pt x="445216" y="265814"/>
                  <a:pt x="441672" y="276446"/>
                </a:cubicBezTo>
                <a:cubicBezTo>
                  <a:pt x="454227" y="326665"/>
                  <a:pt x="445770" y="305906"/>
                  <a:pt x="462937" y="34024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Left Arrow 29">
            <a:extLst>
              <a:ext uri="{FF2B5EF4-FFF2-40B4-BE49-F238E27FC236}">
                <a16:creationId xmlns:a16="http://schemas.microsoft.com/office/drawing/2014/main" id="{6ED958E3-D56B-B949-82EA-0C3C0D371CFD}"/>
              </a:ext>
            </a:extLst>
          </p:cNvPr>
          <p:cNvSpPr/>
          <p:nvPr/>
        </p:nvSpPr>
        <p:spPr>
          <a:xfrm rot="3853059">
            <a:off x="3204188" y="5209688"/>
            <a:ext cx="201478" cy="129573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7D0696D0-1692-4F4D-8F5C-F4860F27F628}"/>
              </a:ext>
            </a:extLst>
          </p:cNvPr>
          <p:cNvSpPr/>
          <p:nvPr/>
        </p:nvSpPr>
        <p:spPr>
          <a:xfrm>
            <a:off x="3058392" y="5520405"/>
            <a:ext cx="718183" cy="606056"/>
          </a:xfrm>
          <a:custGeom>
            <a:avLst/>
            <a:gdLst>
              <a:gd name="connsiteX0" fmla="*/ 37635 w 718183"/>
              <a:gd name="connsiteY0" fmla="*/ 21265 h 606056"/>
              <a:gd name="connsiteX1" fmla="*/ 27002 w 718183"/>
              <a:gd name="connsiteY1" fmla="*/ 170121 h 606056"/>
              <a:gd name="connsiteX2" fmla="*/ 16370 w 718183"/>
              <a:gd name="connsiteY2" fmla="*/ 223284 h 606056"/>
              <a:gd name="connsiteX3" fmla="*/ 48267 w 718183"/>
              <a:gd name="connsiteY3" fmla="*/ 606056 h 606056"/>
              <a:gd name="connsiteX4" fmla="*/ 122695 w 718183"/>
              <a:gd name="connsiteY4" fmla="*/ 595423 h 606056"/>
              <a:gd name="connsiteX5" fmla="*/ 143960 w 718183"/>
              <a:gd name="connsiteY5" fmla="*/ 563525 h 606056"/>
              <a:gd name="connsiteX6" fmla="*/ 165226 w 718183"/>
              <a:gd name="connsiteY6" fmla="*/ 478465 h 606056"/>
              <a:gd name="connsiteX7" fmla="*/ 175858 w 718183"/>
              <a:gd name="connsiteY7" fmla="*/ 435935 h 606056"/>
              <a:gd name="connsiteX8" fmla="*/ 165226 w 718183"/>
              <a:gd name="connsiteY8" fmla="*/ 202018 h 606056"/>
              <a:gd name="connsiteX9" fmla="*/ 154593 w 718183"/>
              <a:gd name="connsiteY9" fmla="*/ 106325 h 606056"/>
              <a:gd name="connsiteX10" fmla="*/ 197123 w 718183"/>
              <a:gd name="connsiteY10" fmla="*/ 0 h 606056"/>
              <a:gd name="connsiteX11" fmla="*/ 250286 w 718183"/>
              <a:gd name="connsiteY11" fmla="*/ 53163 h 606056"/>
              <a:gd name="connsiteX12" fmla="*/ 260919 w 718183"/>
              <a:gd name="connsiteY12" fmla="*/ 85060 h 606056"/>
              <a:gd name="connsiteX13" fmla="*/ 303449 w 718183"/>
              <a:gd name="connsiteY13" fmla="*/ 148856 h 606056"/>
              <a:gd name="connsiteX14" fmla="*/ 324714 w 718183"/>
              <a:gd name="connsiteY14" fmla="*/ 212651 h 606056"/>
              <a:gd name="connsiteX15" fmla="*/ 367244 w 718183"/>
              <a:gd name="connsiteY15" fmla="*/ 276446 h 606056"/>
              <a:gd name="connsiteX16" fmla="*/ 420407 w 718183"/>
              <a:gd name="connsiteY16" fmla="*/ 350874 h 606056"/>
              <a:gd name="connsiteX17" fmla="*/ 452305 w 718183"/>
              <a:gd name="connsiteY17" fmla="*/ 372139 h 606056"/>
              <a:gd name="connsiteX18" fmla="*/ 473570 w 718183"/>
              <a:gd name="connsiteY18" fmla="*/ 393405 h 606056"/>
              <a:gd name="connsiteX19" fmla="*/ 537365 w 718183"/>
              <a:gd name="connsiteY19" fmla="*/ 414670 h 606056"/>
              <a:gd name="connsiteX20" fmla="*/ 569263 w 718183"/>
              <a:gd name="connsiteY20" fmla="*/ 425302 h 606056"/>
              <a:gd name="connsiteX21" fmla="*/ 601160 w 718183"/>
              <a:gd name="connsiteY21" fmla="*/ 435935 h 606056"/>
              <a:gd name="connsiteX22" fmla="*/ 707486 w 718183"/>
              <a:gd name="connsiteY22" fmla="*/ 425302 h 606056"/>
              <a:gd name="connsiteX23" fmla="*/ 675588 w 718183"/>
              <a:gd name="connsiteY23" fmla="*/ 287079 h 606056"/>
              <a:gd name="connsiteX24" fmla="*/ 643691 w 718183"/>
              <a:gd name="connsiteY24" fmla="*/ 276446 h 606056"/>
              <a:gd name="connsiteX25" fmla="*/ 622426 w 718183"/>
              <a:gd name="connsiteY25" fmla="*/ 244549 h 606056"/>
              <a:gd name="connsiteX26" fmla="*/ 558630 w 718183"/>
              <a:gd name="connsiteY26" fmla="*/ 223284 h 606056"/>
              <a:gd name="connsiteX27" fmla="*/ 484202 w 718183"/>
              <a:gd name="connsiteY27" fmla="*/ 233916 h 606056"/>
              <a:gd name="connsiteX28" fmla="*/ 452305 w 718183"/>
              <a:gd name="connsiteY28" fmla="*/ 244549 h 606056"/>
              <a:gd name="connsiteX29" fmla="*/ 441672 w 718183"/>
              <a:gd name="connsiteY29" fmla="*/ 276446 h 606056"/>
              <a:gd name="connsiteX30" fmla="*/ 462937 w 718183"/>
              <a:gd name="connsiteY30" fmla="*/ 340242 h 606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18183" h="606056">
                <a:moveTo>
                  <a:pt x="37635" y="21265"/>
                </a:moveTo>
                <a:cubicBezTo>
                  <a:pt x="34091" y="70884"/>
                  <a:pt x="32210" y="120649"/>
                  <a:pt x="27002" y="170121"/>
                </a:cubicBezTo>
                <a:cubicBezTo>
                  <a:pt x="25110" y="188094"/>
                  <a:pt x="16370" y="205212"/>
                  <a:pt x="16370" y="223284"/>
                </a:cubicBezTo>
                <a:cubicBezTo>
                  <a:pt x="16370" y="570402"/>
                  <a:pt x="-36700" y="478603"/>
                  <a:pt x="48267" y="606056"/>
                </a:cubicBezTo>
                <a:cubicBezTo>
                  <a:pt x="73076" y="602512"/>
                  <a:pt x="99794" y="605601"/>
                  <a:pt x="122695" y="595423"/>
                </a:cubicBezTo>
                <a:cubicBezTo>
                  <a:pt x="134372" y="590233"/>
                  <a:pt x="138245" y="574955"/>
                  <a:pt x="143960" y="563525"/>
                </a:cubicBezTo>
                <a:cubicBezTo>
                  <a:pt x="155361" y="540724"/>
                  <a:pt x="160372" y="500306"/>
                  <a:pt x="165226" y="478465"/>
                </a:cubicBezTo>
                <a:cubicBezTo>
                  <a:pt x="168396" y="464200"/>
                  <a:pt x="172314" y="450112"/>
                  <a:pt x="175858" y="435935"/>
                </a:cubicBezTo>
                <a:cubicBezTo>
                  <a:pt x="172314" y="357963"/>
                  <a:pt x="170251" y="279909"/>
                  <a:pt x="165226" y="202018"/>
                </a:cubicBezTo>
                <a:cubicBezTo>
                  <a:pt x="163160" y="169991"/>
                  <a:pt x="154593" y="138419"/>
                  <a:pt x="154593" y="106325"/>
                </a:cubicBezTo>
                <a:cubicBezTo>
                  <a:pt x="154593" y="3450"/>
                  <a:pt x="138924" y="19399"/>
                  <a:pt x="197123" y="0"/>
                </a:cubicBezTo>
                <a:cubicBezTo>
                  <a:pt x="229022" y="21266"/>
                  <a:pt x="232564" y="17720"/>
                  <a:pt x="250286" y="53163"/>
                </a:cubicBezTo>
                <a:cubicBezTo>
                  <a:pt x="255298" y="63187"/>
                  <a:pt x="255476" y="75263"/>
                  <a:pt x="260919" y="85060"/>
                </a:cubicBezTo>
                <a:cubicBezTo>
                  <a:pt x="273331" y="107401"/>
                  <a:pt x="303449" y="148856"/>
                  <a:pt x="303449" y="148856"/>
                </a:cubicBezTo>
                <a:cubicBezTo>
                  <a:pt x="310537" y="170121"/>
                  <a:pt x="312280" y="194000"/>
                  <a:pt x="324714" y="212651"/>
                </a:cubicBezTo>
                <a:cubicBezTo>
                  <a:pt x="338891" y="233916"/>
                  <a:pt x="359162" y="252200"/>
                  <a:pt x="367244" y="276446"/>
                </a:cubicBezTo>
                <a:cubicBezTo>
                  <a:pt x="392053" y="350875"/>
                  <a:pt x="367244" y="333154"/>
                  <a:pt x="420407" y="350874"/>
                </a:cubicBezTo>
                <a:cubicBezTo>
                  <a:pt x="431040" y="357962"/>
                  <a:pt x="442326" y="364156"/>
                  <a:pt x="452305" y="372139"/>
                </a:cubicBezTo>
                <a:cubicBezTo>
                  <a:pt x="460133" y="378401"/>
                  <a:pt x="464604" y="388922"/>
                  <a:pt x="473570" y="393405"/>
                </a:cubicBezTo>
                <a:cubicBezTo>
                  <a:pt x="493619" y="403430"/>
                  <a:pt x="516100" y="407582"/>
                  <a:pt x="537365" y="414670"/>
                </a:cubicBezTo>
                <a:lnTo>
                  <a:pt x="569263" y="425302"/>
                </a:lnTo>
                <a:lnTo>
                  <a:pt x="601160" y="435935"/>
                </a:lnTo>
                <a:cubicBezTo>
                  <a:pt x="636602" y="432391"/>
                  <a:pt x="686115" y="453797"/>
                  <a:pt x="707486" y="425302"/>
                </a:cubicBezTo>
                <a:cubicBezTo>
                  <a:pt x="730022" y="395254"/>
                  <a:pt x="715809" y="311212"/>
                  <a:pt x="675588" y="287079"/>
                </a:cubicBezTo>
                <a:cubicBezTo>
                  <a:pt x="665978" y="281313"/>
                  <a:pt x="654323" y="279990"/>
                  <a:pt x="643691" y="276446"/>
                </a:cubicBezTo>
                <a:cubicBezTo>
                  <a:pt x="636603" y="265814"/>
                  <a:pt x="633262" y="251322"/>
                  <a:pt x="622426" y="244549"/>
                </a:cubicBezTo>
                <a:cubicBezTo>
                  <a:pt x="603418" y="232669"/>
                  <a:pt x="558630" y="223284"/>
                  <a:pt x="558630" y="223284"/>
                </a:cubicBezTo>
                <a:cubicBezTo>
                  <a:pt x="533821" y="226828"/>
                  <a:pt x="508777" y="229001"/>
                  <a:pt x="484202" y="233916"/>
                </a:cubicBezTo>
                <a:cubicBezTo>
                  <a:pt x="473212" y="236114"/>
                  <a:pt x="460230" y="236624"/>
                  <a:pt x="452305" y="244549"/>
                </a:cubicBezTo>
                <a:cubicBezTo>
                  <a:pt x="444380" y="252474"/>
                  <a:pt x="445216" y="265814"/>
                  <a:pt x="441672" y="276446"/>
                </a:cubicBezTo>
                <a:cubicBezTo>
                  <a:pt x="454227" y="326665"/>
                  <a:pt x="445770" y="305906"/>
                  <a:pt x="462937" y="34024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Left Arrow 33">
            <a:extLst>
              <a:ext uri="{FF2B5EF4-FFF2-40B4-BE49-F238E27FC236}">
                <a16:creationId xmlns:a16="http://schemas.microsoft.com/office/drawing/2014/main" id="{0C66ED9B-048E-354B-80F8-5C4765A70782}"/>
              </a:ext>
            </a:extLst>
          </p:cNvPr>
          <p:cNvSpPr/>
          <p:nvPr/>
        </p:nvSpPr>
        <p:spPr>
          <a:xfrm rot="3853059">
            <a:off x="3581441" y="5893640"/>
            <a:ext cx="201478" cy="129573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0AA2E2D-EA7E-B649-8141-562762B93E0C}"/>
              </a:ext>
            </a:extLst>
          </p:cNvPr>
          <p:cNvSpPr txBox="1"/>
          <p:nvPr/>
        </p:nvSpPr>
        <p:spPr>
          <a:xfrm>
            <a:off x="5201912" y="1826863"/>
            <a:ext cx="141481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Screen existing </a:t>
            </a:r>
          </a:p>
          <a:p>
            <a:r>
              <a:rPr lang="en-US" sz="1500" b="1" dirty="0"/>
              <a:t>drugs to bind</a:t>
            </a:r>
          </a:p>
          <a:p>
            <a:r>
              <a:rPr lang="en-US" sz="1500" b="1" dirty="0"/>
              <a:t> pockets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DE29F8B-9A06-1240-8FA1-CA8DD2A5FC6C}"/>
              </a:ext>
            </a:extLst>
          </p:cNvPr>
          <p:cNvSpPr txBox="1"/>
          <p:nvPr/>
        </p:nvSpPr>
        <p:spPr>
          <a:xfrm>
            <a:off x="5082718" y="4352270"/>
            <a:ext cx="169533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Design compounds</a:t>
            </a:r>
          </a:p>
          <a:p>
            <a:r>
              <a:rPr lang="en-US" sz="1500" b="1" i="1" dirty="0"/>
              <a:t>de novo</a:t>
            </a:r>
            <a:endParaRPr lang="en-US" sz="1500" b="1" dirty="0"/>
          </a:p>
          <a:p>
            <a:r>
              <a:rPr lang="en-US" sz="1500" b="1" dirty="0"/>
              <a:t>to bind pockets</a:t>
            </a:r>
          </a:p>
        </p:txBody>
      </p:sp>
      <p:sp>
        <p:nvSpPr>
          <p:cNvPr id="37" name="Regular Pentagon 36">
            <a:extLst>
              <a:ext uri="{FF2B5EF4-FFF2-40B4-BE49-F238E27FC236}">
                <a16:creationId xmlns:a16="http://schemas.microsoft.com/office/drawing/2014/main" id="{91FF64C6-5F61-9446-B94A-DDEC4BBA84EB}"/>
              </a:ext>
            </a:extLst>
          </p:cNvPr>
          <p:cNvSpPr/>
          <p:nvPr/>
        </p:nvSpPr>
        <p:spPr>
          <a:xfrm>
            <a:off x="5170406" y="2884591"/>
            <a:ext cx="396744" cy="322570"/>
          </a:xfrm>
          <a:prstGeom prst="pen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AAA992C-CEEC-EC4C-93CF-A48BCF04FAEE}"/>
              </a:ext>
            </a:extLst>
          </p:cNvPr>
          <p:cNvCxnSpPr>
            <a:cxnSpLocks/>
            <a:stCxn id="37" idx="5"/>
          </p:cNvCxnSpPr>
          <p:nvPr/>
        </p:nvCxnSpPr>
        <p:spPr>
          <a:xfrm flipV="1">
            <a:off x="5567150" y="2884591"/>
            <a:ext cx="169679" cy="1232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gular Pentagon 40">
            <a:extLst>
              <a:ext uri="{FF2B5EF4-FFF2-40B4-BE49-F238E27FC236}">
                <a16:creationId xmlns:a16="http://schemas.microsoft.com/office/drawing/2014/main" id="{3BFF9625-A367-9445-B4CA-970000479CC9}"/>
              </a:ext>
            </a:extLst>
          </p:cNvPr>
          <p:cNvSpPr/>
          <p:nvPr/>
        </p:nvSpPr>
        <p:spPr>
          <a:xfrm>
            <a:off x="6023197" y="2884591"/>
            <a:ext cx="396744" cy="322570"/>
          </a:xfrm>
          <a:prstGeom prst="pen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1D49D1D-74AA-B042-A98C-E22EFA2466B8}"/>
              </a:ext>
            </a:extLst>
          </p:cNvPr>
          <p:cNvCxnSpPr>
            <a:cxnSpLocks/>
            <a:endCxn id="41" idx="4"/>
          </p:cNvCxnSpPr>
          <p:nvPr/>
        </p:nvCxnSpPr>
        <p:spPr>
          <a:xfrm flipH="1" flipV="1">
            <a:off x="6344169" y="3207160"/>
            <a:ext cx="128012" cy="1271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5EA6B95-8A7E-EB4B-8B0C-4BC16D15F05C}"/>
              </a:ext>
            </a:extLst>
          </p:cNvPr>
          <p:cNvCxnSpPr>
            <a:cxnSpLocks/>
          </p:cNvCxnSpPr>
          <p:nvPr/>
        </p:nvCxnSpPr>
        <p:spPr>
          <a:xfrm flipV="1">
            <a:off x="5977675" y="3195548"/>
            <a:ext cx="127597" cy="1426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53D5F8D-3E89-8945-9A53-C09B7A552090}"/>
              </a:ext>
            </a:extLst>
          </p:cNvPr>
          <p:cNvCxnSpPr>
            <a:cxnSpLocks/>
          </p:cNvCxnSpPr>
          <p:nvPr/>
        </p:nvCxnSpPr>
        <p:spPr>
          <a:xfrm flipV="1">
            <a:off x="5285825" y="3621554"/>
            <a:ext cx="127597" cy="1426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E74B76C-C08E-3141-AFE1-B1E0A89E5682}"/>
              </a:ext>
            </a:extLst>
          </p:cNvPr>
          <p:cNvCxnSpPr>
            <a:cxnSpLocks/>
          </p:cNvCxnSpPr>
          <p:nvPr/>
        </p:nvCxnSpPr>
        <p:spPr>
          <a:xfrm flipH="1" flipV="1">
            <a:off x="5400284" y="3621554"/>
            <a:ext cx="147755" cy="959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D64118C-9A83-694E-9311-9F1EF9AC6942}"/>
              </a:ext>
            </a:extLst>
          </p:cNvPr>
          <p:cNvCxnSpPr>
            <a:cxnSpLocks/>
          </p:cNvCxnSpPr>
          <p:nvPr/>
        </p:nvCxnSpPr>
        <p:spPr>
          <a:xfrm flipV="1">
            <a:off x="5555658" y="3717542"/>
            <a:ext cx="0" cy="1450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3C202FE-38ED-3F45-864D-64EA7C4F118C}"/>
              </a:ext>
            </a:extLst>
          </p:cNvPr>
          <p:cNvCxnSpPr>
            <a:cxnSpLocks/>
          </p:cNvCxnSpPr>
          <p:nvPr/>
        </p:nvCxnSpPr>
        <p:spPr>
          <a:xfrm flipH="1">
            <a:off x="5548039" y="3636468"/>
            <a:ext cx="105965" cy="810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9A3DF2B-8D1B-B843-93ED-74FCEE08A1E0}"/>
              </a:ext>
            </a:extLst>
          </p:cNvPr>
          <p:cNvCxnSpPr>
            <a:cxnSpLocks/>
          </p:cNvCxnSpPr>
          <p:nvPr/>
        </p:nvCxnSpPr>
        <p:spPr>
          <a:xfrm flipH="1" flipV="1">
            <a:off x="5170406" y="3683374"/>
            <a:ext cx="123913" cy="808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4E0510E-7E3A-8443-B809-DC97DACA933F}"/>
              </a:ext>
            </a:extLst>
          </p:cNvPr>
          <p:cNvCxnSpPr>
            <a:cxnSpLocks/>
          </p:cNvCxnSpPr>
          <p:nvPr/>
        </p:nvCxnSpPr>
        <p:spPr>
          <a:xfrm flipV="1">
            <a:off x="6119791" y="3969009"/>
            <a:ext cx="101778" cy="1200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D8E3803-7BCE-764B-BD8A-A09A43C83ECB}"/>
              </a:ext>
            </a:extLst>
          </p:cNvPr>
          <p:cNvCxnSpPr>
            <a:cxnSpLocks/>
          </p:cNvCxnSpPr>
          <p:nvPr/>
        </p:nvCxnSpPr>
        <p:spPr>
          <a:xfrm flipH="1" flipV="1">
            <a:off x="6221569" y="3967363"/>
            <a:ext cx="115808" cy="1217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7084B0AC-ED3E-0F43-BAC4-46BFC2B57341}"/>
              </a:ext>
            </a:extLst>
          </p:cNvPr>
          <p:cNvCxnSpPr>
            <a:cxnSpLocks/>
          </p:cNvCxnSpPr>
          <p:nvPr/>
        </p:nvCxnSpPr>
        <p:spPr>
          <a:xfrm flipH="1" flipV="1">
            <a:off x="6177752" y="3860847"/>
            <a:ext cx="43817" cy="1121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46D26E86-0C6E-194B-9927-C6EAD5DD4F0C}"/>
              </a:ext>
            </a:extLst>
          </p:cNvPr>
          <p:cNvCxnSpPr>
            <a:cxnSpLocks/>
          </p:cNvCxnSpPr>
          <p:nvPr/>
        </p:nvCxnSpPr>
        <p:spPr>
          <a:xfrm flipV="1">
            <a:off x="6177752" y="3774775"/>
            <a:ext cx="43817" cy="951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76AE8E17-7DA0-F441-BF10-28165C6C7592}"/>
              </a:ext>
            </a:extLst>
          </p:cNvPr>
          <p:cNvCxnSpPr>
            <a:cxnSpLocks/>
          </p:cNvCxnSpPr>
          <p:nvPr/>
        </p:nvCxnSpPr>
        <p:spPr>
          <a:xfrm>
            <a:off x="6170680" y="3699929"/>
            <a:ext cx="45780" cy="84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914A567-D75E-2F47-BE2D-27C21E4B1FFC}"/>
              </a:ext>
            </a:extLst>
          </p:cNvPr>
          <p:cNvCxnSpPr>
            <a:cxnSpLocks/>
          </p:cNvCxnSpPr>
          <p:nvPr/>
        </p:nvCxnSpPr>
        <p:spPr>
          <a:xfrm flipV="1">
            <a:off x="6221558" y="3747303"/>
            <a:ext cx="115808" cy="328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gular Pentagon 74">
            <a:extLst>
              <a:ext uri="{FF2B5EF4-FFF2-40B4-BE49-F238E27FC236}">
                <a16:creationId xmlns:a16="http://schemas.microsoft.com/office/drawing/2014/main" id="{D8CE7E42-3155-904F-AC85-E6BA9AA2FD78}"/>
              </a:ext>
            </a:extLst>
          </p:cNvPr>
          <p:cNvSpPr/>
          <p:nvPr/>
        </p:nvSpPr>
        <p:spPr>
          <a:xfrm>
            <a:off x="5170406" y="5298609"/>
            <a:ext cx="396744" cy="322570"/>
          </a:xfrm>
          <a:prstGeom prst="pen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ight Arrow 76">
            <a:extLst>
              <a:ext uri="{FF2B5EF4-FFF2-40B4-BE49-F238E27FC236}">
                <a16:creationId xmlns:a16="http://schemas.microsoft.com/office/drawing/2014/main" id="{62A159C2-9DBF-1144-B53E-742AD9488B2D}"/>
              </a:ext>
            </a:extLst>
          </p:cNvPr>
          <p:cNvSpPr/>
          <p:nvPr/>
        </p:nvSpPr>
        <p:spPr>
          <a:xfrm>
            <a:off x="5718585" y="5414451"/>
            <a:ext cx="165611" cy="14100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gular Pentagon 77">
            <a:extLst>
              <a:ext uri="{FF2B5EF4-FFF2-40B4-BE49-F238E27FC236}">
                <a16:creationId xmlns:a16="http://schemas.microsoft.com/office/drawing/2014/main" id="{98C34E60-E20F-B047-B974-AD8FB5CEEBCB}"/>
              </a:ext>
            </a:extLst>
          </p:cNvPr>
          <p:cNvSpPr/>
          <p:nvPr/>
        </p:nvSpPr>
        <p:spPr>
          <a:xfrm>
            <a:off x="6008674" y="5303392"/>
            <a:ext cx="396744" cy="322570"/>
          </a:xfrm>
          <a:prstGeom prst="pen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08992CA5-8BEE-B741-8056-9E86FFFEED88}"/>
              </a:ext>
            </a:extLst>
          </p:cNvPr>
          <p:cNvCxnSpPr>
            <a:cxnSpLocks/>
          </p:cNvCxnSpPr>
          <p:nvPr/>
        </p:nvCxnSpPr>
        <p:spPr>
          <a:xfrm flipH="1" flipV="1">
            <a:off x="6323136" y="5603480"/>
            <a:ext cx="128012" cy="1271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gular Pentagon 79">
            <a:extLst>
              <a:ext uri="{FF2B5EF4-FFF2-40B4-BE49-F238E27FC236}">
                <a16:creationId xmlns:a16="http://schemas.microsoft.com/office/drawing/2014/main" id="{46F79723-6805-5847-890A-B494BB3C9F7C}"/>
              </a:ext>
            </a:extLst>
          </p:cNvPr>
          <p:cNvSpPr/>
          <p:nvPr/>
        </p:nvSpPr>
        <p:spPr>
          <a:xfrm>
            <a:off x="6027681" y="6023886"/>
            <a:ext cx="396744" cy="322570"/>
          </a:xfrm>
          <a:prstGeom prst="pen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83438051-1DB6-1549-B1FA-F737D8AF503A}"/>
              </a:ext>
            </a:extLst>
          </p:cNvPr>
          <p:cNvCxnSpPr>
            <a:cxnSpLocks/>
          </p:cNvCxnSpPr>
          <p:nvPr/>
        </p:nvCxnSpPr>
        <p:spPr>
          <a:xfrm flipH="1" flipV="1">
            <a:off x="6342143" y="6323974"/>
            <a:ext cx="128012" cy="1271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5B59A183-31F2-7E4B-846B-E30D3DD25ABB}"/>
              </a:ext>
            </a:extLst>
          </p:cNvPr>
          <p:cNvCxnSpPr>
            <a:cxnSpLocks/>
          </p:cNvCxnSpPr>
          <p:nvPr/>
        </p:nvCxnSpPr>
        <p:spPr>
          <a:xfrm flipH="1">
            <a:off x="6470155" y="6451102"/>
            <a:ext cx="11876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gular Pentagon 85">
            <a:extLst>
              <a:ext uri="{FF2B5EF4-FFF2-40B4-BE49-F238E27FC236}">
                <a16:creationId xmlns:a16="http://schemas.microsoft.com/office/drawing/2014/main" id="{47647B89-6119-A04C-8065-B2B2A61CACE5}"/>
              </a:ext>
            </a:extLst>
          </p:cNvPr>
          <p:cNvSpPr/>
          <p:nvPr/>
        </p:nvSpPr>
        <p:spPr>
          <a:xfrm>
            <a:off x="5201912" y="6020145"/>
            <a:ext cx="396744" cy="322570"/>
          </a:xfrm>
          <a:prstGeom prst="pen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2D7031DB-D52E-D643-A7B2-2270242CFABC}"/>
              </a:ext>
            </a:extLst>
          </p:cNvPr>
          <p:cNvCxnSpPr>
            <a:cxnSpLocks/>
          </p:cNvCxnSpPr>
          <p:nvPr/>
        </p:nvCxnSpPr>
        <p:spPr>
          <a:xfrm flipH="1" flipV="1">
            <a:off x="5516374" y="6320233"/>
            <a:ext cx="128012" cy="1271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5B89B876-AB94-4744-B523-F5B48CF0AD0A}"/>
              </a:ext>
            </a:extLst>
          </p:cNvPr>
          <p:cNvCxnSpPr>
            <a:cxnSpLocks/>
          </p:cNvCxnSpPr>
          <p:nvPr/>
        </p:nvCxnSpPr>
        <p:spPr>
          <a:xfrm flipH="1">
            <a:off x="5644386" y="6447361"/>
            <a:ext cx="11876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79E69000-24AC-7F48-B353-3BBCCBD52EB5}"/>
              </a:ext>
            </a:extLst>
          </p:cNvPr>
          <p:cNvCxnSpPr>
            <a:cxnSpLocks/>
          </p:cNvCxnSpPr>
          <p:nvPr/>
        </p:nvCxnSpPr>
        <p:spPr>
          <a:xfrm flipH="1" flipV="1">
            <a:off x="5631177" y="6447361"/>
            <a:ext cx="28887" cy="1271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ight Arrow 91">
            <a:extLst>
              <a:ext uri="{FF2B5EF4-FFF2-40B4-BE49-F238E27FC236}">
                <a16:creationId xmlns:a16="http://schemas.microsoft.com/office/drawing/2014/main" id="{28951FF3-935F-5B4D-8CE0-C8E9673D17A1}"/>
              </a:ext>
            </a:extLst>
          </p:cNvPr>
          <p:cNvSpPr/>
          <p:nvPr/>
        </p:nvSpPr>
        <p:spPr>
          <a:xfrm rot="5400000">
            <a:off x="6131113" y="5755142"/>
            <a:ext cx="165611" cy="14100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ight Arrow 92">
            <a:extLst>
              <a:ext uri="{FF2B5EF4-FFF2-40B4-BE49-F238E27FC236}">
                <a16:creationId xmlns:a16="http://schemas.microsoft.com/office/drawing/2014/main" id="{4D6E99F6-594E-1C4D-9ADF-56263B37015C}"/>
              </a:ext>
            </a:extLst>
          </p:cNvPr>
          <p:cNvSpPr/>
          <p:nvPr/>
        </p:nvSpPr>
        <p:spPr>
          <a:xfrm flipH="1">
            <a:off x="5763151" y="6164725"/>
            <a:ext cx="165611" cy="1410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5773318-A647-8F4F-B1CB-90C3B3005114}"/>
              </a:ext>
            </a:extLst>
          </p:cNvPr>
          <p:cNvSpPr txBox="1"/>
          <p:nvPr/>
        </p:nvSpPr>
        <p:spPr>
          <a:xfrm>
            <a:off x="7645964" y="1846001"/>
            <a:ext cx="180690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Verify binding</a:t>
            </a:r>
          </a:p>
          <a:p>
            <a:r>
              <a:rPr lang="en-US" sz="1500" b="1" dirty="0"/>
              <a:t>affinities using</a:t>
            </a:r>
          </a:p>
          <a:p>
            <a:r>
              <a:rPr lang="en-US" sz="1500" b="1" dirty="0"/>
              <a:t>Molecular Dynamics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50A253C-5CC5-E64F-8773-1A17665A16FA}"/>
              </a:ext>
            </a:extLst>
          </p:cNvPr>
          <p:cNvSpPr txBox="1"/>
          <p:nvPr/>
        </p:nvSpPr>
        <p:spPr>
          <a:xfrm>
            <a:off x="10265225" y="1812159"/>
            <a:ext cx="12498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Filter out hits</a:t>
            </a:r>
          </a:p>
          <a:p>
            <a:r>
              <a:rPr lang="en-US" sz="1500" b="1" dirty="0"/>
              <a:t>that bind</a:t>
            </a:r>
          </a:p>
          <a:p>
            <a:r>
              <a:rPr lang="en-US" sz="1500" b="1" dirty="0"/>
              <a:t>native state</a:t>
            </a:r>
          </a:p>
          <a:p>
            <a:endParaRPr lang="en-US" sz="1500" b="1" dirty="0"/>
          </a:p>
        </p:txBody>
      </p:sp>
      <p:sp>
        <p:nvSpPr>
          <p:cNvPr id="98" name="Freeform 97">
            <a:extLst>
              <a:ext uri="{FF2B5EF4-FFF2-40B4-BE49-F238E27FC236}">
                <a16:creationId xmlns:a16="http://schemas.microsoft.com/office/drawing/2014/main" id="{DBD73941-EE02-0642-B305-5E27EE13B463}"/>
              </a:ext>
            </a:extLst>
          </p:cNvPr>
          <p:cNvSpPr/>
          <p:nvPr/>
        </p:nvSpPr>
        <p:spPr>
          <a:xfrm>
            <a:off x="7984265" y="3567162"/>
            <a:ext cx="1254140" cy="1566470"/>
          </a:xfrm>
          <a:custGeom>
            <a:avLst/>
            <a:gdLst>
              <a:gd name="connsiteX0" fmla="*/ 87923 w 1863969"/>
              <a:gd name="connsiteY0" fmla="*/ 1723293 h 1776047"/>
              <a:gd name="connsiteX1" fmla="*/ 70338 w 1863969"/>
              <a:gd name="connsiteY1" fmla="*/ 1459524 h 1776047"/>
              <a:gd name="connsiteX2" fmla="*/ 52753 w 1863969"/>
              <a:gd name="connsiteY2" fmla="*/ 1389185 h 1776047"/>
              <a:gd name="connsiteX3" fmla="*/ 35169 w 1863969"/>
              <a:gd name="connsiteY3" fmla="*/ 1230924 h 1776047"/>
              <a:gd name="connsiteX4" fmla="*/ 0 w 1863969"/>
              <a:gd name="connsiteY4" fmla="*/ 615462 h 1776047"/>
              <a:gd name="connsiteX5" fmla="*/ 17584 w 1863969"/>
              <a:gd name="connsiteY5" fmla="*/ 369277 h 1776047"/>
              <a:gd name="connsiteX6" fmla="*/ 87923 w 1863969"/>
              <a:gd name="connsiteY6" fmla="*/ 228600 h 1776047"/>
              <a:gd name="connsiteX7" fmla="*/ 175846 w 1863969"/>
              <a:gd name="connsiteY7" fmla="*/ 140677 h 1776047"/>
              <a:gd name="connsiteX8" fmla="*/ 211015 w 1863969"/>
              <a:gd name="connsiteY8" fmla="*/ 87924 h 1776047"/>
              <a:gd name="connsiteX9" fmla="*/ 316523 w 1863969"/>
              <a:gd name="connsiteY9" fmla="*/ 52754 h 1776047"/>
              <a:gd name="connsiteX10" fmla="*/ 386861 w 1863969"/>
              <a:gd name="connsiteY10" fmla="*/ 35170 h 1776047"/>
              <a:gd name="connsiteX11" fmla="*/ 509953 w 1863969"/>
              <a:gd name="connsiteY11" fmla="*/ 0 h 1776047"/>
              <a:gd name="connsiteX12" fmla="*/ 1072661 w 1863969"/>
              <a:gd name="connsiteY12" fmla="*/ 17585 h 1776047"/>
              <a:gd name="connsiteX13" fmla="*/ 1125415 w 1863969"/>
              <a:gd name="connsiteY13" fmla="*/ 35170 h 1776047"/>
              <a:gd name="connsiteX14" fmla="*/ 1248507 w 1863969"/>
              <a:gd name="connsiteY14" fmla="*/ 70339 h 1776047"/>
              <a:gd name="connsiteX15" fmla="*/ 1301261 w 1863969"/>
              <a:gd name="connsiteY15" fmla="*/ 105508 h 1776047"/>
              <a:gd name="connsiteX16" fmla="*/ 1406769 w 1863969"/>
              <a:gd name="connsiteY16" fmla="*/ 158262 h 1776047"/>
              <a:gd name="connsiteX17" fmla="*/ 1459523 w 1863969"/>
              <a:gd name="connsiteY17" fmla="*/ 246185 h 1776047"/>
              <a:gd name="connsiteX18" fmla="*/ 1512277 w 1863969"/>
              <a:gd name="connsiteY18" fmla="*/ 334108 h 1776047"/>
              <a:gd name="connsiteX19" fmla="*/ 1512277 w 1863969"/>
              <a:gd name="connsiteY19" fmla="*/ 650631 h 1776047"/>
              <a:gd name="connsiteX20" fmla="*/ 1477107 w 1863969"/>
              <a:gd name="connsiteY20" fmla="*/ 967154 h 1776047"/>
              <a:gd name="connsiteX21" fmla="*/ 1424353 w 1863969"/>
              <a:gd name="connsiteY21" fmla="*/ 1195754 h 1776047"/>
              <a:gd name="connsiteX22" fmla="*/ 1389184 w 1863969"/>
              <a:gd name="connsiteY22" fmla="*/ 1301262 h 1776047"/>
              <a:gd name="connsiteX23" fmla="*/ 1371600 w 1863969"/>
              <a:gd name="connsiteY23" fmla="*/ 1459524 h 1776047"/>
              <a:gd name="connsiteX24" fmla="*/ 1336430 w 1863969"/>
              <a:gd name="connsiteY24" fmla="*/ 1635370 h 1776047"/>
              <a:gd name="connsiteX25" fmla="*/ 1371600 w 1863969"/>
              <a:gd name="connsiteY25" fmla="*/ 1758462 h 1776047"/>
              <a:gd name="connsiteX26" fmla="*/ 1424353 w 1863969"/>
              <a:gd name="connsiteY26" fmla="*/ 1776047 h 1776047"/>
              <a:gd name="connsiteX27" fmla="*/ 1705707 w 1863969"/>
              <a:gd name="connsiteY27" fmla="*/ 1758462 h 1776047"/>
              <a:gd name="connsiteX28" fmla="*/ 1740877 w 1863969"/>
              <a:gd name="connsiteY28" fmla="*/ 1723293 h 1776047"/>
              <a:gd name="connsiteX29" fmla="*/ 1863969 w 1863969"/>
              <a:gd name="connsiteY29" fmla="*/ 1758462 h 1776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863969" h="1776047">
                <a:moveTo>
                  <a:pt x="87923" y="1723293"/>
                </a:moveTo>
                <a:cubicBezTo>
                  <a:pt x="82061" y="1635370"/>
                  <a:pt x="79563" y="1547158"/>
                  <a:pt x="70338" y="1459524"/>
                </a:cubicBezTo>
                <a:cubicBezTo>
                  <a:pt x="67808" y="1435489"/>
                  <a:pt x="56428" y="1413072"/>
                  <a:pt x="52753" y="1389185"/>
                </a:cubicBezTo>
                <a:cubicBezTo>
                  <a:pt x="44682" y="1336724"/>
                  <a:pt x="40201" y="1283763"/>
                  <a:pt x="35169" y="1230924"/>
                </a:cubicBezTo>
                <a:cubicBezTo>
                  <a:pt x="9832" y="964879"/>
                  <a:pt x="14046" y="938533"/>
                  <a:pt x="0" y="615462"/>
                </a:cubicBezTo>
                <a:cubicBezTo>
                  <a:pt x="5861" y="533400"/>
                  <a:pt x="5380" y="450638"/>
                  <a:pt x="17584" y="369277"/>
                </a:cubicBezTo>
                <a:cubicBezTo>
                  <a:pt x="36974" y="240006"/>
                  <a:pt x="35941" y="293577"/>
                  <a:pt x="87923" y="228600"/>
                </a:cubicBezTo>
                <a:cubicBezTo>
                  <a:pt x="154912" y="144864"/>
                  <a:pt x="85410" y="200969"/>
                  <a:pt x="175846" y="140677"/>
                </a:cubicBezTo>
                <a:cubicBezTo>
                  <a:pt x="187569" y="123093"/>
                  <a:pt x="193094" y="99125"/>
                  <a:pt x="211015" y="87924"/>
                </a:cubicBezTo>
                <a:cubicBezTo>
                  <a:pt x="242452" y="68276"/>
                  <a:pt x="280558" y="61745"/>
                  <a:pt x="316523" y="52754"/>
                </a:cubicBezTo>
                <a:cubicBezTo>
                  <a:pt x="339969" y="46893"/>
                  <a:pt x="363623" y="41809"/>
                  <a:pt x="386861" y="35170"/>
                </a:cubicBezTo>
                <a:cubicBezTo>
                  <a:pt x="563490" y="-15295"/>
                  <a:pt x="290014" y="54986"/>
                  <a:pt x="509953" y="0"/>
                </a:cubicBezTo>
                <a:cubicBezTo>
                  <a:pt x="697522" y="5862"/>
                  <a:pt x="885306" y="6879"/>
                  <a:pt x="1072661" y="17585"/>
                </a:cubicBezTo>
                <a:cubicBezTo>
                  <a:pt x="1091167" y="18642"/>
                  <a:pt x="1107592" y="30078"/>
                  <a:pt x="1125415" y="35170"/>
                </a:cubicBezTo>
                <a:cubicBezTo>
                  <a:pt x="1151714" y="42684"/>
                  <a:pt x="1220395" y="56283"/>
                  <a:pt x="1248507" y="70339"/>
                </a:cubicBezTo>
                <a:cubicBezTo>
                  <a:pt x="1267410" y="79790"/>
                  <a:pt x="1282358" y="96057"/>
                  <a:pt x="1301261" y="105508"/>
                </a:cubicBezTo>
                <a:cubicBezTo>
                  <a:pt x="1446868" y="178312"/>
                  <a:pt x="1255584" y="57473"/>
                  <a:pt x="1406769" y="158262"/>
                </a:cubicBezTo>
                <a:cubicBezTo>
                  <a:pt x="1456581" y="307705"/>
                  <a:pt x="1387109" y="125495"/>
                  <a:pt x="1459523" y="246185"/>
                </a:cubicBezTo>
                <a:cubicBezTo>
                  <a:pt x="1528005" y="360322"/>
                  <a:pt x="1423164" y="244997"/>
                  <a:pt x="1512277" y="334108"/>
                </a:cubicBezTo>
                <a:cubicBezTo>
                  <a:pt x="1557366" y="469379"/>
                  <a:pt x="1532805" y="373501"/>
                  <a:pt x="1512277" y="650631"/>
                </a:cubicBezTo>
                <a:cubicBezTo>
                  <a:pt x="1499194" y="827249"/>
                  <a:pt x="1502526" y="827349"/>
                  <a:pt x="1477107" y="967154"/>
                </a:cubicBezTo>
                <a:cubicBezTo>
                  <a:pt x="1465946" y="1028542"/>
                  <a:pt x="1441056" y="1145646"/>
                  <a:pt x="1424353" y="1195754"/>
                </a:cubicBezTo>
                <a:lnTo>
                  <a:pt x="1389184" y="1301262"/>
                </a:lnTo>
                <a:cubicBezTo>
                  <a:pt x="1383323" y="1354016"/>
                  <a:pt x="1379878" y="1407095"/>
                  <a:pt x="1371600" y="1459524"/>
                </a:cubicBezTo>
                <a:cubicBezTo>
                  <a:pt x="1362277" y="1518569"/>
                  <a:pt x="1336430" y="1635370"/>
                  <a:pt x="1336430" y="1635370"/>
                </a:cubicBezTo>
                <a:cubicBezTo>
                  <a:pt x="1336582" y="1635979"/>
                  <a:pt x="1363191" y="1750053"/>
                  <a:pt x="1371600" y="1758462"/>
                </a:cubicBezTo>
                <a:cubicBezTo>
                  <a:pt x="1384707" y="1771569"/>
                  <a:pt x="1406769" y="1770185"/>
                  <a:pt x="1424353" y="1776047"/>
                </a:cubicBezTo>
                <a:cubicBezTo>
                  <a:pt x="1518138" y="1770185"/>
                  <a:pt x="1613018" y="1773910"/>
                  <a:pt x="1705707" y="1758462"/>
                </a:cubicBezTo>
                <a:cubicBezTo>
                  <a:pt x="1722060" y="1755736"/>
                  <a:pt x="1724426" y="1725349"/>
                  <a:pt x="1740877" y="1723293"/>
                </a:cubicBezTo>
                <a:cubicBezTo>
                  <a:pt x="1825088" y="1712766"/>
                  <a:pt x="1828025" y="1722518"/>
                  <a:pt x="1863969" y="175846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gular Pentagon 98">
            <a:extLst>
              <a:ext uri="{FF2B5EF4-FFF2-40B4-BE49-F238E27FC236}">
                <a16:creationId xmlns:a16="http://schemas.microsoft.com/office/drawing/2014/main" id="{081012D3-88BA-BA44-9E98-0D9FEDCACA70}"/>
              </a:ext>
            </a:extLst>
          </p:cNvPr>
          <p:cNvSpPr/>
          <p:nvPr/>
        </p:nvSpPr>
        <p:spPr>
          <a:xfrm>
            <a:off x="8053855" y="3852457"/>
            <a:ext cx="537154" cy="550415"/>
          </a:xfrm>
          <a:prstGeom prst="pen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BC4BFE53-2B80-524D-B1A0-53F9811B41ED}"/>
              </a:ext>
            </a:extLst>
          </p:cNvPr>
          <p:cNvCxnSpPr>
            <a:cxnSpLocks/>
          </p:cNvCxnSpPr>
          <p:nvPr/>
        </p:nvCxnSpPr>
        <p:spPr>
          <a:xfrm flipH="1" flipV="1">
            <a:off x="8493408" y="4388905"/>
            <a:ext cx="149391" cy="1668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5D7C285D-7032-F744-A3C4-057F2F808552}"/>
              </a:ext>
            </a:extLst>
          </p:cNvPr>
          <p:cNvCxnSpPr>
            <a:cxnSpLocks/>
          </p:cNvCxnSpPr>
          <p:nvPr/>
        </p:nvCxnSpPr>
        <p:spPr>
          <a:xfrm>
            <a:off x="8649280" y="4555795"/>
            <a:ext cx="27208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B746414B-C7B7-3A47-BBA1-2645BA45BF49}"/>
              </a:ext>
            </a:extLst>
          </p:cNvPr>
          <p:cNvCxnSpPr>
            <a:cxnSpLocks/>
          </p:cNvCxnSpPr>
          <p:nvPr/>
        </p:nvCxnSpPr>
        <p:spPr>
          <a:xfrm flipH="1" flipV="1">
            <a:off x="8641318" y="4555795"/>
            <a:ext cx="15925" cy="2195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gular Pentagon 109">
            <a:extLst>
              <a:ext uri="{FF2B5EF4-FFF2-40B4-BE49-F238E27FC236}">
                <a16:creationId xmlns:a16="http://schemas.microsoft.com/office/drawing/2014/main" id="{B9154DCD-31F1-CE4A-883C-30E4C9FFAFA3}"/>
              </a:ext>
            </a:extLst>
          </p:cNvPr>
          <p:cNvSpPr/>
          <p:nvPr/>
        </p:nvSpPr>
        <p:spPr>
          <a:xfrm>
            <a:off x="8058570" y="3814520"/>
            <a:ext cx="537154" cy="550415"/>
          </a:xfrm>
          <a:prstGeom prst="pentagon">
            <a:avLst/>
          </a:prstGeom>
          <a:noFill/>
          <a:ln w="6350">
            <a:solidFill>
              <a:schemeClr val="tx1">
                <a:alpha val="4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AFCAB8D2-4292-3040-99E2-A7A789634B05}"/>
              </a:ext>
            </a:extLst>
          </p:cNvPr>
          <p:cNvCxnSpPr>
            <a:cxnSpLocks/>
          </p:cNvCxnSpPr>
          <p:nvPr/>
        </p:nvCxnSpPr>
        <p:spPr>
          <a:xfrm flipH="1" flipV="1">
            <a:off x="8498123" y="4350968"/>
            <a:ext cx="149391" cy="166890"/>
          </a:xfrm>
          <a:prstGeom prst="line">
            <a:avLst/>
          </a:prstGeom>
          <a:ln w="6350">
            <a:solidFill>
              <a:schemeClr val="tx1">
                <a:alpha val="4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D3232E35-F1B9-D349-9962-53626D4B67F9}"/>
              </a:ext>
            </a:extLst>
          </p:cNvPr>
          <p:cNvCxnSpPr>
            <a:cxnSpLocks/>
          </p:cNvCxnSpPr>
          <p:nvPr/>
        </p:nvCxnSpPr>
        <p:spPr>
          <a:xfrm>
            <a:off x="8653995" y="4517858"/>
            <a:ext cx="272082" cy="0"/>
          </a:xfrm>
          <a:prstGeom prst="line">
            <a:avLst/>
          </a:prstGeom>
          <a:ln w="6350">
            <a:solidFill>
              <a:schemeClr val="tx1">
                <a:alpha val="4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0EA54FC5-D721-0141-B71F-B1A0B88E2919}"/>
              </a:ext>
            </a:extLst>
          </p:cNvPr>
          <p:cNvCxnSpPr>
            <a:cxnSpLocks/>
          </p:cNvCxnSpPr>
          <p:nvPr/>
        </p:nvCxnSpPr>
        <p:spPr>
          <a:xfrm flipH="1" flipV="1">
            <a:off x="8646033" y="4517858"/>
            <a:ext cx="15925" cy="219548"/>
          </a:xfrm>
          <a:prstGeom prst="line">
            <a:avLst/>
          </a:prstGeom>
          <a:ln w="6350">
            <a:solidFill>
              <a:schemeClr val="tx1">
                <a:alpha val="4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Regular Pentagon 113">
            <a:extLst>
              <a:ext uri="{FF2B5EF4-FFF2-40B4-BE49-F238E27FC236}">
                <a16:creationId xmlns:a16="http://schemas.microsoft.com/office/drawing/2014/main" id="{BD28004B-F1F6-604D-BC9D-D7E1039EF413}"/>
              </a:ext>
            </a:extLst>
          </p:cNvPr>
          <p:cNvSpPr/>
          <p:nvPr/>
        </p:nvSpPr>
        <p:spPr>
          <a:xfrm>
            <a:off x="8069531" y="3763486"/>
            <a:ext cx="537154" cy="550415"/>
          </a:xfrm>
          <a:prstGeom prst="pentagon">
            <a:avLst/>
          </a:prstGeom>
          <a:noFill/>
          <a:ln w="0">
            <a:solidFill>
              <a:schemeClr val="tx1">
                <a:alpha val="1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EE436272-8FDB-0B4F-BC65-F9C942EC1834}"/>
              </a:ext>
            </a:extLst>
          </p:cNvPr>
          <p:cNvCxnSpPr>
            <a:cxnSpLocks/>
          </p:cNvCxnSpPr>
          <p:nvPr/>
        </p:nvCxnSpPr>
        <p:spPr>
          <a:xfrm flipH="1" flipV="1">
            <a:off x="8509084" y="4299934"/>
            <a:ext cx="149391" cy="166890"/>
          </a:xfrm>
          <a:prstGeom prst="line">
            <a:avLst/>
          </a:prstGeom>
          <a:ln w="0">
            <a:solidFill>
              <a:schemeClr val="tx1">
                <a:alpha val="1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8CFE5B8A-5192-C841-84A5-365EEC7D279C}"/>
              </a:ext>
            </a:extLst>
          </p:cNvPr>
          <p:cNvCxnSpPr>
            <a:cxnSpLocks/>
          </p:cNvCxnSpPr>
          <p:nvPr/>
        </p:nvCxnSpPr>
        <p:spPr>
          <a:xfrm>
            <a:off x="8664956" y="4466824"/>
            <a:ext cx="272082" cy="0"/>
          </a:xfrm>
          <a:prstGeom prst="line">
            <a:avLst/>
          </a:prstGeom>
          <a:ln w="0">
            <a:solidFill>
              <a:schemeClr val="tx1">
                <a:alpha val="1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4B6EA94B-CEFA-774A-A2C3-C598713307DC}"/>
              </a:ext>
            </a:extLst>
          </p:cNvPr>
          <p:cNvCxnSpPr>
            <a:cxnSpLocks/>
          </p:cNvCxnSpPr>
          <p:nvPr/>
        </p:nvCxnSpPr>
        <p:spPr>
          <a:xfrm flipH="1" flipV="1">
            <a:off x="8656994" y="4466824"/>
            <a:ext cx="15925" cy="219548"/>
          </a:xfrm>
          <a:prstGeom prst="line">
            <a:avLst/>
          </a:prstGeom>
          <a:ln w="0">
            <a:solidFill>
              <a:schemeClr val="tx1">
                <a:alpha val="1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Freeform 117">
            <a:extLst>
              <a:ext uri="{FF2B5EF4-FFF2-40B4-BE49-F238E27FC236}">
                <a16:creationId xmlns:a16="http://schemas.microsoft.com/office/drawing/2014/main" id="{F1B2136B-61BC-1349-B7FE-D202283E9265}"/>
              </a:ext>
            </a:extLst>
          </p:cNvPr>
          <p:cNvSpPr/>
          <p:nvPr/>
        </p:nvSpPr>
        <p:spPr>
          <a:xfrm>
            <a:off x="423957" y="5253868"/>
            <a:ext cx="587340" cy="826351"/>
          </a:xfrm>
          <a:custGeom>
            <a:avLst/>
            <a:gdLst>
              <a:gd name="connsiteX0" fmla="*/ 178676 w 367862"/>
              <a:gd name="connsiteY0" fmla="*/ 350 h 578419"/>
              <a:gd name="connsiteX1" fmla="*/ 157655 w 367862"/>
              <a:gd name="connsiteY1" fmla="*/ 326171 h 578419"/>
              <a:gd name="connsiteX2" fmla="*/ 136634 w 367862"/>
              <a:gd name="connsiteY2" fmla="*/ 431274 h 578419"/>
              <a:gd name="connsiteX3" fmla="*/ 178676 w 367862"/>
              <a:gd name="connsiteY3" fmla="*/ 536377 h 578419"/>
              <a:gd name="connsiteX4" fmla="*/ 220717 w 367862"/>
              <a:gd name="connsiteY4" fmla="*/ 525867 h 578419"/>
              <a:gd name="connsiteX5" fmla="*/ 273269 w 367862"/>
              <a:gd name="connsiteY5" fmla="*/ 431274 h 578419"/>
              <a:gd name="connsiteX6" fmla="*/ 283779 w 367862"/>
              <a:gd name="connsiteY6" fmla="*/ 336681 h 578419"/>
              <a:gd name="connsiteX7" fmla="*/ 294289 w 367862"/>
              <a:gd name="connsiteY7" fmla="*/ 305150 h 578419"/>
              <a:gd name="connsiteX8" fmla="*/ 304800 w 367862"/>
              <a:gd name="connsiteY8" fmla="*/ 242088 h 578419"/>
              <a:gd name="connsiteX9" fmla="*/ 315310 w 367862"/>
              <a:gd name="connsiteY9" fmla="*/ 21371 h 578419"/>
              <a:gd name="connsiteX10" fmla="*/ 346841 w 367862"/>
              <a:gd name="connsiteY10" fmla="*/ 350 h 578419"/>
              <a:gd name="connsiteX11" fmla="*/ 367862 w 367862"/>
              <a:gd name="connsiteY11" fmla="*/ 31881 h 578419"/>
              <a:gd name="connsiteX12" fmla="*/ 315310 w 367862"/>
              <a:gd name="connsiteY12" fmla="*/ 115964 h 578419"/>
              <a:gd name="connsiteX13" fmla="*/ 283779 w 367862"/>
              <a:gd name="connsiteY13" fmla="*/ 179026 h 578419"/>
              <a:gd name="connsiteX14" fmla="*/ 273269 w 367862"/>
              <a:gd name="connsiteY14" fmla="*/ 210557 h 578419"/>
              <a:gd name="connsiteX15" fmla="*/ 231227 w 367862"/>
              <a:gd name="connsiteY15" fmla="*/ 273619 h 578419"/>
              <a:gd name="connsiteX16" fmla="*/ 210207 w 367862"/>
              <a:gd name="connsiteY16" fmla="*/ 305150 h 578419"/>
              <a:gd name="connsiteX17" fmla="*/ 178676 w 367862"/>
              <a:gd name="connsiteY17" fmla="*/ 326171 h 578419"/>
              <a:gd name="connsiteX18" fmla="*/ 115613 w 367862"/>
              <a:gd name="connsiteY18" fmla="*/ 420764 h 578419"/>
              <a:gd name="connsiteX19" fmla="*/ 94593 w 367862"/>
              <a:gd name="connsiteY19" fmla="*/ 452295 h 578419"/>
              <a:gd name="connsiteX20" fmla="*/ 52551 w 367862"/>
              <a:gd name="connsiteY20" fmla="*/ 515357 h 578419"/>
              <a:gd name="connsiteX21" fmla="*/ 10510 w 367862"/>
              <a:gd name="connsiteY21" fmla="*/ 578419 h 578419"/>
              <a:gd name="connsiteX22" fmla="*/ 0 w 367862"/>
              <a:gd name="connsiteY22" fmla="*/ 546888 h 578419"/>
              <a:gd name="connsiteX23" fmla="*/ 21020 w 367862"/>
              <a:gd name="connsiteY23" fmla="*/ 336681 h 578419"/>
              <a:gd name="connsiteX24" fmla="*/ 31531 w 367862"/>
              <a:gd name="connsiteY24" fmla="*/ 231577 h 578419"/>
              <a:gd name="connsiteX25" fmla="*/ 31531 w 367862"/>
              <a:gd name="connsiteY25" fmla="*/ 115964 h 578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67862" h="578419">
                <a:moveTo>
                  <a:pt x="178676" y="350"/>
                </a:moveTo>
                <a:cubicBezTo>
                  <a:pt x="174604" y="89936"/>
                  <a:pt x="173445" y="226167"/>
                  <a:pt x="157655" y="326171"/>
                </a:cubicBezTo>
                <a:cubicBezTo>
                  <a:pt x="152083" y="361462"/>
                  <a:pt x="136634" y="431274"/>
                  <a:pt x="136634" y="431274"/>
                </a:cubicBezTo>
                <a:cubicBezTo>
                  <a:pt x="140508" y="462261"/>
                  <a:pt x="127312" y="529039"/>
                  <a:pt x="178676" y="536377"/>
                </a:cubicBezTo>
                <a:cubicBezTo>
                  <a:pt x="192976" y="538420"/>
                  <a:pt x="206703" y="529370"/>
                  <a:pt x="220717" y="525867"/>
                </a:cubicBezTo>
                <a:cubicBezTo>
                  <a:pt x="268903" y="453587"/>
                  <a:pt x="254768" y="486772"/>
                  <a:pt x="273269" y="431274"/>
                </a:cubicBezTo>
                <a:cubicBezTo>
                  <a:pt x="276772" y="399743"/>
                  <a:pt x="278564" y="367974"/>
                  <a:pt x="283779" y="336681"/>
                </a:cubicBezTo>
                <a:cubicBezTo>
                  <a:pt x="285600" y="325753"/>
                  <a:pt x="291886" y="315965"/>
                  <a:pt x="294289" y="305150"/>
                </a:cubicBezTo>
                <a:cubicBezTo>
                  <a:pt x="298912" y="284347"/>
                  <a:pt x="301296" y="263109"/>
                  <a:pt x="304800" y="242088"/>
                </a:cubicBezTo>
                <a:cubicBezTo>
                  <a:pt x="308303" y="168516"/>
                  <a:pt x="302690" y="93937"/>
                  <a:pt x="315310" y="21371"/>
                </a:cubicBezTo>
                <a:cubicBezTo>
                  <a:pt x="317474" y="8926"/>
                  <a:pt x="334454" y="-2127"/>
                  <a:pt x="346841" y="350"/>
                </a:cubicBezTo>
                <a:cubicBezTo>
                  <a:pt x="359228" y="2827"/>
                  <a:pt x="360855" y="21371"/>
                  <a:pt x="367862" y="31881"/>
                </a:cubicBezTo>
                <a:cubicBezTo>
                  <a:pt x="342846" y="106927"/>
                  <a:pt x="365277" y="82652"/>
                  <a:pt x="315310" y="115964"/>
                </a:cubicBezTo>
                <a:cubicBezTo>
                  <a:pt x="288893" y="195218"/>
                  <a:pt x="324528" y="97528"/>
                  <a:pt x="283779" y="179026"/>
                </a:cubicBezTo>
                <a:cubicBezTo>
                  <a:pt x="278824" y="188935"/>
                  <a:pt x="278649" y="200872"/>
                  <a:pt x="273269" y="210557"/>
                </a:cubicBezTo>
                <a:cubicBezTo>
                  <a:pt x="261000" y="232642"/>
                  <a:pt x="245241" y="252598"/>
                  <a:pt x="231227" y="273619"/>
                </a:cubicBezTo>
                <a:cubicBezTo>
                  <a:pt x="224220" y="284129"/>
                  <a:pt x="220717" y="298143"/>
                  <a:pt x="210207" y="305150"/>
                </a:cubicBezTo>
                <a:lnTo>
                  <a:pt x="178676" y="326171"/>
                </a:lnTo>
                <a:lnTo>
                  <a:pt x="115613" y="420764"/>
                </a:lnTo>
                <a:cubicBezTo>
                  <a:pt x="108606" y="431274"/>
                  <a:pt x="98588" y="440312"/>
                  <a:pt x="94593" y="452295"/>
                </a:cubicBezTo>
                <a:cubicBezTo>
                  <a:pt x="79381" y="497927"/>
                  <a:pt x="91916" y="475992"/>
                  <a:pt x="52551" y="515357"/>
                </a:cubicBezTo>
                <a:cubicBezTo>
                  <a:pt x="47121" y="531648"/>
                  <a:pt x="36754" y="578419"/>
                  <a:pt x="10510" y="578419"/>
                </a:cubicBezTo>
                <a:cubicBezTo>
                  <a:pt x="-569" y="578419"/>
                  <a:pt x="3503" y="557398"/>
                  <a:pt x="0" y="546888"/>
                </a:cubicBezTo>
                <a:cubicBezTo>
                  <a:pt x="18613" y="397975"/>
                  <a:pt x="3876" y="525259"/>
                  <a:pt x="21020" y="336681"/>
                </a:cubicBezTo>
                <a:cubicBezTo>
                  <a:pt x="24208" y="301616"/>
                  <a:pt x="29856" y="266747"/>
                  <a:pt x="31531" y="231577"/>
                </a:cubicBezTo>
                <a:cubicBezTo>
                  <a:pt x="33364" y="193083"/>
                  <a:pt x="31531" y="154502"/>
                  <a:pt x="31531" y="11596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9598E7B5-99DC-E242-BF2A-4BA43716C6F6}"/>
              </a:ext>
            </a:extLst>
          </p:cNvPr>
          <p:cNvGrpSpPr/>
          <p:nvPr/>
        </p:nvGrpSpPr>
        <p:grpSpPr>
          <a:xfrm rot="4130705">
            <a:off x="10482980" y="4124268"/>
            <a:ext cx="527352" cy="291286"/>
            <a:chOff x="10361268" y="2783544"/>
            <a:chExt cx="483598" cy="241005"/>
          </a:xfrm>
        </p:grpSpPr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526C16D7-F306-6449-8E6C-1FF7D36CCE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76687" y="2783544"/>
              <a:ext cx="127597" cy="1426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1C75DF50-523E-F441-9F9C-96180CFC573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591146" y="2783544"/>
              <a:ext cx="147755" cy="959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6581CC1C-48A6-534F-A459-E7B5D84003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46520" y="2879532"/>
              <a:ext cx="0" cy="1450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3AB5AC5-7A93-7A4F-BEEE-A52BF4CD92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38901" y="2798458"/>
              <a:ext cx="105965" cy="810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6F2EF2E6-F38A-514D-A6AA-5426AB290EA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61268" y="2845364"/>
              <a:ext cx="123913" cy="8083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5" name="&quot;No&quot; Symbol 124">
            <a:extLst>
              <a:ext uri="{FF2B5EF4-FFF2-40B4-BE49-F238E27FC236}">
                <a16:creationId xmlns:a16="http://schemas.microsoft.com/office/drawing/2014/main" id="{4AA96B35-674A-994D-9D50-4C1CFD53703F}"/>
              </a:ext>
            </a:extLst>
          </p:cNvPr>
          <p:cNvSpPr/>
          <p:nvPr/>
        </p:nvSpPr>
        <p:spPr>
          <a:xfrm>
            <a:off x="10265225" y="3528713"/>
            <a:ext cx="1536503" cy="1831760"/>
          </a:xfrm>
          <a:prstGeom prst="noSmoking">
            <a:avLst/>
          </a:pr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7" name="Right Arrow 126">
            <a:extLst>
              <a:ext uri="{FF2B5EF4-FFF2-40B4-BE49-F238E27FC236}">
                <a16:creationId xmlns:a16="http://schemas.microsoft.com/office/drawing/2014/main" id="{C4DADE4D-B264-A343-AC2E-36BFF039474E}"/>
              </a:ext>
            </a:extLst>
          </p:cNvPr>
          <p:cNvSpPr/>
          <p:nvPr/>
        </p:nvSpPr>
        <p:spPr>
          <a:xfrm>
            <a:off x="1884382" y="4180488"/>
            <a:ext cx="475823" cy="396110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ight Arrow 127">
            <a:extLst>
              <a:ext uri="{FF2B5EF4-FFF2-40B4-BE49-F238E27FC236}">
                <a16:creationId xmlns:a16="http://schemas.microsoft.com/office/drawing/2014/main" id="{C7FB03F6-4D65-4145-93E4-BC71F9DCADFC}"/>
              </a:ext>
            </a:extLst>
          </p:cNvPr>
          <p:cNvSpPr/>
          <p:nvPr/>
        </p:nvSpPr>
        <p:spPr>
          <a:xfrm>
            <a:off x="9404360" y="4235505"/>
            <a:ext cx="475823" cy="396110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ight Arrow 128">
            <a:extLst>
              <a:ext uri="{FF2B5EF4-FFF2-40B4-BE49-F238E27FC236}">
                <a16:creationId xmlns:a16="http://schemas.microsoft.com/office/drawing/2014/main" id="{8E8E681F-7907-4E49-8F3E-068DAD7D7AA5}"/>
              </a:ext>
            </a:extLst>
          </p:cNvPr>
          <p:cNvSpPr/>
          <p:nvPr/>
        </p:nvSpPr>
        <p:spPr>
          <a:xfrm rot="19071273">
            <a:off x="4398254" y="3809357"/>
            <a:ext cx="475823" cy="396110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ight Arrow 129">
            <a:extLst>
              <a:ext uri="{FF2B5EF4-FFF2-40B4-BE49-F238E27FC236}">
                <a16:creationId xmlns:a16="http://schemas.microsoft.com/office/drawing/2014/main" id="{039FE553-8C17-5E47-99AB-F1913F046F8A}"/>
              </a:ext>
            </a:extLst>
          </p:cNvPr>
          <p:cNvSpPr/>
          <p:nvPr/>
        </p:nvSpPr>
        <p:spPr>
          <a:xfrm rot="2566657">
            <a:off x="4416813" y="4500316"/>
            <a:ext cx="475823" cy="396110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ight Arrow 130">
            <a:extLst>
              <a:ext uri="{FF2B5EF4-FFF2-40B4-BE49-F238E27FC236}">
                <a16:creationId xmlns:a16="http://schemas.microsoft.com/office/drawing/2014/main" id="{A462E195-907D-A24B-A37C-F453245A960B}"/>
              </a:ext>
            </a:extLst>
          </p:cNvPr>
          <p:cNvSpPr/>
          <p:nvPr/>
        </p:nvSpPr>
        <p:spPr>
          <a:xfrm rot="19668615">
            <a:off x="6990890" y="4572188"/>
            <a:ext cx="475823" cy="396110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ight Arrow 131">
            <a:extLst>
              <a:ext uri="{FF2B5EF4-FFF2-40B4-BE49-F238E27FC236}">
                <a16:creationId xmlns:a16="http://schemas.microsoft.com/office/drawing/2014/main" id="{B170E7FE-4654-1048-961A-9DB4A86A2DA1}"/>
              </a:ext>
            </a:extLst>
          </p:cNvPr>
          <p:cNvSpPr/>
          <p:nvPr/>
        </p:nvSpPr>
        <p:spPr>
          <a:xfrm rot="1595483">
            <a:off x="6976126" y="3742349"/>
            <a:ext cx="475823" cy="396110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B79BDB1B-7411-A04C-BB42-102DBA903794}"/>
              </a:ext>
            </a:extLst>
          </p:cNvPr>
          <p:cNvSpPr/>
          <p:nvPr/>
        </p:nvSpPr>
        <p:spPr>
          <a:xfrm>
            <a:off x="2434510" y="1669762"/>
            <a:ext cx="1731909" cy="506354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30DEC9DD-E1B7-4941-9E33-144035EB3763}"/>
              </a:ext>
            </a:extLst>
          </p:cNvPr>
          <p:cNvSpPr/>
          <p:nvPr/>
        </p:nvSpPr>
        <p:spPr>
          <a:xfrm>
            <a:off x="104249" y="1669762"/>
            <a:ext cx="1731909" cy="506354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509AAB17-4016-A84C-A491-C47797D04929}"/>
              </a:ext>
            </a:extLst>
          </p:cNvPr>
          <p:cNvSpPr/>
          <p:nvPr/>
        </p:nvSpPr>
        <p:spPr>
          <a:xfrm>
            <a:off x="5000552" y="1669761"/>
            <a:ext cx="1731909" cy="506354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D443B974-F966-4F40-B7C9-B676CA063644}"/>
              </a:ext>
            </a:extLst>
          </p:cNvPr>
          <p:cNvSpPr/>
          <p:nvPr/>
        </p:nvSpPr>
        <p:spPr>
          <a:xfrm>
            <a:off x="7638929" y="1694500"/>
            <a:ext cx="1731909" cy="506354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2B499D4A-0E11-8F40-B3CE-074A3745C5A3}"/>
              </a:ext>
            </a:extLst>
          </p:cNvPr>
          <p:cNvSpPr/>
          <p:nvPr/>
        </p:nvSpPr>
        <p:spPr>
          <a:xfrm>
            <a:off x="10179076" y="1695938"/>
            <a:ext cx="1731909" cy="506354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E3A8D640-08C3-0C4D-9C7A-33E1374C31A5}"/>
              </a:ext>
            </a:extLst>
          </p:cNvPr>
          <p:cNvSpPr/>
          <p:nvPr/>
        </p:nvSpPr>
        <p:spPr>
          <a:xfrm>
            <a:off x="411657" y="973585"/>
            <a:ext cx="667243" cy="6650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DDC7F714-7DD4-1741-A062-14E309363349}"/>
              </a:ext>
            </a:extLst>
          </p:cNvPr>
          <p:cNvSpPr txBox="1"/>
          <p:nvPr/>
        </p:nvSpPr>
        <p:spPr>
          <a:xfrm>
            <a:off x="561586" y="1013706"/>
            <a:ext cx="408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</a:t>
            </a:r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DC7E5351-D44F-F041-967A-CCF7D91C15FF}"/>
              </a:ext>
            </a:extLst>
          </p:cNvPr>
          <p:cNvSpPr/>
          <p:nvPr/>
        </p:nvSpPr>
        <p:spPr>
          <a:xfrm>
            <a:off x="2748056" y="970682"/>
            <a:ext cx="667243" cy="6650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98601955-0CA4-754C-8FA2-4580081C19DA}"/>
              </a:ext>
            </a:extLst>
          </p:cNvPr>
          <p:cNvSpPr txBox="1"/>
          <p:nvPr/>
        </p:nvSpPr>
        <p:spPr>
          <a:xfrm>
            <a:off x="2897985" y="1010803"/>
            <a:ext cx="408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</a:t>
            </a:r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ADE4D9B6-9D09-BA44-AF71-6C410C4253E7}"/>
              </a:ext>
            </a:extLst>
          </p:cNvPr>
          <p:cNvSpPr/>
          <p:nvPr/>
        </p:nvSpPr>
        <p:spPr>
          <a:xfrm>
            <a:off x="5392292" y="970682"/>
            <a:ext cx="667243" cy="6650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5BEF2E85-3831-684E-AAC9-1B685279D183}"/>
              </a:ext>
            </a:extLst>
          </p:cNvPr>
          <p:cNvSpPr txBox="1"/>
          <p:nvPr/>
        </p:nvSpPr>
        <p:spPr>
          <a:xfrm>
            <a:off x="5542221" y="1010803"/>
            <a:ext cx="408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</a:t>
            </a:r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5BF81E86-5A5A-DF41-8F3C-6731A0C2FAA3}"/>
              </a:ext>
            </a:extLst>
          </p:cNvPr>
          <p:cNvSpPr/>
          <p:nvPr/>
        </p:nvSpPr>
        <p:spPr>
          <a:xfrm>
            <a:off x="7916012" y="976466"/>
            <a:ext cx="667243" cy="6650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CEB409BF-C79D-7147-9814-EECFACCBCCF5}"/>
              </a:ext>
            </a:extLst>
          </p:cNvPr>
          <p:cNvSpPr txBox="1"/>
          <p:nvPr/>
        </p:nvSpPr>
        <p:spPr>
          <a:xfrm>
            <a:off x="8065941" y="1016587"/>
            <a:ext cx="408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4</a:t>
            </a:r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EC18EDA2-D590-8B48-A643-4A32CF8CF5FA}"/>
              </a:ext>
            </a:extLst>
          </p:cNvPr>
          <p:cNvSpPr/>
          <p:nvPr/>
        </p:nvSpPr>
        <p:spPr>
          <a:xfrm>
            <a:off x="10513739" y="967342"/>
            <a:ext cx="667243" cy="6650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CC0088FE-DBC7-BB46-BDD1-8D551E6CAE34}"/>
              </a:ext>
            </a:extLst>
          </p:cNvPr>
          <p:cNvSpPr txBox="1"/>
          <p:nvPr/>
        </p:nvSpPr>
        <p:spPr>
          <a:xfrm>
            <a:off x="10663668" y="1007463"/>
            <a:ext cx="408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1A0C08-81A1-8144-8DD7-53D275F0A8B3}"/>
              </a:ext>
            </a:extLst>
          </p:cNvPr>
          <p:cNvSpPr txBox="1"/>
          <p:nvPr/>
        </p:nvSpPr>
        <p:spPr>
          <a:xfrm>
            <a:off x="4669557" y="166053"/>
            <a:ext cx="22829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The pipeline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54086D-FAA2-4144-9FD2-712013773898}"/>
              </a:ext>
            </a:extLst>
          </p:cNvPr>
          <p:cNvSpPr txBox="1"/>
          <p:nvPr/>
        </p:nvSpPr>
        <p:spPr>
          <a:xfrm>
            <a:off x="337352" y="6111719"/>
            <a:ext cx="11366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Bitran et. al.</a:t>
            </a:r>
          </a:p>
          <a:p>
            <a:r>
              <a:rPr lang="en-US" sz="1200" dirty="0"/>
              <a:t>PLOS Comp Bio</a:t>
            </a:r>
          </a:p>
          <a:p>
            <a:r>
              <a:rPr lang="en-US" sz="1200" dirty="0"/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609808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DA8F53-8A20-434E-8ACF-9261084C1C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9" t="8849" r="1276" b="47873"/>
          <a:stretch/>
        </p:blipFill>
        <p:spPr>
          <a:xfrm>
            <a:off x="179294" y="1948069"/>
            <a:ext cx="11833412" cy="46316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26C6A7-9C3F-9644-AC04-EDC552B98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65495"/>
            <a:ext cx="10515600" cy="1325563"/>
          </a:xfrm>
        </p:spPr>
        <p:txBody>
          <a:bodyPr/>
          <a:lstStyle/>
          <a:p>
            <a:r>
              <a:rPr lang="en-US" dirty="0"/>
              <a:t>The predicted RBD folding pathway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B80F04-736B-D844-B736-3D8FF5F64C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15" t="32731" r="1275" b="46359"/>
          <a:stretch/>
        </p:blipFill>
        <p:spPr>
          <a:xfrm>
            <a:off x="1565413" y="4263887"/>
            <a:ext cx="10447293" cy="22378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428A34-A5D7-4F4D-B96D-AAF8C2B7C5D6}"/>
              </a:ext>
            </a:extLst>
          </p:cNvPr>
          <p:cNvSpPr txBox="1"/>
          <p:nvPr/>
        </p:nvSpPr>
        <p:spPr>
          <a:xfrm>
            <a:off x="6537414" y="5198133"/>
            <a:ext cx="15914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Incorrect </a:t>
            </a:r>
          </a:p>
          <a:p>
            <a:r>
              <a:rPr lang="en-US" b="1" dirty="0"/>
              <a:t>”off-pathway” </a:t>
            </a:r>
          </a:p>
          <a:p>
            <a:r>
              <a:rPr lang="en-US" b="1" dirty="0"/>
              <a:t>structures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B964A9-BAB4-5243-B692-ED99092B67EE}"/>
              </a:ext>
            </a:extLst>
          </p:cNvPr>
          <p:cNvSpPr txBox="1"/>
          <p:nvPr/>
        </p:nvSpPr>
        <p:spPr>
          <a:xfrm>
            <a:off x="10689535" y="3724229"/>
            <a:ext cx="11544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Correct,</a:t>
            </a:r>
          </a:p>
          <a:p>
            <a:r>
              <a:rPr lang="en-US" b="1" dirty="0"/>
              <a:t>functional</a:t>
            </a:r>
          </a:p>
          <a:p>
            <a:r>
              <a:rPr lang="en-US" b="1" dirty="0"/>
              <a:t>structure</a:t>
            </a:r>
          </a:p>
        </p:txBody>
      </p:sp>
    </p:spTree>
    <p:extLst>
      <p:ext uri="{BB962C8B-B14F-4D97-AF65-F5344CB8AC3E}">
        <p14:creationId xmlns:p14="http://schemas.microsoft.com/office/powerpoint/2010/main" val="20479621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</TotalTime>
  <Words>1118</Words>
  <Application>Microsoft Macintosh PowerPoint</Application>
  <PresentationFormat>Widescreen</PresentationFormat>
  <Paragraphs>284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Cambria Math</vt:lpstr>
      <vt:lpstr>Office Theme</vt:lpstr>
      <vt:lpstr>Towards design of inhibitors of SARS-CoV 2 protein folding</vt:lpstr>
      <vt:lpstr>A little about me </vt:lpstr>
      <vt:lpstr>How is the blueprint of life realized?</vt:lpstr>
      <vt:lpstr>The folding funnel analogy</vt:lpstr>
      <vt:lpstr>Rational drug design against proteins</vt:lpstr>
      <vt:lpstr>Large viral proteins are expected to fold one domain at a time</vt:lpstr>
      <vt:lpstr>The SARS-CoV 2 spike protein</vt:lpstr>
      <vt:lpstr>PowerPoint Presentation</vt:lpstr>
      <vt:lpstr>The predicted RBD folding pathway</vt:lpstr>
      <vt:lpstr>Off-pathway structures cluster into well-defined conformers with druggable pockets</vt:lpstr>
      <vt:lpstr>The OpenGrowth algorithm: Designing custom small molecules that bind a specific pocket</vt:lpstr>
      <vt:lpstr>OSG resources instrumental to the success of this approach</vt:lpstr>
      <vt:lpstr>Results of computational docking</vt:lpstr>
      <vt:lpstr>Summary of binding energies</vt:lpstr>
      <vt:lpstr>Experimental test of computational predictions</vt:lpstr>
      <vt:lpstr>Testing effect of compounds on RBD refolding</vt:lpstr>
      <vt:lpstr>Conclusions</vt:lpstr>
      <vt:lpstr>PowerPoint Presentation</vt:lpstr>
      <vt:lpstr>Memory usage</vt:lpstr>
      <vt:lpstr>DBFOLD: A novel computational method to compute folding pathways/rates for large proteins</vt:lpstr>
      <vt:lpstr>Validation of DBFOLD against a small, fast-folding protein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Towards design of inhibitors of SARS-CoV 2 protein folding</dc:title>
  <dc:creator>Bitran, Amir</dc:creator>
  <cp:lastModifiedBy>Bitran, Amir</cp:lastModifiedBy>
  <cp:revision>35</cp:revision>
  <dcterms:created xsi:type="dcterms:W3CDTF">2021-02-25T13:08:42Z</dcterms:created>
  <dcterms:modified xsi:type="dcterms:W3CDTF">2021-03-02T18:37:05Z</dcterms:modified>
</cp:coreProperties>
</file>