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4542" r:id="rId2"/>
    <p:sldMasterId id="2147484554" r:id="rId3"/>
  </p:sldMasterIdLst>
  <p:notesMasterIdLst>
    <p:notesMasterId r:id="rId20"/>
  </p:notesMasterIdLst>
  <p:handoutMasterIdLst>
    <p:handoutMasterId r:id="rId21"/>
  </p:handoutMasterIdLst>
  <p:sldIdLst>
    <p:sldId id="297" r:id="rId4"/>
    <p:sldId id="1113" r:id="rId5"/>
    <p:sldId id="1114" r:id="rId6"/>
    <p:sldId id="1162" r:id="rId7"/>
    <p:sldId id="1161" r:id="rId8"/>
    <p:sldId id="1160" r:id="rId9"/>
    <p:sldId id="1171" r:id="rId10"/>
    <p:sldId id="1163" r:id="rId11"/>
    <p:sldId id="1165" r:id="rId12"/>
    <p:sldId id="1164" r:id="rId13"/>
    <p:sldId id="1166" r:id="rId14"/>
    <p:sldId id="1167" r:id="rId15"/>
    <p:sldId id="1168" r:id="rId16"/>
    <p:sldId id="1169" r:id="rId17"/>
    <p:sldId id="1170" r:id="rId18"/>
    <p:sldId id="1172" r:id="rId19"/>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A470E"/>
    <a:srgbClr val="904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6" autoAdjust="0"/>
  </p:normalViewPr>
  <p:slideViewPr>
    <p:cSldViewPr snapToGrid="0">
      <p:cViewPr varScale="1">
        <p:scale>
          <a:sx n="91" d="100"/>
          <a:sy n="91" d="100"/>
        </p:scale>
        <p:origin x="78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85" d="100"/>
          <a:sy n="85" d="100"/>
        </p:scale>
        <p:origin x="576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CE0BE-FA93-491A-BAC5-E1F0929DB6F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DAB3C4-ED59-480D-9B29-B129F5394C2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66833AA-2DE6-462E-9233-F11D54F5EB53}" type="datetimeFigureOut">
              <a:rPr lang="en-US" smtClean="0"/>
              <a:t>3/1/2021</a:t>
            </a:fld>
            <a:endParaRPr lang="en-US"/>
          </a:p>
        </p:txBody>
      </p:sp>
      <p:sp>
        <p:nvSpPr>
          <p:cNvPr id="4" name="Footer Placeholder 3">
            <a:extLst>
              <a:ext uri="{FF2B5EF4-FFF2-40B4-BE49-F238E27FC236}">
                <a16:creationId xmlns:a16="http://schemas.microsoft.com/office/drawing/2014/main" id="{F95762BA-D4B4-4CF9-B413-CF483D96434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0A5BA0-3904-4D5A-A98C-E82DFB809FA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2AF4523-AF64-40DA-956B-0004CE1AB2B9}" type="slidenum">
              <a:rPr lang="en-US" smtClean="0"/>
              <a:t>‹#›</a:t>
            </a:fld>
            <a:endParaRPr lang="en-US"/>
          </a:p>
        </p:txBody>
      </p:sp>
    </p:spTree>
    <p:extLst>
      <p:ext uri="{BB962C8B-B14F-4D97-AF65-F5344CB8AC3E}">
        <p14:creationId xmlns:p14="http://schemas.microsoft.com/office/powerpoint/2010/main" val="1910154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97AE6EE-5489-4B7F-8F7D-963128CEF860}" type="datetimeFigureOut">
              <a:rPr lang="en-US" smtClean="0"/>
              <a:pPr/>
              <a:t>3/1/2021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07E85BC-8168-4CD6-8F32-AF70A5E7F919}" type="slidenum">
              <a:rPr lang="en-US" smtClean="0"/>
              <a:pPr/>
              <a:t>‹#›</a:t>
            </a:fld>
            <a:endParaRPr lang="en-US"/>
          </a:p>
        </p:txBody>
      </p:sp>
    </p:spTree>
    <p:extLst>
      <p:ext uri="{BB962C8B-B14F-4D97-AF65-F5344CB8AC3E}">
        <p14:creationId xmlns:p14="http://schemas.microsoft.com/office/powerpoint/2010/main" val="424625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1447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EFDF-104B-4250-A4A6-E76AAF55A14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056B1A4-5764-4FED-B4D7-8F930CD602F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83DA68-19CD-46C7-B1C2-5A2B37F6E488}"/>
              </a:ext>
            </a:extLst>
          </p:cNvPr>
          <p:cNvSpPr>
            <a:spLocks noGrp="1"/>
          </p:cNvSpPr>
          <p:nvPr>
            <p:ph type="dt" sz="half" idx="10"/>
          </p:nvPr>
        </p:nvSpPr>
        <p:spPr/>
        <p:txBody>
          <a:bodyPr/>
          <a:lstStyle/>
          <a:p>
            <a:fld id="{EC0CC93E-3FF8-4F04-8E38-20A1107F8DBD}" type="datetimeFigureOut">
              <a:rPr lang="en-US" smtClean="0"/>
              <a:t>3/1/2021</a:t>
            </a:fld>
            <a:endParaRPr lang="en-US"/>
          </a:p>
        </p:txBody>
      </p:sp>
      <p:sp>
        <p:nvSpPr>
          <p:cNvPr id="5" name="Footer Placeholder 4">
            <a:extLst>
              <a:ext uri="{FF2B5EF4-FFF2-40B4-BE49-F238E27FC236}">
                <a16:creationId xmlns:a16="http://schemas.microsoft.com/office/drawing/2014/main" id="{14F3DE3B-DD01-47FC-9AF4-39E0D172F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0498-06E5-4D99-B959-BA4BC7BD0A3E}"/>
              </a:ext>
            </a:extLst>
          </p:cNvPr>
          <p:cNvSpPr>
            <a:spLocks noGrp="1"/>
          </p:cNvSpPr>
          <p:nvPr>
            <p:ph type="sldNum" sz="quarter" idx="12"/>
          </p:nvPr>
        </p:nvSpPr>
        <p:spPr/>
        <p:txBody>
          <a:bodyPr/>
          <a:lstStyle/>
          <a:p>
            <a:fld id="{1F27AB5E-6A73-4C88-8590-479AD29DF8B9}" type="slidenum">
              <a:rPr lang="en-US" smtClean="0"/>
              <a:t>‹#›</a:t>
            </a:fld>
            <a:endParaRPr lang="en-US"/>
          </a:p>
        </p:txBody>
      </p:sp>
    </p:spTree>
    <p:extLst>
      <p:ext uri="{BB962C8B-B14F-4D97-AF65-F5344CB8AC3E}">
        <p14:creationId xmlns:p14="http://schemas.microsoft.com/office/powerpoint/2010/main" val="292104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12CC-0DBE-4234-9FDE-44700471E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1E91F1-4324-41E4-BFC8-F3336F11FAF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34965A-6225-4D2C-9C32-68F54CAA5C6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6BE70A-4486-4D2A-9A31-00BF9D0ED70C}"/>
              </a:ext>
            </a:extLst>
          </p:cNvPr>
          <p:cNvSpPr>
            <a:spLocks noGrp="1"/>
          </p:cNvSpPr>
          <p:nvPr>
            <p:ph type="dt" sz="half" idx="10"/>
          </p:nvPr>
        </p:nvSpPr>
        <p:spPr/>
        <p:txBody>
          <a:bodyPr/>
          <a:lstStyle/>
          <a:p>
            <a:fld id="{EC0CC93E-3FF8-4F04-8E38-20A1107F8DBD}" type="datetimeFigureOut">
              <a:rPr lang="en-US" smtClean="0"/>
              <a:t>3/1/2021</a:t>
            </a:fld>
            <a:endParaRPr lang="en-US"/>
          </a:p>
        </p:txBody>
      </p:sp>
      <p:sp>
        <p:nvSpPr>
          <p:cNvPr id="6" name="Footer Placeholder 5">
            <a:extLst>
              <a:ext uri="{FF2B5EF4-FFF2-40B4-BE49-F238E27FC236}">
                <a16:creationId xmlns:a16="http://schemas.microsoft.com/office/drawing/2014/main" id="{48DA22F6-C6BF-4BBB-8C2D-79619CF1A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5E193-B342-40AD-9F2E-6DF61362D9FE}"/>
              </a:ext>
            </a:extLst>
          </p:cNvPr>
          <p:cNvSpPr>
            <a:spLocks noGrp="1"/>
          </p:cNvSpPr>
          <p:nvPr>
            <p:ph type="sldNum" sz="quarter" idx="12"/>
          </p:nvPr>
        </p:nvSpPr>
        <p:spPr/>
        <p:txBody>
          <a:bodyPr/>
          <a:lstStyle/>
          <a:p>
            <a:fld id="{1F27AB5E-6A73-4C88-8590-479AD29DF8B9}" type="slidenum">
              <a:rPr lang="en-US" smtClean="0"/>
              <a:t>‹#›</a:t>
            </a:fld>
            <a:endParaRPr lang="en-US"/>
          </a:p>
        </p:txBody>
      </p:sp>
    </p:spTree>
    <p:extLst>
      <p:ext uri="{BB962C8B-B14F-4D97-AF65-F5344CB8AC3E}">
        <p14:creationId xmlns:p14="http://schemas.microsoft.com/office/powerpoint/2010/main" val="296436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F231-6761-4C39-95D9-E531ED643A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89C21-0E2C-458F-BC49-64BF0C94396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0185A83-6CD9-411B-A033-9595395180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158F5C-3C4D-4785-8C87-F2A93B6903F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615F891-46F5-473D-901E-4E08AA9D27C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2BF919-0E78-4D34-9524-CED9549EF1DC}"/>
              </a:ext>
            </a:extLst>
          </p:cNvPr>
          <p:cNvSpPr>
            <a:spLocks noGrp="1"/>
          </p:cNvSpPr>
          <p:nvPr>
            <p:ph type="dt" sz="half" idx="10"/>
          </p:nvPr>
        </p:nvSpPr>
        <p:spPr/>
        <p:txBody>
          <a:bodyPr/>
          <a:lstStyle/>
          <a:p>
            <a:fld id="{EC0CC93E-3FF8-4F04-8E38-20A1107F8DBD}" type="datetimeFigureOut">
              <a:rPr lang="en-US" smtClean="0"/>
              <a:t>3/1/2021</a:t>
            </a:fld>
            <a:endParaRPr lang="en-US"/>
          </a:p>
        </p:txBody>
      </p:sp>
      <p:sp>
        <p:nvSpPr>
          <p:cNvPr id="8" name="Footer Placeholder 7">
            <a:extLst>
              <a:ext uri="{FF2B5EF4-FFF2-40B4-BE49-F238E27FC236}">
                <a16:creationId xmlns:a16="http://schemas.microsoft.com/office/drawing/2014/main" id="{49031AB1-A3F2-423D-8B0D-F3FB9AEEE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3718A-C290-4AA4-BFB6-E62CDBDDF09F}"/>
              </a:ext>
            </a:extLst>
          </p:cNvPr>
          <p:cNvSpPr>
            <a:spLocks noGrp="1"/>
          </p:cNvSpPr>
          <p:nvPr>
            <p:ph type="sldNum" sz="quarter" idx="12"/>
          </p:nvPr>
        </p:nvSpPr>
        <p:spPr/>
        <p:txBody>
          <a:bodyPr/>
          <a:lstStyle/>
          <a:p>
            <a:fld id="{1F27AB5E-6A73-4C88-8590-479AD29DF8B9}" type="slidenum">
              <a:rPr lang="en-US" smtClean="0"/>
              <a:t>‹#›</a:t>
            </a:fld>
            <a:endParaRPr lang="en-US"/>
          </a:p>
        </p:txBody>
      </p:sp>
    </p:spTree>
    <p:extLst>
      <p:ext uri="{BB962C8B-B14F-4D97-AF65-F5344CB8AC3E}">
        <p14:creationId xmlns:p14="http://schemas.microsoft.com/office/powerpoint/2010/main" val="2741663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656B-C3F8-4655-9F58-F678A93348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FA8BCD-2E32-4430-967E-F2D0CB2E295F}"/>
              </a:ext>
            </a:extLst>
          </p:cNvPr>
          <p:cNvSpPr>
            <a:spLocks noGrp="1"/>
          </p:cNvSpPr>
          <p:nvPr>
            <p:ph type="dt" sz="half" idx="10"/>
          </p:nvPr>
        </p:nvSpPr>
        <p:spPr/>
        <p:txBody>
          <a:bodyPr/>
          <a:lstStyle/>
          <a:p>
            <a:fld id="{EC0CC93E-3FF8-4F04-8E38-20A1107F8DBD}" type="datetimeFigureOut">
              <a:rPr lang="en-US" smtClean="0"/>
              <a:t>3/1/2021</a:t>
            </a:fld>
            <a:endParaRPr lang="en-US"/>
          </a:p>
        </p:txBody>
      </p:sp>
      <p:sp>
        <p:nvSpPr>
          <p:cNvPr id="4" name="Footer Placeholder 3">
            <a:extLst>
              <a:ext uri="{FF2B5EF4-FFF2-40B4-BE49-F238E27FC236}">
                <a16:creationId xmlns:a16="http://schemas.microsoft.com/office/drawing/2014/main" id="{EA992ADF-39B7-4AC5-85AD-09D61CAA07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DE9600-C267-4FAA-BC7D-36C42884D08F}"/>
              </a:ext>
            </a:extLst>
          </p:cNvPr>
          <p:cNvSpPr>
            <a:spLocks noGrp="1"/>
          </p:cNvSpPr>
          <p:nvPr>
            <p:ph type="sldNum" sz="quarter" idx="12"/>
          </p:nvPr>
        </p:nvSpPr>
        <p:spPr/>
        <p:txBody>
          <a:bodyPr/>
          <a:lstStyle/>
          <a:p>
            <a:fld id="{1F27AB5E-6A73-4C88-8590-479AD29DF8B9}" type="slidenum">
              <a:rPr lang="en-US" smtClean="0"/>
              <a:t>‹#›</a:t>
            </a:fld>
            <a:endParaRPr lang="en-US"/>
          </a:p>
        </p:txBody>
      </p:sp>
    </p:spTree>
    <p:extLst>
      <p:ext uri="{BB962C8B-B14F-4D97-AF65-F5344CB8AC3E}">
        <p14:creationId xmlns:p14="http://schemas.microsoft.com/office/powerpoint/2010/main" val="686741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4B8A4-2F86-403E-84CB-C0B574A2292F}"/>
              </a:ext>
            </a:extLst>
          </p:cNvPr>
          <p:cNvSpPr>
            <a:spLocks noGrp="1"/>
          </p:cNvSpPr>
          <p:nvPr>
            <p:ph type="dt" sz="half" idx="10"/>
          </p:nvPr>
        </p:nvSpPr>
        <p:spPr/>
        <p:txBody>
          <a:bodyPr/>
          <a:lstStyle/>
          <a:p>
            <a:fld id="{EC0CC93E-3FF8-4F04-8E38-20A1107F8DBD}" type="datetimeFigureOut">
              <a:rPr lang="en-US" smtClean="0"/>
              <a:t>3/1/2021</a:t>
            </a:fld>
            <a:endParaRPr lang="en-US"/>
          </a:p>
        </p:txBody>
      </p:sp>
      <p:sp>
        <p:nvSpPr>
          <p:cNvPr id="3" name="Footer Placeholder 2">
            <a:extLst>
              <a:ext uri="{FF2B5EF4-FFF2-40B4-BE49-F238E27FC236}">
                <a16:creationId xmlns:a16="http://schemas.microsoft.com/office/drawing/2014/main" id="{15FF5190-8793-4089-A451-0A6312336A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6B42E8-B7ED-4C81-92E0-3604490B1092}"/>
              </a:ext>
            </a:extLst>
          </p:cNvPr>
          <p:cNvSpPr>
            <a:spLocks noGrp="1"/>
          </p:cNvSpPr>
          <p:nvPr>
            <p:ph type="sldNum" sz="quarter" idx="12"/>
          </p:nvPr>
        </p:nvSpPr>
        <p:spPr/>
        <p:txBody>
          <a:bodyPr/>
          <a:lstStyle/>
          <a:p>
            <a:fld id="{1F27AB5E-6A73-4C88-8590-479AD29DF8B9}" type="slidenum">
              <a:rPr lang="en-US" smtClean="0"/>
              <a:t>‹#›</a:t>
            </a:fld>
            <a:endParaRPr lang="en-US"/>
          </a:p>
        </p:txBody>
      </p:sp>
    </p:spTree>
    <p:extLst>
      <p:ext uri="{BB962C8B-B14F-4D97-AF65-F5344CB8AC3E}">
        <p14:creationId xmlns:p14="http://schemas.microsoft.com/office/powerpoint/2010/main" val="395696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2E6B-7E3A-4E5D-B0D7-691900B077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17F418A-FC6B-4A8B-8682-81E00BF71D8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0BB4E7-47F9-4FB7-9098-D902D5EAA4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D298E1-3895-4321-A2F8-E6514B513FCC}"/>
              </a:ext>
            </a:extLst>
          </p:cNvPr>
          <p:cNvSpPr>
            <a:spLocks noGrp="1"/>
          </p:cNvSpPr>
          <p:nvPr>
            <p:ph type="dt" sz="half" idx="10"/>
          </p:nvPr>
        </p:nvSpPr>
        <p:spPr/>
        <p:txBody>
          <a:bodyPr/>
          <a:lstStyle/>
          <a:p>
            <a:fld id="{EC0CC93E-3FF8-4F04-8E38-20A1107F8DBD}" type="datetimeFigureOut">
              <a:rPr lang="en-US" smtClean="0"/>
              <a:t>3/1/2021</a:t>
            </a:fld>
            <a:endParaRPr lang="en-US"/>
          </a:p>
        </p:txBody>
      </p:sp>
      <p:sp>
        <p:nvSpPr>
          <p:cNvPr id="6" name="Footer Placeholder 5">
            <a:extLst>
              <a:ext uri="{FF2B5EF4-FFF2-40B4-BE49-F238E27FC236}">
                <a16:creationId xmlns:a16="http://schemas.microsoft.com/office/drawing/2014/main" id="{EEE6E9FD-B01D-4B3C-A122-7CA857883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D5399-CFDB-49B2-88FF-175B0D54E51B}"/>
              </a:ext>
            </a:extLst>
          </p:cNvPr>
          <p:cNvSpPr>
            <a:spLocks noGrp="1"/>
          </p:cNvSpPr>
          <p:nvPr>
            <p:ph type="sldNum" sz="quarter" idx="12"/>
          </p:nvPr>
        </p:nvSpPr>
        <p:spPr/>
        <p:txBody>
          <a:bodyPr/>
          <a:lstStyle/>
          <a:p>
            <a:fld id="{1F27AB5E-6A73-4C88-8590-479AD29DF8B9}" type="slidenum">
              <a:rPr lang="en-US" smtClean="0"/>
              <a:t>‹#›</a:t>
            </a:fld>
            <a:endParaRPr lang="en-US"/>
          </a:p>
        </p:txBody>
      </p:sp>
    </p:spTree>
    <p:extLst>
      <p:ext uri="{BB962C8B-B14F-4D97-AF65-F5344CB8AC3E}">
        <p14:creationId xmlns:p14="http://schemas.microsoft.com/office/powerpoint/2010/main" val="2623191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F08D-81DF-4395-BD7C-D1EBCFB99B7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C2CCB52-583E-458F-A466-855DD848A96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6D3E78-5C40-465B-AB5F-CE4047C155D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EC7351D-FAB1-40D3-9B5B-01C8CE950C59}"/>
              </a:ext>
            </a:extLst>
          </p:cNvPr>
          <p:cNvSpPr>
            <a:spLocks noGrp="1"/>
          </p:cNvSpPr>
          <p:nvPr>
            <p:ph type="dt" sz="half" idx="10"/>
          </p:nvPr>
        </p:nvSpPr>
        <p:spPr/>
        <p:txBody>
          <a:bodyPr/>
          <a:lstStyle/>
          <a:p>
            <a:fld id="{EC0CC93E-3FF8-4F04-8E38-20A1107F8DBD}" type="datetimeFigureOut">
              <a:rPr lang="en-US" smtClean="0"/>
              <a:t>3/1/2021</a:t>
            </a:fld>
            <a:endParaRPr lang="en-US"/>
          </a:p>
        </p:txBody>
      </p:sp>
      <p:sp>
        <p:nvSpPr>
          <p:cNvPr id="6" name="Footer Placeholder 5">
            <a:extLst>
              <a:ext uri="{FF2B5EF4-FFF2-40B4-BE49-F238E27FC236}">
                <a16:creationId xmlns:a16="http://schemas.microsoft.com/office/drawing/2014/main" id="{1B991822-D677-488D-B6B3-4794D1F8C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6A541-9DF8-4240-947D-3DCB4954EB04}"/>
              </a:ext>
            </a:extLst>
          </p:cNvPr>
          <p:cNvSpPr>
            <a:spLocks noGrp="1"/>
          </p:cNvSpPr>
          <p:nvPr>
            <p:ph type="sldNum" sz="quarter" idx="12"/>
          </p:nvPr>
        </p:nvSpPr>
        <p:spPr/>
        <p:txBody>
          <a:bodyPr/>
          <a:lstStyle/>
          <a:p>
            <a:fld id="{1F27AB5E-6A73-4C88-8590-479AD29DF8B9}" type="slidenum">
              <a:rPr lang="en-US" smtClean="0"/>
              <a:t>‹#›</a:t>
            </a:fld>
            <a:endParaRPr lang="en-US"/>
          </a:p>
        </p:txBody>
      </p:sp>
    </p:spTree>
    <p:extLst>
      <p:ext uri="{BB962C8B-B14F-4D97-AF65-F5344CB8AC3E}">
        <p14:creationId xmlns:p14="http://schemas.microsoft.com/office/powerpoint/2010/main" val="1365878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6EF4-22C4-491B-A789-358D636F56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0649B9-85A3-4C75-8A53-62DE801BAB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0812D-9F6E-4897-98AA-6C6EBB547573}"/>
              </a:ext>
            </a:extLst>
          </p:cNvPr>
          <p:cNvSpPr>
            <a:spLocks noGrp="1"/>
          </p:cNvSpPr>
          <p:nvPr>
            <p:ph type="dt" sz="half" idx="10"/>
          </p:nvPr>
        </p:nvSpPr>
        <p:spPr/>
        <p:txBody>
          <a:bodyPr/>
          <a:lstStyle/>
          <a:p>
            <a:fld id="{EC0CC93E-3FF8-4F04-8E38-20A1107F8DBD}" type="datetimeFigureOut">
              <a:rPr lang="en-US" smtClean="0"/>
              <a:t>3/1/2021</a:t>
            </a:fld>
            <a:endParaRPr lang="en-US"/>
          </a:p>
        </p:txBody>
      </p:sp>
      <p:sp>
        <p:nvSpPr>
          <p:cNvPr id="5" name="Footer Placeholder 4">
            <a:extLst>
              <a:ext uri="{FF2B5EF4-FFF2-40B4-BE49-F238E27FC236}">
                <a16:creationId xmlns:a16="http://schemas.microsoft.com/office/drawing/2014/main" id="{8467A200-621D-4667-AB86-A15494B2C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FD2D1-B09A-4425-9360-CE69B4D01683}"/>
              </a:ext>
            </a:extLst>
          </p:cNvPr>
          <p:cNvSpPr>
            <a:spLocks noGrp="1"/>
          </p:cNvSpPr>
          <p:nvPr>
            <p:ph type="sldNum" sz="quarter" idx="12"/>
          </p:nvPr>
        </p:nvSpPr>
        <p:spPr/>
        <p:txBody>
          <a:bodyPr/>
          <a:lstStyle/>
          <a:p>
            <a:fld id="{1F27AB5E-6A73-4C88-8590-479AD29DF8B9}" type="slidenum">
              <a:rPr lang="en-US" smtClean="0"/>
              <a:t>‹#›</a:t>
            </a:fld>
            <a:endParaRPr lang="en-US"/>
          </a:p>
        </p:txBody>
      </p:sp>
    </p:spTree>
    <p:extLst>
      <p:ext uri="{BB962C8B-B14F-4D97-AF65-F5344CB8AC3E}">
        <p14:creationId xmlns:p14="http://schemas.microsoft.com/office/powerpoint/2010/main" val="1391260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39EAE4-8533-4F48-AE16-59464F4CB52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AA5B2D-449C-4F38-8112-43D10E3994F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D6286-7380-46BF-A04E-D0DA4016A0CB}"/>
              </a:ext>
            </a:extLst>
          </p:cNvPr>
          <p:cNvSpPr>
            <a:spLocks noGrp="1"/>
          </p:cNvSpPr>
          <p:nvPr>
            <p:ph type="dt" sz="half" idx="10"/>
          </p:nvPr>
        </p:nvSpPr>
        <p:spPr/>
        <p:txBody>
          <a:bodyPr/>
          <a:lstStyle/>
          <a:p>
            <a:fld id="{EC0CC93E-3FF8-4F04-8E38-20A1107F8DBD}" type="datetimeFigureOut">
              <a:rPr lang="en-US" smtClean="0"/>
              <a:t>3/1/2021</a:t>
            </a:fld>
            <a:endParaRPr lang="en-US"/>
          </a:p>
        </p:txBody>
      </p:sp>
      <p:sp>
        <p:nvSpPr>
          <p:cNvPr id="5" name="Footer Placeholder 4">
            <a:extLst>
              <a:ext uri="{FF2B5EF4-FFF2-40B4-BE49-F238E27FC236}">
                <a16:creationId xmlns:a16="http://schemas.microsoft.com/office/drawing/2014/main" id="{C7827D02-E7E6-4FF3-BB8A-B21124B36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9A2F2-1036-4831-9CC3-0543D045A1CF}"/>
              </a:ext>
            </a:extLst>
          </p:cNvPr>
          <p:cNvSpPr>
            <a:spLocks noGrp="1"/>
          </p:cNvSpPr>
          <p:nvPr>
            <p:ph type="sldNum" sz="quarter" idx="12"/>
          </p:nvPr>
        </p:nvSpPr>
        <p:spPr/>
        <p:txBody>
          <a:bodyPr/>
          <a:lstStyle/>
          <a:p>
            <a:fld id="{1F27AB5E-6A73-4C88-8590-479AD29DF8B9}" type="slidenum">
              <a:rPr lang="en-US" smtClean="0"/>
              <a:t>‹#›</a:t>
            </a:fld>
            <a:endParaRPr lang="en-US"/>
          </a:p>
        </p:txBody>
      </p:sp>
    </p:spTree>
    <p:extLst>
      <p:ext uri="{BB962C8B-B14F-4D97-AF65-F5344CB8AC3E}">
        <p14:creationId xmlns:p14="http://schemas.microsoft.com/office/powerpoint/2010/main" val="373932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52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3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257800"/>
          </a:xfrm>
        </p:spPr>
        <p:txBody>
          <a:bodyPr/>
          <a:lstStyle>
            <a:lvl1pPr marL="0" indent="0">
              <a:buFont typeface="Arial" panose="020B0604020202020204" pitchFamily="34" charset="0"/>
              <a:buNone/>
              <a:defRPr sz="3600" b="1"/>
            </a:lvl1pPr>
            <a:lvl2pPr marL="742950" indent="-2857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69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31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lvl1pPr>
              <a:defRPr sz="6600" b="1"/>
            </a:lvl1pPr>
          </a:lstStyle>
          <a:p>
            <a:r>
              <a:rPr lang="en-US" dirty="0"/>
              <a:t>Click to edit Master title style</a:t>
            </a:r>
          </a:p>
        </p:txBody>
      </p:sp>
    </p:spTree>
    <p:extLst>
      <p:ext uri="{BB962C8B-B14F-4D97-AF65-F5344CB8AC3E}">
        <p14:creationId xmlns:p14="http://schemas.microsoft.com/office/powerpoint/2010/main" val="45852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54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03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1032-28D9-4239-B15B-12E98FE2680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85A8CBB-13E0-4FA8-BF07-2C80E65F422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D943481-48E6-4FEA-807E-B5E58884492B}"/>
              </a:ext>
            </a:extLst>
          </p:cNvPr>
          <p:cNvSpPr>
            <a:spLocks noGrp="1"/>
          </p:cNvSpPr>
          <p:nvPr>
            <p:ph type="dt" sz="half" idx="10"/>
          </p:nvPr>
        </p:nvSpPr>
        <p:spPr/>
        <p:txBody>
          <a:bodyPr/>
          <a:lstStyle/>
          <a:p>
            <a:fld id="{EC0CC93E-3FF8-4F04-8E38-20A1107F8DBD}" type="datetimeFigureOut">
              <a:rPr lang="en-US" smtClean="0"/>
              <a:t>3/1/2021</a:t>
            </a:fld>
            <a:endParaRPr lang="en-US"/>
          </a:p>
        </p:txBody>
      </p:sp>
      <p:sp>
        <p:nvSpPr>
          <p:cNvPr id="5" name="Footer Placeholder 4">
            <a:extLst>
              <a:ext uri="{FF2B5EF4-FFF2-40B4-BE49-F238E27FC236}">
                <a16:creationId xmlns:a16="http://schemas.microsoft.com/office/drawing/2014/main" id="{8B646D95-F408-4AE3-A83B-6B475DAB3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EBE5A-9714-4B42-B018-17E98464301A}"/>
              </a:ext>
            </a:extLst>
          </p:cNvPr>
          <p:cNvSpPr>
            <a:spLocks noGrp="1"/>
          </p:cNvSpPr>
          <p:nvPr>
            <p:ph type="sldNum" sz="quarter" idx="12"/>
          </p:nvPr>
        </p:nvSpPr>
        <p:spPr/>
        <p:txBody>
          <a:bodyPr/>
          <a:lstStyle/>
          <a:p>
            <a:fld id="{1F27AB5E-6A73-4C88-8590-479AD29DF8B9}" type="slidenum">
              <a:rPr lang="en-US" smtClean="0"/>
              <a:t>‹#›</a:t>
            </a:fld>
            <a:endParaRPr lang="en-US"/>
          </a:p>
        </p:txBody>
      </p:sp>
    </p:spTree>
    <p:extLst>
      <p:ext uri="{BB962C8B-B14F-4D97-AF65-F5344CB8AC3E}">
        <p14:creationId xmlns:p14="http://schemas.microsoft.com/office/powerpoint/2010/main" val="287382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E177-A279-49CC-9276-0BF69434F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103C7-A873-43C7-96E9-1B0BA4B3EF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5704D-39B9-467A-8DCB-FB8F034896BD}"/>
              </a:ext>
            </a:extLst>
          </p:cNvPr>
          <p:cNvSpPr>
            <a:spLocks noGrp="1"/>
          </p:cNvSpPr>
          <p:nvPr>
            <p:ph type="dt" sz="half" idx="10"/>
          </p:nvPr>
        </p:nvSpPr>
        <p:spPr/>
        <p:txBody>
          <a:bodyPr/>
          <a:lstStyle/>
          <a:p>
            <a:fld id="{EC0CC93E-3FF8-4F04-8E38-20A1107F8DBD}" type="datetimeFigureOut">
              <a:rPr lang="en-US" smtClean="0"/>
              <a:t>3/1/2021</a:t>
            </a:fld>
            <a:endParaRPr lang="en-US"/>
          </a:p>
        </p:txBody>
      </p:sp>
      <p:sp>
        <p:nvSpPr>
          <p:cNvPr id="5" name="Footer Placeholder 4">
            <a:extLst>
              <a:ext uri="{FF2B5EF4-FFF2-40B4-BE49-F238E27FC236}">
                <a16:creationId xmlns:a16="http://schemas.microsoft.com/office/drawing/2014/main" id="{F1551C7B-F96F-48A2-91FB-431810587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FCFAA-33D9-4E63-8C1F-5026DD03A194}"/>
              </a:ext>
            </a:extLst>
          </p:cNvPr>
          <p:cNvSpPr>
            <a:spLocks noGrp="1"/>
          </p:cNvSpPr>
          <p:nvPr>
            <p:ph type="sldNum" sz="quarter" idx="12"/>
          </p:nvPr>
        </p:nvSpPr>
        <p:spPr/>
        <p:txBody>
          <a:bodyPr/>
          <a:lstStyle/>
          <a:p>
            <a:fld id="{1F27AB5E-6A73-4C88-8590-479AD29DF8B9}" type="slidenum">
              <a:rPr lang="en-US" smtClean="0"/>
              <a:t>‹#›</a:t>
            </a:fld>
            <a:endParaRPr lang="en-US"/>
          </a:p>
        </p:txBody>
      </p:sp>
    </p:spTree>
    <p:extLst>
      <p:ext uri="{BB962C8B-B14F-4D97-AF65-F5344CB8AC3E}">
        <p14:creationId xmlns:p14="http://schemas.microsoft.com/office/powerpoint/2010/main" val="156763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2353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8"/>
          <a:stretch>
            <a:fillRect/>
          </a:stretch>
        </p:blipFill>
        <p:spPr>
          <a:xfrm>
            <a:off x="513080" y="6124141"/>
            <a:ext cx="2276565" cy="554380"/>
          </a:xfrm>
          <a:prstGeom prst="rect">
            <a:avLst/>
          </a:prstGeom>
        </p:spPr>
      </p:pic>
      <p:pic>
        <p:nvPicPr>
          <p:cNvPr id="11" name="Picture 10">
            <a:extLst>
              <a:ext uri="{FF2B5EF4-FFF2-40B4-BE49-F238E27FC236}">
                <a16:creationId xmlns:a16="http://schemas.microsoft.com/office/drawing/2014/main" id="{EAF4A3E1-D52C-4AE3-8E5E-06232D656826}"/>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16267" b="13124"/>
          <a:stretch/>
        </p:blipFill>
        <p:spPr bwMode="auto">
          <a:xfrm>
            <a:off x="3935919" y="5925958"/>
            <a:ext cx="1272162" cy="8982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445B847-E5D8-4FA8-8271-5CCCA79A319D}"/>
              </a:ext>
            </a:extLst>
          </p:cNvPr>
          <p:cNvPicPr>
            <a:picLocks noChangeAspect="1"/>
          </p:cNvPicPr>
          <p:nvPr userDrawn="1"/>
        </p:nvPicPr>
        <p:blipFill>
          <a:blip r:embed="rId10"/>
          <a:stretch>
            <a:fillRect/>
          </a:stretch>
        </p:blipFill>
        <p:spPr>
          <a:xfrm>
            <a:off x="6210300" y="6068233"/>
            <a:ext cx="2668081" cy="572103"/>
          </a:xfrm>
          <a:prstGeom prst="rect">
            <a:avLst/>
          </a:prstGeom>
        </p:spPr>
      </p:pic>
    </p:spTree>
    <p:extLst>
      <p:ext uri="{BB962C8B-B14F-4D97-AF65-F5344CB8AC3E}">
        <p14:creationId xmlns:p14="http://schemas.microsoft.com/office/powerpoint/2010/main" val="1537407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86" r:id="rId3"/>
    <p:sldLayoutId id="2147483758" r:id="rId4"/>
    <p:sldLayoutId id="2147483757" r:id="rId5"/>
    <p:sldLayoutId id="214748371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394974"/>
      </p:ext>
    </p:extLst>
  </p:cSld>
  <p:clrMap bg1="lt1" tx1="dk1" bg2="lt2" tx2="dk2" accent1="accent1" accent2="accent2" accent3="accent3" accent4="accent4" accent5="accent5" accent6="accent6" hlink="hlink" folHlink="folHlink"/>
  <p:sldLayoutIdLst>
    <p:sldLayoutId id="21474845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08A609-AD20-4EE5-B974-220F2A00E69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C6820A-598D-4226-BF7C-2C0C73F7C94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CA55A-9F68-410A-B5AA-31FBFD9820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0CC93E-3FF8-4F04-8E38-20A1107F8DBD}" type="datetimeFigureOut">
              <a:rPr lang="en-US" smtClean="0"/>
              <a:t>3/1/2021</a:t>
            </a:fld>
            <a:endParaRPr lang="en-US"/>
          </a:p>
        </p:txBody>
      </p:sp>
      <p:sp>
        <p:nvSpPr>
          <p:cNvPr id="5" name="Footer Placeholder 4">
            <a:extLst>
              <a:ext uri="{FF2B5EF4-FFF2-40B4-BE49-F238E27FC236}">
                <a16:creationId xmlns:a16="http://schemas.microsoft.com/office/drawing/2014/main" id="{D05B843C-0040-483C-A31E-36952B8FBE8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0DD185-C7DC-4859-8F59-10D4461FDA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27AB5E-6A73-4C88-8590-479AD29DF8B9}" type="slidenum">
              <a:rPr lang="en-US" smtClean="0"/>
              <a:t>‹#›</a:t>
            </a:fld>
            <a:endParaRPr lang="en-US"/>
          </a:p>
        </p:txBody>
      </p:sp>
    </p:spTree>
    <p:extLst>
      <p:ext uri="{BB962C8B-B14F-4D97-AF65-F5344CB8AC3E}">
        <p14:creationId xmlns:p14="http://schemas.microsoft.com/office/powerpoint/2010/main" val="873879084"/>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04" y="982056"/>
            <a:ext cx="8955992" cy="2609850"/>
          </a:xfrm>
        </p:spPr>
        <p:txBody>
          <a:bodyPr>
            <a:noAutofit/>
          </a:bodyPr>
          <a:lstStyle/>
          <a:p>
            <a:r>
              <a:rPr lang="en-US" b="1" dirty="0"/>
              <a:t>OSG as an Agent for Research Computing Democratization</a:t>
            </a:r>
          </a:p>
        </p:txBody>
      </p:sp>
      <p:sp>
        <p:nvSpPr>
          <p:cNvPr id="3" name="Subtitle 2"/>
          <p:cNvSpPr>
            <a:spLocks noGrp="1"/>
          </p:cNvSpPr>
          <p:nvPr>
            <p:ph type="subTitle" idx="1"/>
          </p:nvPr>
        </p:nvSpPr>
        <p:spPr>
          <a:xfrm>
            <a:off x="1371600" y="4211516"/>
            <a:ext cx="6400800" cy="1441938"/>
          </a:xfrm>
        </p:spPr>
        <p:txBody>
          <a:bodyPr>
            <a:normAutofit fontScale="70000" lnSpcReduction="20000"/>
          </a:bodyPr>
          <a:lstStyle/>
          <a:p>
            <a:r>
              <a:rPr lang="en-US" dirty="0"/>
              <a:t>Miron Livny</a:t>
            </a:r>
          </a:p>
          <a:p>
            <a:r>
              <a:rPr lang="en-US" dirty="0"/>
              <a:t>John P. Morgridge Professor of Computer Science</a:t>
            </a:r>
          </a:p>
          <a:p>
            <a:r>
              <a:rPr lang="en-US" dirty="0"/>
              <a:t>OSG Technical Director  </a:t>
            </a:r>
          </a:p>
          <a:p>
            <a:r>
              <a:rPr lang="en-US" dirty="0"/>
              <a:t>UW-Madison/CHTC</a:t>
            </a:r>
          </a:p>
        </p:txBody>
      </p:sp>
    </p:spTree>
    <p:extLst>
      <p:ext uri="{BB962C8B-B14F-4D97-AF65-F5344CB8AC3E}">
        <p14:creationId xmlns:p14="http://schemas.microsoft.com/office/powerpoint/2010/main" val="1617546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C39A-B7F2-4912-87BA-E9FA8234F6D6}"/>
              </a:ext>
            </a:extLst>
          </p:cNvPr>
          <p:cNvSpPr>
            <a:spLocks noGrp="1"/>
          </p:cNvSpPr>
          <p:nvPr>
            <p:ph type="title"/>
          </p:nvPr>
        </p:nvSpPr>
        <p:spPr>
          <a:xfrm>
            <a:off x="457200" y="274638"/>
            <a:ext cx="8229600" cy="4188305"/>
          </a:xfrm>
        </p:spPr>
        <p:txBody>
          <a:bodyPr>
            <a:normAutofit fontScale="90000"/>
          </a:bodyPr>
          <a:lstStyle/>
          <a:p>
            <a:r>
              <a:rPr lang="en-US" sz="5400" dirty="0"/>
              <a:t>The NSF Campus Cyberinfrastructure (CC*) program brings the capacity of new campuses to the </a:t>
            </a:r>
            <a:r>
              <a:rPr lang="en-US" sz="5400" dirty="0" err="1"/>
              <a:t>OSPool</a:t>
            </a:r>
            <a:r>
              <a:rPr lang="en-US" sz="5400" dirty="0"/>
              <a:t> </a:t>
            </a:r>
          </a:p>
        </p:txBody>
      </p:sp>
      <p:sp>
        <p:nvSpPr>
          <p:cNvPr id="3" name="TextBox 2">
            <a:extLst>
              <a:ext uri="{FF2B5EF4-FFF2-40B4-BE49-F238E27FC236}">
                <a16:creationId xmlns:a16="http://schemas.microsoft.com/office/drawing/2014/main" id="{CDCBB6FC-073F-4256-B2AE-B789D7110FB3}"/>
              </a:ext>
            </a:extLst>
          </p:cNvPr>
          <p:cNvSpPr txBox="1"/>
          <p:nvPr/>
        </p:nvSpPr>
        <p:spPr>
          <a:xfrm>
            <a:off x="1176173" y="4523601"/>
            <a:ext cx="7158289" cy="830997"/>
          </a:xfrm>
          <a:prstGeom prst="rect">
            <a:avLst/>
          </a:prstGeom>
          <a:noFill/>
        </p:spPr>
        <p:txBody>
          <a:bodyPr wrap="square" rtlCol="0">
            <a:spAutoFit/>
          </a:bodyPr>
          <a:lstStyle/>
          <a:p>
            <a:pPr algn="ctr"/>
            <a:r>
              <a:rPr lang="en-US" sz="2400" b="1" dirty="0">
                <a:solidFill>
                  <a:srgbClr val="FF0000"/>
                </a:solidFill>
              </a:rPr>
              <a:t>Over the last 24 months we provided close to 50 letters of commitment to CC* proposals</a:t>
            </a:r>
          </a:p>
        </p:txBody>
      </p:sp>
    </p:spTree>
    <p:extLst>
      <p:ext uri="{BB962C8B-B14F-4D97-AF65-F5344CB8AC3E}">
        <p14:creationId xmlns:p14="http://schemas.microsoft.com/office/powerpoint/2010/main" val="274554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061A6-06FA-4221-A1FA-BD5A5844DB9F}"/>
              </a:ext>
            </a:extLst>
          </p:cNvPr>
          <p:cNvSpPr>
            <a:spLocks noGrp="1"/>
          </p:cNvSpPr>
          <p:nvPr>
            <p:ph idx="1"/>
          </p:nvPr>
        </p:nvSpPr>
        <p:spPr>
          <a:xfrm>
            <a:off x="457200" y="533401"/>
            <a:ext cx="8229600" cy="4407715"/>
          </a:xfrm>
        </p:spPr>
        <p:txBody>
          <a:bodyPr>
            <a:normAutofit lnSpcReduction="10000"/>
          </a:bodyPr>
          <a:lstStyle/>
          <a:p>
            <a:r>
              <a:rPr lang="en-US" sz="3200" dirty="0"/>
              <a:t>We are working on enabling researchers </a:t>
            </a:r>
            <a:r>
              <a:rPr lang="en-US" sz="3200" dirty="0" smtClean="0"/>
              <a:t>to </a:t>
            </a:r>
            <a:r>
              <a:rPr lang="en-US" sz="3200" dirty="0" smtClean="0"/>
              <a:t>augment </a:t>
            </a:r>
            <a:r>
              <a:rPr lang="en-US" sz="3200" dirty="0"/>
              <a:t>the capacity provided by the </a:t>
            </a:r>
            <a:r>
              <a:rPr lang="en-US" sz="3200" dirty="0" err="1"/>
              <a:t>OSPool</a:t>
            </a:r>
            <a:r>
              <a:rPr lang="en-US" sz="3200" dirty="0"/>
              <a:t> via the OSG-Connect Access </a:t>
            </a:r>
            <a:r>
              <a:rPr lang="en-US" sz="3200" dirty="0" smtClean="0"/>
              <a:t>Points</a:t>
            </a:r>
            <a:r>
              <a:rPr lang="en-US" sz="3200" dirty="0" smtClean="0"/>
              <a:t> with </a:t>
            </a:r>
            <a:r>
              <a:rPr lang="en-US" sz="3200" dirty="0"/>
              <a:t>“Bring Your Own (BYO)” </a:t>
            </a:r>
            <a:r>
              <a:rPr lang="en-US" sz="3200" dirty="0" smtClean="0"/>
              <a:t>capacity</a:t>
            </a:r>
          </a:p>
          <a:p>
            <a:pPr marL="1314450" lvl="1" indent="-571500"/>
            <a:r>
              <a:rPr lang="en-US" dirty="0" smtClean="0"/>
              <a:t>BYO capacity of clusters on your campus</a:t>
            </a:r>
          </a:p>
          <a:p>
            <a:pPr marL="1314450" lvl="1" indent="-571500"/>
            <a:r>
              <a:rPr lang="en-US" dirty="0" smtClean="0"/>
              <a:t>BYO capacity </a:t>
            </a:r>
            <a:r>
              <a:rPr lang="en-US" dirty="0"/>
              <a:t>of XD facilities that </a:t>
            </a:r>
            <a:r>
              <a:rPr lang="en-US" dirty="0" smtClean="0"/>
              <a:t>were </a:t>
            </a:r>
            <a:r>
              <a:rPr lang="en-US" dirty="0"/>
              <a:t>allocated to </a:t>
            </a:r>
            <a:r>
              <a:rPr lang="en-US" dirty="0" smtClean="0"/>
              <a:t>you by </a:t>
            </a:r>
            <a:r>
              <a:rPr lang="en-US" b="1" dirty="0"/>
              <a:t>XRAC</a:t>
            </a:r>
          </a:p>
          <a:p>
            <a:pPr marL="1314450" lvl="1" indent="-571500"/>
            <a:r>
              <a:rPr lang="en-US" dirty="0" smtClean="0"/>
              <a:t>BYO capacity </a:t>
            </a:r>
            <a:r>
              <a:rPr lang="en-US" dirty="0"/>
              <a:t>of commercial clouds that was allocated to </a:t>
            </a:r>
            <a:r>
              <a:rPr lang="en-US" dirty="0" smtClean="0"/>
              <a:t>you in the form of a an account via </a:t>
            </a:r>
            <a:r>
              <a:rPr lang="en-US" b="1" dirty="0" err="1"/>
              <a:t>CloudBank</a:t>
            </a:r>
            <a:endParaRPr lang="en-US" b="1" dirty="0"/>
          </a:p>
        </p:txBody>
      </p:sp>
      <p:sp>
        <p:nvSpPr>
          <p:cNvPr id="4" name="TextBox 3">
            <a:extLst>
              <a:ext uri="{FF2B5EF4-FFF2-40B4-BE49-F238E27FC236}">
                <a16:creationId xmlns:a16="http://schemas.microsoft.com/office/drawing/2014/main" id="{FA0E6C2F-3811-4F20-AFFE-A89DA2C7CAB6}"/>
              </a:ext>
            </a:extLst>
          </p:cNvPr>
          <p:cNvSpPr txBox="1"/>
          <p:nvPr/>
        </p:nvSpPr>
        <p:spPr>
          <a:xfrm>
            <a:off x="687898" y="4941116"/>
            <a:ext cx="7533313" cy="954107"/>
          </a:xfrm>
          <a:prstGeom prst="rect">
            <a:avLst/>
          </a:prstGeom>
          <a:noFill/>
        </p:spPr>
        <p:txBody>
          <a:bodyPr wrap="square" rtlCol="0">
            <a:spAutoFit/>
          </a:bodyPr>
          <a:lstStyle/>
          <a:p>
            <a:pPr algn="ctr"/>
            <a:r>
              <a:rPr lang="en-US" sz="2800" b="1" dirty="0">
                <a:solidFill>
                  <a:srgbClr val="FF0000"/>
                </a:solidFill>
              </a:rPr>
              <a:t>Single HTC Access Point to all sources of raw capacity</a:t>
            </a:r>
          </a:p>
        </p:txBody>
      </p:sp>
    </p:spTree>
    <p:extLst>
      <p:ext uri="{BB962C8B-B14F-4D97-AF65-F5344CB8AC3E}">
        <p14:creationId xmlns:p14="http://schemas.microsoft.com/office/powerpoint/2010/main" val="15703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12623A-BCB7-4F36-B42B-3E143719E934}"/>
              </a:ext>
            </a:extLst>
          </p:cNvPr>
          <p:cNvSpPr>
            <a:spLocks noGrp="1"/>
          </p:cNvSpPr>
          <p:nvPr>
            <p:ph type="title"/>
          </p:nvPr>
        </p:nvSpPr>
        <p:spPr>
          <a:xfrm>
            <a:off x="457200" y="0"/>
            <a:ext cx="8229600" cy="1143000"/>
          </a:xfrm>
        </p:spPr>
        <p:txBody>
          <a:bodyPr/>
          <a:lstStyle/>
          <a:p>
            <a:r>
              <a:rPr lang="en-US" dirty="0"/>
              <a:t>On Saturday 2/27/2021</a:t>
            </a:r>
          </a:p>
        </p:txBody>
      </p:sp>
      <p:sp>
        <p:nvSpPr>
          <p:cNvPr id="2" name="Content Placeholder 1">
            <a:extLst>
              <a:ext uri="{FF2B5EF4-FFF2-40B4-BE49-F238E27FC236}">
                <a16:creationId xmlns:a16="http://schemas.microsoft.com/office/drawing/2014/main" id="{881CC5DE-AB16-4DFD-AFE7-903B74246C07}"/>
              </a:ext>
            </a:extLst>
          </p:cNvPr>
          <p:cNvSpPr>
            <a:spLocks noGrp="1"/>
          </p:cNvSpPr>
          <p:nvPr>
            <p:ph idx="1"/>
          </p:nvPr>
        </p:nvSpPr>
        <p:spPr>
          <a:xfrm>
            <a:off x="457200" y="1282700"/>
            <a:ext cx="8229600" cy="4552835"/>
          </a:xfrm>
        </p:spPr>
        <p:txBody>
          <a:bodyPr>
            <a:normAutofit fontScale="85000" lnSpcReduction="20000"/>
          </a:bodyPr>
          <a:lstStyle/>
          <a:p>
            <a:pPr marL="571500" indent="-571500">
              <a:buFont typeface="Arial" panose="020B0604020202020204" pitchFamily="34" charset="0"/>
              <a:buChar char="•"/>
            </a:pPr>
            <a:r>
              <a:rPr lang="en-US" dirty="0"/>
              <a:t>We recorded the completion of close to </a:t>
            </a:r>
            <a:r>
              <a:rPr lang="en-US" b="1" dirty="0"/>
              <a:t>78K</a:t>
            </a:r>
            <a:r>
              <a:rPr lang="en-US" dirty="0"/>
              <a:t> jobs that were served with the capacity of the </a:t>
            </a:r>
            <a:r>
              <a:rPr lang="en-US" dirty="0" err="1"/>
              <a:t>OSPool</a:t>
            </a:r>
            <a:endParaRPr lang="en-US" dirty="0"/>
          </a:p>
          <a:p>
            <a:pPr marL="571500" indent="-571500">
              <a:buFont typeface="Arial" panose="020B0604020202020204" pitchFamily="34" charset="0"/>
              <a:buChar char="•"/>
            </a:pPr>
            <a:r>
              <a:rPr lang="en-US" b="1" dirty="0"/>
              <a:t>29 </a:t>
            </a:r>
            <a:r>
              <a:rPr lang="en-US" dirty="0"/>
              <a:t>users who belong to </a:t>
            </a:r>
            <a:r>
              <a:rPr lang="en-US" b="1" dirty="0"/>
              <a:t>23</a:t>
            </a:r>
            <a:r>
              <a:rPr lang="en-US" dirty="0"/>
              <a:t> projects submitted these jobs</a:t>
            </a:r>
          </a:p>
          <a:p>
            <a:pPr marL="571500" indent="-571500">
              <a:buFont typeface="Arial" panose="020B0604020202020204" pitchFamily="34" charset="0"/>
              <a:buChar char="•"/>
            </a:pPr>
            <a:r>
              <a:rPr lang="en-US" dirty="0"/>
              <a:t>The average wall-clock core hours of these jobs was </a:t>
            </a:r>
            <a:r>
              <a:rPr lang="en-US" b="1" dirty="0"/>
              <a:t>6.4</a:t>
            </a:r>
          </a:p>
          <a:p>
            <a:pPr marL="571500" indent="-571500">
              <a:buFont typeface="Arial" panose="020B0604020202020204" pitchFamily="34" charset="0"/>
              <a:buChar char="•"/>
            </a:pPr>
            <a:r>
              <a:rPr lang="en-US" b="1" dirty="0"/>
              <a:t>11.6K</a:t>
            </a:r>
            <a:r>
              <a:rPr lang="en-US" dirty="0"/>
              <a:t> of these jobs belong to one user.</a:t>
            </a:r>
          </a:p>
          <a:p>
            <a:pPr marL="971550" lvl="1" indent="-571500">
              <a:buFont typeface="Arial" panose="020B0604020202020204" pitchFamily="34" charset="0"/>
              <a:buChar char="•"/>
            </a:pPr>
            <a:r>
              <a:rPr lang="en-US" dirty="0"/>
              <a:t> </a:t>
            </a:r>
            <a:r>
              <a:rPr lang="en-US" b="1" dirty="0"/>
              <a:t>11K</a:t>
            </a:r>
            <a:r>
              <a:rPr lang="en-US" dirty="0"/>
              <a:t> were less than one minute.</a:t>
            </a:r>
          </a:p>
          <a:p>
            <a:pPr marL="971550" lvl="1" indent="-571500">
              <a:buFont typeface="Arial" panose="020B0604020202020204" pitchFamily="34" charset="0"/>
              <a:buChar char="•"/>
            </a:pPr>
            <a:r>
              <a:rPr lang="en-US" dirty="0"/>
              <a:t> </a:t>
            </a:r>
            <a:r>
              <a:rPr lang="en-US" b="1" dirty="0"/>
              <a:t>.6K </a:t>
            </a:r>
            <a:r>
              <a:rPr lang="en-US" dirty="0"/>
              <a:t>jobs had an average of </a:t>
            </a:r>
            <a:r>
              <a:rPr lang="en-US" b="1" dirty="0"/>
              <a:t>3.5</a:t>
            </a:r>
            <a:r>
              <a:rPr lang="en-US" dirty="0"/>
              <a:t> core hours. </a:t>
            </a:r>
          </a:p>
          <a:p>
            <a:pPr marL="971550" lvl="1" indent="-571500">
              <a:buFont typeface="Arial" panose="020B0604020202020204" pitchFamily="34" charset="0"/>
              <a:buChar char="•"/>
            </a:pPr>
            <a:r>
              <a:rPr lang="en-US" dirty="0"/>
              <a:t>The </a:t>
            </a:r>
            <a:r>
              <a:rPr lang="en-US" b="1" dirty="0"/>
              <a:t>75</a:t>
            </a:r>
            <a:r>
              <a:rPr lang="en-US" dirty="0"/>
              <a:t> percentile was </a:t>
            </a:r>
            <a:r>
              <a:rPr lang="en-US" b="1" dirty="0"/>
              <a:t>5</a:t>
            </a:r>
            <a:r>
              <a:rPr lang="en-US" dirty="0"/>
              <a:t> hours, and the maximum was </a:t>
            </a:r>
            <a:r>
              <a:rPr lang="en-US" b="1" dirty="0"/>
              <a:t>34</a:t>
            </a:r>
            <a:r>
              <a:rPr lang="en-US" dirty="0"/>
              <a:t> hours </a:t>
            </a:r>
          </a:p>
          <a:p>
            <a:pPr marL="971550" lvl="1" indent="-571500">
              <a:buFont typeface="Arial" panose="020B0604020202020204" pitchFamily="34" charset="0"/>
              <a:buChar char="•"/>
            </a:pPr>
            <a:r>
              <a:rPr lang="en-US" dirty="0"/>
              <a:t>All the jobs of this user requested </a:t>
            </a:r>
            <a:r>
              <a:rPr lang="en-US" b="1" dirty="0"/>
              <a:t>one</a:t>
            </a:r>
            <a:r>
              <a:rPr lang="en-US" dirty="0"/>
              <a:t> core. </a:t>
            </a:r>
          </a:p>
        </p:txBody>
      </p:sp>
    </p:spTree>
    <p:extLst>
      <p:ext uri="{BB962C8B-B14F-4D97-AF65-F5344CB8AC3E}">
        <p14:creationId xmlns:p14="http://schemas.microsoft.com/office/powerpoint/2010/main" val="29632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7F1F-8DDF-44E5-9BBA-888770B264D0}"/>
              </a:ext>
            </a:extLst>
          </p:cNvPr>
          <p:cNvSpPr>
            <a:spLocks noGrp="1"/>
          </p:cNvSpPr>
          <p:nvPr>
            <p:ph type="title"/>
          </p:nvPr>
        </p:nvSpPr>
        <p:spPr/>
        <p:txBody>
          <a:bodyPr/>
          <a:lstStyle/>
          <a:p>
            <a:r>
              <a:rPr lang="en-US" dirty="0"/>
              <a:t>We must do better! </a:t>
            </a:r>
          </a:p>
        </p:txBody>
      </p:sp>
      <p:sp>
        <p:nvSpPr>
          <p:cNvPr id="3" name="Content Placeholder 2">
            <a:extLst>
              <a:ext uri="{FF2B5EF4-FFF2-40B4-BE49-F238E27FC236}">
                <a16:creationId xmlns:a16="http://schemas.microsoft.com/office/drawing/2014/main" id="{3EC5DC87-FE56-4A06-A70B-84FC701C41F7}"/>
              </a:ext>
            </a:extLst>
          </p:cNvPr>
          <p:cNvSpPr>
            <a:spLocks noGrp="1"/>
          </p:cNvSpPr>
          <p:nvPr>
            <p:ph idx="1"/>
          </p:nvPr>
        </p:nvSpPr>
        <p:spPr/>
        <p:txBody>
          <a:bodyPr/>
          <a:lstStyle/>
          <a:p>
            <a:r>
              <a:rPr lang="en-US" dirty="0"/>
              <a:t>How do we get more researchers to signup for accounts?</a:t>
            </a:r>
          </a:p>
          <a:p>
            <a:pPr lvl="1"/>
            <a:r>
              <a:rPr lang="en-US" dirty="0"/>
              <a:t>Spread the word that any researcher who is associated with a  US institution can get an account and compete for capacity that is assigned on a “fair share” basis</a:t>
            </a:r>
          </a:p>
          <a:p>
            <a:pPr lvl="1"/>
            <a:r>
              <a:rPr lang="en-US" dirty="0"/>
              <a:t>Spread the word that access to the services provided by the Access Points of the </a:t>
            </a:r>
            <a:r>
              <a:rPr lang="en-US" dirty="0" err="1"/>
              <a:t>OSPool</a:t>
            </a:r>
            <a:r>
              <a:rPr lang="en-US" dirty="0"/>
              <a:t> increases throughput and reduces effort</a:t>
            </a:r>
          </a:p>
          <a:p>
            <a:endParaRPr lang="en-US" dirty="0"/>
          </a:p>
        </p:txBody>
      </p:sp>
    </p:spTree>
    <p:extLst>
      <p:ext uri="{BB962C8B-B14F-4D97-AF65-F5344CB8AC3E}">
        <p14:creationId xmlns:p14="http://schemas.microsoft.com/office/powerpoint/2010/main" val="338350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BA85-5AFC-471D-AF3B-62CDE7401684}"/>
              </a:ext>
            </a:extLst>
          </p:cNvPr>
          <p:cNvSpPr>
            <a:spLocks noGrp="1"/>
          </p:cNvSpPr>
          <p:nvPr>
            <p:ph type="title"/>
          </p:nvPr>
        </p:nvSpPr>
        <p:spPr/>
        <p:txBody>
          <a:bodyPr/>
          <a:lstStyle/>
          <a:p>
            <a:r>
              <a:rPr lang="en-US" dirty="0"/>
              <a:t>We must be user oriented</a:t>
            </a:r>
          </a:p>
        </p:txBody>
      </p:sp>
      <p:sp>
        <p:nvSpPr>
          <p:cNvPr id="3" name="Content Placeholder 2">
            <a:extLst>
              <a:ext uri="{FF2B5EF4-FFF2-40B4-BE49-F238E27FC236}">
                <a16:creationId xmlns:a16="http://schemas.microsoft.com/office/drawing/2014/main" id="{E0031CD7-359C-4115-B8AE-87C2E7716201}"/>
              </a:ext>
            </a:extLst>
          </p:cNvPr>
          <p:cNvSpPr>
            <a:spLocks noGrp="1"/>
          </p:cNvSpPr>
          <p:nvPr>
            <p:ph idx="1"/>
          </p:nvPr>
        </p:nvSpPr>
        <p:spPr/>
        <p:txBody>
          <a:bodyPr>
            <a:normAutofit lnSpcReduction="10000"/>
          </a:bodyPr>
          <a:lstStyle/>
          <a:p>
            <a:r>
              <a:rPr lang="en-US" dirty="0"/>
              <a:t>How do we get researchers to benefit more from the services our Access Points provide?</a:t>
            </a:r>
          </a:p>
          <a:p>
            <a:pPr lvl="1"/>
            <a:r>
              <a:rPr lang="en-US" dirty="0"/>
              <a:t>Improve usability of the services provided by our Access Points</a:t>
            </a:r>
          </a:p>
          <a:p>
            <a:pPr lvl="1"/>
            <a:r>
              <a:rPr lang="en-US" dirty="0"/>
              <a:t>Leverage note-book technologies </a:t>
            </a:r>
          </a:p>
          <a:p>
            <a:pPr lvl="1"/>
            <a:r>
              <a:rPr lang="en-US" dirty="0"/>
              <a:t>Provide “how to” recipes for basic as well as advanced HTC workloads</a:t>
            </a:r>
          </a:p>
          <a:p>
            <a:pPr lvl="1"/>
            <a:r>
              <a:rPr lang="en-US" dirty="0"/>
              <a:t>More and better training activities and materials that target researchers</a:t>
            </a:r>
          </a:p>
        </p:txBody>
      </p:sp>
    </p:spTree>
    <p:extLst>
      <p:ext uri="{BB962C8B-B14F-4D97-AF65-F5344CB8AC3E}">
        <p14:creationId xmlns:p14="http://schemas.microsoft.com/office/powerpoint/2010/main" val="2133663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724F-566F-477D-BC48-289F9B2D0BD1}"/>
              </a:ext>
            </a:extLst>
          </p:cNvPr>
          <p:cNvSpPr>
            <a:spLocks noGrp="1"/>
          </p:cNvSpPr>
          <p:nvPr>
            <p:ph type="title"/>
          </p:nvPr>
        </p:nvSpPr>
        <p:spPr/>
        <p:txBody>
          <a:bodyPr/>
          <a:lstStyle/>
          <a:p>
            <a:r>
              <a:rPr lang="en-US" dirty="0" smtClean="0"/>
              <a:t>We need to </a:t>
            </a:r>
            <a:r>
              <a:rPr lang="en-US" smtClean="0"/>
              <a:t>Scale Out </a:t>
            </a:r>
            <a:endParaRPr lang="en-US" dirty="0"/>
          </a:p>
        </p:txBody>
      </p:sp>
      <p:sp>
        <p:nvSpPr>
          <p:cNvPr id="3" name="Content Placeholder 2">
            <a:extLst>
              <a:ext uri="{FF2B5EF4-FFF2-40B4-BE49-F238E27FC236}">
                <a16:creationId xmlns:a16="http://schemas.microsoft.com/office/drawing/2014/main" id="{0596F083-131A-48B8-A981-BD39D56F4DE6}"/>
              </a:ext>
            </a:extLst>
          </p:cNvPr>
          <p:cNvSpPr>
            <a:spLocks noGrp="1"/>
          </p:cNvSpPr>
          <p:nvPr>
            <p:ph idx="1"/>
          </p:nvPr>
        </p:nvSpPr>
        <p:spPr/>
        <p:txBody>
          <a:bodyPr/>
          <a:lstStyle/>
          <a:p>
            <a:r>
              <a:rPr lang="en-US" dirty="0"/>
              <a:t>Deploy </a:t>
            </a:r>
            <a:r>
              <a:rPr lang="en-US" dirty="0" err="1"/>
              <a:t>OSPool</a:t>
            </a:r>
            <a:r>
              <a:rPr lang="en-US" dirty="0"/>
              <a:t> Access Points and Data Origins at campuses to localize management of users and data</a:t>
            </a:r>
          </a:p>
          <a:p>
            <a:pPr lvl="1"/>
            <a:r>
              <a:rPr lang="en-US" dirty="0"/>
              <a:t>Improve portability and maintainability of Access Points</a:t>
            </a:r>
          </a:p>
          <a:p>
            <a:pPr lvl="1"/>
            <a:r>
              <a:rPr lang="en-US" dirty="0"/>
              <a:t>Improve portability of Data Origin interfaces </a:t>
            </a:r>
          </a:p>
          <a:p>
            <a:pPr lvl="1"/>
            <a:r>
              <a:rPr lang="en-US" dirty="0"/>
              <a:t>Support fair-share provisioning across campuses </a:t>
            </a:r>
          </a:p>
          <a:p>
            <a:pPr lvl="1"/>
            <a:endParaRPr lang="en-US" dirty="0"/>
          </a:p>
        </p:txBody>
      </p:sp>
    </p:spTree>
    <p:extLst>
      <p:ext uri="{BB962C8B-B14F-4D97-AF65-F5344CB8AC3E}">
        <p14:creationId xmlns:p14="http://schemas.microsoft.com/office/powerpoint/2010/main" val="427633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131EF2-219F-425D-AAD9-0045FD17EDF7}"/>
              </a:ext>
            </a:extLst>
          </p:cNvPr>
          <p:cNvPicPr>
            <a:picLocks noChangeAspect="1"/>
          </p:cNvPicPr>
          <p:nvPr/>
        </p:nvPicPr>
        <p:blipFill>
          <a:blip r:embed="rId2"/>
          <a:stretch>
            <a:fillRect/>
          </a:stretch>
        </p:blipFill>
        <p:spPr>
          <a:xfrm>
            <a:off x="14966" y="0"/>
            <a:ext cx="9129034" cy="6869260"/>
          </a:xfrm>
          <a:prstGeom prst="rect">
            <a:avLst/>
          </a:prstGeom>
        </p:spPr>
      </p:pic>
    </p:spTree>
    <p:extLst>
      <p:ext uri="{BB962C8B-B14F-4D97-AF65-F5344CB8AC3E}">
        <p14:creationId xmlns:p14="http://schemas.microsoft.com/office/powerpoint/2010/main" val="291577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Partnership was launched!</a:t>
            </a:r>
          </a:p>
        </p:txBody>
      </p:sp>
      <p:sp>
        <p:nvSpPr>
          <p:cNvPr id="3" name="Content Placeholder 2"/>
          <p:cNvSpPr>
            <a:spLocks noGrp="1"/>
          </p:cNvSpPr>
          <p:nvPr>
            <p:ph idx="1"/>
          </p:nvPr>
        </p:nvSpPr>
        <p:spPr>
          <a:xfrm>
            <a:off x="457200" y="1417638"/>
            <a:ext cx="8370606" cy="3880755"/>
          </a:xfrm>
        </p:spPr>
        <p:txBody>
          <a:bodyPr>
            <a:normAutofit fontScale="92500" lnSpcReduction="10000"/>
          </a:bodyPr>
          <a:lstStyle/>
          <a:p>
            <a:pPr marL="0" indent="0">
              <a:buNone/>
            </a:pPr>
            <a:r>
              <a:rPr lang="en-US" dirty="0"/>
              <a:t>On October 1, 2020 we started the 5 years, $4.5M annual budget NSF “</a:t>
            </a:r>
            <a:r>
              <a:rPr lang="en-US" b="1" dirty="0"/>
              <a:t>Partnership for Advanced Throughput Computing (PATh)</a:t>
            </a:r>
            <a:r>
              <a:rPr lang="en-US" dirty="0"/>
              <a:t>” project </a:t>
            </a:r>
          </a:p>
          <a:p>
            <a:pPr marL="400050" lvl="1" indent="0">
              <a:spcBef>
                <a:spcPts val="1200"/>
              </a:spcBef>
              <a:buNone/>
            </a:pPr>
            <a:r>
              <a:rPr lang="en-US" i="1" dirty="0"/>
              <a:t>“The Partnership to Advance Throughput Computing (PATh) project will expand Distributed High Throughput Computing (dHTC) technologies and methodologies through innovation, translational effort, and large-scale adoption to advance the Science &amp; Engineering goals of the broader community.” </a:t>
            </a:r>
          </a:p>
          <a:p>
            <a:pPr marL="0" indent="0">
              <a:buNone/>
            </a:pPr>
            <a:endParaRPr lang="en-US" dirty="0"/>
          </a:p>
        </p:txBody>
      </p:sp>
    </p:spTree>
    <p:extLst>
      <p:ext uri="{BB962C8B-B14F-4D97-AF65-F5344CB8AC3E}">
        <p14:creationId xmlns:p14="http://schemas.microsoft.com/office/powerpoint/2010/main" val="10709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strong partnership</a:t>
            </a:r>
          </a:p>
        </p:txBody>
      </p:sp>
      <p:sp>
        <p:nvSpPr>
          <p:cNvPr id="3" name="Content Placeholder 2"/>
          <p:cNvSpPr>
            <a:spLocks noGrp="1"/>
          </p:cNvSpPr>
          <p:nvPr>
            <p:ph idx="1"/>
          </p:nvPr>
        </p:nvSpPr>
        <p:spPr/>
        <p:txBody>
          <a:bodyPr>
            <a:normAutofit lnSpcReduction="10000"/>
          </a:bodyPr>
          <a:lstStyle/>
          <a:p>
            <a:pPr lvl="1"/>
            <a:r>
              <a:rPr lang="en-US" dirty="0"/>
              <a:t>Partnership between the UW-Madison Center for High Throughput Computing (</a:t>
            </a:r>
            <a:r>
              <a:rPr lang="en-US" b="1" dirty="0"/>
              <a:t>CHTC</a:t>
            </a:r>
            <a:r>
              <a:rPr lang="en-US" dirty="0"/>
              <a:t>) and the Open Science Grid (</a:t>
            </a:r>
            <a:r>
              <a:rPr lang="en-US" b="1" dirty="0"/>
              <a:t>OSG</a:t>
            </a:r>
            <a:r>
              <a:rPr lang="en-US" dirty="0"/>
              <a:t>) Consortium </a:t>
            </a:r>
          </a:p>
          <a:p>
            <a:pPr lvl="1"/>
            <a:r>
              <a:rPr lang="en-US" dirty="0"/>
              <a:t>Two main elements of the project are the </a:t>
            </a:r>
            <a:r>
              <a:rPr lang="en-US" b="1" dirty="0"/>
              <a:t>HTCondor Software Suite (HTCSS)</a:t>
            </a:r>
            <a:r>
              <a:rPr lang="en-US" dirty="0"/>
              <a:t> and the </a:t>
            </a:r>
            <a:r>
              <a:rPr lang="en-US" b="1" dirty="0"/>
              <a:t>Fabric of Capacity Services (FoCaS) </a:t>
            </a:r>
            <a:r>
              <a:rPr lang="en-US" dirty="0"/>
              <a:t>offered by the OSG</a:t>
            </a:r>
          </a:p>
          <a:p>
            <a:pPr lvl="1"/>
            <a:r>
              <a:rPr lang="en-US" dirty="0"/>
              <a:t>Involves ~40 individuals at seven institutions</a:t>
            </a:r>
          </a:p>
          <a:p>
            <a:pPr lvl="1"/>
            <a:r>
              <a:rPr lang="en-US" dirty="0"/>
              <a:t>Brian Bockelman (Co-PI), Miron Livny (PI), Lauren Michael (Co-PI), Todd Tannenbaum (Co-PI),Frank Wuerthwein (Co-PI) </a:t>
            </a:r>
          </a:p>
          <a:p>
            <a:pPr lvl="1"/>
            <a:endParaRPr lang="en-US" dirty="0"/>
          </a:p>
        </p:txBody>
      </p:sp>
    </p:spTree>
    <p:extLst>
      <p:ext uri="{BB962C8B-B14F-4D97-AF65-F5344CB8AC3E}">
        <p14:creationId xmlns:p14="http://schemas.microsoft.com/office/powerpoint/2010/main" val="177005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DE5446-78BE-46FF-9BFA-0443BDB89524}"/>
              </a:ext>
            </a:extLst>
          </p:cNvPr>
          <p:cNvPicPr>
            <a:picLocks noGrp="1" noChangeAspect="1"/>
          </p:cNvPicPr>
          <p:nvPr>
            <p:ph idx="1"/>
          </p:nvPr>
        </p:nvPicPr>
        <p:blipFill rotWithShape="1">
          <a:blip r:embed="rId2"/>
          <a:srcRect t="2271" b="5053"/>
          <a:stretch/>
        </p:blipFill>
        <p:spPr>
          <a:xfrm>
            <a:off x="713064" y="1778466"/>
            <a:ext cx="8124732" cy="4194496"/>
          </a:xfrm>
        </p:spPr>
      </p:pic>
      <p:pic>
        <p:nvPicPr>
          <p:cNvPr id="7" name="Picture 6">
            <a:extLst>
              <a:ext uri="{FF2B5EF4-FFF2-40B4-BE49-F238E27FC236}">
                <a16:creationId xmlns:a16="http://schemas.microsoft.com/office/drawing/2014/main" id="{186C6A50-9B8B-44A8-8177-4172918230EC}"/>
              </a:ext>
            </a:extLst>
          </p:cNvPr>
          <p:cNvPicPr>
            <a:picLocks noChangeAspect="1"/>
          </p:cNvPicPr>
          <p:nvPr/>
        </p:nvPicPr>
        <p:blipFill>
          <a:blip r:embed="rId3"/>
          <a:stretch>
            <a:fillRect/>
          </a:stretch>
        </p:blipFill>
        <p:spPr>
          <a:xfrm>
            <a:off x="679508" y="217317"/>
            <a:ext cx="4941116" cy="1486613"/>
          </a:xfrm>
          <a:prstGeom prst="rect">
            <a:avLst/>
          </a:prstGeom>
        </p:spPr>
      </p:pic>
    </p:spTree>
    <p:extLst>
      <p:ext uri="{BB962C8B-B14F-4D97-AF65-F5344CB8AC3E}">
        <p14:creationId xmlns:p14="http://schemas.microsoft.com/office/powerpoint/2010/main" val="108370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indoor, screenshot&#10;&#10;Description automatically generated">
            <a:extLst>
              <a:ext uri="{FF2B5EF4-FFF2-40B4-BE49-F238E27FC236}">
                <a16:creationId xmlns:a16="http://schemas.microsoft.com/office/drawing/2014/main" id="{C0ACDB8B-DC52-441F-B82B-EC9DBB6E43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603" y="1166018"/>
            <a:ext cx="8474745" cy="4767044"/>
          </a:xfrm>
        </p:spPr>
      </p:pic>
      <p:pic>
        <p:nvPicPr>
          <p:cNvPr id="6" name="Picture 5">
            <a:extLst>
              <a:ext uri="{FF2B5EF4-FFF2-40B4-BE49-F238E27FC236}">
                <a16:creationId xmlns:a16="http://schemas.microsoft.com/office/drawing/2014/main" id="{E728520B-5274-431F-96E7-EF64D12BADB7}"/>
              </a:ext>
            </a:extLst>
          </p:cNvPr>
          <p:cNvPicPr>
            <a:picLocks noChangeAspect="1"/>
          </p:cNvPicPr>
          <p:nvPr/>
        </p:nvPicPr>
        <p:blipFill rotWithShape="1">
          <a:blip r:embed="rId3"/>
          <a:srcRect t="12390"/>
          <a:stretch/>
        </p:blipFill>
        <p:spPr>
          <a:xfrm>
            <a:off x="624964" y="304514"/>
            <a:ext cx="8217384" cy="740897"/>
          </a:xfrm>
          <a:prstGeom prst="rect">
            <a:avLst/>
          </a:prstGeom>
        </p:spPr>
      </p:pic>
    </p:spTree>
    <p:extLst>
      <p:ext uri="{BB962C8B-B14F-4D97-AF65-F5344CB8AC3E}">
        <p14:creationId xmlns:p14="http://schemas.microsoft.com/office/powerpoint/2010/main" val="372390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A61596B7-8F98-4069-AEA9-531DD0ADFA6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9549" t="18673" r="5776" b="23131"/>
          <a:stretch/>
        </p:blipFill>
        <p:spPr>
          <a:xfrm>
            <a:off x="965172" y="1337476"/>
            <a:ext cx="7877176" cy="4716244"/>
          </a:xfrm>
        </p:spPr>
      </p:pic>
      <p:pic>
        <p:nvPicPr>
          <p:cNvPr id="3" name="Picture 2">
            <a:extLst>
              <a:ext uri="{FF2B5EF4-FFF2-40B4-BE49-F238E27FC236}">
                <a16:creationId xmlns:a16="http://schemas.microsoft.com/office/drawing/2014/main" id="{F438714D-D602-46BE-843A-0EE6CAB9F3B0}"/>
              </a:ext>
            </a:extLst>
          </p:cNvPr>
          <p:cNvPicPr>
            <a:picLocks noChangeAspect="1"/>
          </p:cNvPicPr>
          <p:nvPr/>
        </p:nvPicPr>
        <p:blipFill>
          <a:blip r:embed="rId3"/>
          <a:stretch>
            <a:fillRect/>
          </a:stretch>
        </p:blipFill>
        <p:spPr>
          <a:xfrm>
            <a:off x="301652" y="1045411"/>
            <a:ext cx="1441506" cy="1475127"/>
          </a:xfrm>
          <a:prstGeom prst="rect">
            <a:avLst/>
          </a:prstGeom>
        </p:spPr>
      </p:pic>
    </p:spTree>
    <p:extLst>
      <p:ext uri="{BB962C8B-B14F-4D97-AF65-F5344CB8AC3E}">
        <p14:creationId xmlns:p14="http://schemas.microsoft.com/office/powerpoint/2010/main" val="221678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B885-019B-476D-88CB-057830C43B0D}"/>
              </a:ext>
            </a:extLst>
          </p:cNvPr>
          <p:cNvSpPr>
            <a:spLocks noGrp="1"/>
          </p:cNvSpPr>
          <p:nvPr>
            <p:ph type="title"/>
          </p:nvPr>
        </p:nvSpPr>
        <p:spPr/>
        <p:txBody>
          <a:bodyPr/>
          <a:lstStyle/>
          <a:p>
            <a:r>
              <a:rPr lang="en-US" dirty="0" err="1"/>
              <a:t>PATh</a:t>
            </a:r>
            <a:r>
              <a:rPr lang="en-US" dirty="0"/>
              <a:t> Executive Summary </a:t>
            </a:r>
          </a:p>
        </p:txBody>
      </p:sp>
      <p:sp>
        <p:nvSpPr>
          <p:cNvPr id="3" name="Content Placeholder 2">
            <a:extLst>
              <a:ext uri="{FF2B5EF4-FFF2-40B4-BE49-F238E27FC236}">
                <a16:creationId xmlns:a16="http://schemas.microsoft.com/office/drawing/2014/main" id="{2E45A9F4-9D44-4838-993E-B749966DB667}"/>
              </a:ext>
            </a:extLst>
          </p:cNvPr>
          <p:cNvSpPr>
            <a:spLocks noGrp="1"/>
          </p:cNvSpPr>
          <p:nvPr>
            <p:ph idx="1"/>
          </p:nvPr>
        </p:nvSpPr>
        <p:spPr/>
        <p:txBody>
          <a:bodyPr>
            <a:normAutofit/>
          </a:bodyPr>
          <a:lstStyle/>
          <a:p>
            <a:pPr marL="0" indent="0">
              <a:buNone/>
            </a:pPr>
            <a:r>
              <a:rPr lang="en-US" sz="2800" b="1" dirty="0">
                <a:effectLst/>
                <a:latin typeface="Arial" panose="020B0604020202020204" pitchFamily="34" charset="0"/>
                <a:ea typeface="Arial" panose="020B0604020202020204" pitchFamily="34" charset="0"/>
              </a:rPr>
              <a:t>“Broader Impact</a:t>
            </a:r>
            <a:r>
              <a:rPr lang="en-US" sz="2800" dirty="0">
                <a:effectLst/>
                <a:latin typeface="Arial" panose="020B0604020202020204" pitchFamily="34" charset="0"/>
                <a:ea typeface="Arial" panose="020B0604020202020204" pitchFamily="34" charset="0"/>
              </a:rPr>
              <a:t> – We firmly believe in </a:t>
            </a:r>
            <a:r>
              <a:rPr lang="en-US" sz="2800" dirty="0" err="1">
                <a:effectLst/>
                <a:latin typeface="Arial" panose="020B0604020202020204" pitchFamily="34" charset="0"/>
                <a:ea typeface="Arial" panose="020B0604020202020204" pitchFamily="34" charset="0"/>
              </a:rPr>
              <a:t>dHTC</a:t>
            </a:r>
            <a:r>
              <a:rPr lang="en-US" sz="2800" dirty="0">
                <a:effectLst/>
                <a:latin typeface="Arial" panose="020B0604020202020204" pitchFamily="34" charset="0"/>
                <a:ea typeface="Arial" panose="020B0604020202020204" pitchFamily="34" charset="0"/>
              </a:rPr>
              <a:t> as an accessible computing paradigm which supports the democratization of research computing to include researchers and organizations otherwise underrepresented in the national CI ecosystem. Our work is founded on universal principles like sharing, autonomy, unity of purpose, and mutual trust.” </a:t>
            </a:r>
            <a:endParaRPr lang="en-US" sz="4400" dirty="0"/>
          </a:p>
        </p:txBody>
      </p:sp>
      <p:sp>
        <p:nvSpPr>
          <p:cNvPr id="4" name="TextBox 3"/>
          <p:cNvSpPr txBox="1"/>
          <p:nvPr/>
        </p:nvSpPr>
        <p:spPr>
          <a:xfrm>
            <a:off x="2863840" y="5066094"/>
            <a:ext cx="3416320" cy="769441"/>
          </a:xfrm>
          <a:prstGeom prst="rect">
            <a:avLst/>
          </a:prstGeom>
          <a:noFill/>
        </p:spPr>
        <p:txBody>
          <a:bodyPr wrap="none" rtlCol="0">
            <a:spAutoFit/>
          </a:bodyPr>
          <a:lstStyle/>
          <a:p>
            <a:r>
              <a:rPr lang="en-US" sz="4400" b="1" dirty="0" smtClean="0">
                <a:solidFill>
                  <a:srgbClr val="FF0000"/>
                </a:solidFill>
              </a:rPr>
              <a:t>(April 2020) </a:t>
            </a:r>
            <a:endParaRPr lang="en-US" sz="4400" b="1" dirty="0">
              <a:solidFill>
                <a:srgbClr val="FF0000"/>
              </a:solidFill>
            </a:endParaRPr>
          </a:p>
        </p:txBody>
      </p:sp>
    </p:spTree>
    <p:extLst>
      <p:ext uri="{BB962C8B-B14F-4D97-AF65-F5344CB8AC3E}">
        <p14:creationId xmlns:p14="http://schemas.microsoft.com/office/powerpoint/2010/main" val="189026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E965C-EB8F-4954-913E-F68FA3DB68EB}"/>
              </a:ext>
            </a:extLst>
          </p:cNvPr>
          <p:cNvSpPr>
            <a:spLocks noGrp="1"/>
          </p:cNvSpPr>
          <p:nvPr>
            <p:ph type="title"/>
          </p:nvPr>
        </p:nvSpPr>
        <p:spPr/>
        <p:txBody>
          <a:bodyPr/>
          <a:lstStyle/>
          <a:p>
            <a:r>
              <a:rPr lang="en-US" dirty="0"/>
              <a:t>The Open Science Pool (</a:t>
            </a:r>
            <a:r>
              <a:rPr lang="en-US" dirty="0" err="1"/>
              <a:t>OSPool</a:t>
            </a:r>
            <a:r>
              <a:rPr lang="en-US" dirty="0"/>
              <a:t>) is our  answer </a:t>
            </a:r>
            <a:r>
              <a:rPr lang="en-US" dirty="0" smtClean="0"/>
              <a:t>to the </a:t>
            </a:r>
            <a:r>
              <a:rPr lang="en-US" dirty="0">
                <a:solidFill>
                  <a:srgbClr val="FF0000"/>
                </a:solidFill>
              </a:rPr>
              <a:t>democratization</a:t>
            </a:r>
            <a:r>
              <a:rPr lang="en-US" dirty="0"/>
              <a:t> </a:t>
            </a:r>
            <a:r>
              <a:rPr lang="en-US" dirty="0" smtClean="0"/>
              <a:t/>
            </a:r>
            <a:br>
              <a:rPr lang="en-US" dirty="0" smtClean="0"/>
            </a:br>
            <a:r>
              <a:rPr lang="en-US" dirty="0" smtClean="0"/>
              <a:t>of </a:t>
            </a:r>
            <a:r>
              <a:rPr lang="en-US" dirty="0"/>
              <a:t>access challenge! </a:t>
            </a:r>
          </a:p>
        </p:txBody>
      </p:sp>
    </p:spTree>
    <p:extLst>
      <p:ext uri="{BB962C8B-B14F-4D97-AF65-F5344CB8AC3E}">
        <p14:creationId xmlns:p14="http://schemas.microsoft.com/office/powerpoint/2010/main" val="205566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CA124-A24F-4FBB-8904-03E3B0CB29F6}"/>
              </a:ext>
            </a:extLst>
          </p:cNvPr>
          <p:cNvSpPr>
            <a:spLocks noGrp="1"/>
          </p:cNvSpPr>
          <p:nvPr>
            <p:ph idx="1"/>
          </p:nvPr>
        </p:nvSpPr>
        <p:spPr>
          <a:xfrm>
            <a:off x="1510017" y="416304"/>
            <a:ext cx="6123964" cy="5257800"/>
          </a:xfrm>
        </p:spPr>
        <p:txBody>
          <a:bodyPr/>
          <a:lstStyle/>
          <a:p>
            <a:r>
              <a:rPr lang="en-US" dirty="0"/>
              <a:t>38 sites from the </a:t>
            </a:r>
            <a:r>
              <a:rPr lang="en-US" dirty="0" err="1"/>
              <a:t>OSPool</a:t>
            </a:r>
            <a:r>
              <a:rPr lang="en-US" dirty="0"/>
              <a:t> contributed capacity over 12 month to the HTC application of ONE researcher from the University of Arizona</a:t>
            </a:r>
          </a:p>
        </p:txBody>
      </p:sp>
      <p:pic>
        <p:nvPicPr>
          <p:cNvPr id="5" name="Picture 4">
            <a:extLst>
              <a:ext uri="{FF2B5EF4-FFF2-40B4-BE49-F238E27FC236}">
                <a16:creationId xmlns:a16="http://schemas.microsoft.com/office/drawing/2014/main" id="{A1F146DF-804E-4D61-AFF3-E38B2EBC0AF9}"/>
              </a:ext>
            </a:extLst>
          </p:cNvPr>
          <p:cNvPicPr>
            <a:picLocks noChangeAspect="1"/>
          </p:cNvPicPr>
          <p:nvPr/>
        </p:nvPicPr>
        <p:blipFill rotWithShape="1">
          <a:blip r:embed="rId2"/>
          <a:srcRect l="1359" t="21101" r="2206" b="3663"/>
          <a:stretch/>
        </p:blipFill>
        <p:spPr>
          <a:xfrm>
            <a:off x="272642" y="3313651"/>
            <a:ext cx="8598715" cy="2214694"/>
          </a:xfrm>
          <a:prstGeom prst="rect">
            <a:avLst/>
          </a:prstGeom>
        </p:spPr>
      </p:pic>
      <p:pic>
        <p:nvPicPr>
          <p:cNvPr id="7" name="Picture 6">
            <a:extLst>
              <a:ext uri="{FF2B5EF4-FFF2-40B4-BE49-F238E27FC236}">
                <a16:creationId xmlns:a16="http://schemas.microsoft.com/office/drawing/2014/main" id="{F1964728-1566-4A45-B267-1F626B090E15}"/>
              </a:ext>
            </a:extLst>
          </p:cNvPr>
          <p:cNvPicPr>
            <a:picLocks noChangeAspect="1"/>
          </p:cNvPicPr>
          <p:nvPr/>
        </p:nvPicPr>
        <p:blipFill>
          <a:blip r:embed="rId3"/>
          <a:stretch>
            <a:fillRect/>
          </a:stretch>
        </p:blipFill>
        <p:spPr>
          <a:xfrm>
            <a:off x="2231472" y="3648100"/>
            <a:ext cx="2919368" cy="1545795"/>
          </a:xfrm>
          <a:prstGeom prst="rect">
            <a:avLst/>
          </a:prstGeom>
        </p:spPr>
      </p:pic>
      <p:pic>
        <p:nvPicPr>
          <p:cNvPr id="9" name="Picture 8">
            <a:extLst>
              <a:ext uri="{FF2B5EF4-FFF2-40B4-BE49-F238E27FC236}">
                <a16:creationId xmlns:a16="http://schemas.microsoft.com/office/drawing/2014/main" id="{0672E406-E25A-41AE-A5FD-BDA6CCD9535E}"/>
              </a:ext>
            </a:extLst>
          </p:cNvPr>
          <p:cNvPicPr>
            <a:picLocks noChangeAspect="1"/>
          </p:cNvPicPr>
          <p:nvPr/>
        </p:nvPicPr>
        <p:blipFill>
          <a:blip r:embed="rId4"/>
          <a:stretch>
            <a:fillRect/>
          </a:stretch>
        </p:blipFill>
        <p:spPr>
          <a:xfrm>
            <a:off x="5718034" y="3648100"/>
            <a:ext cx="2388988" cy="1486007"/>
          </a:xfrm>
          <a:prstGeom prst="rect">
            <a:avLst/>
          </a:prstGeom>
        </p:spPr>
      </p:pic>
    </p:spTree>
    <p:extLst>
      <p:ext uri="{BB962C8B-B14F-4D97-AF65-F5344CB8AC3E}">
        <p14:creationId xmlns:p14="http://schemas.microsoft.com/office/powerpoint/2010/main" val="1819300634"/>
      </p:ext>
    </p:extLst>
  </p:cSld>
  <p:clrMapOvr>
    <a:masterClrMapping/>
  </p:clrMapOvr>
</p:sld>
</file>

<file path=ppt/theme/theme1.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77743</TotalTime>
  <Words>649</Words>
  <Application>Microsoft Office PowerPoint</Application>
  <PresentationFormat>On-screen Show (4:3)</PresentationFormat>
  <Paragraphs>49</Paragraphs>
  <Slides>16</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1_Office Theme</vt:lpstr>
      <vt:lpstr>Custom Design</vt:lpstr>
      <vt:lpstr>Office Theme</vt:lpstr>
      <vt:lpstr>OSG as an Agent for Research Computing Democratization</vt:lpstr>
      <vt:lpstr>A Partnership was launched!</vt:lpstr>
      <vt:lpstr>A strong partnership</vt:lpstr>
      <vt:lpstr>PowerPoint Presentation</vt:lpstr>
      <vt:lpstr>PowerPoint Presentation</vt:lpstr>
      <vt:lpstr>PowerPoint Presentation</vt:lpstr>
      <vt:lpstr>PATh Executive Summary </vt:lpstr>
      <vt:lpstr>The Open Science Pool (OSPool) is our  answer to the democratization  of access challenge! </vt:lpstr>
      <vt:lpstr>PowerPoint Presentation</vt:lpstr>
      <vt:lpstr>The NSF Campus Cyberinfrastructure (CC*) program brings the capacity of new campuses to the OSPool </vt:lpstr>
      <vt:lpstr>PowerPoint Presentation</vt:lpstr>
      <vt:lpstr>On Saturday 2/27/2021</vt:lpstr>
      <vt:lpstr>We must do better! </vt:lpstr>
      <vt:lpstr>We must be user oriented</vt:lpstr>
      <vt:lpstr>We need to Scale Out </vt:lpstr>
      <vt:lpstr>PowerPoint Presentation</vt:lpstr>
    </vt:vector>
  </TitlesOfParts>
  <Company>WARF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Millar</dc:creator>
  <cp:lastModifiedBy>Miron Livny</cp:lastModifiedBy>
  <cp:revision>1407</cp:revision>
  <dcterms:created xsi:type="dcterms:W3CDTF">2009-08-26T20:04:56Z</dcterms:created>
  <dcterms:modified xsi:type="dcterms:W3CDTF">2021-03-01T17:01:50Z</dcterms:modified>
</cp:coreProperties>
</file>