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7.jpg" ContentType="image/jpg"/>
  <Override PartName="/ppt/media/image20.jpg" ContentType="image/jpg"/>
  <Override PartName="/ppt/media/image21.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301" r:id="rId3"/>
    <p:sldId id="277" r:id="rId4"/>
    <p:sldId id="304" r:id="rId5"/>
    <p:sldId id="279" r:id="rId6"/>
    <p:sldId id="278" r:id="rId7"/>
    <p:sldId id="260" r:id="rId8"/>
    <p:sldId id="411" r:id="rId9"/>
    <p:sldId id="412" r:id="rId10"/>
    <p:sldId id="414" r:id="rId11"/>
    <p:sldId id="415" r:id="rId12"/>
    <p:sldId id="276" r:id="rId13"/>
    <p:sldId id="419" r:id="rId14"/>
    <p:sldId id="267" r:id="rId15"/>
    <p:sldId id="289" r:id="rId16"/>
    <p:sldId id="274" r:id="rId17"/>
    <p:sldId id="291" r:id="rId18"/>
    <p:sldId id="273" r:id="rId19"/>
    <p:sldId id="290" r:id="rId20"/>
    <p:sldId id="416" r:id="rId21"/>
    <p:sldId id="294" r:id="rId22"/>
    <p:sldId id="420" r:id="rId23"/>
    <p:sldId id="292" r:id="rId24"/>
    <p:sldId id="293" r:id="rId25"/>
    <p:sldId id="295" r:id="rId26"/>
    <p:sldId id="417" r:id="rId27"/>
    <p:sldId id="303" r:id="rId28"/>
    <p:sldId id="29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o, Yan" initials="GY" lastIdx="1" clrIdx="0">
    <p:extLst>
      <p:ext uri="{19B8F6BF-5375-455C-9EA6-DF929625EA0E}">
        <p15:presenceInfo xmlns:p15="http://schemas.microsoft.com/office/powerpoint/2012/main" userId="Gao, Y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01" autoAdjust="0"/>
  </p:normalViewPr>
  <p:slideViewPr>
    <p:cSldViewPr snapToGrid="0">
      <p:cViewPr varScale="1">
        <p:scale>
          <a:sx n="56" d="100"/>
          <a:sy n="56" d="100"/>
        </p:scale>
        <p:origin x="12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A47B5-A22C-4233-A2DD-FF26A27A7927}" type="datetimeFigureOut">
              <a:rPr lang="en-US" smtClean="0"/>
              <a:t>2021-03-01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302E33-5E88-4CC1-BC4B-5CF6848E035B}" type="slidenum">
              <a:rPr lang="en-US" smtClean="0"/>
              <a:t>‹#›</a:t>
            </a:fld>
            <a:endParaRPr lang="en-US"/>
          </a:p>
        </p:txBody>
      </p:sp>
    </p:spTree>
    <p:extLst>
      <p:ext uri="{BB962C8B-B14F-4D97-AF65-F5344CB8AC3E}">
        <p14:creationId xmlns:p14="http://schemas.microsoft.com/office/powerpoint/2010/main" val="3832284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65B78-E8EA-4B1B-AC44-8B7EDE563067}" type="slidenum">
              <a:rPr lang="en-US" smtClean="0"/>
              <a:t>1</a:t>
            </a:fld>
            <a:endParaRPr lang="en-US"/>
          </a:p>
        </p:txBody>
      </p:sp>
    </p:spTree>
    <p:extLst>
      <p:ext uri="{BB962C8B-B14F-4D97-AF65-F5344CB8AC3E}">
        <p14:creationId xmlns:p14="http://schemas.microsoft.com/office/powerpoint/2010/main" val="328150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 Genetic is used to identify changes in DNA that alter disease-related phenotypes. This approach has successfully identified a whole host of genetic variants, and in some cases the underlying genes, that increase an individual’s risk of developing diseases such as obesity, atherosclerosis, diabetes and osteoporosis. </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However, this approach fails to provide insight on the cellular mechanisms altered by these variants or the larger gene networks within which they function.</a:t>
            </a:r>
            <a:endParaRPr lang="zh-CN" altLang="en-US" dirty="0"/>
          </a:p>
        </p:txBody>
      </p:sp>
      <p:sp>
        <p:nvSpPr>
          <p:cNvPr id="4" name="Slide Number Placeholder 3"/>
          <p:cNvSpPr>
            <a:spLocks noGrp="1"/>
          </p:cNvSpPr>
          <p:nvPr>
            <p:ph type="sldNum" sz="quarter" idx="5"/>
          </p:nvPr>
        </p:nvSpPr>
        <p:spPr/>
        <p:txBody>
          <a:bodyPr/>
          <a:lstStyle/>
          <a:p>
            <a:fld id="{06302E33-5E88-4CC1-BC4B-5CF6848E035B}" type="slidenum">
              <a:rPr lang="en-US" smtClean="0"/>
              <a:t>2</a:t>
            </a:fld>
            <a:endParaRPr lang="en-US"/>
          </a:p>
        </p:txBody>
      </p:sp>
    </p:spTree>
    <p:extLst>
      <p:ext uri="{BB962C8B-B14F-4D97-AF65-F5344CB8AC3E}">
        <p14:creationId xmlns:p14="http://schemas.microsoft.com/office/powerpoint/2010/main" val="1192688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Disease-associated genetic variation elicits its influence by perturbing biological components and their interactions. Systems genetics can be used to identify these perturbations, and the genes and networks involved, and the mechanisms through which they lead to disease.</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“Systems Genetics” and it seeks to understand complexity by combining the principles of systems biology and genetics to uncover connections between genotype and complex disease. Importantly, systems genetics attempts to explain the role of genetic variation in cellular function and disease from the perspective of the entire system, not simply from the level of individual genes. </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systems genetics leverages high-throughput omics technologies, such as RNA sequencing (</a:t>
            </a:r>
            <a:r>
              <a:rPr lang="en-US" altLang="zh-CN" sz="1200" b="0" i="0" kern="1200" dirty="0" err="1">
                <a:solidFill>
                  <a:schemeClr val="tx1"/>
                </a:solidFill>
                <a:effectLst/>
                <a:latin typeface="+mn-lt"/>
                <a:ea typeface="+mn-ea"/>
                <a:cs typeface="+mn-cs"/>
              </a:rPr>
              <a:t>RNAseq</a:t>
            </a:r>
            <a:r>
              <a:rPr lang="en-US" altLang="zh-CN" sz="1200" b="0" i="0" kern="1200" dirty="0">
                <a:solidFill>
                  <a:schemeClr val="tx1"/>
                </a:solidFill>
                <a:effectLst/>
                <a:latin typeface="+mn-lt"/>
                <a:ea typeface="+mn-ea"/>
                <a:cs typeface="+mn-cs"/>
              </a:rPr>
              <a:t>) or mass spectrometry–based metabolomics, to quantitate additional molecular traits (</a:t>
            </a:r>
            <a:r>
              <a:rPr lang="en-US" altLang="zh-CN" sz="1200" b="0" i="0" kern="1200" dirty="0" err="1">
                <a:solidFill>
                  <a:schemeClr val="tx1"/>
                </a:solidFill>
                <a:effectLst/>
                <a:latin typeface="+mn-lt"/>
                <a:ea typeface="+mn-ea"/>
                <a:cs typeface="+mn-cs"/>
              </a:rPr>
              <a:t>eg</a:t>
            </a:r>
            <a:r>
              <a:rPr lang="en-US" altLang="zh-CN" sz="1200" b="0" i="0" kern="1200" dirty="0">
                <a:solidFill>
                  <a:schemeClr val="tx1"/>
                </a:solidFill>
                <a:effectLst/>
                <a:latin typeface="+mn-lt"/>
                <a:ea typeface="+mn-ea"/>
                <a:cs typeface="+mn-cs"/>
              </a:rPr>
              <a:t>, expression levels or metabolite abundances) alongside more complex clinical phenotypes.</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 systems-level approaches based on omics technologies</a:t>
            </a:r>
          </a:p>
          <a:p>
            <a:endParaRPr lang="en-US" altLang="zh-CN" sz="1200" b="0" i="0" kern="1200" dirty="0">
              <a:solidFill>
                <a:schemeClr val="tx1"/>
              </a:solidFill>
              <a:effectLst/>
              <a:latin typeface="+mn-lt"/>
              <a:ea typeface="+mn-ea"/>
              <a:cs typeface="+mn-cs"/>
            </a:endParaRPr>
          </a:p>
          <a:p>
            <a:endParaRPr lang="zh-CN" altLang="en-US" dirty="0"/>
          </a:p>
        </p:txBody>
      </p:sp>
      <p:sp>
        <p:nvSpPr>
          <p:cNvPr id="4" name="Slide Number Placeholder 3"/>
          <p:cNvSpPr>
            <a:spLocks noGrp="1"/>
          </p:cNvSpPr>
          <p:nvPr>
            <p:ph type="sldNum" sz="quarter" idx="5"/>
          </p:nvPr>
        </p:nvSpPr>
        <p:spPr/>
        <p:txBody>
          <a:bodyPr/>
          <a:lstStyle/>
          <a:p>
            <a:fld id="{06302E33-5E88-4CC1-BC4B-5CF6848E035B}" type="slidenum">
              <a:rPr lang="en-US" smtClean="0"/>
              <a:t>3</a:t>
            </a:fld>
            <a:endParaRPr lang="en-US"/>
          </a:p>
        </p:txBody>
      </p:sp>
    </p:spTree>
    <p:extLst>
      <p:ext uri="{BB962C8B-B14F-4D97-AF65-F5344CB8AC3E}">
        <p14:creationId xmlns:p14="http://schemas.microsoft.com/office/powerpoint/2010/main" val="1955856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for complex disease traits</a:t>
            </a:r>
          </a:p>
          <a:p>
            <a:r>
              <a:rPr lang="en-US" altLang="zh-CN" dirty="0"/>
              <a:t>For data acquisition, there are public available datasets we can use. Sometimes we generate our own genetic  population dataset specific for our research goal.</a:t>
            </a:r>
          </a:p>
          <a:p>
            <a:r>
              <a:rPr lang="en-US" altLang="zh-CN" dirty="0"/>
              <a:t>In today’s talk, I will focus on the second part. Which is also the key of conducting system genetics study.</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i="0" kern="1200" dirty="0">
                <a:solidFill>
                  <a:schemeClr val="tx1"/>
                </a:solidFill>
                <a:effectLst/>
                <a:latin typeface="+mn-lt"/>
                <a:ea typeface="+mn-ea"/>
                <a:cs typeface="+mn-cs"/>
              </a:rPr>
              <a:t>Integration of Biological Layers Using Systems Genetics Techniques</a:t>
            </a:r>
          </a:p>
          <a:p>
            <a:endParaRPr lang="zh-CN" altLang="en-US" dirty="0"/>
          </a:p>
        </p:txBody>
      </p:sp>
      <p:sp>
        <p:nvSpPr>
          <p:cNvPr id="4" name="Slide Number Placeholder 3"/>
          <p:cNvSpPr>
            <a:spLocks noGrp="1"/>
          </p:cNvSpPr>
          <p:nvPr>
            <p:ph type="sldNum" sz="quarter" idx="5"/>
          </p:nvPr>
        </p:nvSpPr>
        <p:spPr/>
        <p:txBody>
          <a:bodyPr/>
          <a:lstStyle/>
          <a:p>
            <a:fld id="{06302E33-5E88-4CC1-BC4B-5CF6848E035B}" type="slidenum">
              <a:rPr lang="en-US" smtClean="0"/>
              <a:t>4</a:t>
            </a:fld>
            <a:endParaRPr lang="en-US"/>
          </a:p>
        </p:txBody>
      </p:sp>
    </p:spTree>
    <p:extLst>
      <p:ext uri="{BB962C8B-B14F-4D97-AF65-F5344CB8AC3E}">
        <p14:creationId xmlns:p14="http://schemas.microsoft.com/office/powerpoint/2010/main" val="2412422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65B78-E8EA-4B1B-AC44-8B7EDE563067}" type="slidenum">
              <a:rPr lang="en-US" smtClean="0"/>
              <a:t>7</a:t>
            </a:fld>
            <a:endParaRPr lang="en-US"/>
          </a:p>
        </p:txBody>
      </p:sp>
    </p:spTree>
    <p:extLst>
      <p:ext uri="{BB962C8B-B14F-4D97-AF65-F5344CB8AC3E}">
        <p14:creationId xmlns:p14="http://schemas.microsoft.com/office/powerpoint/2010/main" val="3222283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06302E33-5E88-4CC1-BC4B-5CF6848E035B}" type="slidenum">
              <a:rPr lang="en-US" smtClean="0"/>
              <a:t>22</a:t>
            </a:fld>
            <a:endParaRPr lang="en-US"/>
          </a:p>
        </p:txBody>
      </p:sp>
    </p:spTree>
    <p:extLst>
      <p:ext uri="{BB962C8B-B14F-4D97-AF65-F5344CB8AC3E}">
        <p14:creationId xmlns:p14="http://schemas.microsoft.com/office/powerpoint/2010/main" val="146646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4DD2A4-71DE-43F5-BBAB-CEA87005C088}" type="datetimeFigureOut">
              <a:rPr lang="en-US" smtClean="0"/>
              <a:t>2021-03-01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6F396-4D53-418A-8421-7FD04239E918}" type="slidenum">
              <a:rPr lang="en-US" smtClean="0"/>
              <a:t>‹#›</a:t>
            </a:fld>
            <a:endParaRPr lang="en-US"/>
          </a:p>
        </p:txBody>
      </p:sp>
    </p:spTree>
    <p:extLst>
      <p:ext uri="{BB962C8B-B14F-4D97-AF65-F5344CB8AC3E}">
        <p14:creationId xmlns:p14="http://schemas.microsoft.com/office/powerpoint/2010/main" val="162762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4DD2A4-71DE-43F5-BBAB-CEA87005C088}" type="datetimeFigureOut">
              <a:rPr lang="en-US" smtClean="0"/>
              <a:t>2021-03-01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6F396-4D53-418A-8421-7FD04239E918}" type="slidenum">
              <a:rPr lang="en-US" smtClean="0"/>
              <a:t>‹#›</a:t>
            </a:fld>
            <a:endParaRPr lang="en-US"/>
          </a:p>
        </p:txBody>
      </p:sp>
    </p:spTree>
    <p:extLst>
      <p:ext uri="{BB962C8B-B14F-4D97-AF65-F5344CB8AC3E}">
        <p14:creationId xmlns:p14="http://schemas.microsoft.com/office/powerpoint/2010/main" val="2767555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4DD2A4-71DE-43F5-BBAB-CEA87005C088}" type="datetimeFigureOut">
              <a:rPr lang="en-US" smtClean="0"/>
              <a:t>2021-03-01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6F396-4D53-418A-8421-7FD04239E918}" type="slidenum">
              <a:rPr lang="en-US" smtClean="0"/>
              <a:t>‹#›</a:t>
            </a:fld>
            <a:endParaRPr lang="en-US"/>
          </a:p>
        </p:txBody>
      </p:sp>
    </p:spTree>
    <p:extLst>
      <p:ext uri="{BB962C8B-B14F-4D97-AF65-F5344CB8AC3E}">
        <p14:creationId xmlns:p14="http://schemas.microsoft.com/office/powerpoint/2010/main" val="3880631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1">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2021-03-01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6246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4DD2A4-71DE-43F5-BBAB-CEA87005C088}" type="datetimeFigureOut">
              <a:rPr lang="en-US" smtClean="0"/>
              <a:t>2021-03-01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6F396-4D53-418A-8421-7FD04239E918}" type="slidenum">
              <a:rPr lang="en-US" smtClean="0"/>
              <a:t>‹#›</a:t>
            </a:fld>
            <a:endParaRPr lang="en-US"/>
          </a:p>
        </p:txBody>
      </p:sp>
    </p:spTree>
    <p:extLst>
      <p:ext uri="{BB962C8B-B14F-4D97-AF65-F5344CB8AC3E}">
        <p14:creationId xmlns:p14="http://schemas.microsoft.com/office/powerpoint/2010/main" val="4050276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4DD2A4-71DE-43F5-BBAB-CEA87005C088}" type="datetimeFigureOut">
              <a:rPr lang="en-US" smtClean="0"/>
              <a:t>2021-03-01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6F396-4D53-418A-8421-7FD04239E918}" type="slidenum">
              <a:rPr lang="en-US" smtClean="0"/>
              <a:t>‹#›</a:t>
            </a:fld>
            <a:endParaRPr lang="en-US"/>
          </a:p>
        </p:txBody>
      </p:sp>
    </p:spTree>
    <p:extLst>
      <p:ext uri="{BB962C8B-B14F-4D97-AF65-F5344CB8AC3E}">
        <p14:creationId xmlns:p14="http://schemas.microsoft.com/office/powerpoint/2010/main" val="250270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4DD2A4-71DE-43F5-BBAB-CEA87005C088}" type="datetimeFigureOut">
              <a:rPr lang="en-US" smtClean="0"/>
              <a:t>2021-03-01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6F396-4D53-418A-8421-7FD04239E918}" type="slidenum">
              <a:rPr lang="en-US" smtClean="0"/>
              <a:t>‹#›</a:t>
            </a:fld>
            <a:endParaRPr lang="en-US"/>
          </a:p>
        </p:txBody>
      </p:sp>
    </p:spTree>
    <p:extLst>
      <p:ext uri="{BB962C8B-B14F-4D97-AF65-F5344CB8AC3E}">
        <p14:creationId xmlns:p14="http://schemas.microsoft.com/office/powerpoint/2010/main" val="624392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4DD2A4-71DE-43F5-BBAB-CEA87005C088}" type="datetimeFigureOut">
              <a:rPr lang="en-US" smtClean="0"/>
              <a:t>2021-03-01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C6F396-4D53-418A-8421-7FD04239E918}" type="slidenum">
              <a:rPr lang="en-US" smtClean="0"/>
              <a:t>‹#›</a:t>
            </a:fld>
            <a:endParaRPr lang="en-US"/>
          </a:p>
        </p:txBody>
      </p:sp>
    </p:spTree>
    <p:extLst>
      <p:ext uri="{BB962C8B-B14F-4D97-AF65-F5344CB8AC3E}">
        <p14:creationId xmlns:p14="http://schemas.microsoft.com/office/powerpoint/2010/main" val="278575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4DD2A4-71DE-43F5-BBAB-CEA87005C088}" type="datetimeFigureOut">
              <a:rPr lang="en-US" smtClean="0"/>
              <a:t>2021-03-01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C6F396-4D53-418A-8421-7FD04239E918}" type="slidenum">
              <a:rPr lang="en-US" smtClean="0"/>
              <a:t>‹#›</a:t>
            </a:fld>
            <a:endParaRPr lang="en-US"/>
          </a:p>
        </p:txBody>
      </p:sp>
    </p:spTree>
    <p:extLst>
      <p:ext uri="{BB962C8B-B14F-4D97-AF65-F5344CB8AC3E}">
        <p14:creationId xmlns:p14="http://schemas.microsoft.com/office/powerpoint/2010/main" val="2603757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DD2A4-71DE-43F5-BBAB-CEA87005C088}" type="datetimeFigureOut">
              <a:rPr lang="en-US" smtClean="0"/>
              <a:t>2021-03-01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C6F396-4D53-418A-8421-7FD04239E918}" type="slidenum">
              <a:rPr lang="en-US" smtClean="0"/>
              <a:t>‹#›</a:t>
            </a:fld>
            <a:endParaRPr lang="en-US"/>
          </a:p>
        </p:txBody>
      </p:sp>
    </p:spTree>
    <p:extLst>
      <p:ext uri="{BB962C8B-B14F-4D97-AF65-F5344CB8AC3E}">
        <p14:creationId xmlns:p14="http://schemas.microsoft.com/office/powerpoint/2010/main" val="69237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4DD2A4-71DE-43F5-BBAB-CEA87005C088}" type="datetimeFigureOut">
              <a:rPr lang="en-US" smtClean="0"/>
              <a:t>2021-03-01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6F396-4D53-418A-8421-7FD04239E918}" type="slidenum">
              <a:rPr lang="en-US" smtClean="0"/>
              <a:t>‹#›</a:t>
            </a:fld>
            <a:endParaRPr lang="en-US"/>
          </a:p>
        </p:txBody>
      </p:sp>
    </p:spTree>
    <p:extLst>
      <p:ext uri="{BB962C8B-B14F-4D97-AF65-F5344CB8AC3E}">
        <p14:creationId xmlns:p14="http://schemas.microsoft.com/office/powerpoint/2010/main" val="2266276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4DD2A4-71DE-43F5-BBAB-CEA87005C088}" type="datetimeFigureOut">
              <a:rPr lang="en-US" smtClean="0"/>
              <a:t>2021-03-01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6F396-4D53-418A-8421-7FD04239E918}" type="slidenum">
              <a:rPr lang="en-US" smtClean="0"/>
              <a:t>‹#›</a:t>
            </a:fld>
            <a:endParaRPr lang="en-US"/>
          </a:p>
        </p:txBody>
      </p:sp>
    </p:spTree>
    <p:extLst>
      <p:ext uri="{BB962C8B-B14F-4D97-AF65-F5344CB8AC3E}">
        <p14:creationId xmlns:p14="http://schemas.microsoft.com/office/powerpoint/2010/main" val="2740066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DD2A4-71DE-43F5-BBAB-CEA87005C088}" type="datetimeFigureOut">
              <a:rPr lang="en-US" smtClean="0"/>
              <a:t>2021-03-01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6F396-4D53-418A-8421-7FD04239E918}" type="slidenum">
              <a:rPr lang="en-US" smtClean="0"/>
              <a:t>‹#›</a:t>
            </a:fld>
            <a:endParaRPr lang="en-US"/>
          </a:p>
        </p:txBody>
      </p:sp>
    </p:spTree>
    <p:extLst>
      <p:ext uri="{BB962C8B-B14F-4D97-AF65-F5344CB8AC3E}">
        <p14:creationId xmlns:p14="http://schemas.microsoft.com/office/powerpoint/2010/main" val="82926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t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018" y="580111"/>
            <a:ext cx="11000935" cy="1381760"/>
          </a:xfrm>
        </p:spPr>
        <p:txBody>
          <a:bodyPr>
            <a:normAutofit/>
          </a:bodyPr>
          <a:lstStyle/>
          <a:p>
            <a:r>
              <a:rPr lang="en-US" altLang="zh-CN" sz="4400" b="1" dirty="0">
                <a:latin typeface="Arial" panose="020B0604020202020204" pitchFamily="34" charset="0"/>
                <a:cs typeface="Arial" panose="020B0604020202020204" pitchFamily="34" charset="0"/>
              </a:rPr>
              <a:t>Data Mining in Genomics </a:t>
            </a:r>
            <a:r>
              <a:rPr lang="en-US" sz="4400" b="1" dirty="0">
                <a:latin typeface="Arial" panose="020B0604020202020204" pitchFamily="34" charset="0"/>
                <a:cs typeface="Arial" panose="020B0604020202020204" pitchFamily="34" charset="0"/>
              </a:rPr>
              <a:t>By </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High-Throughput Computing</a:t>
            </a:r>
          </a:p>
        </p:txBody>
      </p:sp>
      <p:sp>
        <p:nvSpPr>
          <p:cNvPr id="5" name="Subtitle 2"/>
          <p:cNvSpPr>
            <a:spLocks noGrp="1"/>
          </p:cNvSpPr>
          <p:nvPr>
            <p:ph type="subTitle" idx="1"/>
          </p:nvPr>
        </p:nvSpPr>
        <p:spPr>
          <a:xfrm>
            <a:off x="1321528" y="4960298"/>
            <a:ext cx="9144000" cy="974205"/>
          </a:xfrm>
        </p:spPr>
        <p:txBody>
          <a:bodyPr>
            <a:noAutofit/>
          </a:bodyPr>
          <a:lstStyle/>
          <a:p>
            <a:r>
              <a:rPr lang="en-US" sz="2000" b="1" dirty="0" err="1">
                <a:latin typeface="Arial" panose="020B0604020202020204" pitchFamily="34" charset="0"/>
                <a:cs typeface="Arial" panose="020B0604020202020204" pitchFamily="34" charset="0"/>
              </a:rPr>
              <a:t>Zhonggang</a:t>
            </a:r>
            <a:r>
              <a:rPr lang="en-US" sz="2000" b="1" dirty="0">
                <a:latin typeface="Arial" panose="020B0604020202020204" pitchFamily="34" charset="0"/>
                <a:cs typeface="Arial" panose="020B0604020202020204" pitchFamily="34" charset="0"/>
              </a:rPr>
              <a:t> (John) Li</a:t>
            </a:r>
          </a:p>
          <a:p>
            <a:r>
              <a:rPr lang="en-US" sz="2000" b="1" dirty="0">
                <a:latin typeface="Arial" panose="020B0604020202020204" pitchFamily="34" charset="0"/>
                <a:cs typeface="Arial" panose="020B0604020202020204" pitchFamily="34" charset="0"/>
              </a:rPr>
              <a:t>March 1, 2021</a:t>
            </a:r>
          </a:p>
          <a:p>
            <a:r>
              <a:rPr lang="en-US" sz="2000" b="1" dirty="0">
                <a:latin typeface="Arial" panose="020B0604020202020204" pitchFamily="34" charset="0"/>
                <a:cs typeface="Arial" panose="020B0604020202020204" pitchFamily="34" charset="0"/>
              </a:rPr>
              <a:t>University of Wisconsin-Madison, Madison, WI</a:t>
            </a:r>
          </a:p>
        </p:txBody>
      </p:sp>
      <p:sp>
        <p:nvSpPr>
          <p:cNvPr id="3" name="Rectangle 2">
            <a:extLst>
              <a:ext uri="{FF2B5EF4-FFF2-40B4-BE49-F238E27FC236}">
                <a16:creationId xmlns:a16="http://schemas.microsoft.com/office/drawing/2014/main" id="{57F40B6E-4E0F-4CBA-BDC7-C0ABDDE6411F}"/>
              </a:ext>
            </a:extLst>
          </p:cNvPr>
          <p:cNvSpPr/>
          <p:nvPr/>
        </p:nvSpPr>
        <p:spPr>
          <a:xfrm>
            <a:off x="3340842" y="3429000"/>
            <a:ext cx="5105372" cy="523220"/>
          </a:xfrm>
          <a:prstGeom prst="rect">
            <a:avLst/>
          </a:prstGeom>
        </p:spPr>
        <p:txBody>
          <a:bodyPr wrap="none">
            <a:spAutoFit/>
          </a:bodyPr>
          <a:lstStyle/>
          <a:p>
            <a:r>
              <a:rPr lang="en-US" altLang="zh-CN" sz="2800" b="1" dirty="0">
                <a:latin typeface="Arial" panose="020B0604020202020204" pitchFamily="34" charset="0"/>
                <a:ea typeface="+mj-ea"/>
                <a:cs typeface="Arial" panose="020B0604020202020204" pitchFamily="34" charset="0"/>
              </a:rPr>
              <a:t>2021 OSG All-Hands Meeting</a:t>
            </a:r>
            <a:endParaRPr lang="zh-CN" altLang="en-US" sz="2800" b="1"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845060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201216" y="218703"/>
            <a:ext cx="117895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3600" b="1" dirty="0">
                <a:latin typeface="+mj-lt"/>
                <a:ea typeface="+mj-ea"/>
                <a:cs typeface="Arial" panose="020B0604020202020204" pitchFamily="34" charset="0"/>
              </a:rPr>
              <a:t>Estimate Running Time for 35 Datasets With Parameters Search</a:t>
            </a:r>
          </a:p>
        </p:txBody>
      </p:sp>
      <p:sp>
        <p:nvSpPr>
          <p:cNvPr id="2" name="Rectangle 1">
            <a:extLst>
              <a:ext uri="{FF2B5EF4-FFF2-40B4-BE49-F238E27FC236}">
                <a16:creationId xmlns:a16="http://schemas.microsoft.com/office/drawing/2014/main" id="{8C05087A-27C8-466F-9567-E7139E0CD480}"/>
              </a:ext>
            </a:extLst>
          </p:cNvPr>
          <p:cNvSpPr/>
          <p:nvPr/>
        </p:nvSpPr>
        <p:spPr>
          <a:xfrm>
            <a:off x="541490" y="1277549"/>
            <a:ext cx="5664884" cy="707886"/>
          </a:xfrm>
          <a:prstGeom prst="rect">
            <a:avLst/>
          </a:prstGeom>
        </p:spPr>
        <p:txBody>
          <a:bodyPr wrap="none">
            <a:spAutoFit/>
          </a:bodyPr>
          <a:lstStyle/>
          <a:p>
            <a:pPr algn="ctr"/>
            <a:r>
              <a:rPr lang="en-US" altLang="zh-CN" sz="3600" b="1" dirty="0">
                <a:cs typeface="Arial" panose="020B0604020202020204" pitchFamily="34" charset="0"/>
              </a:rPr>
              <a:t>7 x 75 x 35 hours </a:t>
            </a:r>
            <a:r>
              <a:rPr lang="en-US" altLang="zh-CN" sz="4000" b="1" dirty="0">
                <a:cs typeface="Arial" panose="020B0604020202020204" pitchFamily="34" charset="0"/>
              </a:rPr>
              <a:t>≈</a:t>
            </a:r>
            <a:r>
              <a:rPr lang="en-US" altLang="zh-CN" sz="3600" b="1" dirty="0">
                <a:cs typeface="Arial" panose="020B0604020202020204" pitchFamily="34" charset="0"/>
              </a:rPr>
              <a:t>  </a:t>
            </a:r>
            <a:r>
              <a:rPr lang="en-US" altLang="zh-CN" sz="3600" b="1" dirty="0">
                <a:solidFill>
                  <a:srgbClr val="FF0000"/>
                </a:solidFill>
                <a:cs typeface="Arial" panose="020B0604020202020204" pitchFamily="34" charset="0"/>
              </a:rPr>
              <a:t>2.1 years</a:t>
            </a:r>
            <a:endParaRPr lang="zh-CN" altLang="en-US" sz="3600" dirty="0">
              <a:solidFill>
                <a:srgbClr val="FF0000"/>
              </a:solidFill>
            </a:endParaRPr>
          </a:p>
        </p:txBody>
      </p:sp>
      <p:pic>
        <p:nvPicPr>
          <p:cNvPr id="7" name="Picture 6">
            <a:extLst>
              <a:ext uri="{FF2B5EF4-FFF2-40B4-BE49-F238E27FC236}">
                <a16:creationId xmlns:a16="http://schemas.microsoft.com/office/drawing/2014/main" id="{2065A992-BC81-42A8-9E41-A50C23586056}"/>
              </a:ext>
            </a:extLst>
          </p:cNvPr>
          <p:cNvPicPr>
            <a:picLocks noChangeAspect="1"/>
          </p:cNvPicPr>
          <p:nvPr/>
        </p:nvPicPr>
        <p:blipFill>
          <a:blip r:embed="rId2"/>
          <a:stretch>
            <a:fillRect/>
          </a:stretch>
        </p:blipFill>
        <p:spPr>
          <a:xfrm>
            <a:off x="722787" y="2579632"/>
            <a:ext cx="4953482" cy="3662966"/>
          </a:xfrm>
          <a:prstGeom prst="rect">
            <a:avLst/>
          </a:prstGeom>
        </p:spPr>
      </p:pic>
      <p:graphicFrame>
        <p:nvGraphicFramePr>
          <p:cNvPr id="8" name="Table 7">
            <a:extLst>
              <a:ext uri="{FF2B5EF4-FFF2-40B4-BE49-F238E27FC236}">
                <a16:creationId xmlns:a16="http://schemas.microsoft.com/office/drawing/2014/main" id="{9490C6DB-0A2F-4651-9B20-931AFFC92FC4}"/>
              </a:ext>
            </a:extLst>
          </p:cNvPr>
          <p:cNvGraphicFramePr>
            <a:graphicFrameLocks noGrp="1"/>
          </p:cNvGraphicFramePr>
          <p:nvPr>
            <p:extLst>
              <p:ext uri="{D42A27DB-BD31-4B8C-83A1-F6EECF244321}">
                <p14:modId xmlns:p14="http://schemas.microsoft.com/office/powerpoint/2010/main" val="71062"/>
              </p:ext>
            </p:extLst>
          </p:nvPr>
        </p:nvGraphicFramePr>
        <p:xfrm>
          <a:off x="6736477" y="1277549"/>
          <a:ext cx="3851180" cy="5480964"/>
        </p:xfrm>
        <a:graphic>
          <a:graphicData uri="http://schemas.openxmlformats.org/drawingml/2006/table">
            <a:tbl>
              <a:tblPr firstRow="1" firstCol="1" bandRow="1">
                <a:tableStyleId>{5C22544A-7EE6-4342-B048-85BDC9FD1C3A}</a:tableStyleId>
              </a:tblPr>
              <a:tblGrid>
                <a:gridCol w="1369183">
                  <a:extLst>
                    <a:ext uri="{9D8B030D-6E8A-4147-A177-3AD203B41FA5}">
                      <a16:colId xmlns:a16="http://schemas.microsoft.com/office/drawing/2014/main" val="272557723"/>
                    </a:ext>
                  </a:extLst>
                </a:gridCol>
                <a:gridCol w="557816">
                  <a:extLst>
                    <a:ext uri="{9D8B030D-6E8A-4147-A177-3AD203B41FA5}">
                      <a16:colId xmlns:a16="http://schemas.microsoft.com/office/drawing/2014/main" val="2297452344"/>
                    </a:ext>
                  </a:extLst>
                </a:gridCol>
                <a:gridCol w="1014210">
                  <a:extLst>
                    <a:ext uri="{9D8B030D-6E8A-4147-A177-3AD203B41FA5}">
                      <a16:colId xmlns:a16="http://schemas.microsoft.com/office/drawing/2014/main" val="3366828149"/>
                    </a:ext>
                  </a:extLst>
                </a:gridCol>
                <a:gridCol w="909971">
                  <a:extLst>
                    <a:ext uri="{9D8B030D-6E8A-4147-A177-3AD203B41FA5}">
                      <a16:colId xmlns:a16="http://schemas.microsoft.com/office/drawing/2014/main" val="4161715578"/>
                    </a:ext>
                  </a:extLst>
                </a:gridCol>
              </a:tblGrid>
              <a:tr h="259857">
                <a:tc>
                  <a:txBody>
                    <a:bodyPr/>
                    <a:lstStyle/>
                    <a:p>
                      <a:pPr algn="ctr">
                        <a:lnSpc>
                          <a:spcPct val="107000"/>
                        </a:lnSpc>
                        <a:spcAft>
                          <a:spcPts val="0"/>
                        </a:spcAft>
                      </a:pPr>
                      <a:r>
                        <a:rPr lang="en-US" sz="900" dirty="0">
                          <a:effectLst/>
                        </a:rPr>
                        <a:t>Study</a:t>
                      </a:r>
                      <a:endParaRPr lang="zh-CN" sz="1000" dirty="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gn="ctr">
                        <a:lnSpc>
                          <a:spcPct val="107000"/>
                        </a:lnSpc>
                        <a:spcAft>
                          <a:spcPts val="0"/>
                        </a:spcAft>
                      </a:pPr>
                      <a:r>
                        <a:rPr lang="en-US" sz="700">
                          <a:effectLst/>
                        </a:rPr>
                        <a:t>Sex</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gn="ctr">
                        <a:lnSpc>
                          <a:spcPct val="107000"/>
                        </a:lnSpc>
                        <a:spcAft>
                          <a:spcPts val="0"/>
                        </a:spcAft>
                      </a:pPr>
                      <a:r>
                        <a:rPr lang="en-US" sz="700">
                          <a:effectLst/>
                        </a:rPr>
                        <a:t>Assay Type</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gn="ctr">
                        <a:lnSpc>
                          <a:spcPct val="107000"/>
                        </a:lnSpc>
                        <a:spcAft>
                          <a:spcPts val="0"/>
                        </a:spcAft>
                      </a:pPr>
                      <a:r>
                        <a:rPr lang="en-US" sz="700">
                          <a:effectLst/>
                        </a:rPr>
                        <a:t>Diet</a:t>
                      </a:r>
                      <a:endParaRPr lang="zh-CN" sz="800">
                        <a:effectLst/>
                      </a:endParaRPr>
                    </a:p>
                    <a:p>
                      <a:pPr algn="ctr">
                        <a:lnSpc>
                          <a:spcPct val="107000"/>
                        </a:lnSpc>
                        <a:spcAft>
                          <a:spcPts val="0"/>
                        </a:spcAft>
                      </a:pPr>
                      <a:r>
                        <a:rPr lang="en-US" sz="700">
                          <a:effectLst/>
                        </a:rPr>
                        <a:t>/Conditions</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2310615214"/>
                  </a:ext>
                </a:extLst>
              </a:tr>
              <a:tr h="145538">
                <a:tc>
                  <a:txBody>
                    <a:bodyPr/>
                    <a:lstStyle/>
                    <a:p>
                      <a:pPr>
                        <a:lnSpc>
                          <a:spcPct val="107000"/>
                        </a:lnSpc>
                        <a:spcAft>
                          <a:spcPts val="0"/>
                        </a:spcAft>
                      </a:pPr>
                      <a:r>
                        <a:rPr lang="en-US" sz="900">
                          <a:effectLst/>
                        </a:rPr>
                        <a:t>HMDP_CD_male</a:t>
                      </a:r>
                      <a:endParaRPr lang="zh-CN" sz="10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Male</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Microarray</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Chow</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272303247"/>
                  </a:ext>
                </a:extLst>
              </a:tr>
              <a:tr h="145538">
                <a:tc>
                  <a:txBody>
                    <a:bodyPr/>
                    <a:lstStyle/>
                    <a:p>
                      <a:pPr>
                        <a:lnSpc>
                          <a:spcPct val="107000"/>
                        </a:lnSpc>
                        <a:spcAft>
                          <a:spcPts val="0"/>
                        </a:spcAft>
                      </a:pPr>
                      <a:r>
                        <a:rPr lang="en-US" sz="900" dirty="0" err="1">
                          <a:effectLst/>
                        </a:rPr>
                        <a:t>HMDP_HF_male</a:t>
                      </a:r>
                      <a:endParaRPr lang="zh-CN" sz="1000" dirty="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Male</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Microarray</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High-Fat</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1952191701"/>
                  </a:ext>
                </a:extLst>
              </a:tr>
              <a:tr h="145538">
                <a:tc>
                  <a:txBody>
                    <a:bodyPr/>
                    <a:lstStyle/>
                    <a:p>
                      <a:pPr>
                        <a:lnSpc>
                          <a:spcPct val="107000"/>
                        </a:lnSpc>
                        <a:spcAft>
                          <a:spcPts val="0"/>
                        </a:spcAft>
                      </a:pPr>
                      <a:r>
                        <a:rPr lang="en-US" sz="900">
                          <a:effectLst/>
                        </a:rPr>
                        <a:t>HMDP_HF_female</a:t>
                      </a:r>
                      <a:endParaRPr lang="zh-CN" sz="10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Female</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Microarray</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High-Fat</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860640300"/>
                  </a:ext>
                </a:extLst>
              </a:tr>
              <a:tr h="272815">
                <a:tc>
                  <a:txBody>
                    <a:bodyPr/>
                    <a:lstStyle/>
                    <a:p>
                      <a:pPr>
                        <a:lnSpc>
                          <a:spcPct val="107000"/>
                        </a:lnSpc>
                        <a:spcAft>
                          <a:spcPts val="0"/>
                        </a:spcAft>
                      </a:pPr>
                      <a:r>
                        <a:rPr lang="en-US" sz="900" dirty="0" err="1">
                          <a:effectLst/>
                        </a:rPr>
                        <a:t>HMDP_Response</a:t>
                      </a:r>
                      <a:endParaRPr lang="zh-CN" sz="1000" dirty="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Male</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Microarray</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Response to High-Fat </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3323827192"/>
                  </a:ext>
                </a:extLst>
              </a:tr>
              <a:tr h="145538">
                <a:tc>
                  <a:txBody>
                    <a:bodyPr/>
                    <a:lstStyle/>
                    <a:p>
                      <a:pPr>
                        <a:lnSpc>
                          <a:spcPct val="107000"/>
                        </a:lnSpc>
                        <a:spcAft>
                          <a:spcPts val="0"/>
                        </a:spcAft>
                      </a:pPr>
                      <a:r>
                        <a:rPr lang="en-US" sz="900" dirty="0" err="1">
                          <a:effectLst/>
                        </a:rPr>
                        <a:t>DO_CD_male</a:t>
                      </a:r>
                      <a:endParaRPr lang="zh-CN" sz="1000" dirty="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Male</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RNA sequencing</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Chow</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3524409259"/>
                  </a:ext>
                </a:extLst>
              </a:tr>
              <a:tr h="145538">
                <a:tc>
                  <a:txBody>
                    <a:bodyPr/>
                    <a:lstStyle/>
                    <a:p>
                      <a:pPr>
                        <a:lnSpc>
                          <a:spcPct val="107000"/>
                        </a:lnSpc>
                        <a:spcAft>
                          <a:spcPts val="0"/>
                        </a:spcAft>
                      </a:pPr>
                      <a:r>
                        <a:rPr lang="en-US" sz="900" dirty="0" err="1">
                          <a:effectLst/>
                        </a:rPr>
                        <a:t>DO_CD_female</a:t>
                      </a:r>
                      <a:endParaRPr lang="zh-CN" sz="1000" dirty="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Female</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RNA sequencing</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Chow</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3078869056"/>
                  </a:ext>
                </a:extLst>
              </a:tr>
              <a:tr h="145538">
                <a:tc>
                  <a:txBody>
                    <a:bodyPr/>
                    <a:lstStyle/>
                    <a:p>
                      <a:pPr>
                        <a:lnSpc>
                          <a:spcPct val="107000"/>
                        </a:lnSpc>
                        <a:spcAft>
                          <a:spcPts val="0"/>
                        </a:spcAft>
                      </a:pPr>
                      <a:r>
                        <a:rPr lang="en-US" sz="900" dirty="0" err="1">
                          <a:effectLst/>
                        </a:rPr>
                        <a:t>DO_HF_male</a:t>
                      </a:r>
                      <a:endParaRPr lang="zh-CN" sz="1000" dirty="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Male</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RNA sequencing</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High-Fat</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4019176096"/>
                  </a:ext>
                </a:extLst>
              </a:tr>
              <a:tr h="145538">
                <a:tc>
                  <a:txBody>
                    <a:bodyPr/>
                    <a:lstStyle/>
                    <a:p>
                      <a:pPr>
                        <a:lnSpc>
                          <a:spcPct val="107000"/>
                        </a:lnSpc>
                        <a:spcAft>
                          <a:spcPts val="0"/>
                        </a:spcAft>
                      </a:pPr>
                      <a:r>
                        <a:rPr lang="en-US" sz="900" dirty="0" err="1">
                          <a:effectLst/>
                        </a:rPr>
                        <a:t>DO_HF_female</a:t>
                      </a:r>
                      <a:endParaRPr lang="zh-CN" sz="1000" dirty="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Female</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RNA sequencing</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High-Fat</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4025629455"/>
                  </a:ext>
                </a:extLst>
              </a:tr>
              <a:tr h="145538">
                <a:tc>
                  <a:txBody>
                    <a:bodyPr/>
                    <a:lstStyle/>
                    <a:p>
                      <a:pPr>
                        <a:lnSpc>
                          <a:spcPct val="107000"/>
                        </a:lnSpc>
                        <a:spcAft>
                          <a:spcPts val="0"/>
                        </a:spcAft>
                      </a:pPr>
                      <a:r>
                        <a:rPr lang="en-US" sz="900" dirty="0" err="1">
                          <a:effectLst/>
                        </a:rPr>
                        <a:t>DO_CD_protein_male</a:t>
                      </a:r>
                      <a:endParaRPr lang="zh-CN" sz="1000" dirty="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Male</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Proteomics</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Chow</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2546828437"/>
                  </a:ext>
                </a:extLst>
              </a:tr>
              <a:tr h="145538">
                <a:tc>
                  <a:txBody>
                    <a:bodyPr/>
                    <a:lstStyle/>
                    <a:p>
                      <a:pPr>
                        <a:lnSpc>
                          <a:spcPct val="107000"/>
                        </a:lnSpc>
                        <a:spcAft>
                          <a:spcPts val="0"/>
                        </a:spcAft>
                      </a:pPr>
                      <a:r>
                        <a:rPr lang="en-US" sz="900" dirty="0" err="1">
                          <a:effectLst/>
                        </a:rPr>
                        <a:t>DO_CD_protein_female</a:t>
                      </a:r>
                      <a:endParaRPr lang="zh-CN" sz="1000" dirty="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Female</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Proteomics</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dirty="0">
                          <a:effectLst/>
                        </a:rPr>
                        <a:t>Chow</a:t>
                      </a:r>
                      <a:endParaRPr lang="zh-CN" sz="800" dirty="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441276113"/>
                  </a:ext>
                </a:extLst>
              </a:tr>
              <a:tr h="145538">
                <a:tc>
                  <a:txBody>
                    <a:bodyPr/>
                    <a:lstStyle/>
                    <a:p>
                      <a:pPr>
                        <a:lnSpc>
                          <a:spcPct val="107000"/>
                        </a:lnSpc>
                        <a:spcAft>
                          <a:spcPts val="0"/>
                        </a:spcAft>
                      </a:pPr>
                      <a:r>
                        <a:rPr lang="en-US" sz="900" dirty="0" err="1">
                          <a:effectLst/>
                        </a:rPr>
                        <a:t>DO_HF_protein_male</a:t>
                      </a:r>
                      <a:endParaRPr lang="zh-CN" sz="1000" dirty="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Male</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Proteomics</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High-Fat</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391403832"/>
                  </a:ext>
                </a:extLst>
              </a:tr>
              <a:tr h="145538">
                <a:tc>
                  <a:txBody>
                    <a:bodyPr/>
                    <a:lstStyle/>
                    <a:p>
                      <a:pPr>
                        <a:lnSpc>
                          <a:spcPct val="107000"/>
                        </a:lnSpc>
                        <a:spcAft>
                          <a:spcPts val="0"/>
                        </a:spcAft>
                      </a:pPr>
                      <a:r>
                        <a:rPr lang="en-US" sz="900" dirty="0" err="1">
                          <a:effectLst/>
                        </a:rPr>
                        <a:t>DO_HF_protein_female</a:t>
                      </a:r>
                      <a:endParaRPr lang="zh-CN" sz="1000" dirty="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Female</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Proteomics</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High-Fat</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651064317"/>
                  </a:ext>
                </a:extLst>
              </a:tr>
              <a:tr h="145538">
                <a:tc>
                  <a:txBody>
                    <a:bodyPr/>
                    <a:lstStyle/>
                    <a:p>
                      <a:pPr>
                        <a:lnSpc>
                          <a:spcPct val="107000"/>
                        </a:lnSpc>
                        <a:spcAft>
                          <a:spcPts val="0"/>
                        </a:spcAft>
                      </a:pPr>
                      <a:r>
                        <a:rPr lang="en-US" sz="900" dirty="0">
                          <a:effectLst/>
                        </a:rPr>
                        <a:t>Iron</a:t>
                      </a:r>
                      <a:endParaRPr lang="zh-CN" sz="1000" dirty="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Male</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RNA sequencing</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Chow</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2087724670"/>
                  </a:ext>
                </a:extLst>
              </a:tr>
              <a:tr h="145538">
                <a:tc>
                  <a:txBody>
                    <a:bodyPr/>
                    <a:lstStyle/>
                    <a:p>
                      <a:pPr>
                        <a:lnSpc>
                          <a:spcPct val="107000"/>
                        </a:lnSpc>
                        <a:spcAft>
                          <a:spcPts val="0"/>
                        </a:spcAft>
                      </a:pPr>
                      <a:r>
                        <a:rPr lang="en-US" sz="900">
                          <a:effectLst/>
                        </a:rPr>
                        <a:t>ApoE_female</a:t>
                      </a:r>
                      <a:endParaRPr lang="zh-CN" sz="10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Female</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Microarray</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Chow</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2096715439"/>
                  </a:ext>
                </a:extLst>
              </a:tr>
              <a:tr h="145538">
                <a:tc>
                  <a:txBody>
                    <a:bodyPr/>
                    <a:lstStyle/>
                    <a:p>
                      <a:pPr>
                        <a:lnSpc>
                          <a:spcPct val="107000"/>
                        </a:lnSpc>
                        <a:spcAft>
                          <a:spcPts val="0"/>
                        </a:spcAft>
                      </a:pPr>
                      <a:r>
                        <a:rPr lang="en-US" sz="900" dirty="0" err="1">
                          <a:effectLst/>
                        </a:rPr>
                        <a:t>ApoE_male</a:t>
                      </a:r>
                      <a:endParaRPr lang="zh-CN" sz="1000" dirty="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Male</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Microarray</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Chow</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3630166858"/>
                  </a:ext>
                </a:extLst>
              </a:tr>
              <a:tr h="145538">
                <a:tc>
                  <a:txBody>
                    <a:bodyPr/>
                    <a:lstStyle/>
                    <a:p>
                      <a:pPr>
                        <a:lnSpc>
                          <a:spcPct val="107000"/>
                        </a:lnSpc>
                        <a:spcAft>
                          <a:spcPts val="0"/>
                        </a:spcAft>
                      </a:pPr>
                      <a:r>
                        <a:rPr lang="en-US" sz="900">
                          <a:effectLst/>
                        </a:rPr>
                        <a:t>Athero_female</a:t>
                      </a:r>
                      <a:endParaRPr lang="zh-CN" sz="10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Female</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Microarray</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Chow</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3237541215"/>
                  </a:ext>
                </a:extLst>
              </a:tr>
              <a:tr h="145538">
                <a:tc>
                  <a:txBody>
                    <a:bodyPr/>
                    <a:lstStyle/>
                    <a:p>
                      <a:pPr>
                        <a:lnSpc>
                          <a:spcPct val="107000"/>
                        </a:lnSpc>
                        <a:spcAft>
                          <a:spcPts val="0"/>
                        </a:spcAft>
                      </a:pPr>
                      <a:r>
                        <a:rPr lang="en-US" sz="900" dirty="0" err="1">
                          <a:effectLst/>
                        </a:rPr>
                        <a:t>Athero_male</a:t>
                      </a:r>
                      <a:endParaRPr lang="zh-CN" sz="1000" dirty="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Male</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Microarray</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Chow</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1559485731"/>
                  </a:ext>
                </a:extLst>
              </a:tr>
              <a:tr h="145538">
                <a:tc>
                  <a:txBody>
                    <a:bodyPr/>
                    <a:lstStyle/>
                    <a:p>
                      <a:pPr>
                        <a:lnSpc>
                          <a:spcPct val="107000"/>
                        </a:lnSpc>
                        <a:spcAft>
                          <a:spcPts val="0"/>
                        </a:spcAft>
                      </a:pPr>
                      <a:r>
                        <a:rPr lang="en-US" sz="900" dirty="0" err="1">
                          <a:effectLst/>
                        </a:rPr>
                        <a:t>BileAcid</a:t>
                      </a:r>
                      <a:endParaRPr lang="zh-CN" sz="1000" dirty="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 </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Proteomics</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Chow</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3488130278"/>
                  </a:ext>
                </a:extLst>
              </a:tr>
              <a:tr h="145538">
                <a:tc>
                  <a:txBody>
                    <a:bodyPr/>
                    <a:lstStyle/>
                    <a:p>
                      <a:pPr>
                        <a:lnSpc>
                          <a:spcPct val="107000"/>
                        </a:lnSpc>
                        <a:spcAft>
                          <a:spcPts val="0"/>
                        </a:spcAft>
                      </a:pPr>
                      <a:r>
                        <a:rPr lang="en-US" sz="900">
                          <a:effectLst/>
                        </a:rPr>
                        <a:t>BCAST_male</a:t>
                      </a:r>
                      <a:endParaRPr lang="zh-CN" sz="10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Male</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RNA sequencing</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Chow</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2788541709"/>
                  </a:ext>
                </a:extLst>
              </a:tr>
              <a:tr h="145538">
                <a:tc>
                  <a:txBody>
                    <a:bodyPr/>
                    <a:lstStyle/>
                    <a:p>
                      <a:pPr>
                        <a:lnSpc>
                          <a:spcPct val="107000"/>
                        </a:lnSpc>
                        <a:spcAft>
                          <a:spcPts val="0"/>
                        </a:spcAft>
                      </a:pPr>
                      <a:r>
                        <a:rPr lang="en-US" sz="900">
                          <a:effectLst/>
                        </a:rPr>
                        <a:t>BCAST_female</a:t>
                      </a:r>
                      <a:endParaRPr lang="zh-CN" sz="10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Female</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RNA sequencing</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Chow</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3000071850"/>
                  </a:ext>
                </a:extLst>
              </a:tr>
              <a:tr h="145538">
                <a:tc>
                  <a:txBody>
                    <a:bodyPr/>
                    <a:lstStyle/>
                    <a:p>
                      <a:pPr>
                        <a:lnSpc>
                          <a:spcPct val="107000"/>
                        </a:lnSpc>
                        <a:spcAft>
                          <a:spcPts val="0"/>
                        </a:spcAft>
                      </a:pPr>
                      <a:r>
                        <a:rPr lang="en-US" sz="900" dirty="0" err="1">
                          <a:effectLst/>
                        </a:rPr>
                        <a:t>HDMP_protein</a:t>
                      </a:r>
                      <a:endParaRPr lang="zh-CN" sz="1000" dirty="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Male</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Proteomics</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Chow</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129831128"/>
                  </a:ext>
                </a:extLst>
              </a:tr>
              <a:tr h="145538">
                <a:tc>
                  <a:txBody>
                    <a:bodyPr/>
                    <a:lstStyle/>
                    <a:p>
                      <a:pPr>
                        <a:lnSpc>
                          <a:spcPct val="107000"/>
                        </a:lnSpc>
                        <a:spcAft>
                          <a:spcPts val="0"/>
                        </a:spcAft>
                      </a:pPr>
                      <a:r>
                        <a:rPr lang="en-US" sz="900">
                          <a:effectLst/>
                        </a:rPr>
                        <a:t>CCL4-Control</a:t>
                      </a:r>
                      <a:endParaRPr lang="zh-CN" sz="10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 </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Microarray</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Control</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1409036012"/>
                  </a:ext>
                </a:extLst>
              </a:tr>
              <a:tr h="145538">
                <a:tc>
                  <a:txBody>
                    <a:bodyPr/>
                    <a:lstStyle/>
                    <a:p>
                      <a:pPr>
                        <a:lnSpc>
                          <a:spcPct val="107000"/>
                        </a:lnSpc>
                        <a:spcAft>
                          <a:spcPts val="0"/>
                        </a:spcAft>
                      </a:pPr>
                      <a:r>
                        <a:rPr lang="en-US" sz="900">
                          <a:effectLst/>
                        </a:rPr>
                        <a:t>CCL4-treated</a:t>
                      </a:r>
                      <a:endParaRPr lang="zh-CN" sz="10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 </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Microarray</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Treated</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1418037240"/>
                  </a:ext>
                </a:extLst>
              </a:tr>
              <a:tr h="145538">
                <a:tc>
                  <a:txBody>
                    <a:bodyPr/>
                    <a:lstStyle/>
                    <a:p>
                      <a:pPr>
                        <a:lnSpc>
                          <a:spcPct val="107000"/>
                        </a:lnSpc>
                        <a:spcAft>
                          <a:spcPts val="0"/>
                        </a:spcAft>
                      </a:pPr>
                      <a:r>
                        <a:rPr lang="en-US" sz="900" dirty="0">
                          <a:effectLst/>
                        </a:rPr>
                        <a:t>BXD</a:t>
                      </a:r>
                      <a:endParaRPr lang="zh-CN" sz="1000" dirty="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 </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Microarray</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Chow</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62929743"/>
                  </a:ext>
                </a:extLst>
              </a:tr>
              <a:tr h="145538">
                <a:tc>
                  <a:txBody>
                    <a:bodyPr/>
                    <a:lstStyle/>
                    <a:p>
                      <a:pPr>
                        <a:lnSpc>
                          <a:spcPct val="107000"/>
                        </a:lnSpc>
                        <a:spcAft>
                          <a:spcPts val="0"/>
                        </a:spcAft>
                      </a:pPr>
                      <a:r>
                        <a:rPr lang="en-US" sz="900">
                          <a:effectLst/>
                        </a:rPr>
                        <a:t>MLRATIO_female</a:t>
                      </a:r>
                      <a:endParaRPr lang="zh-CN" sz="10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Female</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Microarray</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Chow</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997228115"/>
                  </a:ext>
                </a:extLst>
              </a:tr>
              <a:tr h="145538">
                <a:tc>
                  <a:txBody>
                    <a:bodyPr/>
                    <a:lstStyle/>
                    <a:p>
                      <a:pPr>
                        <a:lnSpc>
                          <a:spcPct val="107000"/>
                        </a:lnSpc>
                        <a:spcAft>
                          <a:spcPts val="0"/>
                        </a:spcAft>
                      </a:pPr>
                      <a:r>
                        <a:rPr lang="en-US" sz="900" dirty="0" err="1">
                          <a:effectLst/>
                        </a:rPr>
                        <a:t>MLRATIO_male</a:t>
                      </a:r>
                      <a:endParaRPr lang="zh-CN" sz="1000" dirty="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Male</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Microarray</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Chow</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765640613"/>
                  </a:ext>
                </a:extLst>
              </a:tr>
              <a:tr h="145538">
                <a:tc>
                  <a:txBody>
                    <a:bodyPr/>
                    <a:lstStyle/>
                    <a:p>
                      <a:pPr>
                        <a:lnSpc>
                          <a:spcPct val="107000"/>
                        </a:lnSpc>
                        <a:spcAft>
                          <a:spcPts val="0"/>
                        </a:spcAft>
                      </a:pPr>
                      <a:r>
                        <a:rPr lang="en-US" sz="900">
                          <a:effectLst/>
                        </a:rPr>
                        <a:t>BXH_female</a:t>
                      </a:r>
                      <a:endParaRPr lang="zh-CN" sz="10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Female</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Microarray</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Chow</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1632725448"/>
                  </a:ext>
                </a:extLst>
              </a:tr>
              <a:tr h="145538">
                <a:tc>
                  <a:txBody>
                    <a:bodyPr/>
                    <a:lstStyle/>
                    <a:p>
                      <a:pPr>
                        <a:lnSpc>
                          <a:spcPct val="107000"/>
                        </a:lnSpc>
                        <a:spcAft>
                          <a:spcPts val="0"/>
                        </a:spcAft>
                      </a:pPr>
                      <a:r>
                        <a:rPr lang="en-US" sz="900" dirty="0" err="1">
                          <a:effectLst/>
                        </a:rPr>
                        <a:t>BXH_male</a:t>
                      </a:r>
                      <a:endParaRPr lang="zh-CN" sz="1000" dirty="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Male</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Microarray</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Chow</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3204168470"/>
                  </a:ext>
                </a:extLst>
              </a:tr>
              <a:tr h="145538">
                <a:tc>
                  <a:txBody>
                    <a:bodyPr/>
                    <a:lstStyle/>
                    <a:p>
                      <a:pPr>
                        <a:lnSpc>
                          <a:spcPct val="107000"/>
                        </a:lnSpc>
                        <a:spcAft>
                          <a:spcPts val="0"/>
                        </a:spcAft>
                      </a:pPr>
                      <a:r>
                        <a:rPr lang="en-US" sz="900" dirty="0">
                          <a:effectLst/>
                        </a:rPr>
                        <a:t>Hepatocytes</a:t>
                      </a:r>
                      <a:endParaRPr lang="zh-CN" sz="1000" dirty="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 </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Microarray</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Chow</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180929904"/>
                  </a:ext>
                </a:extLst>
              </a:tr>
              <a:tr h="145538">
                <a:tc>
                  <a:txBody>
                    <a:bodyPr/>
                    <a:lstStyle/>
                    <a:p>
                      <a:pPr>
                        <a:lnSpc>
                          <a:spcPct val="107000"/>
                        </a:lnSpc>
                        <a:spcAft>
                          <a:spcPts val="0"/>
                        </a:spcAft>
                      </a:pPr>
                      <a:r>
                        <a:rPr lang="en-US" sz="900" dirty="0">
                          <a:effectLst/>
                        </a:rPr>
                        <a:t>BXD_HFD</a:t>
                      </a:r>
                      <a:endParaRPr lang="zh-CN" sz="1000" dirty="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 </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Microarray</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High-Fat</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1623735494"/>
                  </a:ext>
                </a:extLst>
              </a:tr>
              <a:tr h="145538">
                <a:tc>
                  <a:txBody>
                    <a:bodyPr/>
                    <a:lstStyle/>
                    <a:p>
                      <a:pPr>
                        <a:lnSpc>
                          <a:spcPct val="107000"/>
                        </a:lnSpc>
                        <a:spcAft>
                          <a:spcPts val="0"/>
                        </a:spcAft>
                      </a:pPr>
                      <a:r>
                        <a:rPr lang="en-US" sz="900" dirty="0">
                          <a:effectLst/>
                        </a:rPr>
                        <a:t>BXD_CD</a:t>
                      </a:r>
                      <a:endParaRPr lang="zh-CN" sz="1000" dirty="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 </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Microarray</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Chow</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2290790685"/>
                  </a:ext>
                </a:extLst>
              </a:tr>
              <a:tr h="145538">
                <a:tc>
                  <a:txBody>
                    <a:bodyPr/>
                    <a:lstStyle/>
                    <a:p>
                      <a:pPr>
                        <a:lnSpc>
                          <a:spcPct val="107000"/>
                        </a:lnSpc>
                        <a:spcAft>
                          <a:spcPts val="0"/>
                        </a:spcAft>
                      </a:pPr>
                      <a:r>
                        <a:rPr lang="en-US" sz="900" dirty="0" err="1">
                          <a:effectLst/>
                        </a:rPr>
                        <a:t>BXD_protein_CD</a:t>
                      </a:r>
                      <a:endParaRPr lang="zh-CN" sz="1000" dirty="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 </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Microarray</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Chow</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2811319090"/>
                  </a:ext>
                </a:extLst>
              </a:tr>
              <a:tr h="145538">
                <a:tc>
                  <a:txBody>
                    <a:bodyPr/>
                    <a:lstStyle/>
                    <a:p>
                      <a:pPr>
                        <a:lnSpc>
                          <a:spcPct val="107000"/>
                        </a:lnSpc>
                        <a:spcAft>
                          <a:spcPts val="0"/>
                        </a:spcAft>
                      </a:pPr>
                      <a:r>
                        <a:rPr lang="en-US" sz="900" dirty="0" err="1">
                          <a:effectLst/>
                        </a:rPr>
                        <a:t>BXD_protein_HFD</a:t>
                      </a:r>
                      <a:endParaRPr lang="zh-CN" sz="1000" dirty="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 </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Microarray</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High-Fat</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3240468960"/>
                  </a:ext>
                </a:extLst>
              </a:tr>
              <a:tr h="145538">
                <a:tc>
                  <a:txBody>
                    <a:bodyPr/>
                    <a:lstStyle/>
                    <a:p>
                      <a:pPr>
                        <a:lnSpc>
                          <a:spcPct val="107000"/>
                        </a:lnSpc>
                        <a:spcAft>
                          <a:spcPts val="0"/>
                        </a:spcAft>
                      </a:pPr>
                      <a:r>
                        <a:rPr lang="en-US" sz="900" dirty="0" err="1">
                          <a:effectLst/>
                        </a:rPr>
                        <a:t>Lowess_male</a:t>
                      </a:r>
                      <a:endParaRPr lang="zh-CN" sz="1000" dirty="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Male</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Microarray</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Chow</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2678399052"/>
                  </a:ext>
                </a:extLst>
              </a:tr>
              <a:tr h="145538">
                <a:tc>
                  <a:txBody>
                    <a:bodyPr/>
                    <a:lstStyle/>
                    <a:p>
                      <a:pPr>
                        <a:lnSpc>
                          <a:spcPct val="107000"/>
                        </a:lnSpc>
                        <a:spcAft>
                          <a:spcPts val="0"/>
                        </a:spcAft>
                      </a:pPr>
                      <a:r>
                        <a:rPr lang="en-US" sz="900" dirty="0" err="1">
                          <a:effectLst/>
                        </a:rPr>
                        <a:t>Lowess_female</a:t>
                      </a:r>
                      <a:endParaRPr lang="zh-CN" sz="1000" dirty="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Female</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a:effectLst/>
                        </a:rPr>
                        <a:t>Microarray</a:t>
                      </a:r>
                      <a:endParaRPr lang="zh-CN" sz="80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tc>
                  <a:txBody>
                    <a:bodyPr/>
                    <a:lstStyle/>
                    <a:p>
                      <a:pPr>
                        <a:lnSpc>
                          <a:spcPct val="107000"/>
                        </a:lnSpc>
                        <a:spcAft>
                          <a:spcPts val="0"/>
                        </a:spcAft>
                      </a:pPr>
                      <a:r>
                        <a:rPr lang="en-US" sz="700" dirty="0">
                          <a:effectLst/>
                        </a:rPr>
                        <a:t>Chow</a:t>
                      </a:r>
                      <a:endParaRPr lang="zh-CN" sz="800" dirty="0">
                        <a:effectLst/>
                        <a:latin typeface="Calibri" panose="020F0502020204030204" pitchFamily="34" charset="0"/>
                        <a:ea typeface="宋体" panose="02010600030101010101" pitchFamily="2" charset="-122"/>
                        <a:cs typeface="Times New Roman" panose="02020603050405020304" pitchFamily="18" charset="0"/>
                      </a:endParaRPr>
                    </a:p>
                  </a:txBody>
                  <a:tcPr marL="50584" marR="50584" marT="0" marB="0" anchor="ctr"/>
                </a:tc>
                <a:extLst>
                  <a:ext uri="{0D108BD9-81ED-4DB2-BD59-A6C34878D82A}">
                    <a16:rowId xmlns:a16="http://schemas.microsoft.com/office/drawing/2014/main" val="1799919070"/>
                  </a:ext>
                </a:extLst>
              </a:tr>
            </a:tbl>
          </a:graphicData>
        </a:graphic>
      </p:graphicFrame>
      <p:sp>
        <p:nvSpPr>
          <p:cNvPr id="4" name="Rectangle 3">
            <a:extLst>
              <a:ext uri="{FF2B5EF4-FFF2-40B4-BE49-F238E27FC236}">
                <a16:creationId xmlns:a16="http://schemas.microsoft.com/office/drawing/2014/main" id="{5AA94144-6251-4D85-9F1B-F5E41D1CD425}"/>
              </a:ext>
            </a:extLst>
          </p:cNvPr>
          <p:cNvSpPr/>
          <p:nvPr/>
        </p:nvSpPr>
        <p:spPr>
          <a:xfrm>
            <a:off x="1200680" y="6242598"/>
            <a:ext cx="3997697" cy="461665"/>
          </a:xfrm>
          <a:prstGeom prst="rect">
            <a:avLst/>
          </a:prstGeom>
        </p:spPr>
        <p:txBody>
          <a:bodyPr wrap="none">
            <a:spAutoFit/>
          </a:bodyPr>
          <a:lstStyle/>
          <a:p>
            <a:r>
              <a:rPr lang="en-US" altLang="zh-CN" sz="2400" b="1" dirty="0">
                <a:cs typeface="Arial" panose="020B0604020202020204" pitchFamily="34" charset="0"/>
              </a:rPr>
              <a:t>75 Power values/ Module size</a:t>
            </a:r>
            <a:endParaRPr lang="zh-CN" altLang="en-US" sz="2400" dirty="0"/>
          </a:p>
        </p:txBody>
      </p:sp>
      <p:sp>
        <p:nvSpPr>
          <p:cNvPr id="9" name="Rectangle 8">
            <a:extLst>
              <a:ext uri="{FF2B5EF4-FFF2-40B4-BE49-F238E27FC236}">
                <a16:creationId xmlns:a16="http://schemas.microsoft.com/office/drawing/2014/main" id="{89744CBF-9897-47C1-A51A-D849D86C4E09}"/>
              </a:ext>
            </a:extLst>
          </p:cNvPr>
          <p:cNvSpPr/>
          <p:nvPr/>
        </p:nvSpPr>
        <p:spPr>
          <a:xfrm>
            <a:off x="10544452" y="3998600"/>
            <a:ext cx="1643399" cy="461665"/>
          </a:xfrm>
          <a:prstGeom prst="rect">
            <a:avLst/>
          </a:prstGeom>
        </p:spPr>
        <p:txBody>
          <a:bodyPr wrap="none">
            <a:spAutoFit/>
          </a:bodyPr>
          <a:lstStyle/>
          <a:p>
            <a:r>
              <a:rPr lang="en-US" altLang="zh-CN" sz="2400" b="1" dirty="0">
                <a:cs typeface="Arial" panose="020B0604020202020204" pitchFamily="34" charset="0"/>
              </a:rPr>
              <a:t>35 datasets</a:t>
            </a:r>
            <a:endParaRPr lang="zh-CN" altLang="en-US" sz="2400" dirty="0"/>
          </a:p>
        </p:txBody>
      </p:sp>
    </p:spTree>
    <p:extLst>
      <p:ext uri="{BB962C8B-B14F-4D97-AF65-F5344CB8AC3E}">
        <p14:creationId xmlns:p14="http://schemas.microsoft.com/office/powerpoint/2010/main" val="737541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43F5A900-7270-4DF6-9FC7-A68469A6BAF3}"/>
              </a:ext>
            </a:extLst>
          </p:cNvPr>
          <p:cNvSpPr txBox="1">
            <a:spLocks noChangeArrowheads="1"/>
          </p:cNvSpPr>
          <p:nvPr/>
        </p:nvSpPr>
        <p:spPr bwMode="auto">
          <a:xfrm>
            <a:off x="252542" y="361232"/>
            <a:ext cx="117895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3600" b="1" dirty="0">
                <a:latin typeface="+mj-lt"/>
                <a:ea typeface="+mj-ea"/>
                <a:cs typeface="Arial" panose="020B0604020202020204" pitchFamily="34" charset="0"/>
              </a:rPr>
              <a:t>Estimate Running Time Using CHTC and OSG</a:t>
            </a:r>
          </a:p>
        </p:txBody>
      </p:sp>
      <p:sp>
        <p:nvSpPr>
          <p:cNvPr id="4" name="Rectangle 3">
            <a:extLst>
              <a:ext uri="{FF2B5EF4-FFF2-40B4-BE49-F238E27FC236}">
                <a16:creationId xmlns:a16="http://schemas.microsoft.com/office/drawing/2014/main" id="{CAB1AD66-E85B-44D2-880E-E58EA2046392}"/>
              </a:ext>
            </a:extLst>
          </p:cNvPr>
          <p:cNvSpPr/>
          <p:nvPr/>
        </p:nvSpPr>
        <p:spPr>
          <a:xfrm>
            <a:off x="252542" y="1341680"/>
            <a:ext cx="10773590" cy="1815882"/>
          </a:xfrm>
          <a:prstGeom prst="rect">
            <a:avLst/>
          </a:prstGeom>
        </p:spPr>
        <p:txBody>
          <a:bodyPr wrap="none">
            <a:spAutoFit/>
          </a:bodyPr>
          <a:lstStyle/>
          <a:p>
            <a:r>
              <a:rPr lang="en-US" altLang="zh-CN" sz="2800" b="1" dirty="0">
                <a:cs typeface="Arial" panose="020B0604020202020204" pitchFamily="34" charset="0"/>
              </a:rPr>
              <a:t>All computation runs are parallel, not depended on each other.</a:t>
            </a:r>
          </a:p>
          <a:p>
            <a:endParaRPr lang="en-US" altLang="zh-CN" sz="2800" b="1" dirty="0">
              <a:cs typeface="Arial" panose="020B0604020202020204" pitchFamily="34" charset="0"/>
            </a:endParaRPr>
          </a:p>
          <a:p>
            <a:r>
              <a:rPr lang="en-US" altLang="zh-CN" sz="2800" b="1" dirty="0">
                <a:cs typeface="Arial" panose="020B0604020202020204" pitchFamily="34" charset="0"/>
              </a:rPr>
              <a:t>Combine to one model after all parameters/datasets runs are finished.</a:t>
            </a:r>
          </a:p>
          <a:p>
            <a:endParaRPr lang="en-US" altLang="zh-CN" sz="2800" b="1" dirty="0">
              <a:cs typeface="Arial" panose="020B0604020202020204" pitchFamily="34" charset="0"/>
            </a:endParaRPr>
          </a:p>
        </p:txBody>
      </p:sp>
      <p:sp>
        <p:nvSpPr>
          <p:cNvPr id="5" name="Rectangle 4">
            <a:extLst>
              <a:ext uri="{FF2B5EF4-FFF2-40B4-BE49-F238E27FC236}">
                <a16:creationId xmlns:a16="http://schemas.microsoft.com/office/drawing/2014/main" id="{6DBC6A1D-CE90-4B57-AAA6-74ABFB6FA43F}"/>
              </a:ext>
            </a:extLst>
          </p:cNvPr>
          <p:cNvSpPr/>
          <p:nvPr/>
        </p:nvSpPr>
        <p:spPr>
          <a:xfrm>
            <a:off x="3337620" y="3573561"/>
            <a:ext cx="3720056" cy="646331"/>
          </a:xfrm>
          <a:prstGeom prst="rect">
            <a:avLst/>
          </a:prstGeom>
        </p:spPr>
        <p:txBody>
          <a:bodyPr wrap="none">
            <a:spAutoFit/>
          </a:bodyPr>
          <a:lstStyle/>
          <a:p>
            <a:pPr algn="ctr"/>
            <a:r>
              <a:rPr lang="en-US" altLang="zh-CN" sz="3600" b="1" dirty="0">
                <a:cs typeface="Arial" panose="020B0604020202020204" pitchFamily="34" charset="0"/>
              </a:rPr>
              <a:t>~ 7 x 75 x 35 hours</a:t>
            </a:r>
            <a:endParaRPr lang="zh-CN" altLang="en-US" sz="3600" dirty="0">
              <a:solidFill>
                <a:srgbClr val="FF0000"/>
              </a:solidFill>
            </a:endParaRPr>
          </a:p>
        </p:txBody>
      </p:sp>
      <p:sp>
        <p:nvSpPr>
          <p:cNvPr id="6" name="Arrow: Down 5">
            <a:extLst>
              <a:ext uri="{FF2B5EF4-FFF2-40B4-BE49-F238E27FC236}">
                <a16:creationId xmlns:a16="http://schemas.microsoft.com/office/drawing/2014/main" id="{32D02D09-EFC7-4B22-8FB0-71570C584BA0}"/>
              </a:ext>
            </a:extLst>
          </p:cNvPr>
          <p:cNvSpPr/>
          <p:nvPr/>
        </p:nvSpPr>
        <p:spPr>
          <a:xfrm>
            <a:off x="4748463" y="4554009"/>
            <a:ext cx="609600" cy="15483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6">
            <a:extLst>
              <a:ext uri="{FF2B5EF4-FFF2-40B4-BE49-F238E27FC236}">
                <a16:creationId xmlns:a16="http://schemas.microsoft.com/office/drawing/2014/main" id="{0FF09AE8-2264-4018-A129-864A4DCBEA60}"/>
              </a:ext>
            </a:extLst>
          </p:cNvPr>
          <p:cNvSpPr/>
          <p:nvPr/>
        </p:nvSpPr>
        <p:spPr>
          <a:xfrm>
            <a:off x="4081298" y="6102333"/>
            <a:ext cx="1943930" cy="646331"/>
          </a:xfrm>
          <a:prstGeom prst="rect">
            <a:avLst/>
          </a:prstGeom>
        </p:spPr>
        <p:txBody>
          <a:bodyPr wrap="none">
            <a:spAutoFit/>
          </a:bodyPr>
          <a:lstStyle/>
          <a:p>
            <a:pPr algn="ctr"/>
            <a:r>
              <a:rPr lang="en-US" altLang="zh-CN" sz="3600" b="1" dirty="0">
                <a:cs typeface="Arial" panose="020B0604020202020204" pitchFamily="34" charset="0"/>
              </a:rPr>
              <a:t>~ 7 hours</a:t>
            </a:r>
            <a:endParaRPr lang="zh-CN" altLang="en-US" sz="3600" dirty="0">
              <a:solidFill>
                <a:srgbClr val="FF0000"/>
              </a:solidFill>
            </a:endParaRPr>
          </a:p>
        </p:txBody>
      </p:sp>
      <p:pic>
        <p:nvPicPr>
          <p:cNvPr id="8" name="Picture 7">
            <a:extLst>
              <a:ext uri="{FF2B5EF4-FFF2-40B4-BE49-F238E27FC236}">
                <a16:creationId xmlns:a16="http://schemas.microsoft.com/office/drawing/2014/main" id="{3CAB40FE-61C9-4EC7-8CE3-70721C3E3179}"/>
              </a:ext>
            </a:extLst>
          </p:cNvPr>
          <p:cNvPicPr>
            <a:picLocks noChangeAspect="1"/>
          </p:cNvPicPr>
          <p:nvPr/>
        </p:nvPicPr>
        <p:blipFill rotWithShape="1">
          <a:blip r:embed="rId2">
            <a:extLst>
              <a:ext uri="{28A0092B-C50C-407E-A947-70E740481C1C}">
                <a14:useLocalDpi xmlns:a14="http://schemas.microsoft.com/office/drawing/2010/main" val="0"/>
              </a:ext>
            </a:extLst>
          </a:blip>
          <a:srcRect l="56568" t="13489"/>
          <a:stretch/>
        </p:blipFill>
        <p:spPr>
          <a:xfrm>
            <a:off x="8218426" y="3573561"/>
            <a:ext cx="3634855" cy="2994749"/>
          </a:xfrm>
          <a:prstGeom prst="rect">
            <a:avLst/>
          </a:prstGeom>
        </p:spPr>
      </p:pic>
      <p:sp>
        <p:nvSpPr>
          <p:cNvPr id="2" name="Rectangle 1">
            <a:extLst>
              <a:ext uri="{FF2B5EF4-FFF2-40B4-BE49-F238E27FC236}">
                <a16:creationId xmlns:a16="http://schemas.microsoft.com/office/drawing/2014/main" id="{EAEBDC68-AC60-4853-99D6-5BE1C6AA586C}"/>
              </a:ext>
            </a:extLst>
          </p:cNvPr>
          <p:cNvSpPr/>
          <p:nvPr/>
        </p:nvSpPr>
        <p:spPr>
          <a:xfrm>
            <a:off x="5509375" y="4897730"/>
            <a:ext cx="1849802" cy="584775"/>
          </a:xfrm>
          <a:prstGeom prst="rect">
            <a:avLst/>
          </a:prstGeom>
        </p:spPr>
        <p:txBody>
          <a:bodyPr wrap="none">
            <a:spAutoFit/>
          </a:bodyPr>
          <a:lstStyle/>
          <a:p>
            <a:r>
              <a:rPr lang="en-US" altLang="zh-CN" sz="3200" b="1" dirty="0">
                <a:cs typeface="Arial" panose="020B0604020202020204" pitchFamily="34" charset="0"/>
              </a:rPr>
              <a:t>2625 Jobs</a:t>
            </a:r>
            <a:endParaRPr lang="zh-CN" altLang="en-US" sz="3200" dirty="0"/>
          </a:p>
        </p:txBody>
      </p:sp>
    </p:spTree>
    <p:extLst>
      <p:ext uri="{BB962C8B-B14F-4D97-AF65-F5344CB8AC3E}">
        <p14:creationId xmlns:p14="http://schemas.microsoft.com/office/powerpoint/2010/main" val="2529315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619" y="138450"/>
            <a:ext cx="8266990" cy="1325563"/>
          </a:xfrm>
        </p:spPr>
        <p:txBody>
          <a:bodyPr>
            <a:normAutofit/>
          </a:bodyPr>
          <a:lstStyle/>
          <a:p>
            <a:pPr algn="ctr"/>
            <a:r>
              <a:rPr lang="en-US" sz="3600" b="1" dirty="0">
                <a:cs typeface="Arial" panose="020B0604020202020204" pitchFamily="34" charset="0"/>
              </a:rPr>
              <a:t>Efficiency of WGCNA Computation in CHTC</a:t>
            </a:r>
          </a:p>
        </p:txBody>
      </p:sp>
      <p:sp>
        <p:nvSpPr>
          <p:cNvPr id="6" name="Rectangle 5"/>
          <p:cNvSpPr/>
          <p:nvPr/>
        </p:nvSpPr>
        <p:spPr>
          <a:xfrm>
            <a:off x="3341904" y="2106180"/>
            <a:ext cx="5030398" cy="1631216"/>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Submitted jobs: 2625 jobs</a:t>
            </a:r>
          </a:p>
          <a:p>
            <a:r>
              <a:rPr lang="en-US" sz="2000" b="1" dirty="0">
                <a:latin typeface="Arial" panose="020B0604020202020204" pitchFamily="34" charset="0"/>
                <a:cs typeface="Arial" panose="020B0604020202020204" pitchFamily="34" charset="0"/>
              </a:rPr>
              <a:t>Request:  32 Gb Memory / 16Gb Disk</a:t>
            </a:r>
          </a:p>
          <a:p>
            <a:r>
              <a:rPr lang="en-US" sz="2000" b="1" dirty="0">
                <a:latin typeface="Arial" panose="020B0604020202020204" pitchFamily="34" charset="0"/>
                <a:cs typeface="Arial" panose="020B0604020202020204" pitchFamily="34" charset="0"/>
              </a:rPr>
              <a:t>Running jobs: ~ 200-500 jobs</a:t>
            </a:r>
          </a:p>
          <a:p>
            <a:r>
              <a:rPr lang="en-US" sz="2000" b="1" dirty="0">
                <a:latin typeface="Arial" panose="020B0604020202020204" pitchFamily="34" charset="0"/>
                <a:cs typeface="Arial" panose="020B0604020202020204" pitchFamily="34" charset="0"/>
              </a:rPr>
              <a:t>Running time: ~7 hours per job</a:t>
            </a:r>
          </a:p>
          <a:p>
            <a:pPr algn="ctr"/>
            <a:endParaRPr lang="en-US" sz="20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5B07192-4981-4681-983E-3353431091F5}"/>
              </a:ext>
            </a:extLst>
          </p:cNvPr>
          <p:cNvSpPr/>
          <p:nvPr/>
        </p:nvSpPr>
        <p:spPr>
          <a:xfrm>
            <a:off x="1999955" y="4379564"/>
            <a:ext cx="7714296" cy="1200329"/>
          </a:xfrm>
          <a:prstGeom prst="rect">
            <a:avLst/>
          </a:prstGeom>
        </p:spPr>
        <p:txBody>
          <a:bodyPr wrap="square">
            <a:spAutoFit/>
          </a:bodyPr>
          <a:lstStyle/>
          <a:p>
            <a:pPr algn="ctr"/>
            <a:r>
              <a:rPr lang="en-US" altLang="zh-CN" sz="2400" b="1" dirty="0">
                <a:latin typeface="Arial" panose="020B0604020202020204" pitchFamily="34" charset="0"/>
                <a:cs typeface="Arial" panose="020B0604020202020204" pitchFamily="34" charset="0"/>
              </a:rPr>
              <a:t>~1 week to finish all WGCNA tasks with all parameters of 35 datasets using CHTC Service</a:t>
            </a:r>
          </a:p>
          <a:p>
            <a:pPr algn="ctr"/>
            <a:endParaRPr lang="en-US" altLang="zh-CN"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713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4030-DCBF-4F99-8B57-F2EC5E31AB03}"/>
              </a:ext>
            </a:extLst>
          </p:cNvPr>
          <p:cNvSpPr>
            <a:spLocks noGrp="1"/>
          </p:cNvSpPr>
          <p:nvPr>
            <p:ph type="title"/>
          </p:nvPr>
        </p:nvSpPr>
        <p:spPr>
          <a:xfrm>
            <a:off x="838200" y="240381"/>
            <a:ext cx="10515600" cy="1325563"/>
          </a:xfrm>
        </p:spPr>
        <p:txBody>
          <a:bodyPr/>
          <a:lstStyle/>
          <a:p>
            <a:r>
              <a:rPr lang="en-US" altLang="zh-CN" sz="3600" b="1" dirty="0">
                <a:cs typeface="Arial" panose="020B0604020202020204" pitchFamily="34" charset="0"/>
              </a:rPr>
              <a:t>Gene Network Analysis  in Cholesterol Gene Discovery</a:t>
            </a:r>
            <a:endParaRPr lang="zh-CN" altLang="en-US" sz="3600" b="1" dirty="0">
              <a:cs typeface="Arial" panose="020B0604020202020204" pitchFamily="34" charset="0"/>
            </a:endParaRPr>
          </a:p>
        </p:txBody>
      </p:sp>
      <p:sp>
        <p:nvSpPr>
          <p:cNvPr id="3" name="Content Placeholder 2">
            <a:extLst>
              <a:ext uri="{FF2B5EF4-FFF2-40B4-BE49-F238E27FC236}">
                <a16:creationId xmlns:a16="http://schemas.microsoft.com/office/drawing/2014/main" id="{C73DED37-AC9B-408A-A879-B7D81EFC1D0C}"/>
              </a:ext>
            </a:extLst>
          </p:cNvPr>
          <p:cNvSpPr>
            <a:spLocks noGrp="1"/>
          </p:cNvSpPr>
          <p:nvPr>
            <p:ph idx="1"/>
          </p:nvPr>
        </p:nvSpPr>
        <p:spPr>
          <a:xfrm>
            <a:off x="838200" y="2047039"/>
            <a:ext cx="10792326" cy="3535613"/>
          </a:xfrm>
        </p:spPr>
        <p:txBody>
          <a:bodyPr>
            <a:normAutofit fontScale="92500"/>
          </a:bodyPr>
          <a:lstStyle/>
          <a:p>
            <a:endParaRPr lang="en-US" altLang="zh-CN" sz="1400" dirty="0"/>
          </a:p>
          <a:p>
            <a:r>
              <a:rPr lang="en-US" altLang="zh-CN" dirty="0">
                <a:cs typeface="Arial" panose="020B0604020202020204" pitchFamily="34" charset="0"/>
              </a:rPr>
              <a:t>Identification of a conserved liver cholesterol module across mouse populations datasets.</a:t>
            </a:r>
          </a:p>
          <a:p>
            <a:endParaRPr lang="en-US" altLang="zh-CN" dirty="0">
              <a:cs typeface="Arial" panose="020B0604020202020204" pitchFamily="34" charset="0"/>
            </a:endParaRPr>
          </a:p>
          <a:p>
            <a:r>
              <a:rPr lang="en-US" altLang="zh-CN" dirty="0">
                <a:cs typeface="Arial" panose="020B0604020202020204" pitchFamily="34" charset="0"/>
              </a:rPr>
              <a:t>Further using mouse liver network and human lipid GWAS for gene discovery.</a:t>
            </a:r>
          </a:p>
          <a:p>
            <a:endParaRPr lang="en-US" altLang="zh-CN" dirty="0">
              <a:cs typeface="Arial" panose="020B0604020202020204" pitchFamily="34" charset="0"/>
            </a:endParaRPr>
          </a:p>
          <a:p>
            <a:endParaRPr lang="en-US" altLang="zh-CN" sz="1400" dirty="0">
              <a:cs typeface="Arial" panose="020B0604020202020204" pitchFamily="34" charset="0"/>
            </a:endParaRPr>
          </a:p>
          <a:p>
            <a:r>
              <a:rPr lang="en-US" altLang="zh-CN" dirty="0">
                <a:cs typeface="Arial" panose="020B0604020202020204" pitchFamily="34" charset="0"/>
              </a:rPr>
              <a:t>Validation of Sestrin1 as a gene that regulates cholesterol biosynthesis.</a:t>
            </a:r>
          </a:p>
          <a:p>
            <a:endParaRPr lang="zh-CN" altLang="en-US" dirty="0"/>
          </a:p>
        </p:txBody>
      </p:sp>
      <p:sp>
        <p:nvSpPr>
          <p:cNvPr id="4" name="Rectangle 3">
            <a:extLst>
              <a:ext uri="{FF2B5EF4-FFF2-40B4-BE49-F238E27FC236}">
                <a16:creationId xmlns:a16="http://schemas.microsoft.com/office/drawing/2014/main" id="{AEC2224A-91B6-43FF-B92B-C64A26C71CA9}"/>
              </a:ext>
            </a:extLst>
          </p:cNvPr>
          <p:cNvSpPr/>
          <p:nvPr/>
        </p:nvSpPr>
        <p:spPr>
          <a:xfrm>
            <a:off x="8685912" y="6436644"/>
            <a:ext cx="3506088" cy="369332"/>
          </a:xfrm>
          <a:prstGeom prst="rect">
            <a:avLst/>
          </a:prstGeom>
        </p:spPr>
        <p:txBody>
          <a:bodyPr wrap="none">
            <a:spAutoFit/>
          </a:bodyPr>
          <a:lstStyle/>
          <a:p>
            <a:r>
              <a:rPr lang="en-US" b="1" i="1" dirty="0">
                <a:latin typeface="Arial" panose="020B0604020202020204" pitchFamily="34" charset="0"/>
                <a:cs typeface="Arial" panose="020B0604020202020204" pitchFamily="34" charset="0"/>
              </a:rPr>
              <a:t>Li, et al. Cell Metabolism,2020.</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0935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262E10-7AF3-4774-A409-16F6DE413392}"/>
              </a:ext>
            </a:extLst>
          </p:cNvPr>
          <p:cNvPicPr>
            <a:picLocks noChangeAspect="1"/>
          </p:cNvPicPr>
          <p:nvPr/>
        </p:nvPicPr>
        <p:blipFill>
          <a:blip r:embed="rId2"/>
          <a:stretch>
            <a:fillRect/>
          </a:stretch>
        </p:blipFill>
        <p:spPr>
          <a:xfrm>
            <a:off x="2093101" y="1229310"/>
            <a:ext cx="8005798" cy="5058319"/>
          </a:xfrm>
          <a:prstGeom prst="rect">
            <a:avLst/>
          </a:prstGeom>
        </p:spPr>
      </p:pic>
      <p:sp>
        <p:nvSpPr>
          <p:cNvPr id="8" name="Title 1">
            <a:extLst>
              <a:ext uri="{FF2B5EF4-FFF2-40B4-BE49-F238E27FC236}">
                <a16:creationId xmlns:a16="http://schemas.microsoft.com/office/drawing/2014/main" id="{6618B1A0-32B1-40C0-9B90-B8083AF533D0}"/>
              </a:ext>
            </a:extLst>
          </p:cNvPr>
          <p:cNvSpPr txBox="1">
            <a:spLocks/>
          </p:cNvSpPr>
          <p:nvPr/>
        </p:nvSpPr>
        <p:spPr>
          <a:xfrm>
            <a:off x="-332875" y="48126"/>
            <a:ext cx="1313447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cs typeface="Arial" panose="020B0604020202020204" pitchFamily="34" charset="0"/>
              </a:rPr>
              <a:t>Networks Identified Sesn1 As Novel Cholesterol Gene</a:t>
            </a:r>
          </a:p>
        </p:txBody>
      </p:sp>
      <p:sp>
        <p:nvSpPr>
          <p:cNvPr id="5" name="Rectangle 4">
            <a:extLst>
              <a:ext uri="{FF2B5EF4-FFF2-40B4-BE49-F238E27FC236}">
                <a16:creationId xmlns:a16="http://schemas.microsoft.com/office/drawing/2014/main" id="{D9C39C23-494D-4413-A04A-D334E095CD1D}"/>
              </a:ext>
            </a:extLst>
          </p:cNvPr>
          <p:cNvSpPr/>
          <p:nvPr/>
        </p:nvSpPr>
        <p:spPr>
          <a:xfrm>
            <a:off x="8750080" y="6452686"/>
            <a:ext cx="3506088" cy="369332"/>
          </a:xfrm>
          <a:prstGeom prst="rect">
            <a:avLst/>
          </a:prstGeom>
        </p:spPr>
        <p:txBody>
          <a:bodyPr wrap="none">
            <a:spAutoFit/>
          </a:bodyPr>
          <a:lstStyle/>
          <a:p>
            <a:r>
              <a:rPr lang="en-US" b="1" i="1" dirty="0">
                <a:latin typeface="Arial" panose="020B0604020202020204" pitchFamily="34" charset="0"/>
                <a:cs typeface="Arial" panose="020B0604020202020204" pitchFamily="34" charset="0"/>
              </a:rPr>
              <a:t>Li, et al. Cell Metabolism,2020.</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4750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55CB6-D56A-4F45-8F74-01E72FFCEE44}"/>
              </a:ext>
            </a:extLst>
          </p:cNvPr>
          <p:cNvSpPr>
            <a:spLocks noGrp="1"/>
          </p:cNvSpPr>
          <p:nvPr>
            <p:ph type="title"/>
          </p:nvPr>
        </p:nvSpPr>
        <p:spPr>
          <a:xfrm>
            <a:off x="613611" y="1829572"/>
            <a:ext cx="10515600" cy="1325563"/>
          </a:xfrm>
        </p:spPr>
        <p:txBody>
          <a:bodyPr>
            <a:noAutofit/>
          </a:bodyPr>
          <a:lstStyle/>
          <a:p>
            <a:pPr algn="ctr"/>
            <a:r>
              <a:rPr lang="en-US" altLang="zh-CN" sz="3600" b="1" dirty="0">
                <a:cs typeface="Arial" panose="020B0604020202020204" pitchFamily="34" charset="0"/>
              </a:rPr>
              <a:t>Project 2</a:t>
            </a:r>
            <a:br>
              <a:rPr lang="en-US" altLang="zh-CN" sz="4000" b="1" dirty="0">
                <a:latin typeface="+mn-lt"/>
                <a:cs typeface="Arial" panose="020B0604020202020204" pitchFamily="34" charset="0"/>
              </a:rPr>
            </a:br>
            <a:br>
              <a:rPr lang="en-US" altLang="zh-CN" sz="4000" b="1" dirty="0">
                <a:latin typeface="+mn-lt"/>
                <a:cs typeface="Arial" panose="020B0604020202020204" pitchFamily="34" charset="0"/>
              </a:rPr>
            </a:br>
            <a:r>
              <a:rPr lang="en-US" altLang="zh-CN" sz="3600" b="1" dirty="0">
                <a:latin typeface="+mn-lt"/>
                <a:cs typeface="Arial" panose="020B0604020202020204" pitchFamily="34" charset="0"/>
              </a:rPr>
              <a:t>Construction of Genome-Wide Epistasis Atlas for Exploring Metabolic Traits</a:t>
            </a:r>
            <a:endParaRPr lang="zh-CN" altLang="en-US" dirty="0"/>
          </a:p>
        </p:txBody>
      </p:sp>
    </p:spTree>
    <p:extLst>
      <p:ext uri="{BB962C8B-B14F-4D97-AF65-F5344CB8AC3E}">
        <p14:creationId xmlns:p14="http://schemas.microsoft.com/office/powerpoint/2010/main" val="2745426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8F2FDE-521D-4FE0-B49B-BDA39EEDE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072" y="1727011"/>
            <a:ext cx="7371856" cy="4737083"/>
          </a:xfrm>
          <a:prstGeom prst="rect">
            <a:avLst/>
          </a:prstGeom>
        </p:spPr>
      </p:pic>
      <p:sp>
        <p:nvSpPr>
          <p:cNvPr id="6" name="Title 1">
            <a:extLst>
              <a:ext uri="{FF2B5EF4-FFF2-40B4-BE49-F238E27FC236}">
                <a16:creationId xmlns:a16="http://schemas.microsoft.com/office/drawing/2014/main" id="{39C67D80-96E2-46CF-9438-A3EC47FDB40F}"/>
              </a:ext>
            </a:extLst>
          </p:cNvPr>
          <p:cNvSpPr txBox="1">
            <a:spLocks/>
          </p:cNvSpPr>
          <p:nvPr/>
        </p:nvSpPr>
        <p:spPr>
          <a:xfrm>
            <a:off x="838200" y="1112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cs typeface="Arial" panose="020B0604020202020204" pitchFamily="34" charset="0"/>
              </a:rPr>
              <a:t>Epistasis: Non-Additive Gene-Gene Interaction</a:t>
            </a:r>
          </a:p>
        </p:txBody>
      </p:sp>
    </p:spTree>
    <p:extLst>
      <p:ext uri="{BB962C8B-B14F-4D97-AF65-F5344CB8AC3E}">
        <p14:creationId xmlns:p14="http://schemas.microsoft.com/office/powerpoint/2010/main" val="74490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F4AA6-4F82-474A-961D-CF821F615953}"/>
              </a:ext>
            </a:extLst>
          </p:cNvPr>
          <p:cNvSpPr>
            <a:spLocks noGrp="1"/>
          </p:cNvSpPr>
          <p:nvPr>
            <p:ph type="title"/>
          </p:nvPr>
        </p:nvSpPr>
        <p:spPr>
          <a:xfrm>
            <a:off x="535214" y="256603"/>
            <a:ext cx="11353800" cy="1325563"/>
          </a:xfrm>
        </p:spPr>
        <p:txBody>
          <a:bodyPr/>
          <a:lstStyle/>
          <a:p>
            <a:pPr algn="ctr"/>
            <a:r>
              <a:rPr lang="en-US" altLang="zh-CN" sz="3600" b="1" dirty="0">
                <a:cs typeface="Arial" panose="020B0604020202020204" pitchFamily="34" charset="0"/>
              </a:rPr>
              <a:t>Factored Spectrally Transformed Linear Mixed Models </a:t>
            </a:r>
            <a:br>
              <a:rPr lang="en-US" altLang="zh-CN" sz="3600" b="1" dirty="0">
                <a:cs typeface="Arial" panose="020B0604020202020204" pitchFamily="34" charset="0"/>
              </a:rPr>
            </a:br>
            <a:r>
              <a:rPr lang="en-US" altLang="zh-CN" sz="3600" b="1" dirty="0">
                <a:cs typeface="Arial" panose="020B0604020202020204" pitchFamily="34" charset="0"/>
              </a:rPr>
              <a:t>(</a:t>
            </a:r>
            <a:r>
              <a:rPr lang="en-US" altLang="zh-CN" sz="3600" b="1" dirty="0" err="1">
                <a:cs typeface="Arial" panose="020B0604020202020204" pitchFamily="34" charset="0"/>
              </a:rPr>
              <a:t>FaST</a:t>
            </a:r>
            <a:r>
              <a:rPr lang="en-US" altLang="zh-CN" sz="3600" b="1" dirty="0">
                <a:cs typeface="Arial" panose="020B0604020202020204" pitchFamily="34" charset="0"/>
              </a:rPr>
              <a:t>-LMM)</a:t>
            </a:r>
            <a:endParaRPr lang="zh-CN" altLang="en-US" sz="3600" b="1" dirty="0">
              <a:cs typeface="Arial" panose="020B0604020202020204" pitchFamily="34" charset="0"/>
            </a:endParaRPr>
          </a:p>
        </p:txBody>
      </p:sp>
      <p:sp>
        <p:nvSpPr>
          <p:cNvPr id="3" name="Content Placeholder 2">
            <a:extLst>
              <a:ext uri="{FF2B5EF4-FFF2-40B4-BE49-F238E27FC236}">
                <a16:creationId xmlns:a16="http://schemas.microsoft.com/office/drawing/2014/main" id="{48A5055B-49BC-47B2-AF83-59746FC24B5A}"/>
              </a:ext>
            </a:extLst>
          </p:cNvPr>
          <p:cNvSpPr>
            <a:spLocks noGrp="1"/>
          </p:cNvSpPr>
          <p:nvPr>
            <p:ph idx="1"/>
          </p:nvPr>
        </p:nvSpPr>
        <p:spPr>
          <a:xfrm>
            <a:off x="767443" y="1891524"/>
            <a:ext cx="11121571" cy="3074952"/>
          </a:xfrm>
        </p:spPr>
        <p:txBody>
          <a:bodyPr>
            <a:normAutofit/>
          </a:bodyPr>
          <a:lstStyle/>
          <a:p>
            <a:r>
              <a:rPr lang="en-US" altLang="zh-CN" b="1" dirty="0" err="1"/>
              <a:t>FaST</a:t>
            </a:r>
            <a:r>
              <a:rPr lang="en-US" altLang="zh-CN" dirty="0"/>
              <a:t>-</a:t>
            </a:r>
            <a:r>
              <a:rPr lang="en-US" altLang="zh-CN" b="1" dirty="0"/>
              <a:t>LMM</a:t>
            </a:r>
            <a:r>
              <a:rPr lang="en-US" altLang="zh-CN" dirty="0"/>
              <a:t> is a general purpose GWAS algorithm to perform univariate GWAS; tests for </a:t>
            </a:r>
            <a:r>
              <a:rPr lang="en-US" altLang="zh-CN" b="1" dirty="0"/>
              <a:t>epistasis</a:t>
            </a:r>
            <a:r>
              <a:rPr lang="en-US" altLang="zh-CN" dirty="0"/>
              <a:t>; corrections for cellular heterogeneity via the inclusion of principal components; set association tests; and heritability estimation.</a:t>
            </a:r>
          </a:p>
          <a:p>
            <a:endParaRPr lang="en-US" altLang="zh-CN" sz="2000" dirty="0"/>
          </a:p>
          <a:p>
            <a:r>
              <a:rPr lang="en-US" altLang="zh-CN" dirty="0"/>
              <a:t>To select two pairwise SNPs (SNP 1 and SNP2), and test SNP-SNP interactions on complex traits. </a:t>
            </a:r>
            <a:endParaRPr lang="zh-CN" altLang="en-US" dirty="0"/>
          </a:p>
        </p:txBody>
      </p:sp>
      <p:sp>
        <p:nvSpPr>
          <p:cNvPr id="4" name="Rectangle 3">
            <a:extLst>
              <a:ext uri="{FF2B5EF4-FFF2-40B4-BE49-F238E27FC236}">
                <a16:creationId xmlns:a16="http://schemas.microsoft.com/office/drawing/2014/main" id="{CC21785C-6600-462F-8378-ECA06FC18EC7}"/>
              </a:ext>
            </a:extLst>
          </p:cNvPr>
          <p:cNvSpPr/>
          <p:nvPr/>
        </p:nvSpPr>
        <p:spPr>
          <a:xfrm>
            <a:off x="8121655" y="6401584"/>
            <a:ext cx="4070345" cy="369332"/>
          </a:xfrm>
          <a:prstGeom prst="rect">
            <a:avLst/>
          </a:prstGeom>
        </p:spPr>
        <p:txBody>
          <a:bodyPr wrap="none">
            <a:spAutoFit/>
          </a:bodyPr>
          <a:lstStyle/>
          <a:p>
            <a:r>
              <a:rPr lang="en-US" b="1" i="1" dirty="0">
                <a:latin typeface="Arial" panose="020B0604020202020204" pitchFamily="34" charset="0"/>
                <a:cs typeface="Arial" panose="020B0604020202020204" pitchFamily="34" charset="0"/>
              </a:rPr>
              <a:t>Lippert, et al. Nature Methods,2011.</a:t>
            </a:r>
            <a:endParaRPr lang="en-US" i="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985AC00-33AD-4D1C-A627-03677322182E}"/>
              </a:ext>
            </a:extLst>
          </p:cNvPr>
          <p:cNvSpPr/>
          <p:nvPr/>
        </p:nvSpPr>
        <p:spPr>
          <a:xfrm>
            <a:off x="4299583" y="5486777"/>
            <a:ext cx="3822072" cy="523220"/>
          </a:xfrm>
          <a:prstGeom prst="rect">
            <a:avLst/>
          </a:prstGeom>
        </p:spPr>
        <p:txBody>
          <a:bodyPr wrap="none">
            <a:spAutoFit/>
          </a:bodyPr>
          <a:lstStyle/>
          <a:p>
            <a:r>
              <a:rPr lang="en-US" altLang="zh-CN" sz="2800" b="1" dirty="0">
                <a:cs typeface="Arial" panose="020B0604020202020204" pitchFamily="34" charset="0"/>
              </a:rPr>
              <a:t>Exhaustive Computation</a:t>
            </a:r>
            <a:endParaRPr lang="zh-CN" altLang="en-US" sz="2800" dirty="0"/>
          </a:p>
        </p:txBody>
      </p:sp>
    </p:spTree>
    <p:extLst>
      <p:ext uri="{BB962C8B-B14F-4D97-AF65-F5344CB8AC3E}">
        <p14:creationId xmlns:p14="http://schemas.microsoft.com/office/powerpoint/2010/main" val="2819633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883F902-AD49-4883-92BA-13B3B58D6501}"/>
              </a:ext>
            </a:extLst>
          </p:cNvPr>
          <p:cNvSpPr>
            <a:spLocks noGrp="1"/>
          </p:cNvSpPr>
          <p:nvPr>
            <p:ph type="title"/>
          </p:nvPr>
        </p:nvSpPr>
        <p:spPr>
          <a:xfrm>
            <a:off x="272143" y="408667"/>
            <a:ext cx="11353800" cy="1325563"/>
          </a:xfrm>
        </p:spPr>
        <p:txBody>
          <a:bodyPr>
            <a:normAutofit fontScale="90000"/>
          </a:bodyPr>
          <a:lstStyle/>
          <a:p>
            <a:pPr algn="ctr"/>
            <a:r>
              <a:rPr lang="en-US" altLang="zh-CN" sz="4100" b="1" dirty="0"/>
              <a:t>Computation Burden to Conduct Exhaustive Genome-Wide Epistatic Analysis </a:t>
            </a:r>
            <a:br>
              <a:rPr lang="en-US" altLang="zh-CN" dirty="0">
                <a:solidFill>
                  <a:srgbClr val="FF0000"/>
                </a:solidFill>
              </a:rPr>
            </a:br>
            <a:endParaRPr lang="zh-CN" altLang="en-US" dirty="0"/>
          </a:p>
        </p:txBody>
      </p:sp>
      <p:pic>
        <p:nvPicPr>
          <p:cNvPr id="4" name="Picture 3">
            <a:extLst>
              <a:ext uri="{FF2B5EF4-FFF2-40B4-BE49-F238E27FC236}">
                <a16:creationId xmlns:a16="http://schemas.microsoft.com/office/drawing/2014/main" id="{FE781FBF-E0AD-4AE4-9BFA-CCBD7E098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182" y="1950130"/>
            <a:ext cx="5844532" cy="4499203"/>
          </a:xfrm>
          <a:prstGeom prst="rect">
            <a:avLst/>
          </a:prstGeom>
        </p:spPr>
      </p:pic>
      <p:sp>
        <p:nvSpPr>
          <p:cNvPr id="2" name="Rectangle 1">
            <a:extLst>
              <a:ext uri="{FF2B5EF4-FFF2-40B4-BE49-F238E27FC236}">
                <a16:creationId xmlns:a16="http://schemas.microsoft.com/office/drawing/2014/main" id="{40E71980-FA2D-485C-8D1E-4F82D1C279A1}"/>
              </a:ext>
            </a:extLst>
          </p:cNvPr>
          <p:cNvSpPr/>
          <p:nvPr/>
        </p:nvSpPr>
        <p:spPr>
          <a:xfrm>
            <a:off x="7202905" y="2864838"/>
            <a:ext cx="4567417" cy="1508105"/>
          </a:xfrm>
          <a:prstGeom prst="rect">
            <a:avLst/>
          </a:prstGeom>
        </p:spPr>
        <p:txBody>
          <a:bodyPr wrap="square">
            <a:spAutoFit/>
          </a:bodyPr>
          <a:lstStyle/>
          <a:p>
            <a:pPr algn="just"/>
            <a:r>
              <a:rPr lang="en-US" altLang="zh-CN" sz="2000" dirty="0">
                <a:solidFill>
                  <a:schemeClr val="accent5">
                    <a:lumMod val="50000"/>
                  </a:schemeClr>
                </a:solidFill>
                <a:latin typeface="Times New Roman" panose="02020603050405020304" pitchFamily="18" charset="0"/>
                <a:cs typeface="Times New Roman" panose="02020603050405020304" pitchFamily="18" charset="0"/>
              </a:rPr>
              <a:t>Needs </a:t>
            </a:r>
            <a:r>
              <a:rPr lang="en-US" altLang="zh-CN" sz="2400" b="1" dirty="0">
                <a:solidFill>
                  <a:schemeClr val="accent5">
                    <a:lumMod val="50000"/>
                  </a:schemeClr>
                </a:solidFill>
                <a:latin typeface="Times New Roman" panose="02020603050405020304" pitchFamily="18" charset="0"/>
                <a:cs typeface="Times New Roman" panose="02020603050405020304" pitchFamily="18" charset="0"/>
              </a:rPr>
              <a:t>20 billion computations </a:t>
            </a:r>
            <a:r>
              <a:rPr lang="en-US" altLang="zh-CN" sz="2000" dirty="0">
                <a:solidFill>
                  <a:schemeClr val="accent5">
                    <a:lumMod val="50000"/>
                  </a:schemeClr>
                </a:solidFill>
                <a:latin typeface="Times New Roman" panose="02020603050405020304" pitchFamily="18" charset="0"/>
                <a:cs typeface="Times New Roman" panose="02020603050405020304" pitchFamily="18" charset="0"/>
              </a:rPr>
              <a:t>for all pairwise SNPs analysis for all mouse SNPs. The estimate computation time is ~ </a:t>
            </a:r>
            <a:r>
              <a:rPr lang="en-US" altLang="zh-CN" sz="2800" dirty="0">
                <a:solidFill>
                  <a:srgbClr val="FF0000"/>
                </a:solidFill>
                <a:latin typeface="Times New Roman" panose="02020603050405020304" pitchFamily="18" charset="0"/>
                <a:cs typeface="Times New Roman" panose="02020603050405020304" pitchFamily="18" charset="0"/>
              </a:rPr>
              <a:t>three years </a:t>
            </a:r>
            <a:r>
              <a:rPr lang="en-US" altLang="zh-CN" sz="2000" dirty="0">
                <a:solidFill>
                  <a:schemeClr val="accent5">
                    <a:lumMod val="50000"/>
                  </a:schemeClr>
                </a:solidFill>
                <a:latin typeface="Times New Roman" panose="02020603050405020304" pitchFamily="18" charset="0"/>
                <a:cs typeface="Times New Roman" panose="02020603050405020304" pitchFamily="18" charset="0"/>
              </a:rPr>
              <a:t>in computer.</a:t>
            </a:r>
          </a:p>
        </p:txBody>
      </p:sp>
      <p:sp>
        <p:nvSpPr>
          <p:cNvPr id="6" name="Rectangle 5">
            <a:extLst>
              <a:ext uri="{FF2B5EF4-FFF2-40B4-BE49-F238E27FC236}">
                <a16:creationId xmlns:a16="http://schemas.microsoft.com/office/drawing/2014/main" id="{38C30614-9AE9-43F6-B6C0-AB84ED9E5FAE}"/>
              </a:ext>
            </a:extLst>
          </p:cNvPr>
          <p:cNvSpPr/>
          <p:nvPr/>
        </p:nvSpPr>
        <p:spPr>
          <a:xfrm>
            <a:off x="8185775" y="6464629"/>
            <a:ext cx="4006225"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Li, et al. </a:t>
            </a:r>
            <a:r>
              <a:rPr lang="en-US" b="1" i="1" dirty="0">
                <a:latin typeface="Arial" panose="020B0604020202020204" pitchFamily="34" charset="0"/>
                <a:cs typeface="Arial" panose="020B0604020202020204" pitchFamily="34" charset="0"/>
              </a:rPr>
              <a:t>Manuscript In preparation.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8205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C959-BEA2-47EC-98AA-02C66617E0F3}"/>
              </a:ext>
            </a:extLst>
          </p:cNvPr>
          <p:cNvSpPr>
            <a:spLocks noGrp="1"/>
          </p:cNvSpPr>
          <p:nvPr>
            <p:ph type="title"/>
          </p:nvPr>
        </p:nvSpPr>
        <p:spPr>
          <a:xfrm>
            <a:off x="1049592" y="205467"/>
            <a:ext cx="10515600" cy="1325563"/>
          </a:xfrm>
        </p:spPr>
        <p:txBody>
          <a:bodyPr>
            <a:normAutofit/>
          </a:bodyPr>
          <a:lstStyle/>
          <a:p>
            <a:pPr algn="ctr"/>
            <a:r>
              <a:rPr lang="en-US" altLang="zh-CN" sz="3700" b="1" dirty="0"/>
              <a:t>Directed Acyclic Graph (DAG) </a:t>
            </a:r>
            <a:r>
              <a:rPr lang="en-US" altLang="zh-CN" dirty="0"/>
              <a:t>in </a:t>
            </a:r>
            <a:r>
              <a:rPr lang="en-US" altLang="zh-CN" sz="3700" b="1" dirty="0"/>
              <a:t>Epistatic Computation</a:t>
            </a:r>
            <a:br>
              <a:rPr lang="en-US" altLang="zh-CN" dirty="0">
                <a:solidFill>
                  <a:srgbClr val="FF0000"/>
                </a:solidFill>
              </a:rPr>
            </a:br>
            <a:endParaRPr lang="zh-CN" altLang="en-US" dirty="0"/>
          </a:p>
        </p:txBody>
      </p:sp>
      <p:sp>
        <p:nvSpPr>
          <p:cNvPr id="3" name="Rectangle 2">
            <a:extLst>
              <a:ext uri="{FF2B5EF4-FFF2-40B4-BE49-F238E27FC236}">
                <a16:creationId xmlns:a16="http://schemas.microsoft.com/office/drawing/2014/main" id="{CBA1328E-FD81-4AA3-93CF-FCA2FC5AEE3C}"/>
              </a:ext>
            </a:extLst>
          </p:cNvPr>
          <p:cNvSpPr/>
          <p:nvPr/>
        </p:nvSpPr>
        <p:spPr>
          <a:xfrm>
            <a:off x="160421" y="3474578"/>
            <a:ext cx="2513431" cy="1122947"/>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800" dirty="0"/>
              <a:t>20 Billion Computations</a:t>
            </a:r>
            <a:endParaRPr lang="zh-CN" altLang="en-US" sz="2800" dirty="0"/>
          </a:p>
        </p:txBody>
      </p:sp>
      <p:sp>
        <p:nvSpPr>
          <p:cNvPr id="6" name="Rectangle 5">
            <a:extLst>
              <a:ext uri="{FF2B5EF4-FFF2-40B4-BE49-F238E27FC236}">
                <a16:creationId xmlns:a16="http://schemas.microsoft.com/office/drawing/2014/main" id="{0CC402D9-4961-4050-A459-E23AD70CB271}"/>
              </a:ext>
            </a:extLst>
          </p:cNvPr>
          <p:cNvSpPr/>
          <p:nvPr/>
        </p:nvSpPr>
        <p:spPr>
          <a:xfrm>
            <a:off x="4326191" y="1363579"/>
            <a:ext cx="1481050" cy="681788"/>
          </a:xfrm>
          <a:prstGeom prst="rect">
            <a:avLst/>
          </a:prstGeom>
          <a:solidFill>
            <a:srgbClr val="FFC000"/>
          </a:solidFill>
          <a:ln>
            <a:solidFill>
              <a:schemeClr val="tx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800" dirty="0"/>
              <a:t>Job 1</a:t>
            </a:r>
            <a:endParaRPr lang="zh-CN" altLang="en-US" sz="2800" dirty="0"/>
          </a:p>
        </p:txBody>
      </p:sp>
      <p:sp>
        <p:nvSpPr>
          <p:cNvPr id="7" name="Rectangle 6">
            <a:extLst>
              <a:ext uri="{FF2B5EF4-FFF2-40B4-BE49-F238E27FC236}">
                <a16:creationId xmlns:a16="http://schemas.microsoft.com/office/drawing/2014/main" id="{795F3DCA-CABA-474D-BC5A-EE965FD55118}"/>
              </a:ext>
            </a:extLst>
          </p:cNvPr>
          <p:cNvSpPr/>
          <p:nvPr/>
        </p:nvSpPr>
        <p:spPr>
          <a:xfrm>
            <a:off x="4326191" y="2348248"/>
            <a:ext cx="1481050" cy="681788"/>
          </a:xfrm>
          <a:prstGeom prst="rect">
            <a:avLst/>
          </a:prstGeom>
          <a:solidFill>
            <a:srgbClr val="FFC000"/>
          </a:solidFill>
          <a:ln>
            <a:solidFill>
              <a:schemeClr val="tx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800" dirty="0"/>
              <a:t>Job 2</a:t>
            </a:r>
            <a:endParaRPr lang="zh-CN" altLang="en-US" sz="2800" dirty="0"/>
          </a:p>
        </p:txBody>
      </p:sp>
      <p:sp>
        <p:nvSpPr>
          <p:cNvPr id="8" name="Rectangle 7">
            <a:extLst>
              <a:ext uri="{FF2B5EF4-FFF2-40B4-BE49-F238E27FC236}">
                <a16:creationId xmlns:a16="http://schemas.microsoft.com/office/drawing/2014/main" id="{6B4168EE-25A3-4C11-914C-6EFAE5AF6A41}"/>
              </a:ext>
            </a:extLst>
          </p:cNvPr>
          <p:cNvSpPr/>
          <p:nvPr/>
        </p:nvSpPr>
        <p:spPr>
          <a:xfrm>
            <a:off x="4326191" y="3405104"/>
            <a:ext cx="1481050" cy="681788"/>
          </a:xfrm>
          <a:prstGeom prst="rect">
            <a:avLst/>
          </a:prstGeom>
          <a:solidFill>
            <a:srgbClr val="FFC000"/>
          </a:solidFill>
          <a:ln>
            <a:solidFill>
              <a:schemeClr val="tx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800" dirty="0"/>
              <a:t>Job 3</a:t>
            </a:r>
            <a:endParaRPr lang="zh-CN" altLang="en-US" sz="2800" dirty="0"/>
          </a:p>
        </p:txBody>
      </p:sp>
      <p:sp>
        <p:nvSpPr>
          <p:cNvPr id="9" name="Rectangle 8">
            <a:extLst>
              <a:ext uri="{FF2B5EF4-FFF2-40B4-BE49-F238E27FC236}">
                <a16:creationId xmlns:a16="http://schemas.microsoft.com/office/drawing/2014/main" id="{DC5136B2-3752-4A4C-B750-A1D25E851312}"/>
              </a:ext>
            </a:extLst>
          </p:cNvPr>
          <p:cNvSpPr/>
          <p:nvPr/>
        </p:nvSpPr>
        <p:spPr>
          <a:xfrm>
            <a:off x="4213897" y="5428817"/>
            <a:ext cx="1753766" cy="681788"/>
          </a:xfrm>
          <a:prstGeom prst="rect">
            <a:avLst/>
          </a:prstGeom>
          <a:solidFill>
            <a:srgbClr val="FFC000"/>
          </a:solidFill>
          <a:ln>
            <a:solidFill>
              <a:schemeClr val="tx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800" dirty="0"/>
              <a:t>Job 60,000</a:t>
            </a:r>
            <a:endParaRPr lang="zh-CN" altLang="en-US" sz="2800" dirty="0"/>
          </a:p>
        </p:txBody>
      </p:sp>
      <p:sp>
        <p:nvSpPr>
          <p:cNvPr id="10" name="Rectangle 9">
            <a:extLst>
              <a:ext uri="{FF2B5EF4-FFF2-40B4-BE49-F238E27FC236}">
                <a16:creationId xmlns:a16="http://schemas.microsoft.com/office/drawing/2014/main" id="{BB54B14F-5FC2-4F18-AD20-4302C5D92334}"/>
              </a:ext>
            </a:extLst>
          </p:cNvPr>
          <p:cNvSpPr/>
          <p:nvPr/>
        </p:nvSpPr>
        <p:spPr>
          <a:xfrm>
            <a:off x="4774007" y="4619872"/>
            <a:ext cx="585417" cy="584775"/>
          </a:xfrm>
          <a:prstGeom prst="rect">
            <a:avLst/>
          </a:prstGeom>
        </p:spPr>
        <p:txBody>
          <a:bodyPr wrap="none">
            <a:spAutoFit/>
          </a:bodyPr>
          <a:lstStyle/>
          <a:p>
            <a:r>
              <a:rPr lang="en-US" altLang="zh-CN" sz="3200" b="1" dirty="0"/>
              <a:t>….</a:t>
            </a:r>
            <a:endParaRPr lang="zh-CN" altLang="en-US" sz="3200" b="1" dirty="0"/>
          </a:p>
        </p:txBody>
      </p:sp>
      <p:sp>
        <p:nvSpPr>
          <p:cNvPr id="11" name="Rectangle 10">
            <a:extLst>
              <a:ext uri="{FF2B5EF4-FFF2-40B4-BE49-F238E27FC236}">
                <a16:creationId xmlns:a16="http://schemas.microsoft.com/office/drawing/2014/main" id="{82A9A668-45E4-4FB1-B2FC-6B848D9E658B}"/>
              </a:ext>
            </a:extLst>
          </p:cNvPr>
          <p:cNvSpPr/>
          <p:nvPr/>
        </p:nvSpPr>
        <p:spPr>
          <a:xfrm>
            <a:off x="7145190" y="3244429"/>
            <a:ext cx="2241595" cy="1583991"/>
          </a:xfrm>
          <a:prstGeom prst="rect">
            <a:avLst/>
          </a:prstGeom>
          <a:solidFill>
            <a:schemeClr val="accent5">
              <a:lumMod val="60000"/>
              <a:lumOff val="40000"/>
            </a:schemeClr>
          </a:solidFill>
          <a:ln>
            <a:solidFill>
              <a:schemeClr val="tx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800" dirty="0"/>
              <a:t>Filter Significant Interactions</a:t>
            </a:r>
            <a:endParaRPr lang="zh-CN" altLang="en-US" sz="2800" dirty="0"/>
          </a:p>
        </p:txBody>
      </p:sp>
      <p:sp>
        <p:nvSpPr>
          <p:cNvPr id="12" name="Arrow: Right 11">
            <a:extLst>
              <a:ext uri="{FF2B5EF4-FFF2-40B4-BE49-F238E27FC236}">
                <a16:creationId xmlns:a16="http://schemas.microsoft.com/office/drawing/2014/main" id="{60AAD334-67A3-4E99-89FD-B967348C48A4}"/>
              </a:ext>
            </a:extLst>
          </p:cNvPr>
          <p:cNvSpPr/>
          <p:nvPr/>
        </p:nvSpPr>
        <p:spPr>
          <a:xfrm>
            <a:off x="2864207" y="3801978"/>
            <a:ext cx="1017981" cy="510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Arrow: Right 12">
            <a:extLst>
              <a:ext uri="{FF2B5EF4-FFF2-40B4-BE49-F238E27FC236}">
                <a16:creationId xmlns:a16="http://schemas.microsoft.com/office/drawing/2014/main" id="{586C13E5-5AFD-4FE8-BA82-BD6CAD6096B0}"/>
              </a:ext>
            </a:extLst>
          </p:cNvPr>
          <p:cNvSpPr/>
          <p:nvPr/>
        </p:nvSpPr>
        <p:spPr>
          <a:xfrm>
            <a:off x="6057363" y="3787939"/>
            <a:ext cx="1017981" cy="510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Arrow: Right 14">
            <a:extLst>
              <a:ext uri="{FF2B5EF4-FFF2-40B4-BE49-F238E27FC236}">
                <a16:creationId xmlns:a16="http://schemas.microsoft.com/office/drawing/2014/main" id="{D03EFD9B-1CB0-4026-A8C5-2BC329275282}"/>
              </a:ext>
            </a:extLst>
          </p:cNvPr>
          <p:cNvSpPr/>
          <p:nvPr/>
        </p:nvSpPr>
        <p:spPr>
          <a:xfrm>
            <a:off x="9494779" y="3700900"/>
            <a:ext cx="1017981" cy="510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15">
            <a:extLst>
              <a:ext uri="{FF2B5EF4-FFF2-40B4-BE49-F238E27FC236}">
                <a16:creationId xmlns:a16="http://schemas.microsoft.com/office/drawing/2014/main" id="{45208E3D-DFE4-47A3-8BF7-6F1F61DF39D8}"/>
              </a:ext>
            </a:extLst>
          </p:cNvPr>
          <p:cNvSpPr/>
          <p:nvPr/>
        </p:nvSpPr>
        <p:spPr>
          <a:xfrm>
            <a:off x="10620754" y="3247803"/>
            <a:ext cx="1315451" cy="1583991"/>
          </a:xfrm>
          <a:prstGeom prst="rect">
            <a:avLst/>
          </a:prstGeom>
          <a:solidFill>
            <a:schemeClr val="bg1">
              <a:lumMod val="95000"/>
            </a:schemeClr>
          </a:solidFill>
          <a:ln>
            <a:solidFill>
              <a:schemeClr val="tx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800" dirty="0"/>
              <a:t>Return </a:t>
            </a:r>
          </a:p>
          <a:p>
            <a:pPr algn="ctr"/>
            <a:r>
              <a:rPr lang="en-US" altLang="zh-CN" sz="2800" dirty="0"/>
              <a:t>Sorted Results</a:t>
            </a:r>
            <a:endParaRPr lang="zh-CN" altLang="en-US" sz="2800" dirty="0"/>
          </a:p>
        </p:txBody>
      </p:sp>
      <p:sp>
        <p:nvSpPr>
          <p:cNvPr id="4" name="Rectangle 3">
            <a:extLst>
              <a:ext uri="{FF2B5EF4-FFF2-40B4-BE49-F238E27FC236}">
                <a16:creationId xmlns:a16="http://schemas.microsoft.com/office/drawing/2014/main" id="{6C00BF3E-6DBE-410F-ACEE-B73CD7A302E0}"/>
              </a:ext>
            </a:extLst>
          </p:cNvPr>
          <p:cNvSpPr/>
          <p:nvPr/>
        </p:nvSpPr>
        <p:spPr>
          <a:xfrm>
            <a:off x="3005458" y="3344510"/>
            <a:ext cx="710451" cy="461665"/>
          </a:xfrm>
          <a:prstGeom prst="rect">
            <a:avLst/>
          </a:prstGeom>
        </p:spPr>
        <p:txBody>
          <a:bodyPr wrap="none">
            <a:spAutoFit/>
          </a:bodyPr>
          <a:lstStyle/>
          <a:p>
            <a:r>
              <a:rPr lang="en-US" altLang="zh-CN" sz="2400" dirty="0"/>
              <a:t>split</a:t>
            </a:r>
            <a:endParaRPr lang="zh-CN" altLang="en-US" sz="2400" dirty="0"/>
          </a:p>
        </p:txBody>
      </p:sp>
      <p:sp>
        <p:nvSpPr>
          <p:cNvPr id="17" name="Rectangle 16">
            <a:extLst>
              <a:ext uri="{FF2B5EF4-FFF2-40B4-BE49-F238E27FC236}">
                <a16:creationId xmlns:a16="http://schemas.microsoft.com/office/drawing/2014/main" id="{96234BE2-3DDA-43CA-8AD1-9892B774EA6B}"/>
              </a:ext>
            </a:extLst>
          </p:cNvPr>
          <p:cNvSpPr/>
          <p:nvPr/>
        </p:nvSpPr>
        <p:spPr>
          <a:xfrm>
            <a:off x="6095315" y="3335195"/>
            <a:ext cx="780855" cy="461665"/>
          </a:xfrm>
          <a:prstGeom prst="rect">
            <a:avLst/>
          </a:prstGeom>
        </p:spPr>
        <p:txBody>
          <a:bodyPr wrap="none">
            <a:spAutoFit/>
          </a:bodyPr>
          <a:lstStyle/>
          <a:p>
            <a:r>
              <a:rPr lang="en-US" altLang="zh-CN" sz="2400" dirty="0"/>
              <a:t>filter</a:t>
            </a:r>
            <a:endParaRPr lang="zh-CN" altLang="en-US" sz="2400" dirty="0"/>
          </a:p>
        </p:txBody>
      </p:sp>
      <p:sp>
        <p:nvSpPr>
          <p:cNvPr id="18" name="Rectangle 17">
            <a:extLst>
              <a:ext uri="{FF2B5EF4-FFF2-40B4-BE49-F238E27FC236}">
                <a16:creationId xmlns:a16="http://schemas.microsoft.com/office/drawing/2014/main" id="{064DA8A4-EC41-4DB6-9F76-A45EA699E25A}"/>
              </a:ext>
            </a:extLst>
          </p:cNvPr>
          <p:cNvSpPr/>
          <p:nvPr/>
        </p:nvSpPr>
        <p:spPr>
          <a:xfrm>
            <a:off x="9655805" y="3344491"/>
            <a:ext cx="800219" cy="461665"/>
          </a:xfrm>
          <a:prstGeom prst="rect">
            <a:avLst/>
          </a:prstGeom>
        </p:spPr>
        <p:txBody>
          <a:bodyPr wrap="none">
            <a:spAutoFit/>
          </a:bodyPr>
          <a:lstStyle/>
          <a:p>
            <a:r>
              <a:rPr lang="en-US" altLang="zh-CN" sz="2400" dirty="0"/>
              <a:t>Rank</a:t>
            </a:r>
            <a:endParaRPr lang="zh-CN" altLang="en-US" sz="2400" dirty="0"/>
          </a:p>
        </p:txBody>
      </p:sp>
    </p:spTree>
    <p:extLst>
      <p:ext uri="{BB962C8B-B14F-4D97-AF65-F5344CB8AC3E}">
        <p14:creationId xmlns:p14="http://schemas.microsoft.com/office/powerpoint/2010/main" val="3950015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62A4F-AFF8-4D72-84E3-7AE08AB08BEC}"/>
              </a:ext>
            </a:extLst>
          </p:cNvPr>
          <p:cNvSpPr>
            <a:spLocks noGrp="1"/>
          </p:cNvSpPr>
          <p:nvPr>
            <p:ph type="title"/>
          </p:nvPr>
        </p:nvSpPr>
        <p:spPr>
          <a:xfrm>
            <a:off x="535054" y="214686"/>
            <a:ext cx="10515600" cy="1325563"/>
          </a:xfrm>
        </p:spPr>
        <p:txBody>
          <a:bodyPr>
            <a:normAutofit/>
          </a:bodyPr>
          <a:lstStyle/>
          <a:p>
            <a:pPr algn="ctr"/>
            <a:r>
              <a:rPr lang="en-US" altLang="zh-CN" sz="3600" b="1" dirty="0">
                <a:cs typeface="Arial" panose="020B0604020202020204" pitchFamily="34" charset="0"/>
              </a:rPr>
              <a:t>The Goal of Genetics: </a:t>
            </a:r>
            <a:br>
              <a:rPr lang="en-US" altLang="zh-CN" sz="3600" b="1" dirty="0">
                <a:cs typeface="Arial" panose="020B0604020202020204" pitchFamily="34" charset="0"/>
              </a:rPr>
            </a:br>
            <a:r>
              <a:rPr lang="en-US" altLang="zh-CN" sz="3600" b="1" dirty="0">
                <a:cs typeface="Arial" panose="020B0604020202020204" pitchFamily="34" charset="0"/>
              </a:rPr>
              <a:t>From Genotype to Phenotype</a:t>
            </a:r>
            <a:endParaRPr lang="zh-CN" altLang="en-US" sz="3600" b="1" dirty="0">
              <a:cs typeface="Arial" panose="020B0604020202020204" pitchFamily="34" charset="0"/>
            </a:endParaRPr>
          </a:p>
        </p:txBody>
      </p:sp>
      <p:sp>
        <p:nvSpPr>
          <p:cNvPr id="5" name="object 2">
            <a:extLst>
              <a:ext uri="{FF2B5EF4-FFF2-40B4-BE49-F238E27FC236}">
                <a16:creationId xmlns:a16="http://schemas.microsoft.com/office/drawing/2014/main" id="{F214674C-7F8E-4DEA-B732-D05E91DB3102}"/>
              </a:ext>
            </a:extLst>
          </p:cNvPr>
          <p:cNvSpPr txBox="1"/>
          <p:nvPr/>
        </p:nvSpPr>
        <p:spPr>
          <a:xfrm>
            <a:off x="3955000" y="2041375"/>
            <a:ext cx="3667760" cy="939800"/>
          </a:xfrm>
          <a:prstGeom prst="rect">
            <a:avLst/>
          </a:prstGeom>
        </p:spPr>
        <p:txBody>
          <a:bodyPr vert="horz" wrap="square" lIns="0" tIns="12700" rIns="0" bIns="0" rtlCol="0">
            <a:spAutoFit/>
          </a:bodyPr>
          <a:lstStyle/>
          <a:p>
            <a:pPr marL="12700">
              <a:lnSpc>
                <a:spcPct val="100000"/>
              </a:lnSpc>
              <a:spcBef>
                <a:spcPts val="100"/>
              </a:spcBef>
            </a:pPr>
            <a:r>
              <a:rPr sz="6000" spc="-10" dirty="0">
                <a:latin typeface="Arial"/>
                <a:cs typeface="Arial"/>
              </a:rPr>
              <a:t>P</a:t>
            </a:r>
            <a:r>
              <a:rPr sz="6000" spc="-5" dirty="0">
                <a:latin typeface="Arial"/>
                <a:cs typeface="Arial"/>
              </a:rPr>
              <a:t>henotype</a:t>
            </a:r>
            <a:endParaRPr sz="6000" dirty="0">
              <a:latin typeface="Arial"/>
              <a:cs typeface="Arial"/>
            </a:endParaRPr>
          </a:p>
        </p:txBody>
      </p:sp>
      <p:sp>
        <p:nvSpPr>
          <p:cNvPr id="6" name="object 3">
            <a:extLst>
              <a:ext uri="{FF2B5EF4-FFF2-40B4-BE49-F238E27FC236}">
                <a16:creationId xmlns:a16="http://schemas.microsoft.com/office/drawing/2014/main" id="{57711DEF-BB55-4228-85B5-4A4EBC945C49}"/>
              </a:ext>
            </a:extLst>
          </p:cNvPr>
          <p:cNvSpPr txBox="1"/>
          <p:nvPr/>
        </p:nvSpPr>
        <p:spPr>
          <a:xfrm>
            <a:off x="4126450" y="5244823"/>
            <a:ext cx="3329940" cy="939800"/>
          </a:xfrm>
          <a:prstGeom prst="rect">
            <a:avLst/>
          </a:prstGeom>
        </p:spPr>
        <p:txBody>
          <a:bodyPr vert="horz" wrap="square" lIns="0" tIns="12700" rIns="0" bIns="0" rtlCol="0">
            <a:spAutoFit/>
          </a:bodyPr>
          <a:lstStyle/>
          <a:p>
            <a:pPr marL="12700">
              <a:lnSpc>
                <a:spcPct val="100000"/>
              </a:lnSpc>
              <a:spcBef>
                <a:spcPts val="100"/>
              </a:spcBef>
            </a:pPr>
            <a:r>
              <a:rPr sz="6000" spc="-5" dirty="0">
                <a:latin typeface="Arial"/>
                <a:cs typeface="Arial"/>
              </a:rPr>
              <a:t>Genotype</a:t>
            </a:r>
            <a:endParaRPr sz="6000" dirty="0">
              <a:latin typeface="Arial"/>
              <a:cs typeface="Arial"/>
            </a:endParaRPr>
          </a:p>
        </p:txBody>
      </p:sp>
      <p:grpSp>
        <p:nvGrpSpPr>
          <p:cNvPr id="7" name="object 4">
            <a:extLst>
              <a:ext uri="{FF2B5EF4-FFF2-40B4-BE49-F238E27FC236}">
                <a16:creationId xmlns:a16="http://schemas.microsoft.com/office/drawing/2014/main" id="{2B32A72F-0CBF-4292-B6C4-F600838CC0F4}"/>
              </a:ext>
            </a:extLst>
          </p:cNvPr>
          <p:cNvGrpSpPr/>
          <p:nvPr/>
        </p:nvGrpSpPr>
        <p:grpSpPr>
          <a:xfrm>
            <a:off x="5086393" y="3229753"/>
            <a:ext cx="1445260" cy="1903730"/>
            <a:chOff x="3851147" y="2764535"/>
            <a:chExt cx="1445260" cy="1903730"/>
          </a:xfrm>
        </p:grpSpPr>
        <p:sp>
          <p:nvSpPr>
            <p:cNvPr id="8" name="object 5">
              <a:extLst>
                <a:ext uri="{FF2B5EF4-FFF2-40B4-BE49-F238E27FC236}">
                  <a16:creationId xmlns:a16="http://schemas.microsoft.com/office/drawing/2014/main" id="{8920F627-503C-4BDE-91A0-A47892BA40F8}"/>
                </a:ext>
              </a:extLst>
            </p:cNvPr>
            <p:cNvSpPr/>
            <p:nvPr/>
          </p:nvSpPr>
          <p:spPr>
            <a:xfrm>
              <a:off x="3865625" y="2779013"/>
              <a:ext cx="1416050" cy="1874520"/>
            </a:xfrm>
            <a:custGeom>
              <a:avLst/>
              <a:gdLst/>
              <a:ahLst/>
              <a:cxnLst/>
              <a:rect l="l" t="t" r="r" b="b"/>
              <a:pathLst>
                <a:path w="1416050" h="1874520">
                  <a:moveTo>
                    <a:pt x="1061847" y="0"/>
                  </a:moveTo>
                  <a:lnTo>
                    <a:pt x="353949" y="0"/>
                  </a:lnTo>
                  <a:lnTo>
                    <a:pt x="353949" y="1166622"/>
                  </a:lnTo>
                  <a:lnTo>
                    <a:pt x="0" y="1166622"/>
                  </a:lnTo>
                  <a:lnTo>
                    <a:pt x="707898" y="1874520"/>
                  </a:lnTo>
                  <a:lnTo>
                    <a:pt x="1415796" y="1166622"/>
                  </a:lnTo>
                  <a:lnTo>
                    <a:pt x="1061847" y="1166622"/>
                  </a:lnTo>
                  <a:lnTo>
                    <a:pt x="1061847" y="0"/>
                  </a:lnTo>
                  <a:close/>
                </a:path>
              </a:pathLst>
            </a:custGeom>
            <a:solidFill>
              <a:srgbClr val="E7E6E6"/>
            </a:solidFill>
          </p:spPr>
          <p:txBody>
            <a:bodyPr wrap="square" lIns="0" tIns="0" rIns="0" bIns="0" rtlCol="0"/>
            <a:lstStyle/>
            <a:p>
              <a:endParaRPr/>
            </a:p>
          </p:txBody>
        </p:sp>
        <p:sp>
          <p:nvSpPr>
            <p:cNvPr id="9" name="object 6">
              <a:extLst>
                <a:ext uri="{FF2B5EF4-FFF2-40B4-BE49-F238E27FC236}">
                  <a16:creationId xmlns:a16="http://schemas.microsoft.com/office/drawing/2014/main" id="{CD9AA30D-55EC-48FE-8EB5-3A50F4FE3C9B}"/>
                </a:ext>
              </a:extLst>
            </p:cNvPr>
            <p:cNvSpPr/>
            <p:nvPr/>
          </p:nvSpPr>
          <p:spPr>
            <a:xfrm>
              <a:off x="3865625" y="2779013"/>
              <a:ext cx="1416050" cy="1874520"/>
            </a:xfrm>
            <a:custGeom>
              <a:avLst/>
              <a:gdLst/>
              <a:ahLst/>
              <a:cxnLst/>
              <a:rect l="l" t="t" r="r" b="b"/>
              <a:pathLst>
                <a:path w="1416050" h="1874520">
                  <a:moveTo>
                    <a:pt x="0" y="1166622"/>
                  </a:moveTo>
                  <a:lnTo>
                    <a:pt x="353949" y="1166622"/>
                  </a:lnTo>
                  <a:lnTo>
                    <a:pt x="353949" y="0"/>
                  </a:lnTo>
                  <a:lnTo>
                    <a:pt x="1061847" y="0"/>
                  </a:lnTo>
                  <a:lnTo>
                    <a:pt x="1061847" y="1166622"/>
                  </a:lnTo>
                  <a:lnTo>
                    <a:pt x="1415796" y="1166622"/>
                  </a:lnTo>
                  <a:lnTo>
                    <a:pt x="707898" y="1874520"/>
                  </a:lnTo>
                  <a:lnTo>
                    <a:pt x="0" y="1166622"/>
                  </a:lnTo>
                  <a:close/>
                </a:path>
              </a:pathLst>
            </a:custGeom>
            <a:ln w="28956">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503656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C959-BEA2-47EC-98AA-02C66617E0F3}"/>
              </a:ext>
            </a:extLst>
          </p:cNvPr>
          <p:cNvSpPr>
            <a:spLocks noGrp="1"/>
          </p:cNvSpPr>
          <p:nvPr>
            <p:ph type="title"/>
          </p:nvPr>
        </p:nvSpPr>
        <p:spPr>
          <a:xfrm>
            <a:off x="1049592" y="236688"/>
            <a:ext cx="10515600" cy="1325563"/>
          </a:xfrm>
        </p:spPr>
        <p:txBody>
          <a:bodyPr/>
          <a:lstStyle/>
          <a:p>
            <a:pPr algn="ctr"/>
            <a:r>
              <a:rPr lang="en-US" altLang="zh-CN" sz="3700" b="1" dirty="0"/>
              <a:t>Epistatic Computation Pipeline</a:t>
            </a:r>
            <a:br>
              <a:rPr lang="en-US" altLang="zh-CN" dirty="0">
                <a:solidFill>
                  <a:srgbClr val="FF0000"/>
                </a:solidFill>
              </a:rPr>
            </a:br>
            <a:endParaRPr lang="zh-CN" altLang="en-US" dirty="0"/>
          </a:p>
        </p:txBody>
      </p:sp>
      <p:pic>
        <p:nvPicPr>
          <p:cNvPr id="4" name="Picture 3">
            <a:extLst>
              <a:ext uri="{FF2B5EF4-FFF2-40B4-BE49-F238E27FC236}">
                <a16:creationId xmlns:a16="http://schemas.microsoft.com/office/drawing/2014/main" id="{0DF67755-5B40-4BE2-9BF0-FFC5EC51D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592" y="1562251"/>
            <a:ext cx="10703962" cy="4427500"/>
          </a:xfrm>
          <a:prstGeom prst="rect">
            <a:avLst/>
          </a:prstGeom>
        </p:spPr>
      </p:pic>
      <p:sp>
        <p:nvSpPr>
          <p:cNvPr id="5" name="Rectangle 4">
            <a:extLst>
              <a:ext uri="{FF2B5EF4-FFF2-40B4-BE49-F238E27FC236}">
                <a16:creationId xmlns:a16="http://schemas.microsoft.com/office/drawing/2014/main" id="{EA350DAC-ACFA-4FD9-B924-FA96E2651FD9}"/>
              </a:ext>
            </a:extLst>
          </p:cNvPr>
          <p:cNvSpPr/>
          <p:nvPr/>
        </p:nvSpPr>
        <p:spPr>
          <a:xfrm>
            <a:off x="8185775" y="6426529"/>
            <a:ext cx="4006225"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Li, et al. </a:t>
            </a:r>
            <a:r>
              <a:rPr lang="en-US" b="1" i="1" dirty="0">
                <a:latin typeface="Arial" panose="020B0604020202020204" pitchFamily="34" charset="0"/>
                <a:cs typeface="Arial" panose="020B0604020202020204" pitchFamily="34" charset="0"/>
              </a:rPr>
              <a:t>Manuscript In preparation.</a:t>
            </a:r>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6912C65-14BC-4DD8-A4AF-AD906B6F129A}"/>
              </a:ext>
            </a:extLst>
          </p:cNvPr>
          <p:cNvSpPr/>
          <p:nvPr/>
        </p:nvSpPr>
        <p:spPr>
          <a:xfrm>
            <a:off x="8073479" y="1429634"/>
            <a:ext cx="2956633" cy="702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rPr>
              <a:t>CONDOR Access</a:t>
            </a:r>
            <a:endParaRPr lang="zh-CN" altLang="en-US" sz="2800" b="1" dirty="0">
              <a:solidFill>
                <a:schemeClr val="tx1"/>
              </a:solidFill>
            </a:endParaRPr>
          </a:p>
        </p:txBody>
      </p:sp>
    </p:spTree>
    <p:extLst>
      <p:ext uri="{BB962C8B-B14F-4D97-AF65-F5344CB8AC3E}">
        <p14:creationId xmlns:p14="http://schemas.microsoft.com/office/powerpoint/2010/main" val="1285836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74E97A-88C0-4093-8026-B72D2E176F16}"/>
              </a:ext>
            </a:extLst>
          </p:cNvPr>
          <p:cNvSpPr/>
          <p:nvPr/>
        </p:nvSpPr>
        <p:spPr>
          <a:xfrm>
            <a:off x="541983" y="4276445"/>
            <a:ext cx="11108033" cy="1200329"/>
          </a:xfrm>
          <a:prstGeom prst="rect">
            <a:avLst/>
          </a:prstGeom>
        </p:spPr>
        <p:txBody>
          <a:bodyPr wrap="square">
            <a:spAutoFit/>
          </a:bodyPr>
          <a:lstStyle/>
          <a:p>
            <a:pPr algn="just"/>
            <a:r>
              <a:rPr lang="en-US" altLang="zh-CN" sz="2400" dirty="0">
                <a:latin typeface="Arial" panose="020B0604020202020204" pitchFamily="34" charset="0"/>
                <a:cs typeface="Arial" panose="020B0604020202020204" pitchFamily="34" charset="0"/>
              </a:rPr>
              <a:t>Using resource from high-throughput computing  (CHTC) and open-science grid (OSG) Cloud Computation Service, we could finish all computational jobs for one complex trait within </a:t>
            </a:r>
            <a:r>
              <a:rPr lang="en-US" altLang="zh-CN" sz="2400" b="1" dirty="0">
                <a:latin typeface="Arial" panose="020B0604020202020204" pitchFamily="34" charset="0"/>
                <a:cs typeface="Arial" panose="020B0604020202020204" pitchFamily="34" charset="0"/>
              </a:rPr>
              <a:t>two weeks</a:t>
            </a:r>
            <a:r>
              <a:rPr lang="en-US" altLang="zh-CN" sz="2400" dirty="0">
                <a:latin typeface="Arial" panose="020B0604020202020204" pitchFamily="34" charset="0"/>
                <a:cs typeface="Arial" panose="020B0604020202020204" pitchFamily="34" charset="0"/>
              </a:rPr>
              <a:t>.</a:t>
            </a:r>
          </a:p>
        </p:txBody>
      </p:sp>
      <p:sp>
        <p:nvSpPr>
          <p:cNvPr id="5" name="Title 1">
            <a:extLst>
              <a:ext uri="{FF2B5EF4-FFF2-40B4-BE49-F238E27FC236}">
                <a16:creationId xmlns:a16="http://schemas.microsoft.com/office/drawing/2014/main" id="{74AE632E-92E4-4A90-8303-1187C8822713}"/>
              </a:ext>
            </a:extLst>
          </p:cNvPr>
          <p:cNvSpPr txBox="1">
            <a:spLocks/>
          </p:cNvSpPr>
          <p:nvPr/>
        </p:nvSpPr>
        <p:spPr>
          <a:xfrm>
            <a:off x="650830" y="1428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700" b="1" dirty="0"/>
              <a:t>Epistatic Computation Efficiency</a:t>
            </a:r>
            <a:endParaRPr lang="zh-CN" altLang="en-US" dirty="0"/>
          </a:p>
        </p:txBody>
      </p:sp>
      <p:sp>
        <p:nvSpPr>
          <p:cNvPr id="6" name="Rectangle 5">
            <a:extLst>
              <a:ext uri="{FF2B5EF4-FFF2-40B4-BE49-F238E27FC236}">
                <a16:creationId xmlns:a16="http://schemas.microsoft.com/office/drawing/2014/main" id="{884A6ABC-45EB-4952-BAF5-3C669FE30270}"/>
              </a:ext>
            </a:extLst>
          </p:cNvPr>
          <p:cNvSpPr/>
          <p:nvPr/>
        </p:nvSpPr>
        <p:spPr>
          <a:xfrm>
            <a:off x="3083495" y="1902920"/>
            <a:ext cx="6798441" cy="1938992"/>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Submitted jobs: 60,000 jobs</a:t>
            </a:r>
          </a:p>
          <a:p>
            <a:r>
              <a:rPr lang="en-US" sz="2400" b="1" dirty="0">
                <a:latin typeface="Arial" panose="020B0604020202020204" pitchFamily="34" charset="0"/>
                <a:cs typeface="Arial" panose="020B0604020202020204" pitchFamily="34" charset="0"/>
              </a:rPr>
              <a:t>Request:  1 Gb Memory / 16 Gb Disk</a:t>
            </a:r>
          </a:p>
          <a:p>
            <a:r>
              <a:rPr lang="en-US" sz="2400" b="1" dirty="0">
                <a:latin typeface="Arial" panose="020B0604020202020204" pitchFamily="34" charset="0"/>
                <a:cs typeface="Arial" panose="020B0604020202020204" pitchFamily="34" charset="0"/>
              </a:rPr>
              <a:t>Running jobs: ~ 1000-2000 jobs</a:t>
            </a:r>
          </a:p>
          <a:p>
            <a:r>
              <a:rPr lang="en-US" sz="2400" b="1" dirty="0">
                <a:latin typeface="Arial" panose="020B0604020202020204" pitchFamily="34" charset="0"/>
                <a:cs typeface="Arial" panose="020B0604020202020204" pitchFamily="34" charset="0"/>
              </a:rPr>
              <a:t>Running time: 15 min per job</a:t>
            </a:r>
          </a:p>
          <a:p>
            <a:pPr algn="ctr"/>
            <a:endParaRPr lang="en-US" sz="2400"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4ACEBBB-38FF-4B48-98BF-32EC5988B405}"/>
              </a:ext>
            </a:extLst>
          </p:cNvPr>
          <p:cNvSpPr/>
          <p:nvPr/>
        </p:nvSpPr>
        <p:spPr>
          <a:xfrm>
            <a:off x="2880599" y="5911307"/>
            <a:ext cx="6430799" cy="461665"/>
          </a:xfrm>
          <a:prstGeom prst="rect">
            <a:avLst/>
          </a:prstGeom>
        </p:spPr>
        <p:txBody>
          <a:bodyPr wrap="none">
            <a:spAutoFit/>
          </a:bodyPr>
          <a:lstStyle/>
          <a:p>
            <a:r>
              <a:rPr lang="en-US" altLang="zh-CN" sz="2400" b="1" dirty="0">
                <a:latin typeface="Arial" panose="020B0604020202020204" pitchFamily="34" charset="0"/>
                <a:cs typeface="Arial" panose="020B0604020202020204" pitchFamily="34" charset="0"/>
              </a:rPr>
              <a:t>We have 20 traits ,  Project is still on-going</a:t>
            </a:r>
            <a:endParaRPr lang="zh-CN" altLang="en-US" sz="2400" dirty="0"/>
          </a:p>
        </p:txBody>
      </p:sp>
    </p:spTree>
    <p:extLst>
      <p:ext uri="{BB962C8B-B14F-4D97-AF65-F5344CB8AC3E}">
        <p14:creationId xmlns:p14="http://schemas.microsoft.com/office/powerpoint/2010/main" val="2763085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11">
            <a:extLst>
              <a:ext uri="{FF2B5EF4-FFF2-40B4-BE49-F238E27FC236}">
                <a16:creationId xmlns:a16="http://schemas.microsoft.com/office/drawing/2014/main" id="{E7F055D9-C635-42DF-9D28-59D1C207B9D7}"/>
              </a:ext>
            </a:extLst>
          </p:cNvPr>
          <p:cNvPicPr/>
          <p:nvPr/>
        </p:nvPicPr>
        <p:blipFill>
          <a:blip r:embed="rId3" cstate="print"/>
          <a:stretch>
            <a:fillRect/>
          </a:stretch>
        </p:blipFill>
        <p:spPr>
          <a:xfrm>
            <a:off x="279988" y="1917913"/>
            <a:ext cx="4096109" cy="4750339"/>
          </a:xfrm>
          <a:prstGeom prst="rect">
            <a:avLst/>
          </a:prstGeom>
        </p:spPr>
      </p:pic>
      <p:sp>
        <p:nvSpPr>
          <p:cNvPr id="6" name="Title 1">
            <a:extLst>
              <a:ext uri="{FF2B5EF4-FFF2-40B4-BE49-F238E27FC236}">
                <a16:creationId xmlns:a16="http://schemas.microsoft.com/office/drawing/2014/main" id="{D62DFE34-BE0C-430B-B221-CC6D19DB248C}"/>
              </a:ext>
            </a:extLst>
          </p:cNvPr>
          <p:cNvSpPr txBox="1">
            <a:spLocks/>
          </p:cNvSpPr>
          <p:nvPr/>
        </p:nvSpPr>
        <p:spPr>
          <a:xfrm>
            <a:off x="325415" y="211836"/>
            <a:ext cx="1154117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700" b="1" dirty="0"/>
              <a:t>Using Permutation to Identify Epistatic Interaction Threshold</a:t>
            </a:r>
            <a:endParaRPr lang="zh-CN" altLang="en-US" sz="3700" b="1" dirty="0"/>
          </a:p>
        </p:txBody>
      </p:sp>
      <p:sp>
        <p:nvSpPr>
          <p:cNvPr id="7" name="Rectangle 6">
            <a:extLst>
              <a:ext uri="{FF2B5EF4-FFF2-40B4-BE49-F238E27FC236}">
                <a16:creationId xmlns:a16="http://schemas.microsoft.com/office/drawing/2014/main" id="{EB3C88C3-7A79-4726-8665-9F587165A2EF}"/>
              </a:ext>
            </a:extLst>
          </p:cNvPr>
          <p:cNvSpPr/>
          <p:nvPr/>
        </p:nvSpPr>
        <p:spPr>
          <a:xfrm>
            <a:off x="4412178" y="2350915"/>
            <a:ext cx="7779822" cy="1323439"/>
          </a:xfrm>
          <a:prstGeom prst="rect">
            <a:avLst/>
          </a:prstGeom>
        </p:spPr>
        <p:txBody>
          <a:bodyPr wrap="none">
            <a:spAutoFit/>
          </a:bodyPr>
          <a:lstStyle/>
          <a:p>
            <a:r>
              <a:rPr lang="en-US" altLang="zh-CN" sz="2800" dirty="0"/>
              <a:t>Permute all labels for 100 times to get randomized </a:t>
            </a:r>
          </a:p>
          <a:p>
            <a:r>
              <a:rPr lang="en-US" altLang="zh-CN" sz="2800" dirty="0"/>
              <a:t>threshold value.</a:t>
            </a:r>
          </a:p>
          <a:p>
            <a:endParaRPr lang="zh-CN" altLang="en-US" sz="2400" dirty="0"/>
          </a:p>
        </p:txBody>
      </p:sp>
      <p:sp>
        <p:nvSpPr>
          <p:cNvPr id="8" name="Rectangle 7">
            <a:extLst>
              <a:ext uri="{FF2B5EF4-FFF2-40B4-BE49-F238E27FC236}">
                <a16:creationId xmlns:a16="http://schemas.microsoft.com/office/drawing/2014/main" id="{831CB310-FB8D-4646-954E-23E775A7378F}"/>
              </a:ext>
            </a:extLst>
          </p:cNvPr>
          <p:cNvSpPr/>
          <p:nvPr/>
        </p:nvSpPr>
        <p:spPr>
          <a:xfrm>
            <a:off x="4096109" y="4054868"/>
            <a:ext cx="7884915" cy="1200329"/>
          </a:xfrm>
          <a:prstGeom prst="rect">
            <a:avLst/>
          </a:prstGeom>
        </p:spPr>
        <p:txBody>
          <a:bodyPr wrap="none">
            <a:spAutoFit/>
          </a:bodyPr>
          <a:lstStyle/>
          <a:p>
            <a:pPr algn="ctr"/>
            <a:r>
              <a:rPr lang="en-US" altLang="zh-CN" sz="2400" dirty="0"/>
              <a:t>Run epistatic interaction computation 100 times in </a:t>
            </a:r>
            <a:r>
              <a:rPr lang="en-US" altLang="zh-CN" sz="2400" b="1" dirty="0"/>
              <a:t>OSG </a:t>
            </a:r>
          </a:p>
          <a:p>
            <a:pPr algn="ctr"/>
            <a:r>
              <a:rPr lang="en-US" altLang="zh-CN" sz="2400" dirty="0"/>
              <a:t>to calculate the 5% p value threshold, choose the top 2 values</a:t>
            </a:r>
          </a:p>
          <a:p>
            <a:pPr algn="ctr"/>
            <a:r>
              <a:rPr lang="en-US" altLang="zh-CN" sz="2400" dirty="0"/>
              <a:t>as the threshold for the significant epistatic values. </a:t>
            </a:r>
            <a:endParaRPr lang="zh-CN" altLang="en-US" sz="2400" dirty="0"/>
          </a:p>
        </p:txBody>
      </p:sp>
    </p:spTree>
    <p:extLst>
      <p:ext uri="{BB962C8B-B14F-4D97-AF65-F5344CB8AC3E}">
        <p14:creationId xmlns:p14="http://schemas.microsoft.com/office/powerpoint/2010/main" val="3888153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029869-DA19-4CE9-8AC5-E7C8E93DEAE5}"/>
              </a:ext>
            </a:extLst>
          </p:cNvPr>
          <p:cNvPicPr>
            <a:picLocks noChangeAspect="1"/>
          </p:cNvPicPr>
          <p:nvPr/>
        </p:nvPicPr>
        <p:blipFill rotWithShape="1">
          <a:blip r:embed="rId2"/>
          <a:srcRect t="13984" r="13974" b="15156"/>
          <a:stretch/>
        </p:blipFill>
        <p:spPr>
          <a:xfrm>
            <a:off x="6300352" y="2169003"/>
            <a:ext cx="5460323" cy="3938500"/>
          </a:xfrm>
          <a:prstGeom prst="rect">
            <a:avLst/>
          </a:prstGeom>
        </p:spPr>
      </p:pic>
      <p:sp>
        <p:nvSpPr>
          <p:cNvPr id="2" name="Title 1">
            <a:extLst>
              <a:ext uri="{FF2B5EF4-FFF2-40B4-BE49-F238E27FC236}">
                <a16:creationId xmlns:a16="http://schemas.microsoft.com/office/drawing/2014/main" id="{2D68D1DB-BCAC-4BDC-B7D4-CD20111352EB}"/>
              </a:ext>
            </a:extLst>
          </p:cNvPr>
          <p:cNvSpPr>
            <a:spLocks noGrp="1"/>
          </p:cNvSpPr>
          <p:nvPr>
            <p:ph type="title"/>
          </p:nvPr>
        </p:nvSpPr>
        <p:spPr>
          <a:xfrm>
            <a:off x="838200" y="100239"/>
            <a:ext cx="10515600" cy="1325563"/>
          </a:xfrm>
        </p:spPr>
        <p:txBody>
          <a:bodyPr>
            <a:normAutofit/>
          </a:bodyPr>
          <a:lstStyle/>
          <a:p>
            <a:pPr algn="ctr"/>
            <a:r>
              <a:rPr lang="en-US" altLang="zh-CN" sz="3700" b="1" dirty="0"/>
              <a:t>Our Pipeline Identified Epistatic Interactions between Two SNPs in Chromosome 2 and 7</a:t>
            </a:r>
            <a:endParaRPr lang="zh-CN" altLang="en-US" sz="3700" b="1" dirty="0"/>
          </a:p>
        </p:txBody>
      </p:sp>
      <p:pic>
        <p:nvPicPr>
          <p:cNvPr id="5" name="Picture 4">
            <a:extLst>
              <a:ext uri="{FF2B5EF4-FFF2-40B4-BE49-F238E27FC236}">
                <a16:creationId xmlns:a16="http://schemas.microsoft.com/office/drawing/2014/main" id="{2E73A8C1-5F34-4645-84A5-889B7E4E8AB9}"/>
              </a:ext>
            </a:extLst>
          </p:cNvPr>
          <p:cNvPicPr>
            <a:picLocks noChangeAspect="1"/>
          </p:cNvPicPr>
          <p:nvPr/>
        </p:nvPicPr>
        <p:blipFill>
          <a:blip r:embed="rId3"/>
          <a:stretch>
            <a:fillRect/>
          </a:stretch>
        </p:blipFill>
        <p:spPr>
          <a:xfrm>
            <a:off x="1107993" y="1849942"/>
            <a:ext cx="4576621" cy="4576621"/>
          </a:xfrm>
          <a:prstGeom prst="rect">
            <a:avLst/>
          </a:prstGeom>
        </p:spPr>
      </p:pic>
      <p:sp>
        <p:nvSpPr>
          <p:cNvPr id="6" name="Rectangle 5">
            <a:extLst>
              <a:ext uri="{FF2B5EF4-FFF2-40B4-BE49-F238E27FC236}">
                <a16:creationId xmlns:a16="http://schemas.microsoft.com/office/drawing/2014/main" id="{7DD171BD-CCB6-4B70-A31B-7170563672A8}"/>
              </a:ext>
            </a:extLst>
          </p:cNvPr>
          <p:cNvSpPr/>
          <p:nvPr/>
        </p:nvSpPr>
        <p:spPr>
          <a:xfrm>
            <a:off x="8185775" y="6388429"/>
            <a:ext cx="4006225"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Li, et al. </a:t>
            </a:r>
            <a:r>
              <a:rPr lang="en-US" b="1" i="1" dirty="0">
                <a:latin typeface="Arial" panose="020B0604020202020204" pitchFamily="34" charset="0"/>
                <a:cs typeface="Arial" panose="020B0604020202020204" pitchFamily="34" charset="0"/>
              </a:rPr>
              <a:t>Manuscript In preparation.</a:t>
            </a:r>
            <a:endParaRPr lang="en-US"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8EA6840-86E1-4983-A242-DA855B8C582E}"/>
              </a:ext>
            </a:extLst>
          </p:cNvPr>
          <p:cNvSpPr/>
          <p:nvPr/>
        </p:nvSpPr>
        <p:spPr>
          <a:xfrm>
            <a:off x="2792612" y="2749118"/>
            <a:ext cx="1207382" cy="400110"/>
          </a:xfrm>
          <a:prstGeom prst="rect">
            <a:avLst/>
          </a:prstGeom>
        </p:spPr>
        <p:txBody>
          <a:bodyPr wrap="none">
            <a:spAutoFit/>
          </a:bodyPr>
          <a:lstStyle/>
          <a:p>
            <a:r>
              <a:rPr lang="en-US" altLang="zh-CN" sz="2000" b="1" dirty="0">
                <a:solidFill>
                  <a:srgbClr val="FF0000"/>
                </a:solidFill>
              </a:rPr>
              <a:t> p &lt; 1e-8  </a:t>
            </a:r>
            <a:endParaRPr lang="zh-CN" altLang="en-US" sz="2000" dirty="0">
              <a:solidFill>
                <a:srgbClr val="FF0000"/>
              </a:solidFill>
            </a:endParaRPr>
          </a:p>
        </p:txBody>
      </p:sp>
    </p:spTree>
    <p:extLst>
      <p:ext uri="{BB962C8B-B14F-4D97-AF65-F5344CB8AC3E}">
        <p14:creationId xmlns:p14="http://schemas.microsoft.com/office/powerpoint/2010/main" val="3093872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7E8C5-A45A-451F-8141-8CF99D869415}"/>
              </a:ext>
            </a:extLst>
          </p:cNvPr>
          <p:cNvSpPr>
            <a:spLocks noGrp="1"/>
          </p:cNvSpPr>
          <p:nvPr>
            <p:ph type="title"/>
          </p:nvPr>
        </p:nvSpPr>
        <p:spPr>
          <a:xfrm>
            <a:off x="838200" y="98253"/>
            <a:ext cx="10515600" cy="1325563"/>
          </a:xfrm>
        </p:spPr>
        <p:txBody>
          <a:bodyPr>
            <a:normAutofit/>
          </a:bodyPr>
          <a:lstStyle/>
          <a:p>
            <a:pPr algn="ctr"/>
            <a:r>
              <a:rPr lang="en-US" altLang="zh-CN" sz="3700" b="1" dirty="0"/>
              <a:t>Epistatic Interactions between Two SNPs in Chromosome 2 and 7</a:t>
            </a:r>
            <a:endParaRPr lang="zh-CN" altLang="en-US" sz="3700" b="1" dirty="0"/>
          </a:p>
        </p:txBody>
      </p:sp>
      <p:sp>
        <p:nvSpPr>
          <p:cNvPr id="7" name="Rectangle 6">
            <a:extLst>
              <a:ext uri="{FF2B5EF4-FFF2-40B4-BE49-F238E27FC236}">
                <a16:creationId xmlns:a16="http://schemas.microsoft.com/office/drawing/2014/main" id="{AC133D88-6599-4BEB-9B18-5F0B0B3E097A}"/>
              </a:ext>
            </a:extLst>
          </p:cNvPr>
          <p:cNvSpPr/>
          <p:nvPr/>
        </p:nvSpPr>
        <p:spPr>
          <a:xfrm>
            <a:off x="8185775" y="6217885"/>
            <a:ext cx="4006225"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Li, et al. </a:t>
            </a:r>
            <a:r>
              <a:rPr lang="en-US" b="1" i="1" dirty="0">
                <a:latin typeface="Arial" panose="020B0604020202020204" pitchFamily="34" charset="0"/>
                <a:cs typeface="Arial" panose="020B0604020202020204" pitchFamily="34" charset="0"/>
              </a:rPr>
              <a:t>Manuscript In preparation.</a:t>
            </a:r>
            <a:endParaRPr lang="en-US" dirty="0">
              <a:latin typeface="Arial" panose="020B0604020202020204" pitchFamily="34" charset="0"/>
              <a:cs typeface="Arial" panose="020B0604020202020204" pitchFamily="34" charset="0"/>
            </a:endParaRPr>
          </a:p>
        </p:txBody>
      </p:sp>
      <p:pic>
        <p:nvPicPr>
          <p:cNvPr id="8" name="object 8">
            <a:extLst>
              <a:ext uri="{FF2B5EF4-FFF2-40B4-BE49-F238E27FC236}">
                <a16:creationId xmlns:a16="http://schemas.microsoft.com/office/drawing/2014/main" id="{EAF01A5E-140B-4B87-A509-1E2DCFA78251}"/>
              </a:ext>
            </a:extLst>
          </p:cNvPr>
          <p:cNvPicPr/>
          <p:nvPr/>
        </p:nvPicPr>
        <p:blipFill>
          <a:blip r:embed="rId2" cstate="print"/>
          <a:stretch>
            <a:fillRect/>
          </a:stretch>
        </p:blipFill>
        <p:spPr>
          <a:xfrm>
            <a:off x="1843178" y="1827823"/>
            <a:ext cx="8505644" cy="4158584"/>
          </a:xfrm>
          <a:prstGeom prst="rect">
            <a:avLst/>
          </a:prstGeom>
        </p:spPr>
      </p:pic>
    </p:spTree>
    <p:extLst>
      <p:ext uri="{BB962C8B-B14F-4D97-AF65-F5344CB8AC3E}">
        <p14:creationId xmlns:p14="http://schemas.microsoft.com/office/powerpoint/2010/main" val="25169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29FD2D-0502-4293-8253-867E6BDE5D63}"/>
              </a:ext>
            </a:extLst>
          </p:cNvPr>
          <p:cNvPicPr>
            <a:picLocks noChangeAspect="1"/>
          </p:cNvPicPr>
          <p:nvPr/>
        </p:nvPicPr>
        <p:blipFill>
          <a:blip r:embed="rId2"/>
          <a:stretch>
            <a:fillRect/>
          </a:stretch>
        </p:blipFill>
        <p:spPr>
          <a:xfrm>
            <a:off x="5811157" y="2458543"/>
            <a:ext cx="5950858" cy="3306032"/>
          </a:xfrm>
          <a:prstGeom prst="rect">
            <a:avLst/>
          </a:prstGeom>
        </p:spPr>
      </p:pic>
      <p:pic>
        <p:nvPicPr>
          <p:cNvPr id="5" name="Picture 4">
            <a:extLst>
              <a:ext uri="{FF2B5EF4-FFF2-40B4-BE49-F238E27FC236}">
                <a16:creationId xmlns:a16="http://schemas.microsoft.com/office/drawing/2014/main" id="{9F959A64-559F-46E3-8346-DAEDCF8F5CC8}"/>
              </a:ext>
            </a:extLst>
          </p:cNvPr>
          <p:cNvPicPr>
            <a:picLocks noChangeAspect="1"/>
          </p:cNvPicPr>
          <p:nvPr/>
        </p:nvPicPr>
        <p:blipFill>
          <a:blip r:embed="rId3"/>
          <a:stretch>
            <a:fillRect/>
          </a:stretch>
        </p:blipFill>
        <p:spPr>
          <a:xfrm>
            <a:off x="657677" y="2161566"/>
            <a:ext cx="4501459" cy="3238726"/>
          </a:xfrm>
          <a:prstGeom prst="rect">
            <a:avLst/>
          </a:prstGeom>
        </p:spPr>
      </p:pic>
      <p:sp>
        <p:nvSpPr>
          <p:cNvPr id="6" name="Title 1">
            <a:extLst>
              <a:ext uri="{FF2B5EF4-FFF2-40B4-BE49-F238E27FC236}">
                <a16:creationId xmlns:a16="http://schemas.microsoft.com/office/drawing/2014/main" id="{59F94572-9629-419D-A0BD-D879ECC1639C}"/>
              </a:ext>
            </a:extLst>
          </p:cNvPr>
          <p:cNvSpPr>
            <a:spLocks noGrp="1"/>
          </p:cNvSpPr>
          <p:nvPr>
            <p:ph type="title"/>
          </p:nvPr>
        </p:nvSpPr>
        <p:spPr>
          <a:xfrm>
            <a:off x="117930" y="76082"/>
            <a:ext cx="11647237" cy="1325563"/>
          </a:xfrm>
        </p:spPr>
        <p:txBody>
          <a:bodyPr>
            <a:normAutofit/>
          </a:bodyPr>
          <a:lstStyle/>
          <a:p>
            <a:pPr algn="ctr"/>
            <a:r>
              <a:rPr lang="en-US" altLang="zh-CN" sz="3700" b="1" dirty="0"/>
              <a:t>Validation of Epistatic Interactions By Mouse Crossing Model</a:t>
            </a:r>
            <a:endParaRPr lang="zh-CN" altLang="en-US" sz="3700" b="1" dirty="0"/>
          </a:p>
        </p:txBody>
      </p:sp>
      <p:sp>
        <p:nvSpPr>
          <p:cNvPr id="7" name="Rectangle 6">
            <a:extLst>
              <a:ext uri="{FF2B5EF4-FFF2-40B4-BE49-F238E27FC236}">
                <a16:creationId xmlns:a16="http://schemas.microsoft.com/office/drawing/2014/main" id="{0A6AA7CB-D678-4AF3-9826-F6C35AF111C5}"/>
              </a:ext>
            </a:extLst>
          </p:cNvPr>
          <p:cNvSpPr/>
          <p:nvPr/>
        </p:nvSpPr>
        <p:spPr>
          <a:xfrm>
            <a:off x="8185775" y="6334578"/>
            <a:ext cx="4006225"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Li, et al. </a:t>
            </a:r>
            <a:r>
              <a:rPr lang="en-US" b="1" i="1" dirty="0">
                <a:latin typeface="Arial" panose="020B0604020202020204" pitchFamily="34" charset="0"/>
                <a:cs typeface="Arial" panose="020B0604020202020204" pitchFamily="34" charset="0"/>
              </a:rPr>
              <a:t>Manuscript In preparation.</a:t>
            </a:r>
            <a:endParaRPr lang="en-US"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7DD0C15-13F2-4FCF-93B6-998FDDE41A49}"/>
              </a:ext>
            </a:extLst>
          </p:cNvPr>
          <p:cNvSpPr/>
          <p:nvPr/>
        </p:nvSpPr>
        <p:spPr>
          <a:xfrm>
            <a:off x="8630652" y="1894931"/>
            <a:ext cx="170046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Identified SNPs</a:t>
            </a:r>
            <a:endParaRPr lang="zh-CN" altLang="en-US" dirty="0"/>
          </a:p>
        </p:txBody>
      </p:sp>
    </p:spTree>
    <p:extLst>
      <p:ext uri="{BB962C8B-B14F-4D97-AF65-F5344CB8AC3E}">
        <p14:creationId xmlns:p14="http://schemas.microsoft.com/office/powerpoint/2010/main" val="292121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5E76E-6B6D-4021-AE9D-F79E6A0C2A09}"/>
              </a:ext>
            </a:extLst>
          </p:cNvPr>
          <p:cNvSpPr>
            <a:spLocks noGrp="1"/>
          </p:cNvSpPr>
          <p:nvPr>
            <p:ph type="title"/>
          </p:nvPr>
        </p:nvSpPr>
        <p:spPr>
          <a:xfrm>
            <a:off x="501316" y="397209"/>
            <a:ext cx="11097126" cy="1325563"/>
          </a:xfrm>
        </p:spPr>
        <p:txBody>
          <a:bodyPr/>
          <a:lstStyle/>
          <a:p>
            <a:pPr algn="ctr"/>
            <a:r>
              <a:rPr lang="en-US" altLang="zh-CN" sz="3700" b="1" dirty="0"/>
              <a:t>Advantages of Using OSG for Genomic Data Mining</a:t>
            </a:r>
            <a:endParaRPr lang="zh-CN" altLang="en-US" sz="3700" b="1" dirty="0"/>
          </a:p>
        </p:txBody>
      </p:sp>
      <p:sp>
        <p:nvSpPr>
          <p:cNvPr id="3" name="Content Placeholder 2">
            <a:extLst>
              <a:ext uri="{FF2B5EF4-FFF2-40B4-BE49-F238E27FC236}">
                <a16:creationId xmlns:a16="http://schemas.microsoft.com/office/drawing/2014/main" id="{6B572E3D-8534-42E5-8E54-EFF47C025358}"/>
              </a:ext>
            </a:extLst>
          </p:cNvPr>
          <p:cNvSpPr>
            <a:spLocks noGrp="1"/>
          </p:cNvSpPr>
          <p:nvPr>
            <p:ph idx="1"/>
          </p:nvPr>
        </p:nvSpPr>
        <p:spPr>
          <a:xfrm>
            <a:off x="715879" y="2109453"/>
            <a:ext cx="10760242" cy="4351338"/>
          </a:xfrm>
        </p:spPr>
        <p:txBody>
          <a:bodyPr>
            <a:normAutofit/>
          </a:bodyPr>
          <a:lstStyle/>
          <a:p>
            <a:r>
              <a:rPr lang="en-US" altLang="zh-CN" sz="3200" dirty="0"/>
              <a:t>High-Throughput Computing can be used for both repetitive (project 1) and computation heavy (project 2) computation tasks.</a:t>
            </a:r>
          </a:p>
          <a:p>
            <a:endParaRPr lang="en-US" altLang="zh-CN" sz="3200" dirty="0"/>
          </a:p>
          <a:p>
            <a:r>
              <a:rPr lang="en-US" altLang="zh-CN" sz="3200" dirty="0"/>
              <a:t>High-Throughput Computing saves large amount of computation time (2-3 years to 1-2 weeks).</a:t>
            </a:r>
            <a:endParaRPr lang="zh-CN" altLang="en-US" sz="3200" dirty="0"/>
          </a:p>
        </p:txBody>
      </p:sp>
    </p:spTree>
    <p:extLst>
      <p:ext uri="{BB962C8B-B14F-4D97-AF65-F5344CB8AC3E}">
        <p14:creationId xmlns:p14="http://schemas.microsoft.com/office/powerpoint/2010/main" val="3303256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4320" y="432350"/>
            <a:ext cx="1482725" cy="391160"/>
          </a:xfrm>
          <a:prstGeom prst="rect">
            <a:avLst/>
          </a:prstGeom>
        </p:spPr>
        <p:txBody>
          <a:bodyPr vert="horz" wrap="square" lIns="0" tIns="12700" rIns="0" bIns="0" rtlCol="0" anchor="ctr">
            <a:spAutoFit/>
          </a:bodyPr>
          <a:lstStyle/>
          <a:p>
            <a:pPr marL="12700">
              <a:lnSpc>
                <a:spcPct val="100000"/>
              </a:lnSpc>
              <a:spcBef>
                <a:spcPts val="100"/>
              </a:spcBef>
            </a:pPr>
            <a:r>
              <a:rPr sz="2400" u="heavy" spc="-5" dirty="0">
                <a:uFill>
                  <a:solidFill>
                    <a:srgbClr val="000000"/>
                  </a:solidFill>
                </a:uFill>
              </a:rPr>
              <a:t>Parks</a:t>
            </a:r>
            <a:r>
              <a:rPr sz="2400" u="heavy" spc="-85" dirty="0">
                <a:uFill>
                  <a:solidFill>
                    <a:srgbClr val="000000"/>
                  </a:solidFill>
                </a:uFill>
              </a:rPr>
              <a:t> </a:t>
            </a:r>
            <a:r>
              <a:rPr sz="2400" u="heavy" spc="-5" dirty="0">
                <a:uFill>
                  <a:solidFill>
                    <a:srgbClr val="000000"/>
                  </a:solidFill>
                </a:uFill>
              </a:rPr>
              <a:t>Lab</a:t>
            </a:r>
            <a:endParaRPr sz="2400" dirty="0"/>
          </a:p>
        </p:txBody>
      </p:sp>
      <p:sp>
        <p:nvSpPr>
          <p:cNvPr id="3" name="object 3"/>
          <p:cNvSpPr txBox="1"/>
          <p:nvPr/>
        </p:nvSpPr>
        <p:spPr>
          <a:xfrm>
            <a:off x="1638413" y="980541"/>
            <a:ext cx="3106115" cy="1872949"/>
          </a:xfrm>
          <a:prstGeom prst="rect">
            <a:avLst/>
          </a:prstGeom>
        </p:spPr>
        <p:txBody>
          <a:bodyPr vert="horz" wrap="square" lIns="0" tIns="13335" rIns="0" bIns="0" rtlCol="0">
            <a:spAutoFit/>
          </a:bodyPr>
          <a:lstStyle/>
          <a:p>
            <a:pPr marL="105410" marR="95250" indent="-1270" algn="ctr">
              <a:spcBef>
                <a:spcPts val="105"/>
              </a:spcBef>
            </a:pPr>
            <a:r>
              <a:rPr lang="en-US" altLang="zh-CN" sz="2000" spc="-5" dirty="0">
                <a:latin typeface="Arial"/>
                <a:cs typeface="Arial"/>
              </a:rPr>
              <a:t>Brian Parks</a:t>
            </a:r>
          </a:p>
          <a:p>
            <a:pPr marL="105410" marR="95250" indent="-1270" algn="ctr">
              <a:spcBef>
                <a:spcPts val="105"/>
              </a:spcBef>
            </a:pPr>
            <a:r>
              <a:rPr sz="2000" spc="-5" dirty="0">
                <a:latin typeface="Arial"/>
                <a:cs typeface="Arial"/>
              </a:rPr>
              <a:t>Samantha </a:t>
            </a:r>
            <a:r>
              <a:rPr sz="2000" dirty="0">
                <a:latin typeface="Arial"/>
                <a:cs typeface="Arial"/>
              </a:rPr>
              <a:t>St. </a:t>
            </a:r>
            <a:r>
              <a:rPr sz="2000" spc="-5" dirty="0">
                <a:latin typeface="Arial"/>
                <a:cs typeface="Arial"/>
              </a:rPr>
              <a:t>Clair </a:t>
            </a:r>
            <a:r>
              <a:rPr sz="2000" dirty="0">
                <a:latin typeface="Arial"/>
                <a:cs typeface="Arial"/>
              </a:rPr>
              <a:t> Jennifer</a:t>
            </a:r>
            <a:r>
              <a:rPr sz="2000" spc="-35" dirty="0">
                <a:latin typeface="Arial"/>
                <a:cs typeface="Arial"/>
              </a:rPr>
              <a:t> </a:t>
            </a:r>
            <a:r>
              <a:rPr sz="2000" dirty="0">
                <a:latin typeface="Arial"/>
                <a:cs typeface="Arial"/>
              </a:rPr>
              <a:t>Nguyen</a:t>
            </a:r>
          </a:p>
          <a:p>
            <a:pPr marL="421005" marR="414655" algn="ctr"/>
            <a:r>
              <a:rPr sz="2000" dirty="0">
                <a:latin typeface="Arial"/>
                <a:cs typeface="Arial"/>
              </a:rPr>
              <a:t>Chris</a:t>
            </a:r>
            <a:r>
              <a:rPr sz="2000" spc="-65" dirty="0">
                <a:latin typeface="Arial"/>
                <a:cs typeface="Arial"/>
              </a:rPr>
              <a:t> </a:t>
            </a:r>
            <a:r>
              <a:rPr sz="2000" spc="-5" dirty="0">
                <a:latin typeface="Arial"/>
                <a:cs typeface="Arial"/>
              </a:rPr>
              <a:t>Gottsacker </a:t>
            </a:r>
            <a:r>
              <a:rPr sz="2000" spc="-540" dirty="0">
                <a:latin typeface="Arial"/>
                <a:cs typeface="Arial"/>
              </a:rPr>
              <a:t> </a:t>
            </a:r>
            <a:r>
              <a:rPr sz="2000" spc="-5" dirty="0">
                <a:latin typeface="Arial"/>
                <a:cs typeface="Arial"/>
              </a:rPr>
              <a:t>Zirui</a:t>
            </a:r>
            <a:r>
              <a:rPr sz="2000" spc="-50" dirty="0">
                <a:latin typeface="Arial"/>
                <a:cs typeface="Arial"/>
              </a:rPr>
              <a:t> </a:t>
            </a:r>
            <a:r>
              <a:rPr sz="2000" spc="-75" dirty="0">
                <a:latin typeface="Arial"/>
                <a:cs typeface="Arial"/>
              </a:rPr>
              <a:t>Tao</a:t>
            </a:r>
            <a:endParaRPr sz="2000" dirty="0">
              <a:latin typeface="Arial"/>
              <a:cs typeface="Arial"/>
            </a:endParaRPr>
          </a:p>
          <a:p>
            <a:pPr marL="12700" marR="5080" algn="ctr"/>
            <a:r>
              <a:rPr sz="2000" dirty="0">
                <a:latin typeface="Arial"/>
                <a:cs typeface="Arial"/>
              </a:rPr>
              <a:t>Fernanda</a:t>
            </a:r>
            <a:r>
              <a:rPr sz="2000" spc="-75" dirty="0">
                <a:latin typeface="Arial"/>
                <a:cs typeface="Arial"/>
              </a:rPr>
              <a:t> </a:t>
            </a:r>
            <a:r>
              <a:rPr sz="2000" spc="-5" dirty="0">
                <a:latin typeface="Arial"/>
                <a:cs typeface="Arial"/>
              </a:rPr>
              <a:t>Leyva</a:t>
            </a:r>
            <a:r>
              <a:rPr sz="2000" spc="-35" dirty="0">
                <a:latin typeface="Arial"/>
                <a:cs typeface="Arial"/>
              </a:rPr>
              <a:t> </a:t>
            </a:r>
            <a:r>
              <a:rPr sz="2000" dirty="0" err="1">
                <a:latin typeface="Arial"/>
                <a:cs typeface="Arial"/>
              </a:rPr>
              <a:t>Jaimes</a:t>
            </a:r>
            <a:r>
              <a:rPr sz="2000" dirty="0">
                <a:latin typeface="Arial"/>
                <a:cs typeface="Arial"/>
              </a:rPr>
              <a:t> </a:t>
            </a:r>
            <a:r>
              <a:rPr sz="2000" spc="-540" dirty="0">
                <a:latin typeface="Arial"/>
                <a:cs typeface="Arial"/>
              </a:rPr>
              <a:t> </a:t>
            </a:r>
            <a:endParaRPr sz="2000" dirty="0">
              <a:latin typeface="Arial"/>
              <a:cs typeface="Arial"/>
            </a:endParaRPr>
          </a:p>
        </p:txBody>
      </p:sp>
      <p:sp>
        <p:nvSpPr>
          <p:cNvPr id="4" name="object 4"/>
          <p:cNvSpPr txBox="1"/>
          <p:nvPr/>
        </p:nvSpPr>
        <p:spPr>
          <a:xfrm>
            <a:off x="6780731" y="272240"/>
            <a:ext cx="4031647" cy="1401666"/>
          </a:xfrm>
          <a:prstGeom prst="rect">
            <a:avLst/>
          </a:prstGeom>
        </p:spPr>
        <p:txBody>
          <a:bodyPr vert="horz" wrap="square" lIns="0" tIns="158750" rIns="0" bIns="0" rtlCol="0">
            <a:spAutoFit/>
          </a:bodyPr>
          <a:lstStyle/>
          <a:p>
            <a:pPr algn="ctr">
              <a:spcBef>
                <a:spcPts val="1250"/>
              </a:spcBef>
            </a:pPr>
            <a:r>
              <a:rPr lang="en-US" sz="2400" b="1" i="1" u="heavy" spc="-5" dirty="0">
                <a:uFill>
                  <a:solidFill>
                    <a:srgbClr val="000000"/>
                  </a:solidFill>
                </a:uFill>
                <a:latin typeface="Arial"/>
                <a:cs typeface="Arial"/>
              </a:rPr>
              <a:t>CHTC Team</a:t>
            </a:r>
            <a:endParaRPr sz="2400" dirty="0">
              <a:latin typeface="Arial"/>
              <a:cs typeface="Arial"/>
            </a:endParaRPr>
          </a:p>
          <a:p>
            <a:pPr algn="ctr">
              <a:spcBef>
                <a:spcPts val="960"/>
              </a:spcBef>
            </a:pPr>
            <a:r>
              <a:rPr lang="en-US" sz="2000" spc="-5" dirty="0">
                <a:latin typeface="Arial"/>
                <a:cs typeface="Arial"/>
              </a:rPr>
              <a:t>Lauren Michael </a:t>
            </a:r>
          </a:p>
          <a:p>
            <a:pPr algn="ctr">
              <a:spcBef>
                <a:spcPts val="960"/>
              </a:spcBef>
            </a:pPr>
            <a:r>
              <a:rPr lang="en-US" sz="2000" spc="-5" dirty="0">
                <a:latin typeface="Arial"/>
                <a:cs typeface="Arial"/>
              </a:rPr>
              <a:t>Christina Koch</a:t>
            </a:r>
            <a:endParaRPr sz="2000" dirty="0">
              <a:latin typeface="Arial"/>
              <a:cs typeface="Arial"/>
            </a:endParaRPr>
          </a:p>
        </p:txBody>
      </p:sp>
      <p:sp>
        <p:nvSpPr>
          <p:cNvPr id="5" name="object 5"/>
          <p:cNvSpPr txBox="1"/>
          <p:nvPr/>
        </p:nvSpPr>
        <p:spPr>
          <a:xfrm>
            <a:off x="5662862" y="2295087"/>
            <a:ext cx="5839326" cy="1254831"/>
          </a:xfrm>
          <a:prstGeom prst="rect">
            <a:avLst/>
          </a:prstGeom>
        </p:spPr>
        <p:txBody>
          <a:bodyPr vert="horz" wrap="square" lIns="0" tIns="13335" rIns="0" bIns="0" rtlCol="0">
            <a:spAutoFit/>
          </a:bodyPr>
          <a:lstStyle/>
          <a:p>
            <a:pPr marR="2540" algn="ctr">
              <a:spcBef>
                <a:spcPts val="1280"/>
              </a:spcBef>
            </a:pPr>
            <a:r>
              <a:rPr sz="2400" b="1" i="1" u="heavy" spc="-5" dirty="0">
                <a:uFill>
                  <a:solidFill>
                    <a:srgbClr val="000000"/>
                  </a:solidFill>
                </a:uFill>
                <a:latin typeface="Arial"/>
                <a:cs typeface="Arial"/>
              </a:rPr>
              <a:t>Funding</a:t>
            </a:r>
            <a:endParaRPr sz="2400" dirty="0">
              <a:latin typeface="Arial"/>
              <a:cs typeface="Arial"/>
            </a:endParaRPr>
          </a:p>
          <a:p>
            <a:pPr marR="2540" algn="ctr">
              <a:spcBef>
                <a:spcPts val="965"/>
              </a:spcBef>
            </a:pPr>
            <a:r>
              <a:rPr lang="en-US" altLang="zh-CN" sz="2000" dirty="0">
                <a:latin typeface="Arial"/>
                <a:cs typeface="Arial"/>
              </a:rPr>
              <a:t>NIH R01 HL147097-02</a:t>
            </a:r>
          </a:p>
          <a:p>
            <a:pPr marR="2540" algn="ctr">
              <a:spcBef>
                <a:spcPts val="965"/>
              </a:spcBef>
            </a:pPr>
            <a:r>
              <a:rPr lang="en-US" altLang="zh-CN" sz="2000" dirty="0">
                <a:latin typeface="Arial"/>
                <a:cs typeface="Arial"/>
              </a:rPr>
              <a:t>Molecular and Applied Nutrition Training Program</a:t>
            </a:r>
            <a:endParaRPr sz="2000" dirty="0">
              <a:latin typeface="Arial"/>
              <a:cs typeface="Arial"/>
            </a:endParaRPr>
          </a:p>
        </p:txBody>
      </p:sp>
      <p:grpSp>
        <p:nvGrpSpPr>
          <p:cNvPr id="6" name="object 6"/>
          <p:cNvGrpSpPr/>
          <p:nvPr/>
        </p:nvGrpSpPr>
        <p:grpSpPr>
          <a:xfrm>
            <a:off x="689810" y="3191192"/>
            <a:ext cx="10812379" cy="3445042"/>
            <a:chOff x="449580" y="3651503"/>
            <a:chExt cx="8244840" cy="3206750"/>
          </a:xfrm>
        </p:grpSpPr>
        <p:pic>
          <p:nvPicPr>
            <p:cNvPr id="7" name="object 7"/>
            <p:cNvPicPr/>
            <p:nvPr/>
          </p:nvPicPr>
          <p:blipFill>
            <a:blip r:embed="rId2" cstate="print"/>
            <a:stretch>
              <a:fillRect/>
            </a:stretch>
          </p:blipFill>
          <p:spPr>
            <a:xfrm>
              <a:off x="449580" y="4320539"/>
              <a:ext cx="8244839" cy="2537459"/>
            </a:xfrm>
            <a:prstGeom prst="rect">
              <a:avLst/>
            </a:prstGeom>
          </p:spPr>
        </p:pic>
        <p:pic>
          <p:nvPicPr>
            <p:cNvPr id="8" name="object 8"/>
            <p:cNvPicPr/>
            <p:nvPr/>
          </p:nvPicPr>
          <p:blipFill>
            <a:blip r:embed="rId3" cstate="print"/>
            <a:stretch>
              <a:fillRect/>
            </a:stretch>
          </p:blipFill>
          <p:spPr>
            <a:xfrm>
              <a:off x="449580" y="3651503"/>
              <a:ext cx="2927603" cy="667826"/>
            </a:xfrm>
            <a:prstGeom prst="rect">
              <a:avLst/>
            </a:prstGeom>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5CB5-DC16-4CAA-9D97-0C55B423B2FF}"/>
              </a:ext>
            </a:extLst>
          </p:cNvPr>
          <p:cNvSpPr>
            <a:spLocks noGrp="1"/>
          </p:cNvSpPr>
          <p:nvPr>
            <p:ph type="title"/>
          </p:nvPr>
        </p:nvSpPr>
        <p:spPr>
          <a:xfrm>
            <a:off x="3589636" y="2617683"/>
            <a:ext cx="5815819" cy="1325563"/>
          </a:xfrm>
        </p:spPr>
        <p:txBody>
          <a:bodyPr>
            <a:normAutofit/>
          </a:bodyPr>
          <a:lstStyle/>
          <a:p>
            <a:r>
              <a:rPr lang="en-US" altLang="zh-CN" sz="8800" b="1" i="1" dirty="0"/>
              <a:t>Thank You !</a:t>
            </a:r>
            <a:endParaRPr lang="zh-CN" altLang="en-US" sz="8800" b="1" i="1" dirty="0"/>
          </a:p>
        </p:txBody>
      </p:sp>
    </p:spTree>
    <p:extLst>
      <p:ext uri="{BB962C8B-B14F-4D97-AF65-F5344CB8AC3E}">
        <p14:creationId xmlns:p14="http://schemas.microsoft.com/office/powerpoint/2010/main" val="3965179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62A4F-AFF8-4D72-84E3-7AE08AB08BEC}"/>
              </a:ext>
            </a:extLst>
          </p:cNvPr>
          <p:cNvSpPr>
            <a:spLocks noGrp="1"/>
          </p:cNvSpPr>
          <p:nvPr>
            <p:ph type="title"/>
          </p:nvPr>
        </p:nvSpPr>
        <p:spPr>
          <a:xfrm>
            <a:off x="705239" y="238264"/>
            <a:ext cx="10515600" cy="1325563"/>
          </a:xfrm>
        </p:spPr>
        <p:txBody>
          <a:bodyPr>
            <a:normAutofit/>
          </a:bodyPr>
          <a:lstStyle/>
          <a:p>
            <a:pPr algn="ctr"/>
            <a:r>
              <a:rPr lang="en-US" altLang="zh-CN" sz="3600" b="1" dirty="0">
                <a:cs typeface="Arial" panose="020B0604020202020204" pitchFamily="34" charset="0"/>
              </a:rPr>
              <a:t>Systems Genetics: A New Approach for Gene Discovery Based on Network Analysis</a:t>
            </a:r>
            <a:endParaRPr lang="zh-CN" altLang="en-US" sz="3600" b="1" dirty="0">
              <a:cs typeface="Arial" panose="020B0604020202020204" pitchFamily="34" charset="0"/>
            </a:endParaRPr>
          </a:p>
        </p:txBody>
      </p:sp>
      <p:pic>
        <p:nvPicPr>
          <p:cNvPr id="1026" name="Picture 2">
            <a:extLst>
              <a:ext uri="{FF2B5EF4-FFF2-40B4-BE49-F238E27FC236}">
                <a16:creationId xmlns:a16="http://schemas.microsoft.com/office/drawing/2014/main" id="{8A52447F-975C-4822-B021-2845BD4F4D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642" y="2002897"/>
            <a:ext cx="7529905" cy="485510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B2AA6B11-1C0C-48C0-8742-91FC7A77787D}"/>
              </a:ext>
            </a:extLst>
          </p:cNvPr>
          <p:cNvSpPr/>
          <p:nvPr/>
        </p:nvSpPr>
        <p:spPr>
          <a:xfrm>
            <a:off x="9916516" y="6519446"/>
            <a:ext cx="2148345" cy="338554"/>
          </a:xfrm>
          <a:prstGeom prst="rect">
            <a:avLst/>
          </a:prstGeom>
        </p:spPr>
        <p:txBody>
          <a:bodyPr wrap="none">
            <a:spAutoFit/>
          </a:bodyPr>
          <a:lstStyle/>
          <a:p>
            <a:r>
              <a:rPr lang="en-US" sz="1600" i="1" dirty="0" err="1">
                <a:latin typeface="Arial" panose="020B0604020202020204" pitchFamily="34" charset="0"/>
                <a:cs typeface="Arial" panose="020B0604020202020204" pitchFamily="34" charset="0"/>
              </a:rPr>
              <a:t>Lusis</a:t>
            </a:r>
            <a:r>
              <a:rPr lang="en-US" sz="1600" i="1" dirty="0">
                <a:latin typeface="Arial" panose="020B0604020202020204" pitchFamily="34" charset="0"/>
                <a:cs typeface="Arial" panose="020B0604020202020204" pitchFamily="34" charset="0"/>
              </a:rPr>
              <a:t>, et al. Genetics.</a:t>
            </a:r>
          </a:p>
        </p:txBody>
      </p:sp>
    </p:spTree>
    <p:extLst>
      <p:ext uri="{BB962C8B-B14F-4D97-AF65-F5344CB8AC3E}">
        <p14:creationId xmlns:p14="http://schemas.microsoft.com/office/powerpoint/2010/main" val="1388788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193F5228-8835-4F6F-9311-DAB7A05098F0}"/>
              </a:ext>
            </a:extLst>
          </p:cNvPr>
          <p:cNvPicPr>
            <a:picLocks noChangeAspect="1"/>
          </p:cNvPicPr>
          <p:nvPr/>
        </p:nvPicPr>
        <p:blipFill rotWithShape="1">
          <a:blip r:embed="rId3">
            <a:extLst>
              <a:ext uri="{28A0092B-C50C-407E-A947-70E740481C1C}">
                <a14:useLocalDpi xmlns:a14="http://schemas.microsoft.com/office/drawing/2010/main" val="0"/>
              </a:ext>
            </a:extLst>
          </a:blip>
          <a:srcRect b="4771"/>
          <a:stretch/>
        </p:blipFill>
        <p:spPr>
          <a:xfrm>
            <a:off x="6685726" y="1331593"/>
            <a:ext cx="5321966" cy="4876702"/>
          </a:xfrm>
          <a:prstGeom prst="rect">
            <a:avLst/>
          </a:prstGeom>
        </p:spPr>
      </p:pic>
      <p:sp>
        <p:nvSpPr>
          <p:cNvPr id="2" name="Title 1">
            <a:extLst>
              <a:ext uri="{FF2B5EF4-FFF2-40B4-BE49-F238E27FC236}">
                <a16:creationId xmlns:a16="http://schemas.microsoft.com/office/drawing/2014/main" id="{92EAD0ED-D7B5-4985-864E-1CB2A30CB636}"/>
              </a:ext>
            </a:extLst>
          </p:cNvPr>
          <p:cNvSpPr>
            <a:spLocks noGrp="1"/>
          </p:cNvSpPr>
          <p:nvPr>
            <p:ph type="title"/>
          </p:nvPr>
        </p:nvSpPr>
        <p:spPr>
          <a:xfrm>
            <a:off x="806116" y="124495"/>
            <a:ext cx="10515600" cy="1325563"/>
          </a:xfrm>
        </p:spPr>
        <p:txBody>
          <a:bodyPr/>
          <a:lstStyle/>
          <a:p>
            <a:pPr algn="ctr"/>
            <a:r>
              <a:rPr lang="en-US" altLang="zh-CN" sz="3600" b="1" dirty="0">
                <a:cs typeface="Arial" panose="020B0604020202020204" pitchFamily="34" charset="0"/>
              </a:rPr>
              <a:t>Key Components in Systems Genetics </a:t>
            </a:r>
            <a:endParaRPr lang="zh-CN" altLang="en-US" sz="3600" b="1" dirty="0">
              <a:cs typeface="Arial" panose="020B0604020202020204" pitchFamily="34" charset="0"/>
            </a:endParaRPr>
          </a:p>
        </p:txBody>
      </p:sp>
      <p:sp>
        <p:nvSpPr>
          <p:cNvPr id="3" name="Content Placeholder 2">
            <a:extLst>
              <a:ext uri="{FF2B5EF4-FFF2-40B4-BE49-F238E27FC236}">
                <a16:creationId xmlns:a16="http://schemas.microsoft.com/office/drawing/2014/main" id="{CDED8DA2-67A1-4F2E-A774-454387FCFC9E}"/>
              </a:ext>
            </a:extLst>
          </p:cNvPr>
          <p:cNvSpPr>
            <a:spLocks noGrp="1"/>
          </p:cNvSpPr>
          <p:nvPr>
            <p:ph idx="1"/>
          </p:nvPr>
        </p:nvSpPr>
        <p:spPr>
          <a:xfrm>
            <a:off x="806116" y="2499393"/>
            <a:ext cx="5081336" cy="2297196"/>
          </a:xfrm>
        </p:spPr>
        <p:txBody>
          <a:bodyPr>
            <a:normAutofit/>
          </a:bodyPr>
          <a:lstStyle/>
          <a:p>
            <a:r>
              <a:rPr lang="en-US" altLang="zh-CN" sz="3600" dirty="0"/>
              <a:t>Dataset acquisition and pre-processing.</a:t>
            </a:r>
          </a:p>
          <a:p>
            <a:r>
              <a:rPr lang="en-US" altLang="zh-CN" sz="3600" b="1" dirty="0"/>
              <a:t>Dataset integration and analysis.</a:t>
            </a:r>
            <a:endParaRPr lang="zh-CN" altLang="en-US" sz="3600" b="1" dirty="0"/>
          </a:p>
        </p:txBody>
      </p:sp>
      <p:sp>
        <p:nvSpPr>
          <p:cNvPr id="4" name="Rectangle 3">
            <a:extLst>
              <a:ext uri="{FF2B5EF4-FFF2-40B4-BE49-F238E27FC236}">
                <a16:creationId xmlns:a16="http://schemas.microsoft.com/office/drawing/2014/main" id="{F3E5C7BE-A239-41A3-AACE-9429DCF33312}"/>
              </a:ext>
            </a:extLst>
          </p:cNvPr>
          <p:cNvSpPr/>
          <p:nvPr/>
        </p:nvSpPr>
        <p:spPr>
          <a:xfrm>
            <a:off x="7851265" y="6452587"/>
            <a:ext cx="3747180" cy="369332"/>
          </a:xfrm>
          <a:prstGeom prst="rect">
            <a:avLst/>
          </a:prstGeom>
        </p:spPr>
        <p:txBody>
          <a:bodyPr wrap="none">
            <a:spAutoFit/>
          </a:bodyPr>
          <a:lstStyle/>
          <a:p>
            <a:r>
              <a:rPr lang="zh-CN" altLang="en-US" i="1" dirty="0"/>
              <a:t>Piotr Grabowski</a:t>
            </a:r>
            <a:r>
              <a:rPr lang="en-US" altLang="zh-CN" i="1" dirty="0"/>
              <a:t>, Trends in Bio Science</a:t>
            </a:r>
            <a:endParaRPr lang="zh-CN" altLang="en-US" i="1" dirty="0"/>
          </a:p>
        </p:txBody>
      </p:sp>
    </p:spTree>
    <p:extLst>
      <p:ext uri="{BB962C8B-B14F-4D97-AF65-F5344CB8AC3E}">
        <p14:creationId xmlns:p14="http://schemas.microsoft.com/office/powerpoint/2010/main" val="99411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62A4F-AFF8-4D72-84E3-7AE08AB08BEC}"/>
              </a:ext>
            </a:extLst>
          </p:cNvPr>
          <p:cNvSpPr>
            <a:spLocks noGrp="1"/>
          </p:cNvSpPr>
          <p:nvPr>
            <p:ph type="title"/>
          </p:nvPr>
        </p:nvSpPr>
        <p:spPr>
          <a:xfrm>
            <a:off x="560048" y="183603"/>
            <a:ext cx="10515600" cy="1325563"/>
          </a:xfrm>
        </p:spPr>
        <p:txBody>
          <a:bodyPr>
            <a:normAutofit/>
          </a:bodyPr>
          <a:lstStyle/>
          <a:p>
            <a:pPr algn="ctr"/>
            <a:r>
              <a:rPr lang="en-US" altLang="zh-CN" sz="3600" b="1" dirty="0">
                <a:cs typeface="Arial" panose="020B0604020202020204" pitchFamily="34" charset="0"/>
              </a:rPr>
              <a:t>Overview</a:t>
            </a:r>
            <a:endParaRPr lang="zh-CN" altLang="en-US" sz="3600" b="1" dirty="0">
              <a:cs typeface="Arial" panose="020B0604020202020204" pitchFamily="34" charset="0"/>
            </a:endParaRPr>
          </a:p>
        </p:txBody>
      </p:sp>
      <p:sp>
        <p:nvSpPr>
          <p:cNvPr id="5" name="Content Placeholder 2">
            <a:extLst>
              <a:ext uri="{FF2B5EF4-FFF2-40B4-BE49-F238E27FC236}">
                <a16:creationId xmlns:a16="http://schemas.microsoft.com/office/drawing/2014/main" id="{58951593-5493-4F31-BB7D-6AF5CF7D0BC9}"/>
              </a:ext>
            </a:extLst>
          </p:cNvPr>
          <p:cNvSpPr>
            <a:spLocks noGrp="1"/>
          </p:cNvSpPr>
          <p:nvPr>
            <p:ph idx="1"/>
          </p:nvPr>
        </p:nvSpPr>
        <p:spPr>
          <a:xfrm>
            <a:off x="674739" y="1991122"/>
            <a:ext cx="10842522" cy="3306814"/>
          </a:xfrm>
        </p:spPr>
        <p:txBody>
          <a:bodyPr>
            <a:normAutofit/>
          </a:bodyPr>
          <a:lstStyle/>
          <a:p>
            <a:r>
              <a:rPr lang="en-US" altLang="zh-CN" sz="3600" dirty="0"/>
              <a:t>Construction of Hepatic Gene Expression Networks to Identify Novel  Cholesterol Genes.</a:t>
            </a:r>
          </a:p>
          <a:p>
            <a:endParaRPr lang="en-US" altLang="zh-CN" sz="2400" dirty="0"/>
          </a:p>
          <a:p>
            <a:r>
              <a:rPr lang="en-US" altLang="zh-CN" sz="3600" dirty="0"/>
              <a:t>Construction of Genome-Wide Epistasis Atlas for Exploring Metabolic Complex Traits. </a:t>
            </a:r>
            <a:endParaRPr lang="zh-CN" altLang="zh-CN" sz="3600" dirty="0"/>
          </a:p>
          <a:p>
            <a:endParaRPr lang="zh-CN" altLang="en-US" sz="3200" dirty="0"/>
          </a:p>
        </p:txBody>
      </p:sp>
    </p:spTree>
    <p:extLst>
      <p:ext uri="{BB962C8B-B14F-4D97-AF65-F5344CB8AC3E}">
        <p14:creationId xmlns:p14="http://schemas.microsoft.com/office/powerpoint/2010/main" val="3034854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55CB6-D56A-4F45-8F74-01E72FFCEE44}"/>
              </a:ext>
            </a:extLst>
          </p:cNvPr>
          <p:cNvSpPr>
            <a:spLocks noGrp="1"/>
          </p:cNvSpPr>
          <p:nvPr>
            <p:ph type="title"/>
          </p:nvPr>
        </p:nvSpPr>
        <p:spPr>
          <a:xfrm>
            <a:off x="838200" y="1829572"/>
            <a:ext cx="10515600" cy="1325563"/>
          </a:xfrm>
        </p:spPr>
        <p:txBody>
          <a:bodyPr>
            <a:noAutofit/>
          </a:bodyPr>
          <a:lstStyle/>
          <a:p>
            <a:pPr algn="ctr"/>
            <a:r>
              <a:rPr lang="en-US" altLang="zh-CN" sz="3600" b="1" dirty="0">
                <a:cs typeface="Arial" panose="020B0604020202020204" pitchFamily="34" charset="0"/>
              </a:rPr>
              <a:t>Project 1</a:t>
            </a:r>
            <a:br>
              <a:rPr lang="en-US" altLang="zh-CN" sz="4000" b="1" dirty="0">
                <a:latin typeface="+mn-lt"/>
                <a:cs typeface="Arial" panose="020B0604020202020204" pitchFamily="34" charset="0"/>
              </a:rPr>
            </a:br>
            <a:br>
              <a:rPr lang="en-US" altLang="zh-CN" sz="4000" b="1" dirty="0">
                <a:latin typeface="+mn-lt"/>
                <a:cs typeface="Arial" panose="020B0604020202020204" pitchFamily="34" charset="0"/>
              </a:rPr>
            </a:br>
            <a:r>
              <a:rPr lang="en-US" altLang="zh-CN" sz="3600" b="1" dirty="0">
                <a:latin typeface="+mn-lt"/>
                <a:cs typeface="Arial" panose="020B0604020202020204" pitchFamily="34" charset="0"/>
              </a:rPr>
              <a:t>Construction of Hepatic Gene Expression Networks to Identify Novel Cholesterol Genes.</a:t>
            </a:r>
            <a:endParaRPr lang="zh-CN" altLang="en-US" sz="3600" b="1" dirty="0">
              <a:latin typeface="+mn-lt"/>
              <a:cs typeface="Arial" panose="020B0604020202020204" pitchFamily="34" charset="0"/>
            </a:endParaRPr>
          </a:p>
        </p:txBody>
      </p:sp>
    </p:spTree>
    <p:extLst>
      <p:ext uri="{BB962C8B-B14F-4D97-AF65-F5344CB8AC3E}">
        <p14:creationId xmlns:p14="http://schemas.microsoft.com/office/powerpoint/2010/main" val="1821586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64" y="21023"/>
            <a:ext cx="11757672" cy="1325563"/>
          </a:xfrm>
        </p:spPr>
        <p:txBody>
          <a:bodyPr>
            <a:noAutofit/>
          </a:bodyPr>
          <a:lstStyle/>
          <a:p>
            <a:pPr algn="ctr"/>
            <a:r>
              <a:rPr lang="en-US" sz="3700" b="1" dirty="0"/>
              <a:t>Cholesterol Genes And Hypercholesterolemia Treatment</a:t>
            </a:r>
          </a:p>
        </p:txBody>
      </p:sp>
      <p:grpSp>
        <p:nvGrpSpPr>
          <p:cNvPr id="5" name="Group 4">
            <a:extLst>
              <a:ext uri="{FF2B5EF4-FFF2-40B4-BE49-F238E27FC236}">
                <a16:creationId xmlns:a16="http://schemas.microsoft.com/office/drawing/2014/main" id="{CE1DA2D8-4474-4079-9994-8F382364EE37}"/>
              </a:ext>
            </a:extLst>
          </p:cNvPr>
          <p:cNvGrpSpPr/>
          <p:nvPr/>
        </p:nvGrpSpPr>
        <p:grpSpPr>
          <a:xfrm>
            <a:off x="1267325" y="1762136"/>
            <a:ext cx="8832307" cy="4761687"/>
            <a:chOff x="1487279" y="1495789"/>
            <a:chExt cx="9648640" cy="4947214"/>
          </a:xfrm>
        </p:grpSpPr>
        <p:grpSp>
          <p:nvGrpSpPr>
            <p:cNvPr id="78" name="Group 77"/>
            <p:cNvGrpSpPr/>
            <p:nvPr/>
          </p:nvGrpSpPr>
          <p:grpSpPr>
            <a:xfrm>
              <a:off x="1487279" y="1495789"/>
              <a:ext cx="7533928" cy="4947214"/>
              <a:chOff x="1097267" y="990600"/>
              <a:chExt cx="8415144" cy="5445707"/>
            </a:xfrm>
          </p:grpSpPr>
          <p:sp>
            <p:nvSpPr>
              <p:cNvPr id="12" name="Oval 11"/>
              <p:cNvSpPr/>
              <p:nvPr/>
            </p:nvSpPr>
            <p:spPr>
              <a:xfrm>
                <a:off x="1097267" y="990600"/>
                <a:ext cx="8227080" cy="5445707"/>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sp>
            <p:nvSpPr>
              <p:cNvPr id="13" name="Oval 12"/>
              <p:cNvSpPr/>
              <p:nvPr/>
            </p:nvSpPr>
            <p:spPr>
              <a:xfrm>
                <a:off x="1382667" y="1058810"/>
                <a:ext cx="7798660" cy="5212215"/>
              </a:xfrm>
              <a:prstGeom prst="ellipse">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sp>
            <p:nvSpPr>
              <p:cNvPr id="15" name="Oval 14"/>
              <p:cNvSpPr/>
              <p:nvPr/>
            </p:nvSpPr>
            <p:spPr>
              <a:xfrm>
                <a:off x="4886127" y="2468680"/>
                <a:ext cx="2510126" cy="1604644"/>
              </a:xfrm>
              <a:prstGeom prst="ellipse">
                <a:avLst/>
              </a:prstGeom>
              <a:ln>
                <a:solidFill>
                  <a:schemeClr val="accent5"/>
                </a:solidFill>
              </a:ln>
              <a:effectLst>
                <a:outerShdw blurRad="50800" dist="38100" dir="162000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cxnSp>
            <p:nvCxnSpPr>
              <p:cNvPr id="16" name="Straight Connector 15"/>
              <p:cNvCxnSpPr/>
              <p:nvPr/>
            </p:nvCxnSpPr>
            <p:spPr>
              <a:xfrm flipV="1">
                <a:off x="5501280" y="3428994"/>
                <a:ext cx="923109" cy="8709"/>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V="1">
                <a:off x="5514340" y="3484085"/>
                <a:ext cx="923109" cy="8709"/>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flipV="1">
                <a:off x="6172384" y="3222288"/>
                <a:ext cx="0" cy="148046"/>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a:off x="6163156" y="3212069"/>
                <a:ext cx="322217" cy="87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Oval 19"/>
              <p:cNvSpPr/>
              <p:nvPr/>
            </p:nvSpPr>
            <p:spPr>
              <a:xfrm>
                <a:off x="3219634" y="2490655"/>
                <a:ext cx="95794" cy="10450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p>
            </p:txBody>
          </p:sp>
          <p:sp>
            <p:nvSpPr>
              <p:cNvPr id="21" name="Oval 20"/>
              <p:cNvSpPr/>
              <p:nvPr/>
            </p:nvSpPr>
            <p:spPr>
              <a:xfrm>
                <a:off x="3302365" y="2564680"/>
                <a:ext cx="95794" cy="10450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p>
            </p:txBody>
          </p:sp>
          <p:sp>
            <p:nvSpPr>
              <p:cNvPr id="22" name="Oval 21"/>
              <p:cNvSpPr/>
              <p:nvPr/>
            </p:nvSpPr>
            <p:spPr>
              <a:xfrm>
                <a:off x="3398159" y="2680610"/>
                <a:ext cx="95794" cy="10450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p>
            </p:txBody>
          </p:sp>
          <p:pic>
            <p:nvPicPr>
              <p:cNvPr id="23" name="Picture 2" descr="Image result for cell 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003" y="2827016"/>
                <a:ext cx="1419743" cy="925281"/>
              </a:xfrm>
              <a:prstGeom prst="rect">
                <a:avLst/>
              </a:prstGeom>
              <a:noFill/>
              <a:extLst>
                <a:ext uri="{909E8E84-426E-40DD-AFC4-6F175D3DCCD1}">
                  <a14:hiddenFill xmlns:a14="http://schemas.microsoft.com/office/drawing/2010/main">
                    <a:solidFill>
                      <a:srgbClr val="FFFFFF"/>
                    </a:solidFill>
                  </a14:hiddenFill>
                </a:ext>
              </a:extLst>
            </p:spPr>
          </p:pic>
          <p:sp>
            <p:nvSpPr>
              <p:cNvPr id="24" name="Oval 23"/>
              <p:cNvSpPr/>
              <p:nvPr/>
            </p:nvSpPr>
            <p:spPr>
              <a:xfrm>
                <a:off x="3432993" y="2469697"/>
                <a:ext cx="95794" cy="10450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p>
            </p:txBody>
          </p:sp>
          <p:sp>
            <p:nvSpPr>
              <p:cNvPr id="25" name="Oval 24"/>
              <p:cNvSpPr/>
              <p:nvPr/>
            </p:nvSpPr>
            <p:spPr>
              <a:xfrm>
                <a:off x="3528787" y="2680610"/>
                <a:ext cx="95794" cy="10450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p>
            </p:txBody>
          </p:sp>
          <p:sp>
            <p:nvSpPr>
              <p:cNvPr id="26" name="Oval 25"/>
              <p:cNvSpPr/>
              <p:nvPr/>
            </p:nvSpPr>
            <p:spPr>
              <a:xfrm>
                <a:off x="3493953" y="2542906"/>
                <a:ext cx="95794" cy="10450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p>
            </p:txBody>
          </p:sp>
          <p:pic>
            <p:nvPicPr>
              <p:cNvPr id="27" name="Picture 4" descr="Image result for cell golgi apparat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0743" y="4423582"/>
                <a:ext cx="1922213" cy="146002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3134182" y="2893690"/>
                <a:ext cx="1067798" cy="351613"/>
              </a:xfrm>
              <a:prstGeom prst="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100" b="1" dirty="0"/>
                  <a:t>Pro-SREBP2</a:t>
                </a:r>
              </a:p>
            </p:txBody>
          </p:sp>
          <p:sp>
            <p:nvSpPr>
              <p:cNvPr id="29" name="Rectangle 28"/>
              <p:cNvSpPr/>
              <p:nvPr/>
            </p:nvSpPr>
            <p:spPr>
              <a:xfrm>
                <a:off x="4210872" y="4601725"/>
                <a:ext cx="1160168" cy="475567"/>
              </a:xfrm>
              <a:prstGeom prst="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a:t>SREBP2</a:t>
                </a:r>
              </a:p>
              <a:p>
                <a:pPr algn="ctr"/>
                <a:r>
                  <a:rPr lang="en-US" sz="1400" b="1" dirty="0"/>
                  <a:t>Cleavage</a:t>
                </a:r>
              </a:p>
            </p:txBody>
          </p:sp>
          <p:sp>
            <p:nvSpPr>
              <p:cNvPr id="32" name="Rectangle 31"/>
              <p:cNvSpPr/>
              <p:nvPr/>
            </p:nvSpPr>
            <p:spPr>
              <a:xfrm>
                <a:off x="1896895" y="2177863"/>
                <a:ext cx="1362507" cy="668778"/>
              </a:xfrm>
              <a:prstGeom prst="rect">
                <a:avLst/>
              </a:prstGeom>
            </p:spPr>
            <p:txBody>
              <a:bodyPr wrap="none">
                <a:spAutoFit/>
              </a:bodyPr>
              <a:lstStyle/>
              <a:p>
                <a:pPr algn="ctr"/>
                <a:r>
                  <a:rPr lang="en-US" sz="1600" b="1" dirty="0">
                    <a:solidFill>
                      <a:srgbClr val="00B0F0"/>
                    </a:solidFill>
                  </a:rPr>
                  <a:t>Cholesterol</a:t>
                </a:r>
              </a:p>
              <a:p>
                <a:pPr algn="ctr"/>
                <a:r>
                  <a:rPr lang="en-US" sz="1600" b="1" dirty="0">
                    <a:solidFill>
                      <a:srgbClr val="00B0F0"/>
                    </a:solidFill>
                  </a:rPr>
                  <a:t>Depletion</a:t>
                </a:r>
                <a:endParaRPr lang="en-US" sz="1600" dirty="0">
                  <a:solidFill>
                    <a:srgbClr val="00B0F0"/>
                  </a:solidFill>
                </a:endParaRPr>
              </a:p>
            </p:txBody>
          </p:sp>
          <p:sp>
            <p:nvSpPr>
              <p:cNvPr id="34" name="Rectangle 33"/>
              <p:cNvSpPr/>
              <p:nvPr/>
            </p:nvSpPr>
            <p:spPr>
              <a:xfrm>
                <a:off x="6361082" y="2782840"/>
                <a:ext cx="838935" cy="282367"/>
              </a:xfrm>
              <a:prstGeom prst="rect">
                <a:avLst/>
              </a:prstGeom>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b="1" dirty="0">
                    <a:solidFill>
                      <a:schemeClr val="tx1"/>
                    </a:solidFill>
                  </a:rPr>
                  <a:t>HMGCR</a:t>
                </a:r>
              </a:p>
            </p:txBody>
          </p:sp>
          <p:sp>
            <p:nvSpPr>
              <p:cNvPr id="35" name="Rectangle 34"/>
              <p:cNvSpPr/>
              <p:nvPr/>
            </p:nvSpPr>
            <p:spPr>
              <a:xfrm>
                <a:off x="5054162" y="3114733"/>
                <a:ext cx="742331" cy="314891"/>
              </a:xfrm>
              <a:prstGeom prst="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100" b="1" dirty="0"/>
                  <a:t>SREBP2</a:t>
                </a:r>
              </a:p>
            </p:txBody>
          </p:sp>
          <p:sp>
            <p:nvSpPr>
              <p:cNvPr id="36" name="Rectangle 35"/>
              <p:cNvSpPr/>
              <p:nvPr/>
            </p:nvSpPr>
            <p:spPr>
              <a:xfrm>
                <a:off x="2680531" y="3768482"/>
                <a:ext cx="538432" cy="457586"/>
              </a:xfrm>
              <a:prstGeom prst="rect">
                <a:avLst/>
              </a:prstGeom>
            </p:spPr>
            <p:txBody>
              <a:bodyPr wrap="none">
                <a:spAutoFit/>
              </a:bodyPr>
              <a:lstStyle/>
              <a:p>
                <a:r>
                  <a:rPr lang="en-US" sz="2000" b="1" dirty="0"/>
                  <a:t>ER</a:t>
                </a:r>
              </a:p>
            </p:txBody>
          </p:sp>
          <p:sp>
            <p:nvSpPr>
              <p:cNvPr id="37" name="Rectangle 36"/>
              <p:cNvSpPr/>
              <p:nvPr/>
            </p:nvSpPr>
            <p:spPr>
              <a:xfrm>
                <a:off x="4290992" y="5772901"/>
                <a:ext cx="869249" cy="457586"/>
              </a:xfrm>
              <a:prstGeom prst="rect">
                <a:avLst/>
              </a:prstGeom>
            </p:spPr>
            <p:txBody>
              <a:bodyPr wrap="none">
                <a:spAutoFit/>
              </a:bodyPr>
              <a:lstStyle/>
              <a:p>
                <a:r>
                  <a:rPr lang="en-US" sz="2000" b="1" dirty="0"/>
                  <a:t>Golgi</a:t>
                </a:r>
              </a:p>
            </p:txBody>
          </p:sp>
          <p:sp>
            <p:nvSpPr>
              <p:cNvPr id="38" name="Rectangle 37"/>
              <p:cNvSpPr/>
              <p:nvPr/>
            </p:nvSpPr>
            <p:spPr>
              <a:xfrm>
                <a:off x="6184134" y="4006660"/>
                <a:ext cx="1222879" cy="457586"/>
              </a:xfrm>
              <a:prstGeom prst="rect">
                <a:avLst/>
              </a:prstGeom>
            </p:spPr>
            <p:txBody>
              <a:bodyPr wrap="none">
                <a:spAutoFit/>
              </a:bodyPr>
              <a:lstStyle/>
              <a:p>
                <a:r>
                  <a:rPr lang="en-US" sz="2000" b="1" dirty="0"/>
                  <a:t>Nucleus</a:t>
                </a:r>
              </a:p>
            </p:txBody>
          </p:sp>
          <p:sp>
            <p:nvSpPr>
              <p:cNvPr id="59" name="Curved Down Arrow 58"/>
              <p:cNvSpPr/>
              <p:nvPr/>
            </p:nvSpPr>
            <p:spPr>
              <a:xfrm rot="852631">
                <a:off x="7272358" y="2981343"/>
                <a:ext cx="1943563" cy="650586"/>
              </a:xfrm>
              <a:prstGeom prst="curvedDownArrow">
                <a:avLst/>
              </a:prstGeom>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61" name="Right Arrow 60"/>
              <p:cNvSpPr/>
              <p:nvPr/>
            </p:nvSpPr>
            <p:spPr>
              <a:xfrm rot="3308580">
                <a:off x="3507099" y="3807588"/>
                <a:ext cx="1370474" cy="105890"/>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ight Arrow 62"/>
              <p:cNvSpPr/>
              <p:nvPr/>
            </p:nvSpPr>
            <p:spPr>
              <a:xfrm rot="18140589">
                <a:off x="4501550" y="3911443"/>
                <a:ext cx="1072386" cy="84760"/>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6" name="Rectangle 65"/>
              <p:cNvSpPr/>
              <p:nvPr/>
            </p:nvSpPr>
            <p:spPr>
              <a:xfrm>
                <a:off x="4422731" y="1082547"/>
                <a:ext cx="1473616" cy="668778"/>
              </a:xfrm>
              <a:prstGeom prst="rect">
                <a:avLst/>
              </a:prstGeom>
            </p:spPr>
            <p:txBody>
              <a:bodyPr wrap="none">
                <a:spAutoFit/>
              </a:bodyPr>
              <a:lstStyle/>
              <a:p>
                <a:r>
                  <a:rPr lang="en-US" sz="1600" b="1" dirty="0">
                    <a:solidFill>
                      <a:srgbClr val="7030A0"/>
                    </a:solidFill>
                  </a:rPr>
                  <a:t>Cholesterol</a:t>
                </a:r>
              </a:p>
              <a:p>
                <a:r>
                  <a:rPr lang="en-US" sz="1600" b="1" dirty="0">
                    <a:solidFill>
                      <a:srgbClr val="7030A0"/>
                    </a:solidFill>
                  </a:rPr>
                  <a:t>Biosynthesis</a:t>
                </a:r>
                <a:endParaRPr lang="en-US" sz="1600" dirty="0">
                  <a:solidFill>
                    <a:srgbClr val="7030A0"/>
                  </a:solidFill>
                </a:endParaRPr>
              </a:p>
            </p:txBody>
          </p:sp>
          <p:sp>
            <p:nvSpPr>
              <p:cNvPr id="69" name="Rectangle 68"/>
              <p:cNvSpPr/>
              <p:nvPr/>
            </p:nvSpPr>
            <p:spPr>
              <a:xfrm>
                <a:off x="6521017" y="3141975"/>
                <a:ext cx="616907" cy="282367"/>
              </a:xfrm>
              <a:prstGeom prst="rect">
                <a:avLst/>
              </a:prstGeom>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b="1" dirty="0">
                    <a:solidFill>
                      <a:schemeClr val="tx1"/>
                    </a:solidFill>
                  </a:rPr>
                  <a:t>LDLR</a:t>
                </a:r>
              </a:p>
            </p:txBody>
          </p:sp>
          <p:sp>
            <p:nvSpPr>
              <p:cNvPr id="71" name="Curved Down Arrow 70"/>
              <p:cNvSpPr/>
              <p:nvPr/>
            </p:nvSpPr>
            <p:spPr>
              <a:xfrm rot="407905" flipH="1">
                <a:off x="3912091" y="1775489"/>
                <a:ext cx="2688789" cy="799952"/>
              </a:xfrm>
              <a:prstGeom prst="curvedDownArrow">
                <a:avLst/>
              </a:prstGeom>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72" name="Rectangle 71"/>
              <p:cNvSpPr/>
              <p:nvPr/>
            </p:nvSpPr>
            <p:spPr>
              <a:xfrm>
                <a:off x="8718846" y="3876596"/>
                <a:ext cx="678667" cy="282367"/>
              </a:xfrm>
              <a:prstGeom prst="rect">
                <a:avLst/>
              </a:prstGeom>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b="1" dirty="0">
                    <a:solidFill>
                      <a:schemeClr val="tx1"/>
                    </a:solidFill>
                  </a:rPr>
                  <a:t>LDLR</a:t>
                </a:r>
              </a:p>
            </p:txBody>
          </p:sp>
          <p:sp>
            <p:nvSpPr>
              <p:cNvPr id="73" name="Rectangle 72"/>
              <p:cNvSpPr/>
              <p:nvPr/>
            </p:nvSpPr>
            <p:spPr>
              <a:xfrm>
                <a:off x="7927881" y="4230837"/>
                <a:ext cx="1362507" cy="668778"/>
              </a:xfrm>
              <a:prstGeom prst="rect">
                <a:avLst/>
              </a:prstGeom>
            </p:spPr>
            <p:txBody>
              <a:bodyPr wrap="none">
                <a:spAutoFit/>
              </a:bodyPr>
              <a:lstStyle/>
              <a:p>
                <a:pPr algn="ctr"/>
                <a:r>
                  <a:rPr lang="en-US" sz="1600" b="1" dirty="0">
                    <a:solidFill>
                      <a:srgbClr val="0070C0"/>
                    </a:solidFill>
                  </a:rPr>
                  <a:t>Cholesterol</a:t>
                </a:r>
              </a:p>
              <a:p>
                <a:pPr algn="ctr"/>
                <a:r>
                  <a:rPr lang="en-US" sz="1600" b="1" dirty="0">
                    <a:solidFill>
                      <a:srgbClr val="0070C0"/>
                    </a:solidFill>
                  </a:rPr>
                  <a:t>Uptake</a:t>
                </a:r>
                <a:endParaRPr lang="en-US" sz="1600" dirty="0">
                  <a:solidFill>
                    <a:srgbClr val="0070C0"/>
                  </a:solidFill>
                </a:endParaRPr>
              </a:p>
            </p:txBody>
          </p:sp>
          <p:cxnSp>
            <p:nvCxnSpPr>
              <p:cNvPr id="75" name="Straight Arrow Connector 74"/>
              <p:cNvCxnSpPr/>
              <p:nvPr/>
            </p:nvCxnSpPr>
            <p:spPr>
              <a:xfrm flipV="1">
                <a:off x="9502886" y="3797058"/>
                <a:ext cx="9525" cy="4190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9" name="Oval 78"/>
              <p:cNvSpPr/>
              <p:nvPr/>
            </p:nvSpPr>
            <p:spPr>
              <a:xfrm>
                <a:off x="9193687" y="4554003"/>
                <a:ext cx="95794" cy="10450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p>
            </p:txBody>
          </p:sp>
          <p:sp>
            <p:nvSpPr>
              <p:cNvPr id="80" name="Oval 79"/>
              <p:cNvSpPr/>
              <p:nvPr/>
            </p:nvSpPr>
            <p:spPr>
              <a:xfrm>
                <a:off x="9307040" y="4658506"/>
                <a:ext cx="95794" cy="10450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p>
            </p:txBody>
          </p:sp>
          <p:sp>
            <p:nvSpPr>
              <p:cNvPr id="81" name="Oval 80"/>
              <p:cNvSpPr/>
              <p:nvPr/>
            </p:nvSpPr>
            <p:spPr>
              <a:xfrm>
                <a:off x="9385275" y="4532229"/>
                <a:ext cx="95794" cy="10450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p>
            </p:txBody>
          </p:sp>
        </p:grpSp>
        <p:sp>
          <p:nvSpPr>
            <p:cNvPr id="47" name="Rectangle 46"/>
            <p:cNvSpPr/>
            <p:nvPr/>
          </p:nvSpPr>
          <p:spPr>
            <a:xfrm>
              <a:off x="6207542" y="1948180"/>
              <a:ext cx="838935" cy="282367"/>
            </a:xfrm>
            <a:prstGeom prst="rect">
              <a:avLst/>
            </a:prstGeom>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b="1" dirty="0">
                  <a:solidFill>
                    <a:schemeClr val="tx1"/>
                  </a:solidFill>
                </a:rPr>
                <a:t>HMGCR</a:t>
              </a:r>
            </a:p>
          </p:txBody>
        </p:sp>
        <p:cxnSp>
          <p:nvCxnSpPr>
            <p:cNvPr id="4" name="Straight Connector 3"/>
            <p:cNvCxnSpPr/>
            <p:nvPr/>
          </p:nvCxnSpPr>
          <p:spPr>
            <a:xfrm flipV="1">
              <a:off x="7158989" y="2080427"/>
              <a:ext cx="484353" cy="6521"/>
            </a:xfrm>
            <a:prstGeom prst="line">
              <a:avLst/>
            </a:prstGeom>
          </p:spPr>
          <p:style>
            <a:lnRef idx="3">
              <a:schemeClr val="dk1"/>
            </a:lnRef>
            <a:fillRef idx="0">
              <a:schemeClr val="dk1"/>
            </a:fillRef>
            <a:effectRef idx="2">
              <a:schemeClr val="dk1"/>
            </a:effectRef>
            <a:fontRef idx="minor">
              <a:schemeClr val="tx1"/>
            </a:fontRef>
          </p:style>
        </p:cxnSp>
        <p:cxnSp>
          <p:nvCxnSpPr>
            <p:cNvPr id="50" name="Straight Connector 49"/>
            <p:cNvCxnSpPr/>
            <p:nvPr/>
          </p:nvCxnSpPr>
          <p:spPr>
            <a:xfrm flipH="1" flipV="1">
              <a:off x="7158398" y="1987403"/>
              <a:ext cx="591" cy="196335"/>
            </a:xfrm>
            <a:prstGeom prst="line">
              <a:avLst/>
            </a:prstGeom>
          </p:spPr>
          <p:style>
            <a:lnRef idx="3">
              <a:schemeClr val="dk1"/>
            </a:lnRef>
            <a:fillRef idx="0">
              <a:schemeClr val="dk1"/>
            </a:fillRef>
            <a:effectRef idx="2">
              <a:schemeClr val="dk1"/>
            </a:effectRef>
            <a:fontRef idx="minor">
              <a:schemeClr val="tx1"/>
            </a:fontRef>
          </p:style>
        </p:cxnSp>
        <p:sp>
          <p:nvSpPr>
            <p:cNvPr id="52" name="Rectangle 51"/>
            <p:cNvSpPr/>
            <p:nvPr/>
          </p:nvSpPr>
          <p:spPr>
            <a:xfrm>
              <a:off x="7643343" y="1763075"/>
              <a:ext cx="1042423" cy="47248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solidFill>
                    <a:schemeClr val="bg1"/>
                  </a:solidFill>
                </a:rPr>
                <a:t>Statin</a:t>
              </a:r>
            </a:p>
          </p:txBody>
        </p:sp>
        <p:sp>
          <p:nvSpPr>
            <p:cNvPr id="43" name="Rectangle 42"/>
            <p:cNvSpPr/>
            <p:nvPr/>
          </p:nvSpPr>
          <p:spPr>
            <a:xfrm>
              <a:off x="9567511" y="2925780"/>
              <a:ext cx="1568408" cy="71338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solidFill>
                    <a:schemeClr val="bg1"/>
                  </a:solidFill>
                </a:rPr>
                <a:t>PCSK9</a:t>
              </a:r>
            </a:p>
            <a:p>
              <a:pPr algn="ctr"/>
              <a:r>
                <a:rPr lang="en-US" sz="2000" b="1" dirty="0">
                  <a:solidFill>
                    <a:schemeClr val="bg1"/>
                  </a:solidFill>
                </a:rPr>
                <a:t>Inhibitor</a:t>
              </a:r>
            </a:p>
          </p:txBody>
        </p:sp>
        <p:cxnSp>
          <p:nvCxnSpPr>
            <p:cNvPr id="44" name="Straight Connector 43"/>
            <p:cNvCxnSpPr/>
            <p:nvPr/>
          </p:nvCxnSpPr>
          <p:spPr>
            <a:xfrm flipV="1">
              <a:off x="8525115" y="4096180"/>
              <a:ext cx="273124" cy="6522"/>
            </a:xfrm>
            <a:prstGeom prst="line">
              <a:avLst/>
            </a:prstGeom>
          </p:spPr>
          <p:style>
            <a:lnRef idx="3">
              <a:schemeClr val="dk1"/>
            </a:lnRef>
            <a:fillRef idx="0">
              <a:schemeClr val="dk1"/>
            </a:fillRef>
            <a:effectRef idx="2">
              <a:schemeClr val="dk1"/>
            </a:effectRef>
            <a:fontRef idx="minor">
              <a:schemeClr val="tx1"/>
            </a:fontRef>
          </p:style>
        </p:cxnSp>
        <p:cxnSp>
          <p:nvCxnSpPr>
            <p:cNvPr id="46" name="Straight Connector 45"/>
            <p:cNvCxnSpPr/>
            <p:nvPr/>
          </p:nvCxnSpPr>
          <p:spPr>
            <a:xfrm flipH="1" flipV="1">
              <a:off x="8653155" y="3360480"/>
              <a:ext cx="7530" cy="745330"/>
            </a:xfrm>
            <a:prstGeom prst="line">
              <a:avLst/>
            </a:prstGeom>
          </p:spPr>
          <p:style>
            <a:lnRef idx="3">
              <a:schemeClr val="dk1"/>
            </a:lnRef>
            <a:fillRef idx="0">
              <a:schemeClr val="dk1"/>
            </a:fillRef>
            <a:effectRef idx="2">
              <a:schemeClr val="dk1"/>
            </a:effectRef>
            <a:fontRef idx="minor">
              <a:schemeClr val="tx1"/>
            </a:fontRef>
          </p:style>
        </p:cxnSp>
        <p:sp>
          <p:nvSpPr>
            <p:cNvPr id="48" name="Rectangle 47"/>
            <p:cNvSpPr/>
            <p:nvPr/>
          </p:nvSpPr>
          <p:spPr>
            <a:xfrm>
              <a:off x="8353708" y="3117249"/>
              <a:ext cx="643538" cy="263188"/>
            </a:xfrm>
            <a:prstGeom prst="rect">
              <a:avLst/>
            </a:prstGeom>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b="1" dirty="0">
                  <a:solidFill>
                    <a:schemeClr val="tx1"/>
                  </a:solidFill>
                </a:rPr>
                <a:t>PCSK9</a:t>
              </a:r>
            </a:p>
          </p:txBody>
        </p:sp>
        <p:cxnSp>
          <p:nvCxnSpPr>
            <p:cNvPr id="49" name="Straight Connector 48"/>
            <p:cNvCxnSpPr/>
            <p:nvPr/>
          </p:nvCxnSpPr>
          <p:spPr>
            <a:xfrm flipV="1">
              <a:off x="9062979" y="3242322"/>
              <a:ext cx="484353" cy="6521"/>
            </a:xfrm>
            <a:prstGeom prst="line">
              <a:avLst/>
            </a:prstGeom>
          </p:spPr>
          <p:style>
            <a:lnRef idx="3">
              <a:schemeClr val="dk1"/>
            </a:lnRef>
            <a:fillRef idx="0">
              <a:schemeClr val="dk1"/>
            </a:fillRef>
            <a:effectRef idx="2">
              <a:schemeClr val="dk1"/>
            </a:effectRef>
            <a:fontRef idx="minor">
              <a:schemeClr val="tx1"/>
            </a:fontRef>
          </p:style>
        </p:cxnSp>
        <p:cxnSp>
          <p:nvCxnSpPr>
            <p:cNvPr id="51" name="Straight Connector 50"/>
            <p:cNvCxnSpPr/>
            <p:nvPr/>
          </p:nvCxnSpPr>
          <p:spPr>
            <a:xfrm flipH="1" flipV="1">
              <a:off x="9068057" y="3133398"/>
              <a:ext cx="591" cy="196335"/>
            </a:xfrm>
            <a:prstGeom prst="line">
              <a:avLst/>
            </a:prstGeom>
          </p:spPr>
          <p:style>
            <a:lnRef idx="3">
              <a:schemeClr val="dk1"/>
            </a:lnRef>
            <a:fillRef idx="0">
              <a:schemeClr val="dk1"/>
            </a:fillRef>
            <a:effectRef idx="2">
              <a:schemeClr val="dk1"/>
            </a:effectRef>
            <a:fontRef idx="minor">
              <a:schemeClr val="tx1"/>
            </a:fontRef>
          </p:style>
        </p:cxnSp>
      </p:grpSp>
      <p:pic>
        <p:nvPicPr>
          <p:cNvPr id="2050" name="Picture 2" descr="Flawed cholesterol study makes headlines - Heart Matters magazine">
            <a:extLst>
              <a:ext uri="{FF2B5EF4-FFF2-40B4-BE49-F238E27FC236}">
                <a16:creationId xmlns:a16="http://schemas.microsoft.com/office/drawing/2014/main" id="{AEC29F48-24C1-4964-9910-F103BDF362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1138" y="1319403"/>
            <a:ext cx="2593785" cy="16887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or sale: Amgen chops 60% off Repatha's $14,520 retail price | FiercePharma">
            <a:extLst>
              <a:ext uri="{FF2B5EF4-FFF2-40B4-BE49-F238E27FC236}">
                <a16:creationId xmlns:a16="http://schemas.microsoft.com/office/drawing/2014/main" id="{C95F3893-8028-423B-BC7B-1F481133A0A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315" t="20400" r="12735" b="22756"/>
          <a:stretch/>
        </p:blipFill>
        <p:spPr bwMode="auto">
          <a:xfrm>
            <a:off x="8390712" y="3735648"/>
            <a:ext cx="3301620" cy="18113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45C5BA0-73C7-423E-A92D-2C873A78C413}"/>
              </a:ext>
            </a:extLst>
          </p:cNvPr>
          <p:cNvSpPr/>
          <p:nvPr/>
        </p:nvSpPr>
        <p:spPr>
          <a:xfrm>
            <a:off x="6217859" y="6371419"/>
            <a:ext cx="5695213" cy="400110"/>
          </a:xfrm>
          <a:prstGeom prst="rect">
            <a:avLst/>
          </a:prstGeom>
        </p:spPr>
        <p:txBody>
          <a:bodyPr wrap="none">
            <a:spAutoFit/>
          </a:bodyPr>
          <a:lstStyle/>
          <a:p>
            <a:r>
              <a:rPr lang="en-US" altLang="zh-CN" sz="2000" b="1" dirty="0">
                <a:solidFill>
                  <a:srgbClr val="FF0000"/>
                </a:solidFill>
              </a:rPr>
              <a:t>Any Other Unknown Genes in Cholesterol Pathway?</a:t>
            </a:r>
            <a:endParaRPr lang="zh-CN" altLang="en-US" sz="2000" dirty="0">
              <a:solidFill>
                <a:srgbClr val="FF0000"/>
              </a:solidFill>
            </a:endParaRPr>
          </a:p>
        </p:txBody>
      </p:sp>
    </p:spTree>
    <p:extLst>
      <p:ext uri="{BB962C8B-B14F-4D97-AF65-F5344CB8AC3E}">
        <p14:creationId xmlns:p14="http://schemas.microsoft.com/office/powerpoint/2010/main" val="1121095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nature.com/nature/journal/v461/n7266/images/nature08537-f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058" y="2338890"/>
            <a:ext cx="10914571" cy="33281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p:cNvSpPr txBox="1">
            <a:spLocks noChangeArrowheads="1"/>
          </p:cNvSpPr>
          <p:nvPr/>
        </p:nvSpPr>
        <p:spPr bwMode="auto">
          <a:xfrm>
            <a:off x="201216" y="233265"/>
            <a:ext cx="117895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3600" b="1" dirty="0">
                <a:latin typeface="+mj-lt"/>
                <a:ea typeface="+mj-ea"/>
                <a:cs typeface="Arial" panose="020B0604020202020204" pitchFamily="34" charset="0"/>
              </a:rPr>
              <a:t>Gene Co-Expression Network: </a:t>
            </a:r>
          </a:p>
          <a:p>
            <a:pPr algn="ctr" eaLnBrk="1" hangingPunct="1"/>
            <a:r>
              <a:rPr lang="en-US" sz="3600" b="1" dirty="0">
                <a:latin typeface="+mj-lt"/>
                <a:ea typeface="+mj-ea"/>
                <a:cs typeface="Arial" panose="020B0604020202020204" pitchFamily="34" charset="0"/>
              </a:rPr>
              <a:t>Weighted Gene Co-expression Network Analysis (WGCNA)</a:t>
            </a:r>
          </a:p>
        </p:txBody>
      </p:sp>
      <p:sp>
        <p:nvSpPr>
          <p:cNvPr id="5" name="Rectangle 4"/>
          <p:cNvSpPr/>
          <p:nvPr/>
        </p:nvSpPr>
        <p:spPr>
          <a:xfrm>
            <a:off x="3583106" y="6110667"/>
            <a:ext cx="5198474" cy="461665"/>
          </a:xfrm>
          <a:prstGeom prst="rect">
            <a:avLst/>
          </a:prstGeom>
        </p:spPr>
        <p:txBody>
          <a:bodyPr wrap="none">
            <a:spAutoFit/>
          </a:bodyPr>
          <a:lstStyle/>
          <a:p>
            <a:r>
              <a:rPr lang="en-US" sz="2400" b="1" dirty="0"/>
              <a:t>Construct Gene Co-Expression Network</a:t>
            </a:r>
          </a:p>
        </p:txBody>
      </p:sp>
    </p:spTree>
    <p:extLst>
      <p:ext uri="{BB962C8B-B14F-4D97-AF65-F5344CB8AC3E}">
        <p14:creationId xmlns:p14="http://schemas.microsoft.com/office/powerpoint/2010/main" val="2249384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0" y="158904"/>
            <a:ext cx="117895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3600" b="1" dirty="0">
                <a:latin typeface="+mj-lt"/>
                <a:ea typeface="+mj-ea"/>
                <a:cs typeface="Arial" panose="020B0604020202020204" pitchFamily="34" charset="0"/>
              </a:rPr>
              <a:t>Computational Challenges of WGCNA in Using Multiple</a:t>
            </a:r>
          </a:p>
          <a:p>
            <a:pPr algn="ctr" eaLnBrk="1" hangingPunct="1"/>
            <a:r>
              <a:rPr lang="en-US" sz="3600" b="1" dirty="0">
                <a:latin typeface="+mj-lt"/>
                <a:ea typeface="+mj-ea"/>
                <a:cs typeface="Arial" panose="020B0604020202020204" pitchFamily="34" charset="0"/>
              </a:rPr>
              <a:t> Gene Co-Expression Datasets</a:t>
            </a:r>
          </a:p>
        </p:txBody>
      </p:sp>
      <p:pic>
        <p:nvPicPr>
          <p:cNvPr id="6" name="Picture 5">
            <a:extLst>
              <a:ext uri="{FF2B5EF4-FFF2-40B4-BE49-F238E27FC236}">
                <a16:creationId xmlns:a16="http://schemas.microsoft.com/office/drawing/2014/main" id="{E1E7692B-FA46-49AD-B2C5-428B9BE3C6F5}"/>
              </a:ext>
            </a:extLst>
          </p:cNvPr>
          <p:cNvPicPr>
            <a:picLocks noChangeAspect="1"/>
          </p:cNvPicPr>
          <p:nvPr/>
        </p:nvPicPr>
        <p:blipFill>
          <a:blip r:embed="rId2"/>
          <a:stretch>
            <a:fillRect/>
          </a:stretch>
        </p:blipFill>
        <p:spPr>
          <a:xfrm>
            <a:off x="141645" y="1472038"/>
            <a:ext cx="5176312" cy="4010176"/>
          </a:xfrm>
          <a:prstGeom prst="rect">
            <a:avLst/>
          </a:prstGeom>
        </p:spPr>
      </p:pic>
      <p:sp>
        <p:nvSpPr>
          <p:cNvPr id="2" name="Rectangle 1">
            <a:extLst>
              <a:ext uri="{FF2B5EF4-FFF2-40B4-BE49-F238E27FC236}">
                <a16:creationId xmlns:a16="http://schemas.microsoft.com/office/drawing/2014/main" id="{8C05087A-27C8-466F-9567-E7139E0CD480}"/>
              </a:ext>
            </a:extLst>
          </p:cNvPr>
          <p:cNvSpPr/>
          <p:nvPr/>
        </p:nvSpPr>
        <p:spPr>
          <a:xfrm>
            <a:off x="428982" y="5647978"/>
            <a:ext cx="4697889" cy="954107"/>
          </a:xfrm>
          <a:prstGeom prst="rect">
            <a:avLst/>
          </a:prstGeom>
        </p:spPr>
        <p:txBody>
          <a:bodyPr wrap="none">
            <a:spAutoFit/>
          </a:bodyPr>
          <a:lstStyle/>
          <a:p>
            <a:pPr algn="ctr"/>
            <a:r>
              <a:rPr lang="en-US" altLang="zh-CN" dirty="0">
                <a:cs typeface="Arial" panose="020B0604020202020204" pitchFamily="34" charset="0"/>
              </a:rPr>
              <a:t>One cholesterol module identified from HMDP </a:t>
            </a:r>
          </a:p>
          <a:p>
            <a:pPr algn="ctr"/>
            <a:r>
              <a:rPr lang="en-US" altLang="zh-CN" dirty="0">
                <a:cs typeface="Arial" panose="020B0604020202020204" pitchFamily="34" charset="0"/>
              </a:rPr>
              <a:t>female mouse dataset based on WGCNA</a:t>
            </a:r>
          </a:p>
          <a:p>
            <a:pPr algn="ctr"/>
            <a:r>
              <a:rPr lang="en-US" altLang="zh-CN" sz="2000" b="1" dirty="0">
                <a:cs typeface="Arial" panose="020B0604020202020204" pitchFamily="34" charset="0"/>
              </a:rPr>
              <a:t>~ 7 hours running time on local computer</a:t>
            </a:r>
            <a:endParaRPr lang="zh-CN" altLang="en-US" sz="2000" dirty="0"/>
          </a:p>
        </p:txBody>
      </p:sp>
      <p:sp>
        <p:nvSpPr>
          <p:cNvPr id="4" name="Rectangle 3">
            <a:extLst>
              <a:ext uri="{FF2B5EF4-FFF2-40B4-BE49-F238E27FC236}">
                <a16:creationId xmlns:a16="http://schemas.microsoft.com/office/drawing/2014/main" id="{DC81E6A2-D9A9-4A1A-84D3-E7D2FE4A4829}"/>
              </a:ext>
            </a:extLst>
          </p:cNvPr>
          <p:cNvSpPr/>
          <p:nvPr/>
        </p:nvSpPr>
        <p:spPr>
          <a:xfrm>
            <a:off x="5468032" y="2261408"/>
            <a:ext cx="6843540" cy="2431435"/>
          </a:xfrm>
          <a:prstGeom prst="rect">
            <a:avLst/>
          </a:prstGeom>
        </p:spPr>
        <p:txBody>
          <a:bodyPr wrap="none">
            <a:spAutoFit/>
          </a:bodyPr>
          <a:lstStyle/>
          <a:p>
            <a:r>
              <a:rPr lang="en-US" altLang="zh-CN" sz="4000" b="1" dirty="0">
                <a:cs typeface="Arial" panose="020B0604020202020204" pitchFamily="34" charset="0"/>
              </a:rPr>
              <a:t> But  ……….</a:t>
            </a:r>
          </a:p>
          <a:p>
            <a:endParaRPr lang="en-US" altLang="zh-CN" sz="2800" b="1" dirty="0">
              <a:cs typeface="Arial" panose="020B0604020202020204" pitchFamily="34" charset="0"/>
            </a:endParaRPr>
          </a:p>
          <a:p>
            <a:r>
              <a:rPr lang="en-US" altLang="zh-CN" sz="2800" b="1" dirty="0">
                <a:cs typeface="Arial" panose="020B0604020202020204" pitchFamily="34" charset="0"/>
              </a:rPr>
              <a:t>What if we have 15x5=75 hyperparameters ?</a:t>
            </a:r>
          </a:p>
          <a:p>
            <a:endParaRPr lang="en-US" altLang="zh-CN" sz="2800" b="1" dirty="0">
              <a:cs typeface="Arial" panose="020B0604020202020204" pitchFamily="34" charset="0"/>
            </a:endParaRPr>
          </a:p>
          <a:p>
            <a:r>
              <a:rPr lang="en-US" altLang="zh-CN" sz="2800" b="1" dirty="0">
                <a:cs typeface="Arial" panose="020B0604020202020204" pitchFamily="34" charset="0"/>
              </a:rPr>
              <a:t>What if we have 35 datasets to analyze?</a:t>
            </a:r>
            <a:endParaRPr lang="zh-CN" altLang="en-US" sz="2800" dirty="0"/>
          </a:p>
        </p:txBody>
      </p:sp>
    </p:spTree>
    <p:extLst>
      <p:ext uri="{BB962C8B-B14F-4D97-AF65-F5344CB8AC3E}">
        <p14:creationId xmlns:p14="http://schemas.microsoft.com/office/powerpoint/2010/main" val="1864099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1006</TotalTime>
  <Words>1418</Words>
  <Application>Microsoft Office PowerPoint</Application>
  <PresentationFormat>Widescreen</PresentationFormat>
  <Paragraphs>313</Paragraphs>
  <Slides>28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Data Mining in Genomics By  High-Throughput Computing</vt:lpstr>
      <vt:lpstr>The Goal of Genetics:  From Genotype to Phenotype</vt:lpstr>
      <vt:lpstr>Systems Genetics: A New Approach for Gene Discovery Based on Network Analysis</vt:lpstr>
      <vt:lpstr>Key Components in Systems Genetics </vt:lpstr>
      <vt:lpstr>Overview</vt:lpstr>
      <vt:lpstr>Project 1  Construction of Hepatic Gene Expression Networks to Identify Novel Cholesterol Genes.</vt:lpstr>
      <vt:lpstr>Cholesterol Genes And Hypercholesterolemia Treatment</vt:lpstr>
      <vt:lpstr>PowerPoint Presentation</vt:lpstr>
      <vt:lpstr>PowerPoint Presentation</vt:lpstr>
      <vt:lpstr>PowerPoint Presentation</vt:lpstr>
      <vt:lpstr>PowerPoint Presentation</vt:lpstr>
      <vt:lpstr>Efficiency of WGCNA Computation in CHTC</vt:lpstr>
      <vt:lpstr>Gene Network Analysis  in Cholesterol Gene Discovery</vt:lpstr>
      <vt:lpstr>PowerPoint Presentation</vt:lpstr>
      <vt:lpstr>Project 2  Construction of Genome-Wide Epistasis Atlas for Exploring Metabolic Traits</vt:lpstr>
      <vt:lpstr>PowerPoint Presentation</vt:lpstr>
      <vt:lpstr>Factored Spectrally Transformed Linear Mixed Models  (FaST-LMM)</vt:lpstr>
      <vt:lpstr>Computation Burden to Conduct Exhaustive Genome-Wide Epistatic Analysis  </vt:lpstr>
      <vt:lpstr>Directed Acyclic Graph (DAG) in Epistatic Computation </vt:lpstr>
      <vt:lpstr>Epistatic Computation Pipeline </vt:lpstr>
      <vt:lpstr>PowerPoint Presentation</vt:lpstr>
      <vt:lpstr>PowerPoint Presentation</vt:lpstr>
      <vt:lpstr>Our Pipeline Identified Epistatic Interactions between Two SNPs in Chromosome 2 and 7</vt:lpstr>
      <vt:lpstr>Epistatic Interactions between Two SNPs in Chromosome 2 and 7</vt:lpstr>
      <vt:lpstr>Validation of Epistatic Interactions By Mouse Crossing Model</vt:lpstr>
      <vt:lpstr>Advantages of Using OSG for Genomic Data Mining</vt:lpstr>
      <vt:lpstr>Parks Lab</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 in Genomics For Novel Disease Gene Discovery</dc:title>
  <dc:creator>Gao, Yan</dc:creator>
  <cp:lastModifiedBy>Administrator</cp:lastModifiedBy>
  <cp:revision>292</cp:revision>
  <dcterms:created xsi:type="dcterms:W3CDTF">2020-08-19T01:14:08Z</dcterms:created>
  <dcterms:modified xsi:type="dcterms:W3CDTF">2021-03-01T17:19:42Z</dcterms:modified>
</cp:coreProperties>
</file>