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7"/>
  </p:notesMasterIdLst>
  <p:sldIdLst>
    <p:sldId id="256" r:id="rId5"/>
    <p:sldId id="266" r:id="rId6"/>
    <p:sldId id="269" r:id="rId7"/>
    <p:sldId id="267" r:id="rId8"/>
    <p:sldId id="258" r:id="rId9"/>
    <p:sldId id="259" r:id="rId10"/>
    <p:sldId id="260" r:id="rId11"/>
    <p:sldId id="262" r:id="rId12"/>
    <p:sldId id="263" r:id="rId13"/>
    <p:sldId id="261" r:id="rId14"/>
    <p:sldId id="264" r:id="rId15"/>
    <p:sldId id="265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285" autoAdjust="0"/>
  </p:normalViewPr>
  <p:slideViewPr>
    <p:cSldViewPr snapToGrid="0">
      <p:cViewPr varScale="1">
        <p:scale>
          <a:sx n="56" d="100"/>
          <a:sy n="56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Peeters" userId="faad0449-062c-449f-ae88-f25686255c76" providerId="ADAL" clId="{55378382-6FA7-46EA-817A-B72B6D4188C3}"/>
    <pc:docChg chg="custSel modSld">
      <pc:chgData name="Simon Peeters" userId="faad0449-062c-449f-ae88-f25686255c76" providerId="ADAL" clId="{55378382-6FA7-46EA-817A-B72B6D4188C3}" dt="2021-08-31T15:12:32.771" v="1521" actId="6549"/>
      <pc:docMkLst>
        <pc:docMk/>
      </pc:docMkLst>
      <pc:sldChg chg="modNotesTx">
        <pc:chgData name="Simon Peeters" userId="faad0449-062c-449f-ae88-f25686255c76" providerId="ADAL" clId="{55378382-6FA7-46EA-817A-B72B6D4188C3}" dt="2021-08-31T14:36:19.699" v="22" actId="20577"/>
        <pc:sldMkLst>
          <pc:docMk/>
          <pc:sldMk cId="0" sldId="258"/>
        </pc:sldMkLst>
      </pc:sldChg>
      <pc:sldChg chg="modNotesTx">
        <pc:chgData name="Simon Peeters" userId="faad0449-062c-449f-ae88-f25686255c76" providerId="ADAL" clId="{55378382-6FA7-46EA-817A-B72B6D4188C3}" dt="2021-08-31T14:45:07.293" v="425" actId="20577"/>
        <pc:sldMkLst>
          <pc:docMk/>
          <pc:sldMk cId="1311923758" sldId="260"/>
        </pc:sldMkLst>
      </pc:sldChg>
      <pc:sldChg chg="modNotesTx">
        <pc:chgData name="Simon Peeters" userId="faad0449-062c-449f-ae88-f25686255c76" providerId="ADAL" clId="{55378382-6FA7-46EA-817A-B72B6D4188C3}" dt="2021-08-31T14:55:19.142" v="949" actId="20577"/>
        <pc:sldMkLst>
          <pc:docMk/>
          <pc:sldMk cId="460102296" sldId="261"/>
        </pc:sldMkLst>
      </pc:sldChg>
      <pc:sldChg chg="modNotesTx">
        <pc:chgData name="Simon Peeters" userId="faad0449-062c-449f-ae88-f25686255c76" providerId="ADAL" clId="{55378382-6FA7-46EA-817A-B72B6D4188C3}" dt="2021-08-31T14:49:48.773" v="744" actId="20577"/>
        <pc:sldMkLst>
          <pc:docMk/>
          <pc:sldMk cId="4107267472" sldId="262"/>
        </pc:sldMkLst>
      </pc:sldChg>
      <pc:sldChg chg="modNotesTx">
        <pc:chgData name="Simon Peeters" userId="faad0449-062c-449f-ae88-f25686255c76" providerId="ADAL" clId="{55378382-6FA7-46EA-817A-B72B6D4188C3}" dt="2021-08-31T14:59:06.660" v="1027" actId="20577"/>
        <pc:sldMkLst>
          <pc:docMk/>
          <pc:sldMk cId="4045047446" sldId="264"/>
        </pc:sldMkLst>
      </pc:sldChg>
      <pc:sldChg chg="modNotesTx">
        <pc:chgData name="Simon Peeters" userId="faad0449-062c-449f-ae88-f25686255c76" providerId="ADAL" clId="{55378382-6FA7-46EA-817A-B72B6D4188C3}" dt="2021-08-31T15:12:32.771" v="1521" actId="6549"/>
        <pc:sldMkLst>
          <pc:docMk/>
          <pc:sldMk cId="767144232" sldId="265"/>
        </pc:sldMkLst>
      </pc:sldChg>
    </pc:docChg>
  </pc:docChgLst>
  <pc:docChgLst>
    <pc:chgData name="Simon Peeters" userId="faad0449-062c-449f-ae88-f25686255c76" providerId="ADAL" clId="{14C36993-4DB5-4E58-8C31-98E8F9F5C8B0}"/>
    <pc:docChg chg="undo custSel addSld delSld modSld sldOrd">
      <pc:chgData name="Simon Peeters" userId="faad0449-062c-449f-ae88-f25686255c76" providerId="ADAL" clId="{14C36993-4DB5-4E58-8C31-98E8F9F5C8B0}" dt="2021-08-31T07:17:11.438" v="423" actId="1076"/>
      <pc:docMkLst>
        <pc:docMk/>
      </pc:docMkLst>
      <pc:sldChg chg="modSp">
        <pc:chgData name="Simon Peeters" userId="faad0449-062c-449f-ae88-f25686255c76" providerId="ADAL" clId="{14C36993-4DB5-4E58-8C31-98E8F9F5C8B0}" dt="2021-08-31T07:04:23.590" v="236" actId="20577"/>
        <pc:sldMkLst>
          <pc:docMk/>
          <pc:sldMk cId="0" sldId="258"/>
        </pc:sldMkLst>
        <pc:spChg chg="mod">
          <ac:chgData name="Simon Peeters" userId="faad0449-062c-449f-ae88-f25686255c76" providerId="ADAL" clId="{14C36993-4DB5-4E58-8C31-98E8F9F5C8B0}" dt="2021-08-31T07:04:23.590" v="236" actId="20577"/>
          <ac:spMkLst>
            <pc:docMk/>
            <pc:sldMk cId="0" sldId="258"/>
            <ac:spMk id="147" creationId="{00000000-0000-0000-0000-000000000000}"/>
          </ac:spMkLst>
        </pc:spChg>
      </pc:sldChg>
      <pc:sldChg chg="modSp">
        <pc:chgData name="Simon Peeters" userId="faad0449-062c-449f-ae88-f25686255c76" providerId="ADAL" clId="{14C36993-4DB5-4E58-8C31-98E8F9F5C8B0}" dt="2021-08-31T07:05:29.774" v="258" actId="255"/>
        <pc:sldMkLst>
          <pc:docMk/>
          <pc:sldMk cId="0" sldId="259"/>
        </pc:sldMkLst>
        <pc:spChg chg="mod">
          <ac:chgData name="Simon Peeters" userId="faad0449-062c-449f-ae88-f25686255c76" providerId="ADAL" clId="{14C36993-4DB5-4E58-8C31-98E8F9F5C8B0}" dt="2021-08-31T07:05:25.145" v="257" actId="255"/>
          <ac:spMkLst>
            <pc:docMk/>
            <pc:sldMk cId="0" sldId="259"/>
            <ac:spMk id="5" creationId="{3692E918-A375-48DE-B4BE-A0F0128B8CA2}"/>
          </ac:spMkLst>
        </pc:spChg>
        <pc:spChg chg="mod">
          <ac:chgData name="Simon Peeters" userId="faad0449-062c-449f-ae88-f25686255c76" providerId="ADAL" clId="{14C36993-4DB5-4E58-8C31-98E8F9F5C8B0}" dt="2021-08-31T07:05:29.774" v="258" actId="255"/>
          <ac:spMkLst>
            <pc:docMk/>
            <pc:sldMk cId="0" sldId="259"/>
            <ac:spMk id="151" creationId="{00000000-0000-0000-0000-000000000000}"/>
          </ac:spMkLst>
        </pc:spChg>
      </pc:sldChg>
      <pc:sldChg chg="addSp modSp">
        <pc:chgData name="Simon Peeters" userId="faad0449-062c-449f-ae88-f25686255c76" providerId="ADAL" clId="{14C36993-4DB5-4E58-8C31-98E8F9F5C8B0}" dt="2021-08-31T07:16:09.927" v="402" actId="167"/>
        <pc:sldMkLst>
          <pc:docMk/>
          <pc:sldMk cId="1311923758" sldId="260"/>
        </pc:sldMkLst>
        <pc:spChg chg="add mod">
          <ac:chgData name="Simon Peeters" userId="faad0449-062c-449f-ae88-f25686255c76" providerId="ADAL" clId="{14C36993-4DB5-4E58-8C31-98E8F9F5C8B0}" dt="2021-08-31T07:15:00.845" v="326" actId="1076"/>
          <ac:spMkLst>
            <pc:docMk/>
            <pc:sldMk cId="1311923758" sldId="260"/>
            <ac:spMk id="3" creationId="{D2269A11-6ED2-471B-ABBD-4F8EE65278F6}"/>
          </ac:spMkLst>
        </pc:spChg>
        <pc:spChg chg="mod">
          <ac:chgData name="Simon Peeters" userId="faad0449-062c-449f-ae88-f25686255c76" providerId="ADAL" clId="{14C36993-4DB5-4E58-8C31-98E8F9F5C8B0}" dt="2021-08-31T07:15:50.432" v="400" actId="20577"/>
          <ac:spMkLst>
            <pc:docMk/>
            <pc:sldMk cId="1311923758" sldId="260"/>
            <ac:spMk id="151" creationId="{00000000-0000-0000-0000-000000000000}"/>
          </ac:spMkLst>
        </pc:spChg>
        <pc:picChg chg="add mod ord">
          <ac:chgData name="Simon Peeters" userId="faad0449-062c-449f-ae88-f25686255c76" providerId="ADAL" clId="{14C36993-4DB5-4E58-8C31-98E8F9F5C8B0}" dt="2021-08-31T07:16:09.927" v="402" actId="167"/>
          <ac:picMkLst>
            <pc:docMk/>
            <pc:sldMk cId="1311923758" sldId="260"/>
            <ac:picMk id="2" creationId="{0940D27E-4936-4E15-9B91-B56C5664517B}"/>
          </ac:picMkLst>
        </pc:picChg>
      </pc:sldChg>
      <pc:sldChg chg="addSp modSp">
        <pc:chgData name="Simon Peeters" userId="faad0449-062c-449f-ae88-f25686255c76" providerId="ADAL" clId="{14C36993-4DB5-4E58-8C31-98E8F9F5C8B0}" dt="2021-08-31T07:17:11.438" v="423" actId="1076"/>
        <pc:sldMkLst>
          <pc:docMk/>
          <pc:sldMk cId="460102296" sldId="261"/>
        </pc:sldMkLst>
        <pc:spChg chg="add mod">
          <ac:chgData name="Simon Peeters" userId="faad0449-062c-449f-ae88-f25686255c76" providerId="ADAL" clId="{14C36993-4DB5-4E58-8C31-98E8F9F5C8B0}" dt="2021-08-31T07:17:11.438" v="423" actId="1076"/>
          <ac:spMkLst>
            <pc:docMk/>
            <pc:sldMk cId="460102296" sldId="261"/>
            <ac:spMk id="10" creationId="{E2DDA925-E020-47E1-B8AE-C3E2C87E8DB8}"/>
          </ac:spMkLst>
        </pc:spChg>
      </pc:sldChg>
      <pc:sldChg chg="modSp">
        <pc:chgData name="Simon Peeters" userId="faad0449-062c-449f-ae88-f25686255c76" providerId="ADAL" clId="{14C36993-4DB5-4E58-8C31-98E8F9F5C8B0}" dt="2021-08-31T07:16:40.974" v="404" actId="114"/>
        <pc:sldMkLst>
          <pc:docMk/>
          <pc:sldMk cId="625992457" sldId="263"/>
        </pc:sldMkLst>
        <pc:spChg chg="mod">
          <ac:chgData name="Simon Peeters" userId="faad0449-062c-449f-ae88-f25686255c76" providerId="ADAL" clId="{14C36993-4DB5-4E58-8C31-98E8F9F5C8B0}" dt="2021-08-31T07:16:40.974" v="404" actId="114"/>
          <ac:spMkLst>
            <pc:docMk/>
            <pc:sldMk cId="625992457" sldId="263"/>
            <ac:spMk id="151" creationId="{00000000-0000-0000-0000-000000000000}"/>
          </ac:spMkLst>
        </pc:spChg>
      </pc:sldChg>
      <pc:sldChg chg="modSp">
        <pc:chgData name="Simon Peeters" userId="faad0449-062c-449f-ae88-f25686255c76" providerId="ADAL" clId="{14C36993-4DB5-4E58-8C31-98E8F9F5C8B0}" dt="2021-08-31T07:01:28.173" v="68" actId="20577"/>
        <pc:sldMkLst>
          <pc:docMk/>
          <pc:sldMk cId="1975643021" sldId="266"/>
        </pc:sldMkLst>
        <pc:spChg chg="mod">
          <ac:chgData name="Simon Peeters" userId="faad0449-062c-449f-ae88-f25686255c76" providerId="ADAL" clId="{14C36993-4DB5-4E58-8C31-98E8F9F5C8B0}" dt="2021-08-31T07:01:28.173" v="68" actId="20577"/>
          <ac:spMkLst>
            <pc:docMk/>
            <pc:sldMk cId="1975643021" sldId="266"/>
            <ac:spMk id="143" creationId="{00000000-0000-0000-0000-000000000000}"/>
          </ac:spMkLst>
        </pc:spChg>
      </pc:sldChg>
      <pc:sldChg chg="modSp">
        <pc:chgData name="Simon Peeters" userId="faad0449-062c-449f-ae88-f25686255c76" providerId="ADAL" clId="{14C36993-4DB5-4E58-8C31-98E8F9F5C8B0}" dt="2021-08-31T07:05:57.858" v="284" actId="20577"/>
        <pc:sldMkLst>
          <pc:docMk/>
          <pc:sldMk cId="629892100" sldId="267"/>
        </pc:sldMkLst>
        <pc:spChg chg="mod">
          <ac:chgData name="Simon Peeters" userId="faad0449-062c-449f-ae88-f25686255c76" providerId="ADAL" clId="{14C36993-4DB5-4E58-8C31-98E8F9F5C8B0}" dt="2021-08-31T07:05:57.858" v="284" actId="20577"/>
          <ac:spMkLst>
            <pc:docMk/>
            <pc:sldMk cId="629892100" sldId="267"/>
            <ac:spMk id="143" creationId="{00000000-0000-0000-0000-000000000000}"/>
          </ac:spMkLst>
        </pc:spChg>
      </pc:sldChg>
      <pc:sldChg chg="del">
        <pc:chgData name="Simon Peeters" userId="faad0449-062c-449f-ae88-f25686255c76" providerId="ADAL" clId="{14C36993-4DB5-4E58-8C31-98E8F9F5C8B0}" dt="2021-08-31T07:02:24.788" v="91" actId="2696"/>
        <pc:sldMkLst>
          <pc:docMk/>
          <pc:sldMk cId="1143213872" sldId="268"/>
        </pc:sldMkLst>
      </pc:sldChg>
      <pc:sldChg chg="modSp add ord">
        <pc:chgData name="Simon Peeters" userId="faad0449-062c-449f-ae88-f25686255c76" providerId="ADAL" clId="{14C36993-4DB5-4E58-8C31-98E8F9F5C8B0}" dt="2021-08-31T07:02:30.104" v="92"/>
        <pc:sldMkLst>
          <pc:docMk/>
          <pc:sldMk cId="3130489987" sldId="269"/>
        </pc:sldMkLst>
        <pc:spChg chg="mod">
          <ac:chgData name="Simon Peeters" userId="faad0449-062c-449f-ae88-f25686255c76" providerId="ADAL" clId="{14C36993-4DB5-4E58-8C31-98E8F9F5C8B0}" dt="2021-08-31T07:01:50.961" v="84"/>
          <ac:spMkLst>
            <pc:docMk/>
            <pc:sldMk cId="3130489987" sldId="269"/>
            <ac:spMk id="14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Horizontal muon trigger</a:t>
            </a:r>
          </a:p>
        </p:txBody>
      </p:sp>
    </p:spTree>
    <p:extLst>
      <p:ext uri="{BB962C8B-B14F-4D97-AF65-F5344CB8AC3E}">
        <p14:creationId xmlns:p14="http://schemas.microsoft.com/office/powerpoint/2010/main" val="437252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Rain of </a:t>
            </a:r>
            <a:r>
              <a:rPr lang="en-GB" dirty="0" err="1"/>
              <a:t>cosmics</a:t>
            </a:r>
            <a:r>
              <a:rPr lang="en-GB" dirty="0"/>
              <a:t>?</a:t>
            </a:r>
            <a:br>
              <a:rPr lang="en-GB" dirty="0"/>
            </a:br>
            <a:r>
              <a:rPr lang="en-GB" dirty="0"/>
              <a:t>TP verification – straight forward (multiple thresholds, see plots Phil R, Carl W – look at rate)</a:t>
            </a:r>
            <a:br>
              <a:rPr lang="en-GB" dirty="0"/>
            </a:br>
            <a:r>
              <a:rPr lang="en-GB" dirty="0"/>
              <a:t>   - protoDUNE-I – didn’t make sense, need to see in </a:t>
            </a:r>
            <a:r>
              <a:rPr lang="en-GB" dirty="0" err="1"/>
              <a:t>pDUNE</a:t>
            </a:r>
            <a:r>
              <a:rPr lang="en-GB" dirty="0"/>
              <a:t>-II</a:t>
            </a:r>
          </a:p>
          <a:p>
            <a:r>
              <a:rPr lang="en-GB" dirty="0"/>
              <a:t>TA harder: </a:t>
            </a:r>
          </a:p>
          <a:p>
            <a:r>
              <a:rPr lang="en-GB" dirty="0"/>
              <a:t>39Ar: loads of contamination from spallation?</a:t>
            </a:r>
          </a:p>
          <a:p>
            <a:r>
              <a:rPr lang="en-GB" dirty="0"/>
              <a:t>Michel: use trigger, nicely inclusive, prediction on rate.</a:t>
            </a:r>
          </a:p>
          <a:p>
            <a:r>
              <a:rPr lang="en-GB" dirty="0"/>
              <a:t>Horizontal muons – sort f known.</a:t>
            </a:r>
          </a:p>
          <a:p>
            <a:endParaRPr lang="en-GB" dirty="0"/>
          </a:p>
          <a:p>
            <a:r>
              <a:rPr lang="en-GB" dirty="0"/>
              <a:t>Compare data to MC.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182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RoI</a:t>
            </a:r>
            <a:r>
              <a:rPr lang="en-GB" dirty="0"/>
              <a:t>: either in </a:t>
            </a:r>
          </a:p>
          <a:p>
            <a:pPr marL="342900" indent="-342900">
              <a:buFontTx/>
              <a:buChar char="-"/>
            </a:pPr>
            <a:r>
              <a:rPr lang="en-GB" dirty="0"/>
              <a:t>module level trigger. Should be OK. (APA / adjustable timing)</a:t>
            </a:r>
          </a:p>
          <a:p>
            <a:pPr marL="0" indent="0">
              <a:buFontTx/>
              <a:buNone/>
            </a:pPr>
            <a:r>
              <a:rPr lang="en-GB" dirty="0"/>
              <a:t>OR </a:t>
            </a:r>
          </a:p>
          <a:p>
            <a:pPr marL="342900" indent="-342900">
              <a:buFontTx/>
              <a:buChar char="-"/>
            </a:pPr>
            <a:r>
              <a:rPr lang="en-GB" dirty="0"/>
              <a:t>high-level filter (not sure there will be one in ProtoDUNE-II). 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Can do high-level filter offline and look at CPU requirements. Mind the interactions with dataflow.</a:t>
            </a:r>
          </a:p>
          <a:p>
            <a:pPr marL="0" indent="0">
              <a:buFontTx/>
              <a:buNone/>
            </a:pPr>
            <a:r>
              <a:rPr lang="en-GB" dirty="0"/>
              <a:t>Booking keeping.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MC DAQ model needed. </a:t>
            </a:r>
          </a:p>
          <a:p>
            <a:pPr marL="342900" indent="-34290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296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Model applied to the data to build the model.</a:t>
            </a:r>
          </a:p>
          <a:p>
            <a:r>
              <a:rPr lang="en-GB" dirty="0"/>
              <a:t>If links look different, it is a problem – model is tuned.</a:t>
            </a:r>
          </a:p>
          <a:p>
            <a:r>
              <a:rPr lang="en-GB" dirty="0"/>
              <a:t>Is there data included?</a:t>
            </a:r>
          </a:p>
          <a:p>
            <a:endParaRPr lang="en-GB" dirty="0"/>
          </a:p>
          <a:p>
            <a:r>
              <a:rPr lang="en-GB" dirty="0"/>
              <a:t>VD: two different noise models? Get VD people involved.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620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Pip – get a DQM talk in PP meeting.</a:t>
            </a:r>
          </a:p>
          <a:p>
            <a:endParaRPr lang="en-GB" dirty="0"/>
          </a:p>
          <a:p>
            <a:r>
              <a:rPr lang="en-GB" dirty="0"/>
              <a:t>TC rate – need to </a:t>
            </a:r>
            <a:r>
              <a:rPr lang="en-GB" dirty="0" err="1"/>
              <a:t>prescale</a:t>
            </a:r>
            <a:r>
              <a:rPr lang="en-GB" dirty="0"/>
              <a:t>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101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Highest trigger rate, how does this improve with included ROI.</a:t>
            </a:r>
          </a:p>
          <a:p>
            <a:r>
              <a:rPr lang="en-GB" dirty="0"/>
              <a:t>Time it takes to run algorithms. </a:t>
            </a:r>
          </a:p>
          <a:p>
            <a:endParaRPr lang="en-GB" dirty="0"/>
          </a:p>
          <a:p>
            <a:r>
              <a:rPr lang="en-GB" dirty="0"/>
              <a:t>SN trigger: 10 EM showers from muons or something??</a:t>
            </a:r>
          </a:p>
          <a:p>
            <a:r>
              <a:rPr lang="en-GB" dirty="0"/>
              <a:t>(Define TAs that could act as a burst trigger.)</a:t>
            </a:r>
          </a:p>
          <a:p>
            <a:r>
              <a:rPr lang="en-GB" dirty="0"/>
              <a:t>Other avenue: pulsed neutron source – this gives a predictable (?) delta. Look at TA.</a:t>
            </a:r>
          </a:p>
          <a:p>
            <a:endParaRPr lang="en-GB" dirty="0"/>
          </a:p>
          <a:p>
            <a:r>
              <a:rPr lang="en-GB" dirty="0"/>
              <a:t>Man Rodriguez and someone else (Patricia Mendez)?</a:t>
            </a:r>
          </a:p>
          <a:p>
            <a:endParaRPr lang="en-GB" dirty="0"/>
          </a:p>
          <a:p>
            <a:r>
              <a:rPr lang="en-GB" dirty="0"/>
              <a:t>Compare to other trigger sources (CRT?)?</a:t>
            </a:r>
          </a:p>
          <a:p>
            <a:r>
              <a:rPr lang="en-GB" dirty="0"/>
              <a:t>Tracks through APA-CPA-APA (signal on wall facing planes)</a:t>
            </a:r>
          </a:p>
        </p:txBody>
      </p:sp>
    </p:spTree>
    <p:extLst>
      <p:ext uri="{BB962C8B-B14F-4D97-AF65-F5344CB8AC3E}">
        <p14:creationId xmlns:p14="http://schemas.microsoft.com/office/powerpoint/2010/main" val="3179471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"/>
          <p:cNvSpPr/>
          <p:nvPr/>
        </p:nvSpPr>
        <p:spPr>
          <a:xfrm>
            <a:off x="0" y="9362433"/>
            <a:ext cx="13021632" cy="401334"/>
          </a:xfrm>
          <a:prstGeom prst="rect">
            <a:avLst/>
          </a:prstGeom>
          <a:solidFill>
            <a:srgbClr val="213D4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xfrm>
            <a:off x="1270000" y="2322835"/>
            <a:ext cx="10464800" cy="330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8148" y="937260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6151076"/>
            <a:ext cx="10464800" cy="113030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Rectangle"/>
          <p:cNvSpPr/>
          <p:nvPr/>
        </p:nvSpPr>
        <p:spPr>
          <a:xfrm>
            <a:off x="-16832" y="0"/>
            <a:ext cx="13021633" cy="1144702"/>
          </a:xfrm>
          <a:prstGeom prst="rect">
            <a:avLst/>
          </a:prstGeom>
          <a:solidFill>
            <a:srgbClr val="153E4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t="16005" b="16005"/>
          <a:stretch>
            <a:fillRect/>
          </a:stretch>
        </p:blipFill>
        <p:spPr>
          <a:xfrm>
            <a:off x="0" y="-284"/>
            <a:ext cx="1691751" cy="11447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29097" y="115252"/>
            <a:ext cx="1436594" cy="9141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13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Image"/>
          <p:cNvSpPr>
            <a:spLocks noGrp="1"/>
          </p:cNvSpPr>
          <p:nvPr>
            <p:ph type="pic" idx="21"/>
          </p:nvPr>
        </p:nvSpPr>
        <p:spPr>
          <a:xfrm>
            <a:off x="-812800" y="0"/>
            <a:ext cx="15232066" cy="1016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mage"/>
          <p:cNvSpPr>
            <a:spLocks noGrp="1"/>
          </p:cNvSpPr>
          <p:nvPr>
            <p:ph type="pic" idx="21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205" y="30492"/>
            <a:ext cx="2334665" cy="622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gres.jpg" descr="imgre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755752" y="30492"/>
            <a:ext cx="1245842" cy="622921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pic>
        <p:nvPicPr>
          <p:cNvPr id="4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205" y="30492"/>
            <a:ext cx="2334665" cy="622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imgres.jpg" descr="imgre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755752" y="30492"/>
            <a:ext cx="1245842" cy="622921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mage"/>
          <p:cNvSpPr>
            <a:spLocks noGrp="1"/>
          </p:cNvSpPr>
          <p:nvPr>
            <p:ph type="pic" idx="21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205" y="30492"/>
            <a:ext cx="2334665" cy="622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imgres.jpg" descr="imgre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755752" y="30492"/>
            <a:ext cx="1245842" cy="622921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"/>
          <p:cNvSpPr/>
          <p:nvPr/>
        </p:nvSpPr>
        <p:spPr>
          <a:xfrm>
            <a:off x="0" y="9362433"/>
            <a:ext cx="13021632" cy="401334"/>
          </a:xfrm>
          <a:prstGeom prst="rect">
            <a:avLst/>
          </a:prstGeom>
          <a:solidFill>
            <a:srgbClr val="213D4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0" name="Rectangle"/>
          <p:cNvSpPr/>
          <p:nvPr/>
        </p:nvSpPr>
        <p:spPr>
          <a:xfrm>
            <a:off x="-16832" y="0"/>
            <a:ext cx="13021633" cy="1144702"/>
          </a:xfrm>
          <a:prstGeom prst="rect">
            <a:avLst/>
          </a:prstGeom>
          <a:solidFill>
            <a:srgbClr val="173E4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xfrm>
            <a:off x="2361125" y="-1"/>
            <a:ext cx="8282549" cy="11447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ED5D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idx="1"/>
          </p:nvPr>
        </p:nvSpPr>
        <p:spPr>
          <a:xfrm>
            <a:off x="339109" y="1414284"/>
            <a:ext cx="12326582" cy="7585432"/>
          </a:xfrm>
          <a:prstGeom prst="rect">
            <a:avLst/>
          </a:prstGeom>
        </p:spPr>
        <p:txBody>
          <a:bodyPr anchor="t"/>
          <a:lstStyle>
            <a:lvl2pPr marL="889000" indent="-444500">
              <a:defRPr sz="3400"/>
            </a:lvl2pPr>
            <a:lvl3pPr>
              <a:defRPr sz="3100"/>
            </a:lvl3pPr>
            <a:lvl4pPr>
              <a:defRPr sz="2900"/>
            </a:lvl4pPr>
            <a:lvl5pPr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37260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DD5D7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4" name="Pierre Lasorak"/>
          <p:cNvSpPr txBox="1"/>
          <p:nvPr/>
        </p:nvSpPr>
        <p:spPr>
          <a:xfrm>
            <a:off x="168902" y="9372599"/>
            <a:ext cx="3874828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>
                <a:solidFill>
                  <a:srgbClr val="CDD5D7"/>
                </a:solidFill>
              </a:defRPr>
            </a:lvl1pPr>
          </a:lstStyle>
          <a:p>
            <a:r>
              <a:rPr lang="en-GB" dirty="0"/>
              <a:t>Simon Peeters</a:t>
            </a:r>
            <a:endParaRPr dirty="0"/>
          </a:p>
        </p:txBody>
      </p:sp>
      <p:graphicFrame>
        <p:nvGraphicFramePr>
          <p:cNvPr id="75" name="Table"/>
          <p:cNvGraphicFramePr/>
          <p:nvPr>
            <p:extLst>
              <p:ext uri="{D42A27DB-BD31-4B8C-83A1-F6EECF244321}">
                <p14:modId xmlns:p14="http://schemas.microsoft.com/office/powerpoint/2010/main" val="2315610448"/>
              </p:ext>
            </p:extLst>
          </p:nvPr>
        </p:nvGraphicFramePr>
        <p:xfrm>
          <a:off x="11638593" y="9318102"/>
          <a:ext cx="1374621" cy="489994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374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9994">
                <a:tc>
                  <a:txBody>
                    <a:bodyPr/>
                    <a:lstStyle/>
                    <a:p>
                      <a:pPr defTabSz="914400"/>
                      <a:r>
                        <a:rPr lang="en-GB" dirty="0">
                          <a:solidFill>
                            <a:srgbClr val="CDD5D7"/>
                          </a:solidFill>
                        </a:rPr>
                        <a:t>09/08</a:t>
                      </a:r>
                      <a:r>
                        <a:rPr dirty="0">
                          <a:solidFill>
                            <a:srgbClr val="CDD5D7"/>
                          </a:solidFill>
                        </a:rPr>
                        <a:t>/2021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6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t="16005" b="16005"/>
          <a:stretch>
            <a:fillRect/>
          </a:stretch>
        </p:blipFill>
        <p:spPr>
          <a:xfrm>
            <a:off x="-16832" y="-284"/>
            <a:ext cx="1691752" cy="1144792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29097" y="115252"/>
            <a:ext cx="1436594" cy="9141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Image"/>
          <p:cNvSpPr>
            <a:spLocks noGrp="1"/>
          </p:cNvSpPr>
          <p:nvPr>
            <p:ph type="pic" idx="21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 anchor="t"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sz="quarter" idx="21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Image"/>
          <p:cNvSpPr>
            <a:spLocks noGrp="1"/>
          </p:cNvSpPr>
          <p:nvPr>
            <p:ph type="pic" sz="quarter" idx="22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" name="Image"/>
          <p:cNvSpPr>
            <a:spLocks noGrp="1"/>
          </p:cNvSpPr>
          <p:nvPr>
            <p:ph type="pic" idx="23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pic>
        <p:nvPicPr>
          <p:cNvPr id="3" name="Image" descr="Image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24205" y="30492"/>
            <a:ext cx="2334665" cy="622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gres.jpg" descr="imgres.jp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11755752" y="30492"/>
            <a:ext cx="1245842" cy="62292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Pierre Lasorak, Queen Mary U London"/>
          <p:cNvSpPr txBox="1"/>
          <p:nvPr/>
        </p:nvSpPr>
        <p:spPr>
          <a:xfrm>
            <a:off x="168902" y="9251949"/>
            <a:ext cx="4040049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r>
              <a:t>Pierre Lasorak, Queen Mary U London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915147" marR="0" indent="-470647" algn="l" defTabSz="584200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Double-click to edit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 dirty="0"/>
              <a:t>Discussion on Physics Performance goals for ProtoDUNE II</a:t>
            </a:r>
            <a:endParaRPr dirty="0"/>
          </a:p>
        </p:txBody>
      </p:sp>
      <p:sp>
        <p:nvSpPr>
          <p:cNvPr id="1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81699" y="93726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140" name="Double-click to edit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Simon Peeters</a:t>
            </a:r>
            <a:br>
              <a:rPr lang="en-GB" dirty="0"/>
            </a:br>
            <a:r>
              <a:rPr lang="en-GB" dirty="0"/>
              <a:t>DS meeting, 2021.08.31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496570">
              <a:defRPr sz="6800"/>
            </a:pPr>
            <a:r>
              <a:rPr lang="en-GB" dirty="0"/>
              <a:t>ProtoDUNE-II goals</a:t>
            </a:r>
            <a:endParaRPr dirty="0"/>
          </a:p>
        </p:txBody>
      </p:sp>
      <p:sp>
        <p:nvSpPr>
          <p:cNvPr id="151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Verify / improve noise model HD</a:t>
            </a:r>
          </a:p>
          <a:p>
            <a:r>
              <a:rPr lang="en-GB" dirty="0"/>
              <a:t>Develop one for VD</a:t>
            </a:r>
          </a:p>
          <a:p>
            <a:endParaRPr lang="en-GB" dirty="0"/>
          </a:p>
          <a:p>
            <a:endParaRPr dirty="0"/>
          </a:p>
        </p:txBody>
      </p:sp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5349" y="93726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808ECEC-9D32-4DE0-A475-9CCAED1BB7E5}"/>
              </a:ext>
            </a:extLst>
          </p:cNvPr>
          <p:cNvGrpSpPr/>
          <p:nvPr/>
        </p:nvGrpSpPr>
        <p:grpSpPr>
          <a:xfrm>
            <a:off x="500789" y="4461585"/>
            <a:ext cx="12003222" cy="3717910"/>
            <a:chOff x="615140" y="2545103"/>
            <a:chExt cx="12003222" cy="371791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7E826C5-34B8-4FCC-9BB2-64C4267F8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140" y="2545103"/>
              <a:ext cx="12003222" cy="3717910"/>
            </a:xfrm>
            <a:prstGeom prst="rect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AE6A175-87EA-439D-8B3D-8D9EEFBC39A9}"/>
                </a:ext>
              </a:extLst>
            </p:cNvPr>
            <p:cNvSpPr/>
            <p:nvPr/>
          </p:nvSpPr>
          <p:spPr>
            <a:xfrm rot="19988016">
              <a:off x="10484285" y="3507287"/>
              <a:ext cx="338203" cy="613775"/>
            </a:xfrm>
            <a:prstGeom prst="ellipse">
              <a:avLst/>
            </a:prstGeom>
            <a:noFill/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17B2F7-C7BD-4EB8-92A6-78B13E7FF802}"/>
                </a:ext>
              </a:extLst>
            </p:cNvPr>
            <p:cNvSpPr/>
            <p:nvPr/>
          </p:nvSpPr>
          <p:spPr>
            <a:xfrm rot="2849891">
              <a:off x="11378181" y="4307884"/>
              <a:ext cx="258614" cy="1415633"/>
            </a:xfrm>
            <a:prstGeom prst="ellipse">
              <a:avLst/>
            </a:prstGeom>
            <a:noFill/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CCB54DA-6B8D-43CF-B439-F049CF2DD6F0}"/>
                </a:ext>
              </a:extLst>
            </p:cNvPr>
            <p:cNvSpPr/>
            <p:nvPr/>
          </p:nvSpPr>
          <p:spPr>
            <a:xfrm rot="2849891">
              <a:off x="10142087" y="4916645"/>
              <a:ext cx="230224" cy="785408"/>
            </a:xfrm>
            <a:prstGeom prst="ellipse">
              <a:avLst/>
            </a:prstGeom>
            <a:noFill/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2DDA925-E020-47E1-B8AE-C3E2C87E8DB8}"/>
              </a:ext>
            </a:extLst>
          </p:cNvPr>
          <p:cNvSpPr txBox="1"/>
          <p:nvPr/>
        </p:nvSpPr>
        <p:spPr>
          <a:xfrm>
            <a:off x="8884378" y="8464424"/>
            <a:ext cx="3518592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(figure from Pierre L./Babak A.)</a:t>
            </a:r>
          </a:p>
        </p:txBody>
      </p:sp>
    </p:spTree>
    <p:extLst>
      <p:ext uri="{BB962C8B-B14F-4D97-AF65-F5344CB8AC3E}">
        <p14:creationId xmlns:p14="http://schemas.microsoft.com/office/powerpoint/2010/main" val="46010229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496570">
              <a:defRPr sz="6800"/>
            </a:pPr>
            <a:r>
              <a:rPr lang="en-GB" dirty="0"/>
              <a:t>ProtoDUNE-II goals</a:t>
            </a:r>
            <a:endParaRPr dirty="0"/>
          </a:p>
        </p:txBody>
      </p:sp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5349" y="93726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1ACF6A-59A3-4379-B193-E685E53C72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CCM/DQM</a:t>
            </a:r>
            <a:br>
              <a:rPr lang="en-GB" dirty="0"/>
            </a:br>
            <a:br>
              <a:rPr lang="en-GB" dirty="0"/>
            </a:br>
            <a:r>
              <a:rPr lang="en-GB" dirty="0"/>
              <a:t>develop DAQ-based ‘physics’ monitoring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Example: </a:t>
            </a:r>
            <a:br>
              <a:rPr lang="en-GB" dirty="0"/>
            </a:br>
            <a:r>
              <a:rPr lang="en-GB" dirty="0"/>
              <a:t>TP rate</a:t>
            </a:r>
            <a:br>
              <a:rPr lang="en-GB" dirty="0"/>
            </a:br>
            <a:r>
              <a:rPr lang="en-GB" dirty="0"/>
              <a:t>TC rate(s)?</a:t>
            </a:r>
          </a:p>
        </p:txBody>
      </p:sp>
    </p:spTree>
    <p:extLst>
      <p:ext uri="{BB962C8B-B14F-4D97-AF65-F5344CB8AC3E}">
        <p14:creationId xmlns:p14="http://schemas.microsoft.com/office/powerpoint/2010/main" val="404504744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496570">
              <a:defRPr sz="6800"/>
            </a:pPr>
            <a:r>
              <a:rPr lang="en-GB" dirty="0"/>
              <a:t>ProtoDUNE-II goals</a:t>
            </a:r>
            <a:endParaRPr dirty="0"/>
          </a:p>
        </p:txBody>
      </p:sp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5349" y="93726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1ACF6A-59A3-4379-B193-E685E53C72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would go into DAQ section of a </a:t>
            </a:r>
            <a:r>
              <a:rPr lang="en-GB"/>
              <a:t>ProtoDUNE-II paper?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714423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6570">
              <a:defRPr sz="6800"/>
            </a:pPr>
            <a:r>
              <a:rPr lang="en-GB" dirty="0"/>
              <a:t>Content</a:t>
            </a:r>
            <a:endParaRPr dirty="0"/>
          </a:p>
        </p:txBody>
      </p:sp>
      <p:sp>
        <p:nvSpPr>
          <p:cNvPr id="143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4400" b="1" i="1" dirty="0"/>
              <a:t>What are the DAQ Physics Performance goals </a:t>
            </a:r>
            <a:br>
              <a:rPr lang="en-GB" sz="4400" b="1" i="1" dirty="0"/>
            </a:br>
            <a:r>
              <a:rPr lang="en-GB" sz="4400" b="1" i="1" dirty="0"/>
              <a:t>for ProtoDUNE-II?</a:t>
            </a:r>
          </a:p>
          <a:p>
            <a:pPr marL="0" indent="0">
              <a:buNone/>
            </a:pPr>
            <a:r>
              <a:rPr lang="en-GB" dirty="0"/>
              <a:t>These are some </a:t>
            </a:r>
            <a:r>
              <a:rPr lang="en-GB" b="1" dirty="0"/>
              <a:t>very first </a:t>
            </a:r>
            <a:r>
              <a:rPr lang="en-GB" dirty="0"/>
              <a:t>thoughts.</a:t>
            </a:r>
            <a:br>
              <a:rPr lang="en-GB" dirty="0"/>
            </a:br>
            <a:r>
              <a:rPr lang="en-GB" dirty="0"/>
              <a:t>I asked the question and there was no answer:</a:t>
            </a:r>
            <a:br>
              <a:rPr lang="en-GB" dirty="0"/>
            </a:br>
            <a:r>
              <a:rPr lang="en-GB" dirty="0"/>
              <a:t>	this is to start the discussion.</a:t>
            </a:r>
            <a:br>
              <a:rPr lang="en-GB" dirty="0"/>
            </a:br>
            <a:r>
              <a:rPr lang="en-GB" i="1" dirty="0"/>
              <a:t>Please add, correct, etc.!</a:t>
            </a:r>
          </a:p>
        </p:txBody>
      </p:sp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5349" y="93726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564302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6570">
              <a:defRPr sz="6800"/>
            </a:pPr>
            <a:r>
              <a:rPr lang="en-GB" dirty="0"/>
              <a:t>Content</a:t>
            </a:r>
            <a:endParaRPr dirty="0"/>
          </a:p>
        </p:txBody>
      </p:sp>
      <p:sp>
        <p:nvSpPr>
          <p:cNvPr id="143" name="Double-click to edit"/>
          <p:cNvSpPr txBox="1">
            <a:spLocks noGrp="1"/>
          </p:cNvSpPr>
          <p:nvPr>
            <p:ph type="body" idx="1"/>
          </p:nvPr>
        </p:nvSpPr>
        <p:spPr>
          <a:xfrm>
            <a:off x="339109" y="1414284"/>
            <a:ext cx="12326582" cy="758543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4400" b="1" i="1" dirty="0"/>
              <a:t>What are the DAQ Physics Performance goals </a:t>
            </a:r>
            <a:br>
              <a:rPr lang="en-GB" sz="4400" b="1" i="1" dirty="0"/>
            </a:br>
            <a:r>
              <a:rPr lang="en-GB" sz="4400" b="1" i="1" dirty="0"/>
              <a:t>for ProtoDUNE-II?</a:t>
            </a:r>
          </a:p>
          <a:p>
            <a:pPr marL="0" indent="0">
              <a:buNone/>
            </a:pPr>
            <a:r>
              <a:rPr lang="en-GB" dirty="0"/>
              <a:t>These are some </a:t>
            </a:r>
            <a:r>
              <a:rPr lang="en-GB" b="1" dirty="0"/>
              <a:t>very first </a:t>
            </a:r>
            <a:r>
              <a:rPr lang="en-GB" dirty="0"/>
              <a:t>thoughts.</a:t>
            </a:r>
            <a:br>
              <a:rPr lang="en-GB" dirty="0"/>
            </a:br>
            <a:r>
              <a:rPr lang="en-GB" dirty="0"/>
              <a:t>I asked the question and there was no answer:</a:t>
            </a:r>
            <a:br>
              <a:rPr lang="en-GB" dirty="0"/>
            </a:br>
            <a:r>
              <a:rPr lang="en-GB" dirty="0"/>
              <a:t>	this is to start the discussion.</a:t>
            </a:r>
            <a:br>
              <a:rPr lang="en-GB" dirty="0"/>
            </a:br>
            <a:r>
              <a:rPr lang="en-GB" i="1" dirty="0"/>
              <a:t>Please add, correct, etc.!</a:t>
            </a:r>
          </a:p>
          <a:p>
            <a:pPr marL="0" indent="0">
              <a:buNone/>
            </a:pPr>
            <a:r>
              <a:rPr lang="en-GB" b="1" dirty="0"/>
              <a:t>NOTE</a:t>
            </a:r>
            <a:br>
              <a:rPr lang="en-GB" b="1" dirty="0"/>
            </a:br>
            <a:r>
              <a:rPr lang="en-GB" i="1" dirty="0"/>
              <a:t>Not all of it is perhaps PP – but it is also not necessarily ‘someone else’s problem’ either and let’s start with casting the net widely. Again … for discussion.</a:t>
            </a:r>
            <a:br>
              <a:rPr lang="en-GB" i="1" dirty="0"/>
            </a:br>
            <a:endParaRPr lang="en-GB" b="1" dirty="0"/>
          </a:p>
        </p:txBody>
      </p:sp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5349" y="93726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048998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6570">
              <a:defRPr sz="6800"/>
            </a:pPr>
            <a:r>
              <a:rPr lang="en-GB" dirty="0"/>
              <a:t>Content</a:t>
            </a:r>
            <a:endParaRPr dirty="0"/>
          </a:p>
        </p:txBody>
      </p:sp>
      <p:sp>
        <p:nvSpPr>
          <p:cNvPr id="143" name="Double-click to edit"/>
          <p:cNvSpPr txBox="1">
            <a:spLocks noGrp="1"/>
          </p:cNvSpPr>
          <p:nvPr>
            <p:ph type="body" idx="1"/>
          </p:nvPr>
        </p:nvSpPr>
        <p:spPr>
          <a:xfrm>
            <a:off x="339109" y="1414284"/>
            <a:ext cx="12326582" cy="81437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i="1" dirty="0"/>
              <a:t>What are the DAQ Physics Performance goals </a:t>
            </a:r>
            <a:br>
              <a:rPr lang="en-GB" sz="4400" b="1" i="1" dirty="0"/>
            </a:br>
            <a:r>
              <a:rPr lang="en-GB" sz="4400" b="1" i="1" dirty="0"/>
              <a:t>for ProtoDUNE-II?</a:t>
            </a:r>
          </a:p>
          <a:p>
            <a:pPr marL="0" indent="0">
              <a:buNone/>
            </a:pPr>
            <a:r>
              <a:rPr lang="en-GB" dirty="0"/>
              <a:t>These are some </a:t>
            </a:r>
            <a:r>
              <a:rPr lang="en-GB" b="1" dirty="0"/>
              <a:t>very first </a:t>
            </a:r>
            <a:r>
              <a:rPr lang="en-GB" dirty="0"/>
              <a:t>thoughts.</a:t>
            </a:r>
            <a:br>
              <a:rPr lang="en-GB" dirty="0"/>
            </a:br>
            <a:r>
              <a:rPr lang="en-GB" dirty="0"/>
              <a:t>I asked the question and there was no answer:</a:t>
            </a:r>
            <a:br>
              <a:rPr lang="en-GB" dirty="0"/>
            </a:br>
            <a:r>
              <a:rPr lang="en-GB" dirty="0"/>
              <a:t>	this is to start the discussion.</a:t>
            </a:r>
            <a:br>
              <a:rPr lang="en-GB" dirty="0"/>
            </a:br>
            <a:r>
              <a:rPr lang="en-GB" i="1" dirty="0"/>
              <a:t>Please add, correct, etc.!</a:t>
            </a:r>
          </a:p>
          <a:p>
            <a:pPr marL="0" indent="0">
              <a:buNone/>
            </a:pPr>
            <a:r>
              <a:rPr lang="en-GB" b="1" dirty="0"/>
              <a:t>NOTE</a:t>
            </a:r>
            <a:br>
              <a:rPr lang="en-GB" b="1" dirty="0"/>
            </a:br>
            <a:r>
              <a:rPr lang="en-GB" i="1" dirty="0"/>
              <a:t>Not all of it is perhaps PP – but it is also not necessarily ‘someone else’s problem’ either and let’s start with casting the net widely. Again … for discussion.</a:t>
            </a:r>
            <a:r>
              <a:rPr lang="en-GB" b="1" dirty="0"/>
              <a:t> </a:t>
            </a:r>
            <a:br>
              <a:rPr lang="en-GB" b="1" dirty="0"/>
            </a:br>
            <a:r>
              <a:rPr lang="en-GB" b="1" dirty="0"/>
              <a:t>I’ll making notes in this presentation (slide notes in PP) and will upload that final version to </a:t>
            </a:r>
            <a:r>
              <a:rPr lang="en-GB" b="1" dirty="0" err="1"/>
              <a:t>DocDB</a:t>
            </a:r>
            <a:r>
              <a:rPr lang="en-GB" b="1" dirty="0"/>
              <a:t>.</a:t>
            </a:r>
          </a:p>
        </p:txBody>
      </p:sp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5349" y="93726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989210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6570">
              <a:defRPr sz="6800"/>
            </a:pPr>
            <a:r>
              <a:rPr lang="en-GB" dirty="0"/>
              <a:t>ProtoDUNE-I </a:t>
            </a:r>
            <a:endParaRPr dirty="0"/>
          </a:p>
        </p:txBody>
      </p:sp>
      <p:sp>
        <p:nvSpPr>
          <p:cNvPr id="147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Collection wire hit finding </a:t>
            </a:r>
            <a:br>
              <a:rPr lang="en-GB" dirty="0"/>
            </a:br>
            <a:r>
              <a:rPr lang="en-GB" dirty="0"/>
              <a:t>(FPGA, software, incl. ‘naïve’ induction wire hit finding)</a:t>
            </a:r>
          </a:p>
          <a:p>
            <a:r>
              <a:rPr lang="en-GB" dirty="0"/>
              <a:t>Online trigger</a:t>
            </a:r>
          </a:p>
          <a:p>
            <a:r>
              <a:rPr lang="en-GB" dirty="0"/>
              <a:t>Online monitoring of TP rate </a:t>
            </a:r>
            <a:br>
              <a:rPr lang="en-GB" dirty="0"/>
            </a:br>
            <a:r>
              <a:rPr lang="en-GB" i="1" dirty="0"/>
              <a:t>(very interesting for electron lifetime monitoring)</a:t>
            </a:r>
          </a:p>
          <a:p>
            <a:r>
              <a:rPr lang="en-GB" dirty="0"/>
              <a:t>Noise model</a:t>
            </a:r>
          </a:p>
          <a:p>
            <a:r>
              <a:rPr lang="en-GB" dirty="0"/>
              <a:t>Raw data files (for offline testing)</a:t>
            </a:r>
          </a:p>
          <a:p>
            <a:endParaRPr dirty="0"/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5349" y="93726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496570">
              <a:defRPr sz="6800"/>
            </a:pPr>
            <a:r>
              <a:rPr lang="en-GB" dirty="0"/>
              <a:t>New in ProtoDUNE-II</a:t>
            </a:r>
            <a:endParaRPr dirty="0"/>
          </a:p>
        </p:txBody>
      </p:sp>
      <p:sp>
        <p:nvSpPr>
          <p:cNvPr id="151" name="Double-click to edit"/>
          <p:cNvSpPr txBox="1">
            <a:spLocks noGrp="1"/>
          </p:cNvSpPr>
          <p:nvPr>
            <p:ph type="body" idx="1"/>
          </p:nvPr>
        </p:nvSpPr>
        <p:spPr>
          <a:xfrm>
            <a:off x="339109" y="1414284"/>
            <a:ext cx="5898853" cy="75854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b="1" u="sng" dirty="0"/>
              <a:t>ProtoDUNE-II</a:t>
            </a:r>
          </a:p>
          <a:p>
            <a:r>
              <a:rPr lang="en-GB" sz="2600" dirty="0"/>
              <a:t>4 instead of 6 APAs</a:t>
            </a:r>
          </a:p>
          <a:p>
            <a:r>
              <a:rPr lang="en-GB" sz="2600" dirty="0"/>
              <a:t>Flipped APAs (electronics on bottom)</a:t>
            </a:r>
          </a:p>
          <a:p>
            <a:r>
              <a:rPr lang="en-GB" sz="2600" dirty="0"/>
              <a:t>Final components as much as possible</a:t>
            </a:r>
          </a:p>
          <a:p>
            <a:r>
              <a:rPr lang="en-GB" sz="2600" dirty="0"/>
              <a:t>Vertical Drift </a:t>
            </a:r>
            <a:br>
              <a:rPr lang="en-GB" sz="2600" dirty="0"/>
            </a:br>
            <a:r>
              <a:rPr lang="en-GB" sz="2600" dirty="0"/>
              <a:t>with ethernet R/O</a:t>
            </a:r>
          </a:p>
          <a:p>
            <a:endParaRPr sz="2600" dirty="0"/>
          </a:p>
        </p:txBody>
      </p:sp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5349" y="93726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5" name="Double-click to edit">
            <a:extLst>
              <a:ext uri="{FF2B5EF4-FFF2-40B4-BE49-F238E27FC236}">
                <a16:creationId xmlns:a16="http://schemas.microsoft.com/office/drawing/2014/main" id="{3692E918-A375-48DE-B4BE-A0F0128B8CA2}"/>
              </a:ext>
            </a:extLst>
          </p:cNvPr>
          <p:cNvSpPr txBox="1">
            <a:spLocks/>
          </p:cNvSpPr>
          <p:nvPr/>
        </p:nvSpPr>
        <p:spPr>
          <a:xfrm>
            <a:off x="6375349" y="1414284"/>
            <a:ext cx="6637888" cy="7585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1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9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hangingPunct="1">
              <a:buFontTx/>
              <a:buNone/>
            </a:pPr>
            <a:r>
              <a:rPr lang="en-GB" sz="2600" b="1" u="sng" dirty="0"/>
              <a:t>ProtoDUNE-II DAQ</a:t>
            </a:r>
          </a:p>
          <a:p>
            <a:pPr hangingPunct="1"/>
            <a:r>
              <a:rPr lang="en-GB" sz="2600" dirty="0"/>
              <a:t>New firmware</a:t>
            </a:r>
            <a:br>
              <a:rPr lang="en-GB" sz="2600" dirty="0"/>
            </a:br>
            <a:r>
              <a:rPr lang="en-GB" sz="2600" dirty="0"/>
              <a:t>(Induction wire hit finding)</a:t>
            </a:r>
          </a:p>
          <a:p>
            <a:pPr hangingPunct="1"/>
            <a:r>
              <a:rPr lang="en-GB" sz="2600" dirty="0"/>
              <a:t>Software framework</a:t>
            </a:r>
          </a:p>
          <a:p>
            <a:pPr hangingPunct="1"/>
            <a:r>
              <a:rPr lang="en-GB" sz="2600" dirty="0"/>
              <a:t>CCM/DQM</a:t>
            </a:r>
          </a:p>
          <a:p>
            <a:pPr hangingPunct="1"/>
            <a:r>
              <a:rPr lang="en-GB" sz="2600" dirty="0"/>
              <a:t>Possible new Upstream DAQ HW (later? Ethernet for VD)</a:t>
            </a:r>
            <a:br>
              <a:rPr lang="en-GB" sz="2600" dirty="0"/>
            </a:br>
            <a:br>
              <a:rPr lang="en-GB" sz="2600" dirty="0"/>
            </a:br>
            <a:r>
              <a:rPr lang="en-GB" sz="2600" dirty="0"/>
              <a:t>Further aims:</a:t>
            </a:r>
          </a:p>
          <a:p>
            <a:pPr hangingPunct="1"/>
            <a:r>
              <a:rPr lang="en-GB" sz="2600" dirty="0"/>
              <a:t>PDS hit finding</a:t>
            </a:r>
          </a:p>
          <a:p>
            <a:pPr hangingPunct="1"/>
            <a:r>
              <a:rPr lang="en-GB" sz="2600" dirty="0"/>
              <a:t>Combining collection/induction and collection/induction + PDS</a:t>
            </a:r>
          </a:p>
          <a:p>
            <a:pPr hangingPunct="1"/>
            <a:r>
              <a:rPr lang="en-GB" sz="2600" dirty="0"/>
              <a:t>ROI</a:t>
            </a:r>
          </a:p>
          <a:p>
            <a:pPr hangingPunct="1"/>
            <a:endParaRPr lang="en-GB" sz="26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9844025-4CC3-470D-95FB-D463632D4264}"/>
              </a:ext>
            </a:extLst>
          </p:cNvPr>
          <p:cNvCxnSpPr>
            <a:cxnSpLocks/>
          </p:cNvCxnSpPr>
          <p:nvPr/>
        </p:nvCxnSpPr>
        <p:spPr>
          <a:xfrm>
            <a:off x="6237962" y="1414284"/>
            <a:ext cx="0" cy="758543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40D27E-4936-4E15-9B91-B56C56645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32" y="4191225"/>
            <a:ext cx="11316836" cy="5103941"/>
          </a:xfrm>
          <a:prstGeom prst="rect">
            <a:avLst/>
          </a:prstGeom>
        </p:spPr>
      </p:pic>
      <p:sp>
        <p:nvSpPr>
          <p:cNvPr id="150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496570">
              <a:defRPr sz="6800"/>
            </a:pPr>
            <a:r>
              <a:rPr lang="en-GB" dirty="0"/>
              <a:t>ProtoDUNE-II goals</a:t>
            </a:r>
            <a:endParaRPr dirty="0"/>
          </a:p>
        </p:txBody>
      </p:sp>
      <p:sp>
        <p:nvSpPr>
          <p:cNvPr id="151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DAQ (</a:t>
            </a:r>
            <a:r>
              <a:rPr lang="en-GB" sz="2800" dirty="0" err="1"/>
              <a:t>miniDAQ</a:t>
            </a:r>
            <a:r>
              <a:rPr lang="en-GB" sz="2800" dirty="0"/>
              <a:t>) performance (HD/VD)</a:t>
            </a:r>
          </a:p>
          <a:p>
            <a:pPr lvl="1"/>
            <a:r>
              <a:rPr lang="en-GB" sz="2800" dirty="0"/>
              <a:t>Verify performance TP, TA, TC algorithms(metric/method?)</a:t>
            </a:r>
          </a:p>
          <a:p>
            <a:pPr lvl="1"/>
            <a:r>
              <a:rPr lang="en-GB" sz="2800" baseline="30000" dirty="0"/>
              <a:t>39</a:t>
            </a:r>
            <a:r>
              <a:rPr lang="en-GB" sz="2800" dirty="0"/>
              <a:t>Ar?</a:t>
            </a:r>
          </a:p>
          <a:p>
            <a:pPr lvl="1"/>
            <a:r>
              <a:rPr lang="en-GB" sz="2800" dirty="0"/>
              <a:t>Michel electrons (</a:t>
            </a:r>
            <a:r>
              <a:rPr lang="en-GB" sz="2800" dirty="0" err="1"/>
              <a:t>dE</a:t>
            </a:r>
            <a:r>
              <a:rPr lang="en-GB" sz="2800" dirty="0"/>
              <a:t>/dx range?)?</a:t>
            </a:r>
          </a:p>
          <a:p>
            <a:pPr marL="0" indent="0">
              <a:buNone/>
            </a:pPr>
            <a:endParaRPr sz="3300" dirty="0"/>
          </a:p>
        </p:txBody>
      </p:sp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5349" y="93726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269A11-6ED2-471B-ABBD-4F8EE65278F6}"/>
              </a:ext>
            </a:extLst>
          </p:cNvPr>
          <p:cNvSpPr txBox="1"/>
          <p:nvPr/>
        </p:nvSpPr>
        <p:spPr>
          <a:xfrm>
            <a:off x="9844378" y="8902715"/>
            <a:ext cx="221535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(figure from Phil R.)</a:t>
            </a:r>
          </a:p>
        </p:txBody>
      </p:sp>
    </p:spTree>
    <p:extLst>
      <p:ext uri="{BB962C8B-B14F-4D97-AF65-F5344CB8AC3E}">
        <p14:creationId xmlns:p14="http://schemas.microsoft.com/office/powerpoint/2010/main" val="131192375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496570">
              <a:defRPr sz="6800"/>
            </a:pPr>
            <a:r>
              <a:rPr lang="en-GB" dirty="0"/>
              <a:t>ProtoDUNE-II goals</a:t>
            </a:r>
            <a:endParaRPr dirty="0"/>
          </a:p>
        </p:txBody>
      </p:sp>
      <p:sp>
        <p:nvSpPr>
          <p:cNvPr id="151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300" dirty="0"/>
              <a:t>DAQ (</a:t>
            </a:r>
            <a:r>
              <a:rPr lang="en-GB" sz="3300" dirty="0" err="1"/>
              <a:t>miniDAQ</a:t>
            </a:r>
            <a:r>
              <a:rPr lang="en-GB" sz="3300" dirty="0"/>
              <a:t>) performance (HD/VD)</a:t>
            </a:r>
          </a:p>
          <a:p>
            <a:r>
              <a:rPr lang="en-GB" sz="3300" dirty="0"/>
              <a:t>Verify hit finding / clustering / trigger (metric/method?)</a:t>
            </a:r>
          </a:p>
          <a:p>
            <a:pPr lvl="1"/>
            <a:r>
              <a:rPr lang="en-GB" sz="3300" baseline="30000" dirty="0"/>
              <a:t>39</a:t>
            </a:r>
            <a:r>
              <a:rPr lang="en-GB" sz="3300" dirty="0"/>
              <a:t>Ar?</a:t>
            </a:r>
          </a:p>
          <a:p>
            <a:pPr lvl="1"/>
            <a:r>
              <a:rPr lang="en-GB" sz="3300" dirty="0"/>
              <a:t>Michel electrons?</a:t>
            </a:r>
          </a:p>
          <a:p>
            <a:pPr lvl="1"/>
            <a:endParaRPr lang="en-GB" sz="3300" dirty="0"/>
          </a:p>
          <a:p>
            <a:r>
              <a:rPr lang="en-GB" sz="3300" dirty="0"/>
              <a:t>ROI (metric/method?)</a:t>
            </a:r>
          </a:p>
          <a:p>
            <a:pPr marL="0" indent="0">
              <a:buNone/>
            </a:pPr>
            <a:endParaRPr sz="3300" dirty="0"/>
          </a:p>
        </p:txBody>
      </p:sp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5349" y="93726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726747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496570">
              <a:defRPr sz="6800"/>
            </a:pPr>
            <a:r>
              <a:rPr lang="en-GB" dirty="0"/>
              <a:t>ProtoDUNE-II goals</a:t>
            </a:r>
            <a:endParaRPr dirty="0"/>
          </a:p>
        </p:txBody>
      </p:sp>
      <p:sp>
        <p:nvSpPr>
          <p:cNvPr id="151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DAQ (</a:t>
            </a:r>
            <a:r>
              <a:rPr lang="en-GB" dirty="0" err="1"/>
              <a:t>miniDAQ</a:t>
            </a:r>
            <a:r>
              <a:rPr lang="en-GB" dirty="0"/>
              <a:t>) performance (HD/VD)</a:t>
            </a:r>
          </a:p>
          <a:p>
            <a:r>
              <a:rPr lang="en-GB" dirty="0"/>
              <a:t>Verify hit finding / clustering / trigger (metric/method?)</a:t>
            </a:r>
          </a:p>
          <a:p>
            <a:pPr lvl="1"/>
            <a:r>
              <a:rPr lang="en-GB" baseline="30000" dirty="0"/>
              <a:t>39</a:t>
            </a:r>
            <a:r>
              <a:rPr lang="en-GB" dirty="0"/>
              <a:t>Ar?</a:t>
            </a:r>
          </a:p>
          <a:p>
            <a:pPr lvl="1"/>
            <a:r>
              <a:rPr lang="en-GB" dirty="0"/>
              <a:t>Michel electrons?</a:t>
            </a:r>
          </a:p>
          <a:p>
            <a:pPr lvl="1"/>
            <a:endParaRPr lang="en-GB" dirty="0"/>
          </a:p>
          <a:p>
            <a:r>
              <a:rPr lang="en-GB" dirty="0"/>
              <a:t>ROI (metric/method?)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Get appropriate data files – which is?? </a:t>
            </a:r>
          </a:p>
          <a:p>
            <a:r>
              <a:rPr lang="en-GB" dirty="0"/>
              <a:t>Currently </a:t>
            </a:r>
            <a:r>
              <a:rPr lang="en-GB" dirty="0" err="1"/>
              <a:t>MC→miniDAQ</a:t>
            </a:r>
            <a:r>
              <a:rPr lang="en-GB" dirty="0"/>
              <a:t>, develop MC DAQ model and </a:t>
            </a:r>
            <a:r>
              <a:rPr lang="en-GB" b="1" i="1" dirty="0"/>
              <a:t>test</a:t>
            </a:r>
            <a:r>
              <a:rPr lang="en-GB" dirty="0"/>
              <a:t>?</a:t>
            </a:r>
          </a:p>
          <a:p>
            <a:endParaRPr lang="en-GB" dirty="0"/>
          </a:p>
          <a:p>
            <a:pPr marL="0" indent="0">
              <a:buNone/>
            </a:pPr>
            <a:endParaRPr dirty="0"/>
          </a:p>
        </p:txBody>
      </p:sp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5349" y="93726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992457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_Collaboration_Space_Locked xmlns="cd5213f4-f5f0-4d8b-9e5d-5b344dc088fd" xsi:nil="true"/>
    <Invited_Students xmlns="cd5213f4-f5f0-4d8b-9e5d-5b344dc088fd" xsi:nil="true"/>
    <Invited_Leaders xmlns="cd5213f4-f5f0-4d8b-9e5d-5b344dc088fd" xsi:nil="true"/>
    <Owner xmlns="cd5213f4-f5f0-4d8b-9e5d-5b344dc088fd">
      <UserInfo>
        <DisplayName/>
        <AccountId xsi:nil="true"/>
        <AccountType/>
      </UserInfo>
    </Owner>
    <Invited_Members xmlns="cd5213f4-f5f0-4d8b-9e5d-5b344dc088fd" xsi:nil="true"/>
    <LMS_Mappings xmlns="cd5213f4-f5f0-4d8b-9e5d-5b344dc088fd" xsi:nil="true"/>
    <Teachers xmlns="cd5213f4-f5f0-4d8b-9e5d-5b344dc088fd">
      <UserInfo>
        <DisplayName/>
        <AccountId xsi:nil="true"/>
        <AccountType/>
      </UserInfo>
    </Teachers>
    <Student_Groups xmlns="cd5213f4-f5f0-4d8b-9e5d-5b344dc088fd">
      <UserInfo>
        <DisplayName/>
        <AccountId xsi:nil="true"/>
        <AccountType/>
      </UserInfo>
    </Student_Groups>
    <Leaders xmlns="cd5213f4-f5f0-4d8b-9e5d-5b344dc088fd">
      <UserInfo>
        <DisplayName/>
        <AccountId xsi:nil="true"/>
        <AccountType/>
      </UserInfo>
    </Leaders>
    <Distribution_Groups xmlns="cd5213f4-f5f0-4d8b-9e5d-5b344dc088fd" xsi:nil="true"/>
    <Templates xmlns="cd5213f4-f5f0-4d8b-9e5d-5b344dc088fd" xsi:nil="true"/>
    <CultureName xmlns="cd5213f4-f5f0-4d8b-9e5d-5b344dc088fd" xsi:nil="true"/>
    <AppVersion xmlns="cd5213f4-f5f0-4d8b-9e5d-5b344dc088fd" xsi:nil="true"/>
    <FolderType xmlns="cd5213f4-f5f0-4d8b-9e5d-5b344dc088fd" xsi:nil="true"/>
    <Students xmlns="cd5213f4-f5f0-4d8b-9e5d-5b344dc088fd">
      <UserInfo>
        <DisplayName/>
        <AccountId xsi:nil="true"/>
        <AccountType/>
      </UserInfo>
    </Students>
    <Self_Registration_Enabled xmlns="cd5213f4-f5f0-4d8b-9e5d-5b344dc088fd" xsi:nil="true"/>
    <Has_Teacher_Only_SectionGroup xmlns="cd5213f4-f5f0-4d8b-9e5d-5b344dc088fd" xsi:nil="true"/>
    <DefaultSectionNames xmlns="cd5213f4-f5f0-4d8b-9e5d-5b344dc088fd" xsi:nil="true"/>
    <TeamsChannelId xmlns="cd5213f4-f5f0-4d8b-9e5d-5b344dc088fd" xsi:nil="true"/>
    <Invited_Teachers xmlns="cd5213f4-f5f0-4d8b-9e5d-5b344dc088fd" xsi:nil="true"/>
    <IsNotebookLocked xmlns="cd5213f4-f5f0-4d8b-9e5d-5b344dc088fd" xsi:nil="true"/>
    <NotebookType xmlns="cd5213f4-f5f0-4d8b-9e5d-5b344dc088fd" xsi:nil="true"/>
    <Math_Settings xmlns="cd5213f4-f5f0-4d8b-9e5d-5b344dc088fd" xsi:nil="true"/>
    <Members xmlns="cd5213f4-f5f0-4d8b-9e5d-5b344dc088fd">
      <UserInfo>
        <DisplayName/>
        <AccountId xsi:nil="true"/>
        <AccountType/>
      </UserInfo>
    </Members>
    <Member_Groups xmlns="cd5213f4-f5f0-4d8b-9e5d-5b344dc088fd">
      <UserInfo>
        <DisplayName/>
        <AccountId xsi:nil="true"/>
        <AccountType/>
      </UserInfo>
    </Member_Groups>
    <Has_Leaders_Only_SectionGroup xmlns="cd5213f4-f5f0-4d8b-9e5d-5b344dc088f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DA2DA6A25A7D4A9B9F9BC67468B62C" ma:contentTypeVersion="39" ma:contentTypeDescription="Create a new document." ma:contentTypeScope="" ma:versionID="17885d7459e06f77eb8d7d4da3c6c063">
  <xsd:schema xmlns:xsd="http://www.w3.org/2001/XMLSchema" xmlns:xs="http://www.w3.org/2001/XMLSchema" xmlns:p="http://schemas.microsoft.com/office/2006/metadata/properties" xmlns:ns3="cd5213f4-f5f0-4d8b-9e5d-5b344dc088fd" xmlns:ns4="b043e7da-74df-4346-b2ae-f5d24f083b1a" targetNamespace="http://schemas.microsoft.com/office/2006/metadata/properties" ma:root="true" ma:fieldsID="ab2aa7770945ea03a688913afe7cd163" ns3:_="" ns4:_="">
    <xsd:import namespace="cd5213f4-f5f0-4d8b-9e5d-5b344dc088fd"/>
    <xsd:import namespace="b043e7da-74df-4346-b2ae-f5d24f083b1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Leaders" minOccurs="0"/>
                <xsd:element ref="ns3:Members" minOccurs="0"/>
                <xsd:element ref="ns3:Member_Groups" minOccurs="0"/>
                <xsd:element ref="ns3:Invited_Leaders" minOccurs="0"/>
                <xsd:element ref="ns3:Invited_Members" minOccurs="0"/>
                <xsd:element ref="ns3:Has_Leaders_Only_SectionGroup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Distribution_Groups" minOccurs="0"/>
                <xsd:element ref="ns3:LMS_Mappin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5213f4-f5f0-4d8b-9e5d-5b344dc088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NotebookType" ma:index="17" nillable="true" ma:displayName="Notebook Type" ma:internalName="NotebookType">
      <xsd:simpleType>
        <xsd:restriction base="dms:Text"/>
      </xsd:simpleType>
    </xsd:element>
    <xsd:element name="FolderType" ma:index="18" nillable="true" ma:displayName="Folder Type" ma:internalName="FolderType">
      <xsd:simpleType>
        <xsd:restriction base="dms:Text"/>
      </xsd:simpleType>
    </xsd:element>
    <xsd:element name="CultureName" ma:index="19" nillable="true" ma:displayName="Culture Name" ma:internalName="CultureName">
      <xsd:simpleType>
        <xsd:restriction base="dms:Text"/>
      </xsd:simpleType>
    </xsd:element>
    <xsd:element name="AppVersion" ma:index="20" nillable="true" ma:displayName="App Version" ma:internalName="AppVersion">
      <xsd:simpleType>
        <xsd:restriction base="dms:Text"/>
      </xsd:simpleType>
    </xsd:element>
    <xsd:element name="TeamsChannelId" ma:index="21" nillable="true" ma:displayName="Teams Channel Id" ma:internalName="TeamsChannelId">
      <xsd:simpleType>
        <xsd:restriction base="dms:Text"/>
      </xsd:simpleType>
    </xsd:element>
    <xsd:element name="Owner" ma:index="2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3" nillable="true" ma:displayName="Math Settings" ma:internalName="Math_Settings">
      <xsd:simpleType>
        <xsd:restriction base="dms:Text"/>
      </xsd:simpleType>
    </xsd:element>
    <xsd:element name="DefaultSectionNames" ma:index="2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5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1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2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3" nillable="true" ma:displayName="Is Collaboration Space Locked" ma:internalName="Is_Collaboration_Space_Locked">
      <xsd:simpleType>
        <xsd:restriction base="dms:Boolean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Leaders" ma:index="35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6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7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38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9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Leaders_Only_SectionGroup" ma:index="40" nillable="true" ma:displayName="Has Leaders Only SectionGroup" ma:internalName="Has_Leaders_Only_SectionGroup">
      <xsd:simpleType>
        <xsd:restriction base="dms:Boolean"/>
      </xsd:simpleType>
    </xsd:element>
    <xsd:element name="MediaServiceGenerationTime" ma:index="4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4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istribution_Groups" ma:index="45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6" nillable="true" ma:displayName="LMS Mappings" ma:internalName="LMS_Mapping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43e7da-74df-4346-b2ae-f5d24f083b1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ACFBC0-802D-4C0E-B82F-810787CA58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81E5FF-6EDC-4304-B503-BD1FA38EA31B}">
  <ds:schemaRefs>
    <ds:schemaRef ds:uri="b043e7da-74df-4346-b2ae-f5d24f083b1a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  <ds:schemaRef ds:uri="cd5213f4-f5f0-4d8b-9e5d-5b344dc088fd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F3CEADB-81F9-4AD5-8AFC-A208DA948E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5213f4-f5f0-4d8b-9e5d-5b344dc088fd"/>
    <ds:schemaRef ds:uri="b043e7da-74df-4346-b2ae-f5d24f083b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856</Words>
  <Application>Microsoft Office PowerPoint</Application>
  <PresentationFormat>Custom</PresentationFormat>
  <Paragraphs>113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Helvetica</vt:lpstr>
      <vt:lpstr>Helvetica Light</vt:lpstr>
      <vt:lpstr>Helvetica Neue</vt:lpstr>
      <vt:lpstr>White</vt:lpstr>
      <vt:lpstr>Discussion on Physics Performance goals for ProtoDUNE II</vt:lpstr>
      <vt:lpstr>Content</vt:lpstr>
      <vt:lpstr>Content</vt:lpstr>
      <vt:lpstr>Content</vt:lpstr>
      <vt:lpstr>ProtoDUNE-I </vt:lpstr>
      <vt:lpstr>New in ProtoDUNE-II</vt:lpstr>
      <vt:lpstr>ProtoDUNE-II goals</vt:lpstr>
      <vt:lpstr>ProtoDUNE-II goals</vt:lpstr>
      <vt:lpstr>ProtoDUNE-II goals</vt:lpstr>
      <vt:lpstr>ProtoDUNE-II goals</vt:lpstr>
      <vt:lpstr>ProtoDUNE-II goals</vt:lpstr>
      <vt:lpstr>ProtoDUNE-II goals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 on Physics Performance goals for ProtoDUNE II</dc:title>
  <dc:creator>Simon JM Peeters</dc:creator>
  <cp:lastModifiedBy>Simon JM Peeters</cp:lastModifiedBy>
  <cp:revision>7</cp:revision>
  <dcterms:modified xsi:type="dcterms:W3CDTF">2021-08-31T15:13:22Z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0x010100D7DA2DA6A25A7D4A9B9F9BC67468B62C</vt:lpwstr>
  </property>
</Properties>
</file>