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8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9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10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11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12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4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4"/>
    <p:sldMasterId id="2147483658" r:id="rId5"/>
    <p:sldMasterId id="2147483664" r:id="rId6"/>
    <p:sldMasterId id="2147483669" r:id="rId7"/>
    <p:sldMasterId id="2147483677" r:id="rId8"/>
    <p:sldMasterId id="2147483685" r:id="rId9"/>
    <p:sldMasterId id="2147483692" r:id="rId10"/>
    <p:sldMasterId id="2147483697" r:id="rId11"/>
    <p:sldMasterId id="2147483705" r:id="rId12"/>
    <p:sldMasterId id="2147483711" r:id="rId13"/>
    <p:sldMasterId id="2147483716" r:id="rId14"/>
    <p:sldMasterId id="2147483724" r:id="rId15"/>
    <p:sldMasterId id="2147483731" r:id="rId16"/>
    <p:sldMasterId id="2147483737" r:id="rId17"/>
    <p:sldMasterId id="2147483742" r:id="rId18"/>
  </p:sldMasterIdLst>
  <p:notesMasterIdLst>
    <p:notesMasterId r:id="rId23"/>
  </p:notesMasterIdLst>
  <p:handoutMasterIdLst>
    <p:handoutMasterId r:id="rId24"/>
  </p:handoutMasterIdLst>
  <p:sldIdLst>
    <p:sldId id="884" r:id="rId19"/>
    <p:sldId id="882" r:id="rId20"/>
    <p:sldId id="885" r:id="rId21"/>
    <p:sldId id="886" r:id="rId2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n Pong" initials="IP" lastIdx="17" clrIdx="0">
    <p:extLst>
      <p:ext uri="{19B8F6BF-5375-455C-9EA6-DF929625EA0E}">
        <p15:presenceInfo xmlns:p15="http://schemas.microsoft.com/office/powerpoint/2012/main" userId="S::IPong@lbl.gov::16e277fc-3e10-4f23-b71a-5df2caa3c228" providerId="AD"/>
      </p:ext>
    </p:extLst>
  </p:cmAuthor>
  <p:cmAuthor id="2" name="Elizabeth Lee" initials="EL" lastIdx="1" clrIdx="1">
    <p:extLst>
      <p:ext uri="{19B8F6BF-5375-455C-9EA6-DF929625EA0E}">
        <p15:presenceInfo xmlns:p15="http://schemas.microsoft.com/office/powerpoint/2012/main" userId="S::EMLee@lbl.gov::d062035c-4159-428f-b2ba-29a7c4c5c6fb" providerId="AD"/>
      </p:ext>
    </p:extLst>
  </p:cmAuthor>
  <p:cmAuthor id="3" name="Miao M Yu" initials="MMY" lastIdx="1" clrIdx="2">
    <p:extLst>
      <p:ext uri="{19B8F6BF-5375-455C-9EA6-DF929625EA0E}">
        <p15:presenceInfo xmlns:p15="http://schemas.microsoft.com/office/powerpoint/2012/main" userId="S::miaoyu@services.fnal.gov::f3a93fcd-d640-486e-a319-b3af905ef2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CC00"/>
    <a:srgbClr val="FFE699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6407" autoAdjust="0"/>
  </p:normalViewPr>
  <p:slideViewPr>
    <p:cSldViewPr snapToObjects="1" showGuides="1">
      <p:cViewPr varScale="1">
        <p:scale>
          <a:sx n="85" d="100"/>
          <a:sy n="85" d="100"/>
        </p:scale>
        <p:origin x="48" y="225"/>
      </p:cViewPr>
      <p:guideLst>
        <p:guide orient="horz" pos="4080"/>
        <p:guide pos="3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2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4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4.jpe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4.jpe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11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4.jpeg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4.jpe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9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4.jpeg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4.jpe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3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13.xml"/><Relationship Id="rId4" Type="http://schemas.openxmlformats.org/officeDocument/2006/relationships/image" Target="../media/image11.png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4" Type="http://schemas.openxmlformats.org/officeDocument/2006/relationships/image" Target="../media/image1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4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8107627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510" y="476672"/>
            <a:ext cx="5397460" cy="18960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83573D-854A-4C61-B3B7-2CBCB6AA2BDD}"/>
              </a:ext>
            </a:extLst>
          </p:cNvPr>
          <p:cNvSpPr/>
          <p:nvPr/>
        </p:nvSpPr>
        <p:spPr>
          <a:xfrm>
            <a:off x="0" y="6165304"/>
            <a:ext cx="1828800" cy="6926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chemeClr val="bg1"/>
                </a:solidFill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337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7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85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98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22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20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771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282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0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593F3F2-3156-4CCA-9FFB-33FB735467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21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97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08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49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27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735627" y="6248400"/>
            <a:ext cx="6192011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39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79D8525-F58A-405E-A4C4-898FE68DB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098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CE88E9-6A07-47DB-A72F-D7C14551FC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85094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ED7D6C-5253-4A53-982F-7CC2B9BAD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224912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25CB4F-F710-43B3-8123-D85BCDB10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813660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41E9BA7-E261-4A08-A8C3-634A9AD1A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51039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E33E18-C9A2-451C-9A6B-D39158041D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24105"/>
      </p:ext>
    </p:extLst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7DDE-F4FF-4EAB-A955-863AB5990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2F441-2DAF-4BE1-B25D-FACB68976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FDD8-280C-4CAE-BD46-7A9179EF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847E-EEA3-487A-A594-E560B99BC6F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EE95-D863-4D42-9838-47382345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BDEA-0D65-4F4C-8B28-319131F5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6691011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801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3E44847E-EEA3-487A-A594-E560B99BC6F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953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E44847E-EEA3-487A-A594-E560B99BC6F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033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3E44847E-EEA3-487A-A594-E560B99BC6F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05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4847E-EEA3-487A-A594-E560B99BC6F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486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7DDE-F4FF-4EAB-A955-863AB5990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2F441-2DAF-4BE1-B25D-FACB68976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FDD8-280C-4CAE-BD46-7A9179EF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847E-EEA3-487A-A594-E560B99BC6F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EE95-D863-4D42-9838-47382345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BDEA-0D65-4F4C-8B28-319131F5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79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278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479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0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813954-B0CB-4016-B535-BDE242BD93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70273"/>
      </p:ext>
    </p:extLst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03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554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257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534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870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708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513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37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405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76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E816CAA-2881-4B1D-B534-7399FA0A5F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21047"/>
      </p:ext>
    </p:extLst>
  </p:cSld>
  <p:clrMapOvr>
    <a:masterClrMapping/>
  </p:clrMapOvr>
  <p:hf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847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936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277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574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072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688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037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820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372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3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59B40DA-0308-42AE-8E50-C27015389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92864"/>
      </p:ext>
    </p:extLst>
  </p:cSld>
  <p:clrMapOvr>
    <a:masterClrMapping/>
  </p:clrMapOvr>
  <p:hf hd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365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630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838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661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8107627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510" y="476672"/>
            <a:ext cx="5397460" cy="18960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83573D-854A-4C61-B3B7-2CBCB6AA2BDD}"/>
              </a:ext>
            </a:extLst>
          </p:cNvPr>
          <p:cNvSpPr/>
          <p:nvPr/>
        </p:nvSpPr>
        <p:spPr>
          <a:xfrm>
            <a:off x="0" y="6165304"/>
            <a:ext cx="1828800" cy="6926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chemeClr val="bg1"/>
                </a:solidFill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066638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593F3F2-3156-4CCA-9FFB-33FB735467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3742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E33E18-C9A2-451C-9A6B-D39158041D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94653"/>
      </p:ext>
    </p:extLst>
  </p:cSld>
  <p:clrMapOvr>
    <a:masterClrMapping/>
  </p:clrMapOvr>
  <p:hf hd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813954-B0CB-4016-B535-BDE242BD93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72454"/>
      </p:ext>
    </p:extLst>
  </p:cSld>
  <p:clrMapOvr>
    <a:masterClrMapping/>
  </p:clrMapOvr>
  <p:hf hd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76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E816CAA-2881-4B1D-B534-7399FA0A5F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03993"/>
      </p:ext>
    </p:extLst>
  </p:cSld>
  <p:clrMapOvr>
    <a:masterClrMapping/>
  </p:clrMapOvr>
  <p:hf hd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44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59B40DA-0308-42AE-8E50-C27015389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4589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AF289B4-A20D-8546-820F-224929B92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722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83435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774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712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15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1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8722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02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4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0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049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235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44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60065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325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04601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8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4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3.emf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5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Relationship Id="rId9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6.xml"/><Relationship Id="rId7" Type="http://schemas.openxmlformats.org/officeDocument/2006/relationships/theme" Target="../theme/theme12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7.xml"/><Relationship Id="rId9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2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theme" Target="../theme/theme13.xml"/><Relationship Id="rId5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image" Target="../media/image13.emf"/><Relationship Id="rId5" Type="http://schemas.openxmlformats.org/officeDocument/2006/relationships/theme" Target="../theme/theme14.xml"/><Relationship Id="rId4" Type="http://schemas.openxmlformats.org/officeDocument/2006/relationships/slideLayout" Target="../slideLayouts/slideLayout78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5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2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slideLayout" Target="../slideLayouts/slideLayout33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3.emf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Relationship Id="rId9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2ECA5-1535-4B50-BC38-7FADCF7EA7C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64664"/>
            <a:ext cx="1912673" cy="671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05F339-701B-4331-BDD1-FBFD956CA4A2}"/>
              </a:ext>
            </a:extLst>
          </p:cNvPr>
          <p:cNvPicPr>
            <a:picLocks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9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49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1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1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2ECA5-1535-4B50-BC38-7FADCF7EA7C0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64664"/>
            <a:ext cx="1912673" cy="671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277831-B09B-4D91-8BBA-DDE409E6AE9C}"/>
              </a:ext>
            </a:extLst>
          </p:cNvPr>
          <p:cNvPicPr>
            <a:picLocks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0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7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8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7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9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4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2543605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268DBF-4279-4489-AC15-33165B715C73}"/>
              </a:ext>
            </a:extLst>
          </p:cNvPr>
          <p:cNvPicPr>
            <a:picLocks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3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3E44847E-EEA3-487A-A594-E560B99BC6F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3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2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5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89CD9-233E-4199-9109-FA55471E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4C54384-6CA4-46C0-ACF7-DC3240C778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160477"/>
              </p:ext>
            </p:extLst>
          </p:nvPr>
        </p:nvGraphicFramePr>
        <p:xfrm>
          <a:off x="479172" y="1983740"/>
          <a:ext cx="2625408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0673">
                  <a:extLst>
                    <a:ext uri="{9D8B030D-6E8A-4147-A177-3AD203B41FA5}">
                      <a16:colId xmlns:a16="http://schemas.microsoft.com/office/drawing/2014/main" val="3625495308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3539335306"/>
                    </a:ext>
                  </a:extLst>
                </a:gridCol>
              </a:tblGrid>
              <a:tr h="2055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Cable at FNAL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Qualified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4692666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P43OL1136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QXFA130</a:t>
                      </a: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1765025"/>
                  </a:ext>
                </a:extLst>
              </a:tr>
              <a:tr h="221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P43OL1139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Q</a:t>
                      </a: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533506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P43OL1141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12799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940121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552261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558725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9805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3B1CB-6EF1-4942-BDA8-2600E743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Coil Parts and Materials Status on Jan. 04, 2021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17F98-0C2F-4D79-810D-5D9E3120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</a:t>
            </a:fld>
            <a:endParaRPr lang="fr-FR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E8D49C-2D38-477D-B55C-9D6C243C3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337805"/>
              </p:ext>
            </p:extLst>
          </p:nvPr>
        </p:nvGraphicFramePr>
        <p:xfrm>
          <a:off x="3581400" y="1983740"/>
          <a:ext cx="2625408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0673">
                  <a:extLst>
                    <a:ext uri="{9D8B030D-6E8A-4147-A177-3AD203B41FA5}">
                      <a16:colId xmlns:a16="http://schemas.microsoft.com/office/drawing/2014/main" val="1574966021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538250748"/>
                    </a:ext>
                  </a:extLst>
                </a:gridCol>
              </a:tblGrid>
              <a:tr h="2055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Cable at BNL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Qualified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26682372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P43OL1135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QXFA220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39659647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3587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12811985"/>
                  </a:ext>
                </a:extLst>
              </a:tr>
              <a:tr h="812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11226238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35968948"/>
                  </a:ext>
                </a:extLst>
              </a:tr>
              <a:tr h="279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09343847"/>
                  </a:ext>
                </a:extLst>
              </a:tr>
              <a:tr h="812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94727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8226F26-C50F-4810-854E-C34B4B6BD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850431"/>
              </p:ext>
            </p:extLst>
          </p:nvPr>
        </p:nvGraphicFramePr>
        <p:xfrm>
          <a:off x="6950053" y="1905000"/>
          <a:ext cx="3251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14974343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34867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Coil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23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29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sets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3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305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QH Trace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586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NbTi</a:t>
                      </a:r>
                      <a:r>
                        <a:rPr lang="en-US" dirty="0"/>
                        <a:t> cable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98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298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392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6691-6AF2-4962-9A4C-D00000A20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 Procurement Status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65BAF-C044-477D-9C36-6E2315392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71AC486-5F9E-4A0A-9E61-7D42D6763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46806"/>
              </p:ext>
            </p:extLst>
          </p:nvPr>
        </p:nvGraphicFramePr>
        <p:xfrm>
          <a:off x="304800" y="764771"/>
          <a:ext cx="11457682" cy="518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691">
                  <a:extLst>
                    <a:ext uri="{9D8B030D-6E8A-4147-A177-3AD203B41FA5}">
                      <a16:colId xmlns:a16="http://schemas.microsoft.com/office/drawing/2014/main" val="1387069879"/>
                    </a:ext>
                  </a:extLst>
                </a:gridCol>
                <a:gridCol w="894080">
                  <a:extLst>
                    <a:ext uri="{9D8B030D-6E8A-4147-A177-3AD203B41FA5}">
                      <a16:colId xmlns:a16="http://schemas.microsoft.com/office/drawing/2014/main" val="36021434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3681910690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4148958114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945260892"/>
                    </a:ext>
                  </a:extLst>
                </a:gridCol>
                <a:gridCol w="1565463">
                  <a:extLst>
                    <a:ext uri="{9D8B030D-6E8A-4147-A177-3AD203B41FA5}">
                      <a16:colId xmlns:a16="http://schemas.microsoft.com/office/drawing/2014/main" val="1714283355"/>
                    </a:ext>
                  </a:extLst>
                </a:gridCol>
                <a:gridCol w="1559878">
                  <a:extLst>
                    <a:ext uri="{9D8B030D-6E8A-4147-A177-3AD203B41FA5}">
                      <a16:colId xmlns:a16="http://schemas.microsoft.com/office/drawing/2014/main" val="744910502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363969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Delivery Date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 Process/</a:t>
                      </a: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Received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47998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/>
                        <a:t>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28 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02/26/2021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 sets/</a:t>
                      </a: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10 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198895"/>
                  </a:ext>
                </a:extLst>
              </a:tr>
              <a:tr h="297180">
                <a:tc rowSpan="4">
                  <a:txBody>
                    <a:bodyPr/>
                    <a:lstStyle/>
                    <a:p>
                      <a:r>
                        <a:rPr lang="en-US" b="1" dirty="0"/>
                        <a:t>End Parts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28 sets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/>
                        <a:t>12/04/2020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IC2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IC3 w slits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IC4 w slits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263012"/>
                  </a:ext>
                </a:extLst>
              </a:tr>
              <a:tr h="40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IC5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IR1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IR2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IR3 w slits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239322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OC1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OC2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OC3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OC4 w slits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8057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OC5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OR1 </a:t>
                      </a: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OR2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OR3 w slits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03801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r>
                        <a:rPr lang="en-US" b="1" dirty="0"/>
                        <a:t>Plasma Coating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28 sets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02/26/2021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IC2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IC3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IC4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166342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IC5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IR2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231900"/>
                  </a:ext>
                </a:extLst>
              </a:tr>
              <a:tr h="180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OC1</a:t>
                      </a:r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470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OR1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071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78 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07/17/2020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L1 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L1 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L2 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L2 Short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2863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R&amp;I Liners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10/28/2020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Waiting for welding and final machining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5992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/>
                        <a:t>NbTi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2/30/2020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3466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Modified IC3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2+26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12/23/2020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Delayed, to be updated by the end of 1/4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395701"/>
                  </a:ext>
                </a:extLst>
              </a:tr>
            </a:tbl>
          </a:graphicData>
        </a:graphic>
      </p:graphicFrame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849CB0E-A6F3-4718-8BC4-54082A47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 dirty="0"/>
              <a:t>Coil Parts and Materials Status on Jan. 4,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2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B715C-22CB-4B71-A20E-9078CFFD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QC Priority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A04C3-A120-4569-BBE9-BC0CF0187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37854"/>
            <a:ext cx="10560000" cy="4906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R&amp;I Liners (10 pcs) (25-2033110 Rev A): </a:t>
            </a:r>
            <a:r>
              <a:rPr lang="en-US" dirty="0">
                <a:solidFill>
                  <a:srgbClr val="FF0000"/>
                </a:solidFill>
              </a:rPr>
              <a:t>Reject 1 pc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L2 Pole (40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pcs_keyway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repair) :</a:t>
            </a:r>
            <a:r>
              <a:rPr lang="en-US" dirty="0">
                <a:solidFill>
                  <a:srgbClr val="FF0000"/>
                </a:solidFill>
              </a:rPr>
              <a:t>Reject 7 pcs</a:t>
            </a:r>
          </a:p>
          <a:p>
            <a:pPr lvl="0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L2 Splice block (28 pcs) : </a:t>
            </a:r>
            <a:r>
              <a:rPr lang="en-US" dirty="0">
                <a:solidFill>
                  <a:srgbClr val="00B050"/>
                </a:solidFill>
              </a:rPr>
              <a:t>Pass QC</a:t>
            </a:r>
          </a:p>
          <a:p>
            <a:pPr lvl="0"/>
            <a:r>
              <a:rPr lang="en-US" dirty="0"/>
              <a:t>L1 LE pole and L2 LE pole (10 sets)</a:t>
            </a:r>
          </a:p>
          <a:p>
            <a:pPr lvl="0"/>
            <a:r>
              <a:rPr lang="en-US" dirty="0"/>
              <a:t>L1 RE pole (10 pcs)</a:t>
            </a:r>
          </a:p>
          <a:p>
            <a:pPr lvl="0"/>
            <a:r>
              <a:rPr lang="en-US" dirty="0"/>
              <a:t>L2 RE pole (10 pcs)</a:t>
            </a:r>
          </a:p>
          <a:p>
            <a:pPr lvl="0"/>
            <a:r>
              <a:rPr lang="en-US" dirty="0"/>
              <a:t>L1 pole (90 pcs)</a:t>
            </a:r>
          </a:p>
          <a:p>
            <a:pPr lvl="0"/>
            <a:r>
              <a:rPr lang="en-US" dirty="0"/>
              <a:t>L2 pole (90 pcs)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229FB-5881-46F2-9981-EC16B0CE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6B9E333-178D-4DF2-8CCC-14ECE007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 dirty="0"/>
              <a:t>Coil Parts and Materials Status on Jan. 4,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62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C192-D5BF-415B-B44B-F0E43BAE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FY21 Procurement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D5CBB-6E76-427F-9BCF-680AADEAC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End parts 12 sets (in option) + 2 additional sets </a:t>
            </a:r>
          </a:p>
          <a:p>
            <a:pPr lvl="1"/>
            <a:r>
              <a:rPr lang="en-US" dirty="0"/>
              <a:t>Waiting for the vendor to deliver the two pieces of modified IC3. </a:t>
            </a:r>
          </a:p>
          <a:p>
            <a:pPr lvl="1"/>
            <a:r>
              <a:rPr lang="en-US" dirty="0"/>
              <a:t>Installation during coil fabrication at both labs and verify the design modification.</a:t>
            </a:r>
          </a:p>
          <a:p>
            <a:pPr lvl="1"/>
            <a:r>
              <a:rPr lang="en-US" dirty="0"/>
              <a:t>Submit the request to exercise the procurement option in January/February.</a:t>
            </a:r>
          </a:p>
          <a:p>
            <a:r>
              <a:rPr lang="en-US" dirty="0"/>
              <a:t>Plasma coating on End parts in May, 2021</a:t>
            </a:r>
          </a:p>
          <a:p>
            <a:r>
              <a:rPr lang="en-US" dirty="0"/>
              <a:t>Pole parts 12 sets (in option) + 2 additional sets in May, 2021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B30B4-09FE-4F1D-90DA-710566E28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2DE4E3F-1171-4D34-B64F-0DFF80D90F5A}"/>
              </a:ext>
            </a:extLst>
          </p:cNvPr>
          <p:cNvSpPr txBox="1">
            <a:spLocks/>
          </p:cNvSpPr>
          <p:nvPr/>
        </p:nvSpPr>
        <p:spPr>
          <a:xfrm>
            <a:off x="2540000" y="6380153"/>
            <a:ext cx="8836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Coil Parts and Materials Status on Jan. 4,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62574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4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5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3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3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6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3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2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8946e33d-fd2f-4ae4-8ee9-d90c129cd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302.02.04 Procurement status</Template>
  <TotalTime>13481</TotalTime>
  <Words>394</Words>
  <Application>Microsoft Office PowerPoint</Application>
  <PresentationFormat>Widescreen</PresentationFormat>
  <Paragraphs>133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4</vt:i4>
      </vt:variant>
    </vt:vector>
  </HeadingPairs>
  <TitlesOfParts>
    <vt:vector size="23" baseType="lpstr">
      <vt:lpstr>Arial</vt:lpstr>
      <vt:lpstr>Calibri</vt:lpstr>
      <vt:lpstr>Helvetica</vt:lpstr>
      <vt:lpstr>Wingdings</vt:lpstr>
      <vt:lpstr>1_Thème Office</vt:lpstr>
      <vt:lpstr>FermilabTemplate</vt:lpstr>
      <vt:lpstr>Fermilab: Footer Only</vt:lpstr>
      <vt:lpstr>Thème Office</vt:lpstr>
      <vt:lpstr>2_Thème Office</vt:lpstr>
      <vt:lpstr>1_FermilabTemplate</vt:lpstr>
      <vt:lpstr>1_Fermilab: Footer Only</vt:lpstr>
      <vt:lpstr>3_Thème Office</vt:lpstr>
      <vt:lpstr>2_FermilabTemplate</vt:lpstr>
      <vt:lpstr>2_Fermilab: Footer Only</vt:lpstr>
      <vt:lpstr>4_Thème Office</vt:lpstr>
      <vt:lpstr>5_Thème Office</vt:lpstr>
      <vt:lpstr>3_FermilabTemplate</vt:lpstr>
      <vt:lpstr>3_Fermilab: Footer Only</vt:lpstr>
      <vt:lpstr>6_Thème Office</vt:lpstr>
      <vt:lpstr>Inventory</vt:lpstr>
      <vt:lpstr>FY20 Procurement Status</vt:lpstr>
      <vt:lpstr>QC Priority List</vt:lpstr>
      <vt:lpstr>FY21 Procurement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Lee</dc:creator>
  <cp:lastModifiedBy>Miao M Yu</cp:lastModifiedBy>
  <cp:revision>411</cp:revision>
  <cp:lastPrinted>2019-12-20T14:58:44Z</cp:lastPrinted>
  <dcterms:created xsi:type="dcterms:W3CDTF">2020-03-30T19:36:06Z</dcterms:created>
  <dcterms:modified xsi:type="dcterms:W3CDTF">2021-01-04T20:13:34Z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