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18"/>
  </p:notesMasterIdLst>
  <p:handoutMasterIdLst>
    <p:handoutMasterId r:id="rId19"/>
  </p:handoutMasterIdLst>
  <p:sldIdLst>
    <p:sldId id="263" r:id="rId6"/>
    <p:sldId id="643" r:id="rId7"/>
    <p:sldId id="650" r:id="rId8"/>
    <p:sldId id="657" r:id="rId9"/>
    <p:sldId id="651" r:id="rId10"/>
    <p:sldId id="655" r:id="rId11"/>
    <p:sldId id="256" r:id="rId12"/>
    <p:sldId id="656" r:id="rId13"/>
    <p:sldId id="649" r:id="rId14"/>
    <p:sldId id="654" r:id="rId15"/>
    <p:sldId id="652" r:id="rId16"/>
    <p:sldId id="653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atore, Joseph" initials="MJ" lastIdx="2" clrIdx="0">
    <p:extLst>
      <p:ext uri="{19B8F6BF-5375-455C-9EA6-DF929625EA0E}">
        <p15:presenceInfo xmlns:p15="http://schemas.microsoft.com/office/powerpoint/2012/main" userId="S::muratore@bnl.gov::1a594720-d9f6-4832-a0b1-1776ea58b3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1"/>
    <a:srgbClr val="009900"/>
    <a:srgbClr val="5F5F5F"/>
    <a:srgbClr val="FFCC66"/>
    <a:srgbClr val="FFCC99"/>
    <a:srgbClr val="FFFFFF"/>
    <a:srgbClr val="EAF7FA"/>
    <a:srgbClr val="EBF8F9"/>
    <a:srgbClr val="FFE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2" autoAdjust="0"/>
    <p:restoredTop sz="97254" autoAdjust="0"/>
  </p:normalViewPr>
  <p:slideViewPr>
    <p:cSldViewPr snapToObjects="1" showGuides="1">
      <p:cViewPr varScale="1">
        <p:scale>
          <a:sx n="93" d="100"/>
          <a:sy n="93" d="100"/>
        </p:scale>
        <p:origin x="1176" y="77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04/01/2021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04/01/2021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noFill/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CA17-A190-404A-B682-29F9225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49F0-EF5D-427A-9254-6514395D2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EA8A0-E323-4F93-9860-6A2A3AB41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AEC40-2F1D-4124-952E-D84EB02F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A76FA-9E02-4C25-8A94-F77DED62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F502-CC95-4CB8-A6D2-C12AC731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FF36-3685-4C81-9104-A02B7EE2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9B917-08C6-400C-BD08-7132EEE9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A22B4-DA8E-43DD-8C08-290A59797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F24F8-5D16-44AB-9959-94DA9407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C8B39-EAF5-47A2-91DD-906C078D9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6F024-DB19-426D-A347-AA2FD6F3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88D83-26A7-4B11-B076-AFE8432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C3F6A-577F-4EC5-9351-67CD0672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29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F65E-A159-4100-B6FF-65F0C871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2B766-1BD6-4AEF-8F4E-6782724A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9A22F-A7E7-4C9A-A6DF-5742DB3A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61FAB-3E67-4D31-8EAE-AFA20C03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49BC0-77DF-4041-A447-D84CF392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48669-FC11-4C4C-BB20-5F8F2DF9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64DE5-1012-414D-A313-3CD9FD2D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8B85-59AA-4F31-8B93-F907198E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3A94-FDEE-4FD0-AE24-8B176E0A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DC336-B48C-411D-AAAD-BF5FCD95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C625C-5F2B-416C-92FD-E8A5669C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2729C-8D9D-4F38-A505-C9F9D8E6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1B32-679E-46B5-B581-A6CE3C72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78BC-B893-4882-AA8C-DCE93F63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F031C-F720-4DE4-9972-26AB1441A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60BED-DCAA-41E0-80B0-4BAA9DBD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B4B54-9F22-4DDD-BA41-ADF048E2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E1FE-C5AD-4CB8-81DB-AFBA54E3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75CF4-BCB0-4483-8673-2F4BB981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9DE2-46EC-464C-A243-D47B7C66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19C58-E748-46CF-BB7B-293848AE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7E4C-DFB6-4787-8773-518BEF15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09D53-109C-44D6-8FF6-21B9F08F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F27-D3E6-4561-826E-373B195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4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A41535-57DF-441F-96BC-6BE612BDB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18389-0212-430E-A373-CAF36C62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2783-FC45-4562-8AF7-D1392903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8DD09-AC96-4065-846D-799E1F43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D7A4-48EA-477E-8401-E18A4267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B597-DA79-41B2-8BF5-4174557D4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B627-9F98-4973-8247-4388CE9A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C653E-FF13-447B-83AA-16FCDAD9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874D1-6D81-41E2-B36E-CD9420CD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C8758-4944-4BF0-91FF-6C17A1E3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670-D518-4E49-B8DF-C0A005C0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0508-729B-4698-B3F2-3A390CA6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D7FB6-1E91-4B50-BF94-67106AAA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135A-EA9D-4643-80BF-84FC1446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B49BB-EEB2-4CC4-8231-D876E384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B762-B043-48F8-B5B1-B41E8C2B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D08CB-731B-456B-9EA8-9FBCB61C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5269-22AD-459C-B02E-04036D1F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13B4-9394-46D7-9EB7-BCED90B1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5D2E7-B8EC-4477-87C4-436062DF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9A729-E181-416A-9422-E3AFD12D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313FC-4723-4F79-910A-B20E08D3E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C0575-420C-4426-889C-B4436E42E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F667D-FD66-4F53-807E-D487DD1DC86F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1CDE-907E-42F3-9064-DF9550DF1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07480-DE70-423D-821A-06D78EED8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138712"/>
            <a:ext cx="8280920" cy="1231042"/>
          </a:xfrm>
        </p:spPr>
        <p:txBody>
          <a:bodyPr/>
          <a:lstStyle/>
          <a:p>
            <a:pPr algn="ctr"/>
            <a:r>
              <a:rPr lang="en-GB" sz="3200" dirty="0"/>
              <a:t>302.4.01 Magnets Vertical Test at BNL</a:t>
            </a:r>
            <a:br>
              <a:rPr lang="en-GB" sz="3200" dirty="0"/>
            </a:br>
            <a:r>
              <a:rPr lang="en-GB" sz="3200" dirty="0"/>
              <a:t>Weekly Report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44008" y="5160640"/>
            <a:ext cx="2984376" cy="788640"/>
          </a:xfrm>
        </p:spPr>
        <p:txBody>
          <a:bodyPr>
            <a:normAutofit/>
          </a:bodyPr>
          <a:lstStyle/>
          <a:p>
            <a:r>
              <a:rPr lang="en-GB" dirty="0"/>
              <a:t>Joseph F Muratore – BNL</a:t>
            </a:r>
          </a:p>
          <a:p>
            <a:r>
              <a:rPr lang="en-GB" dirty="0"/>
              <a:t>04-Jan-2021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5DCF991-E76D-41B4-B9A6-B2CA9529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6" name="Picture 5" descr="A picture containing table, engine&#10;&#10;Description automatically generated">
            <a:extLst>
              <a:ext uri="{FF2B5EF4-FFF2-40B4-BE49-F238E27FC236}">
                <a16:creationId xmlns:a16="http://schemas.microsoft.com/office/drawing/2014/main" id="{7FB9A1F4-D6C9-498B-BCBF-63BED0C58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3" y="580374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7" name="Picture 6" descr="A picture containing engine, kitchen, table&#10;&#10;Description automatically generated">
            <a:extLst>
              <a:ext uri="{FF2B5EF4-FFF2-40B4-BE49-F238E27FC236}">
                <a16:creationId xmlns:a16="http://schemas.microsoft.com/office/drawing/2014/main" id="{83F52A1C-695D-4773-A58C-551FB01A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50" y="209738"/>
            <a:ext cx="7873749" cy="59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5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3" name="Picture 2" descr="A picture containing electronics, indoor, tube, table&#10;&#10;Description automatically generated">
            <a:extLst>
              <a:ext uri="{FF2B5EF4-FFF2-40B4-BE49-F238E27FC236}">
                <a16:creationId xmlns:a16="http://schemas.microsoft.com/office/drawing/2014/main" id="{54E337C7-FDA2-4387-8D3D-E504AB3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377CC-CA99-42FC-BD3E-45312BEE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3D3290-0CDF-4BFB-8A10-243498C5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5B75C5-0564-48FF-A8AF-5325A582D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7576"/>
              </p:ext>
            </p:extLst>
          </p:nvPr>
        </p:nvGraphicFramePr>
        <p:xfrm>
          <a:off x="313224" y="836712"/>
          <a:ext cx="8651265" cy="4824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141">
                  <a:extLst>
                    <a:ext uri="{9D8B030D-6E8A-4147-A177-3AD203B41FA5}">
                      <a16:colId xmlns:a16="http://schemas.microsoft.com/office/drawing/2014/main" val="1377215056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732316415"/>
                    </a:ext>
                  </a:extLst>
                </a:gridCol>
                <a:gridCol w="2916069">
                  <a:extLst>
                    <a:ext uri="{9D8B030D-6E8A-4147-A177-3AD203B41FA5}">
                      <a16:colId xmlns:a16="http://schemas.microsoft.com/office/drawing/2014/main" val="2738240279"/>
                    </a:ext>
                  </a:extLst>
                </a:gridCol>
                <a:gridCol w="3392910">
                  <a:extLst>
                    <a:ext uri="{9D8B030D-6E8A-4147-A177-3AD203B41FA5}">
                      <a16:colId xmlns:a16="http://schemas.microsoft.com/office/drawing/2014/main" val="912559020"/>
                    </a:ext>
                  </a:extLst>
                </a:gridCol>
                <a:gridCol w="943203">
                  <a:extLst>
                    <a:ext uri="{9D8B030D-6E8A-4147-A177-3AD203B41FA5}">
                      <a16:colId xmlns:a16="http://schemas.microsoft.com/office/drawing/2014/main" val="4243964139"/>
                    </a:ext>
                  </a:extLst>
                </a:gridCol>
                <a:gridCol w="628801">
                  <a:extLst>
                    <a:ext uri="{9D8B030D-6E8A-4147-A177-3AD203B41FA5}">
                      <a16:colId xmlns:a16="http://schemas.microsoft.com/office/drawing/2014/main" val="2493871082"/>
                    </a:ext>
                  </a:extLst>
                </a:gridCol>
              </a:tblGrid>
              <a:tr h="17873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</a:rPr>
                        <a:t>Magnet Division Electrical Group</a:t>
                      </a:r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31436703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9559508"/>
                  </a:ext>
                </a:extLst>
              </a:tr>
              <a:tr h="18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Days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Probable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# of SMD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Staff %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53771928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William McKeon,Frank Teich, John Cintorino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Tower water, compressors for pump and purge.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311472212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Ray Ceruti, Glen Jochen, Toby Levin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Coil fabrication preparation.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4874838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 water, QA cable, start cryo plant.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21616834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77840731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Above+ Piyush Joshi, Honghai Song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Validate and debug field measurement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683042865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Sebastian Dimaiuta, Daniel Sullivan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LabView program.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07097422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Joseph Muratore, Patrick Doutney, Richard Felter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AUP magnet preparation.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72293438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William Themann, Dominick Milidantri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QA cable, start cryo plant, start coil fabrication.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044752956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Matthew Milidantri,Drew Carleton, Michael Hartsough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Alpha 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912050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Thomas Van Winckel, Jesse Schmalzle, Andy Marone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15133963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795936692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Peter Galioto, Suresh Deonarine, Jorge Galarraga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Start AUP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751456569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Shresht Joshi, Anis Ben Yahia, Henry Hocker, Paul Kovach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Prepare 10kA and 8kA PS for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51690165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Michael Anerella, Chris Runyan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sweet spot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3982631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4591363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John Cozzolino, Steve Plate, Ramesh Gupta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Engineering and scientific work.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0622396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Brett Parker, Kyle Capobianco, Kathleen Amm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58643025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Peter Wanderer, William Sampson, Marteenio Sams,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475873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 Admin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895351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E58C2-271B-4EBF-A5D7-95D737EA8850}"/>
              </a:ext>
            </a:extLst>
          </p:cNvPr>
          <p:cNvSpPr txBox="1"/>
          <p:nvPr/>
        </p:nvSpPr>
        <p:spPr>
          <a:xfrm>
            <a:off x="313224" y="5661245"/>
            <a:ext cx="253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Joshi and K Amm.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8B8A0-66F8-4C7D-970E-0F6E42F21FD5}"/>
              </a:ext>
            </a:extLst>
          </p:cNvPr>
          <p:cNvSpPr txBox="1"/>
          <p:nvPr/>
        </p:nvSpPr>
        <p:spPr>
          <a:xfrm>
            <a:off x="2051720" y="10753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1-June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11DC8-AD5C-4219-B23E-6840DBF1BFB4}"/>
              </a:ext>
            </a:extLst>
          </p:cNvPr>
          <p:cNvSpPr txBox="1"/>
          <p:nvPr/>
        </p:nvSpPr>
        <p:spPr>
          <a:xfrm>
            <a:off x="2058852" y="1822601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18-June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F5839-2F20-4CD4-9B11-3E9F4A0AD275}"/>
              </a:ext>
            </a:extLst>
          </p:cNvPr>
          <p:cNvSpPr txBox="1"/>
          <p:nvPr/>
        </p:nvSpPr>
        <p:spPr>
          <a:xfrm>
            <a:off x="2123728" y="3383702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6-July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AA1E9-A3AC-47CC-AF15-305F210C8886}"/>
              </a:ext>
            </a:extLst>
          </p:cNvPr>
          <p:cNvSpPr txBox="1"/>
          <p:nvPr/>
        </p:nvSpPr>
        <p:spPr>
          <a:xfrm>
            <a:off x="2915816" y="558804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NOTE: Long Island is close to the being a Red Zone.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06587D0-2CCC-40F0-8F7C-5B925624E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24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268760"/>
            <a:ext cx="9252520" cy="4680520"/>
          </a:xfrm>
        </p:spPr>
        <p:txBody>
          <a:bodyPr>
            <a:normAutofit fontScale="40000" lnSpcReduction="20000"/>
          </a:bodyPr>
          <a:lstStyle/>
          <a:p>
            <a:pPr lvl="1"/>
            <a:r>
              <a:rPr lang="en-US" sz="5100" dirty="0">
                <a:solidFill>
                  <a:schemeClr val="tx1"/>
                </a:solidFill>
              </a:rPr>
              <a:t>Work on CTI4000 in progress: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New Phase 1 heat exchanger (LN2) is in place. Welding to pipes is finished.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One expansion engine rebuilt. 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Other expansion engine had regular maintenance done.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Need: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Pressure test.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New valves to protect heat exchanger: one is in place, the other is  waiting bracket for mounting and wiring.</a:t>
            </a:r>
            <a:r>
              <a:rPr lang="en-US" sz="5100" dirty="0">
                <a:solidFill>
                  <a:srgbClr val="C00000"/>
                </a:solidFill>
              </a:rPr>
              <a:t> IN PROGRESS.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Programming for control of new valves.</a:t>
            </a:r>
            <a:r>
              <a:rPr lang="en-US" sz="5100" dirty="0">
                <a:solidFill>
                  <a:srgbClr val="C00000"/>
                </a:solidFill>
              </a:rPr>
              <a:t> IN PROGRESS.</a:t>
            </a:r>
            <a:endParaRPr lang="en-US" sz="5100" dirty="0">
              <a:solidFill>
                <a:schemeClr val="tx1"/>
              </a:solidFill>
            </a:endParaRP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In-line purifier heater has a short that requires repair.</a:t>
            </a:r>
            <a:r>
              <a:rPr lang="en-US" sz="5100" dirty="0">
                <a:solidFill>
                  <a:srgbClr val="C00000"/>
                </a:solidFill>
              </a:rPr>
              <a:t> IN PROGRESS.</a:t>
            </a:r>
            <a:endParaRPr lang="en-US" sz="5100" dirty="0">
              <a:solidFill>
                <a:schemeClr val="tx1"/>
              </a:solidFill>
            </a:endParaRPr>
          </a:p>
          <a:p>
            <a:pPr lvl="1"/>
            <a:r>
              <a:rPr lang="en-US" sz="5100" dirty="0">
                <a:solidFill>
                  <a:schemeClr val="tx1"/>
                </a:solidFill>
              </a:rPr>
              <a:t>Cryogenic tech out on medical indefinitely. </a:t>
            </a:r>
            <a:r>
              <a:rPr lang="en-US" sz="5100" dirty="0">
                <a:solidFill>
                  <a:srgbClr val="C00000"/>
                </a:solidFill>
              </a:rPr>
              <a:t>Close to returning.</a:t>
            </a:r>
          </a:p>
          <a:p>
            <a:pPr lvl="1"/>
            <a:r>
              <a:rPr lang="en-US" sz="5100" dirty="0">
                <a:solidFill>
                  <a:schemeClr val="tx1"/>
                </a:solidFill>
              </a:rPr>
              <a:t>CTI4000 cooldown: latest estimate – still looking for </a:t>
            </a:r>
            <a:r>
              <a:rPr lang="en-US" sz="5100" dirty="0">
                <a:solidFill>
                  <a:srgbClr val="C00000"/>
                </a:solidFill>
              </a:rPr>
              <a:t>14-January 2021</a:t>
            </a:r>
            <a:r>
              <a:rPr lang="en-US" sz="5100" dirty="0">
                <a:solidFill>
                  <a:schemeClr val="tx1"/>
                </a:solidFill>
              </a:rPr>
              <a:t>.</a:t>
            </a:r>
            <a:endParaRPr lang="en-US" sz="4200" dirty="0">
              <a:solidFill>
                <a:schemeClr val="tx1"/>
              </a:solidFill>
            </a:endParaRP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3359B6-0DF2-4607-9960-C76FCB33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56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QUENCH ANTENNA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392488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Quench antenna to be shipped to Fermilab for amplifier replacement on noisy channels.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Packed in warm bore tube crate and ready to ship.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No need to use coil crate. 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Fits without bending cables on lead end.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Shipped Fri 12-Dec afternoon.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Dedicated, air ride truck, as for coils.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Should arrive today Mon 14-Dec.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Arrived Fermilab on Mon 14-Dec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Work by Joe D in progress at Fermilab.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Cooldown of MQXFA05 now to start 14-Jan-2021.</a:t>
            </a: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470858-F440-443B-B91D-CEA8079B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3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MQXFA05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476672"/>
            <a:ext cx="9252520" cy="5832648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sz="4200" dirty="0">
              <a:solidFill>
                <a:schemeClr val="tx1"/>
              </a:solidFill>
            </a:endParaRP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Magnet bore video done.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New centering fixture installed and checked for concentricity within 0.1 mm.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Spacers to be added to WBT. Manufacturing request has been sent to BNL Central Shop.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There might some delay since some shop personnel are out on medical/contact quarantine.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Main and MM Test Plans are finished.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Magnet is now in vertical test stand (Dewar 2).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WBT with return end centering fixture installed.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WBT bumpers not yet ready.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Room temperature z-scan at ±15 A.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Preliminary analysis: Centering offsets about half that of MQXFA04.  </a:t>
            </a:r>
          </a:p>
          <a:p>
            <a:pPr lvl="1"/>
            <a:r>
              <a:rPr lang="en-US" sz="8600" b="1" dirty="0">
                <a:solidFill>
                  <a:srgbClr val="C00000"/>
                </a:solidFill>
              </a:rPr>
              <a:t>Cooldown of refrigerator and magnet 300-100K cooldown to start 14-Jan-2021.</a:t>
            </a:r>
          </a:p>
          <a:p>
            <a:pPr lvl="1"/>
            <a:endParaRPr lang="en-US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CA6B9A-F066-478A-A009-A04F149D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90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TEST FIXTURE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548680"/>
            <a:ext cx="9252520" cy="2664296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Work on second top plate/test fixture in progress.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Mains and CLIQ leads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Lambda plate and hanging hardware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Still to be done:</a:t>
            </a:r>
          </a:p>
          <a:p>
            <a:pPr lvl="3"/>
            <a:r>
              <a:rPr lang="en-US" sz="3800" dirty="0">
                <a:solidFill>
                  <a:schemeClr val="tx1"/>
                </a:solidFill>
              </a:rPr>
              <a:t>Connector trees and wiring.</a:t>
            </a:r>
          </a:p>
          <a:p>
            <a:pPr lvl="4"/>
            <a:r>
              <a:rPr lang="en-US" sz="3800" b="1" dirty="0">
                <a:solidFill>
                  <a:schemeClr val="tx1"/>
                </a:solidFill>
              </a:rPr>
              <a:t>Wiring for connector trees was in progress with tech dedicated to this work. </a:t>
            </a:r>
            <a:r>
              <a:rPr lang="en-US" sz="3800" b="1" dirty="0">
                <a:solidFill>
                  <a:srgbClr val="C00000"/>
                </a:solidFill>
              </a:rPr>
              <a:t>Tech now back after quarantine due to COVID contact.</a:t>
            </a:r>
          </a:p>
          <a:p>
            <a:pPr lvl="4"/>
            <a:r>
              <a:rPr lang="en-US" sz="3800" dirty="0">
                <a:solidFill>
                  <a:schemeClr val="tx1"/>
                </a:solidFill>
              </a:rPr>
              <a:t>New electrical and mechanical techs are being hired and will be helping with remaining work.</a:t>
            </a:r>
          </a:p>
          <a:p>
            <a:pPr marL="0" indent="0">
              <a:buNone/>
            </a:pPr>
            <a:endParaRPr lang="en-US" sz="3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indoor, building, large, table&#10;&#10;Description automatically generated">
            <a:extLst>
              <a:ext uri="{FF2B5EF4-FFF2-40B4-BE49-F238E27FC236}">
                <a16:creationId xmlns:a16="http://schemas.microsoft.com/office/drawing/2014/main" id="{CA26B25A-55C1-4944-8BD4-0573B37A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45292" y="3539167"/>
            <a:ext cx="3761654" cy="2821241"/>
          </a:xfrm>
          <a:prstGeom prst="rect">
            <a:avLst/>
          </a:prstGeo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E142D679-EB83-4671-B4C5-F07D79A31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15049" y="3547213"/>
            <a:ext cx="3751587" cy="2813690"/>
          </a:xfrm>
          <a:prstGeom prst="rect">
            <a:avLst/>
          </a:prstGeom>
        </p:spPr>
      </p:pic>
      <p:pic>
        <p:nvPicPr>
          <p:cNvPr id="13" name="Picture 12" descr="A picture containing indoor, table, sitting, green&#10;&#10;Description automatically generated">
            <a:extLst>
              <a:ext uri="{FF2B5EF4-FFF2-40B4-BE49-F238E27FC236}">
                <a16:creationId xmlns:a16="http://schemas.microsoft.com/office/drawing/2014/main" id="{B398FB5D-60F9-4679-86CA-8AC904E0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581" y="3074994"/>
            <a:ext cx="3256317" cy="24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5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62BEC-0D48-4456-B9A4-7AAB7BC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26"/>
            <a:ext cx="9144000" cy="484974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8283AE8-B40D-4076-AFC9-E1C955FC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31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Final electrical measurements are done – all tests OK. Electrical check sheets (Excel) are finalized.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Test summary for CERN done.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3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Missing jam nuts from return end found.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Were removed to install micarta centering fixture for warm bore tube.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Nuts placed in hardware cabinet and not re-installed before shipping.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“Rust” on threads probably micarta dust.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450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terms/"/>
    <ds:schemaRef ds:uri="http://purl.org/dc/elements/1.1/"/>
    <ds:schemaRef ds:uri="8946e33d-fd2f-4ae4-8ee9-d90c129cdf9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37794</TotalTime>
  <Words>800</Words>
  <Application>Microsoft Office PowerPoint</Application>
  <PresentationFormat>On-screen Show (4:3)</PresentationFormat>
  <Paragraphs>149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Thème Office</vt:lpstr>
      <vt:lpstr>Office Theme</vt:lpstr>
      <vt:lpstr>302.4.01 Magnets Vertical Test at BNL Weekly Report</vt:lpstr>
      <vt:lpstr>Return to Work Planning– Building 902 High Bay</vt:lpstr>
      <vt:lpstr>CRYOGENICS UPDATES</vt:lpstr>
      <vt:lpstr>QUENCH ANTENNA UPDATE</vt:lpstr>
      <vt:lpstr>MQXFA05 UPDATE</vt:lpstr>
      <vt:lpstr>2nd TEST FIXTURE UPDATE</vt:lpstr>
      <vt:lpstr>PowerPoint Presentation</vt:lpstr>
      <vt:lpstr>MQXFA04 UPDATE</vt:lpstr>
      <vt:lpstr>MQXFA03 UPDATE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Muratore, Joseph</cp:lastModifiedBy>
  <cp:revision>1419</cp:revision>
  <cp:lastPrinted>2017-05-01T15:41:46Z</cp:lastPrinted>
  <dcterms:created xsi:type="dcterms:W3CDTF">2016-03-23T12:58:39Z</dcterms:created>
  <dcterms:modified xsi:type="dcterms:W3CDTF">2021-01-04T15:40:24Z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