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3" r:id="rId5"/>
    <p:sldId id="360" r:id="rId6"/>
    <p:sldId id="358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54D81"/>
    <a:srgbClr val="FFE699"/>
    <a:srgbClr val="FFCC00"/>
    <a:srgbClr val="009900"/>
    <a:srgbClr val="B4C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81" autoAdjust="0"/>
    <p:restoredTop sz="96407" autoAdjust="0"/>
  </p:normalViewPr>
  <p:slideViewPr>
    <p:cSldViewPr snapToObjects="1" showGuides="1">
      <p:cViewPr varScale="1">
        <p:scale>
          <a:sx n="87" d="100"/>
          <a:sy n="87" d="100"/>
        </p:scale>
        <p:origin x="62" y="62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04/01/2021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B10549-985F-4707-9EA3-23C0B43085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47664" y="6316165"/>
            <a:ext cx="1872208" cy="400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Director’s Review – June 2017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B10549-985F-4707-9EA3-23C0B430853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547664" y="6316165"/>
            <a:ext cx="1872208" cy="4001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8914" y="2634656"/>
            <a:ext cx="7405533" cy="1658439"/>
          </a:xfrm>
        </p:spPr>
        <p:txBody>
          <a:bodyPr/>
          <a:lstStyle/>
          <a:p>
            <a:r>
              <a:rPr lang="en-GB" dirty="0"/>
              <a:t>302.4.04 – Cryo-assemblies Horizontal Test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Weekly status report</a:t>
            </a:r>
            <a:endParaRPr lang="en-GB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Guram Chlachidze</a:t>
            </a:r>
          </a:p>
          <a:p>
            <a:r>
              <a:rPr lang="en-GB" dirty="0"/>
              <a:t>Jan. 4</a:t>
            </a:r>
            <a:r>
              <a:rPr lang="en-GB" baseline="30000" dirty="0"/>
              <a:t>th</a:t>
            </a:r>
            <a:r>
              <a:rPr lang="en-GB" dirty="0"/>
              <a:t>, 2021</a:t>
            </a: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68DBA-6FEA-4665-A998-AD4B21A3F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 4 upgrade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4DC572-AECF-4A1E-BB6C-4700618B8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27F06-A1BB-4D29-8410-3B38E9282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980728"/>
            <a:ext cx="7920000" cy="547260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Clr>
                <a:srgbClr val="FB963C"/>
              </a:buClr>
              <a:buNone/>
            </a:pPr>
            <a:r>
              <a:rPr lang="en-US" sz="2200" b="1" dirty="0">
                <a:solidFill>
                  <a:srgbClr val="0093BE"/>
                </a:solidFill>
              </a:rPr>
              <a:t>Remaining Zero-magnet Tests</a:t>
            </a:r>
          </a:p>
          <a:p>
            <a:pPr marL="0" lvl="0" indent="0">
              <a:buClr>
                <a:srgbClr val="FB963C"/>
              </a:buClr>
              <a:buNone/>
            </a:pPr>
            <a:endParaRPr lang="en-US" sz="1300" dirty="0">
              <a:solidFill>
                <a:srgbClr val="0000FF"/>
              </a:solidFill>
            </a:endParaRPr>
          </a:p>
          <a:p>
            <a:pPr lvl="0">
              <a:buClr>
                <a:srgbClr val="FB963C"/>
              </a:buClr>
            </a:pPr>
            <a:r>
              <a:rPr lang="en-US" sz="2000" dirty="0">
                <a:solidFill>
                  <a:srgbClr val="0000FF"/>
                </a:solidFill>
              </a:rPr>
              <a:t>Hi-potting test at 100 K is complete</a:t>
            </a:r>
          </a:p>
          <a:p>
            <a:pPr lvl="1">
              <a:buClr>
                <a:srgbClr val="FB963C"/>
              </a:buClr>
            </a:pPr>
            <a:r>
              <a:rPr lang="en-US" sz="1800" dirty="0">
                <a:solidFill>
                  <a:srgbClr val="0000FF"/>
                </a:solidFill>
              </a:rPr>
              <a:t>Shorted bus was at 118 K</a:t>
            </a:r>
          </a:p>
          <a:p>
            <a:pPr lvl="1">
              <a:buClr>
                <a:srgbClr val="FB963C"/>
              </a:buClr>
            </a:pPr>
            <a:r>
              <a:rPr lang="en-US" sz="1800" dirty="0">
                <a:solidFill>
                  <a:srgbClr val="0000FF"/>
                </a:solidFill>
              </a:rPr>
              <a:t>Coil-to-ground hi-potted at 500 V, leak current was 0.1 </a:t>
            </a:r>
            <a:r>
              <a:rPr lang="en-US" sz="1800" dirty="0" err="1">
                <a:solidFill>
                  <a:srgbClr val="0000FF"/>
                </a:solidFill>
              </a:rPr>
              <a:t>uA</a:t>
            </a:r>
            <a:endParaRPr lang="en-US" sz="1800" dirty="0">
              <a:solidFill>
                <a:srgbClr val="0000FF"/>
              </a:solidFill>
            </a:endParaRPr>
          </a:p>
          <a:p>
            <a:pPr lvl="0">
              <a:buClr>
                <a:srgbClr val="FB963C"/>
              </a:buClr>
            </a:pPr>
            <a:r>
              <a:rPr lang="en-US" sz="2200" dirty="0"/>
              <a:t>Automated warmup and cooldown to be verified</a:t>
            </a:r>
          </a:p>
          <a:p>
            <a:pPr lvl="1">
              <a:buClr>
                <a:srgbClr val="FB963C"/>
              </a:buClr>
            </a:pPr>
            <a:r>
              <a:rPr lang="en-US" sz="1900" dirty="0" err="1">
                <a:solidFill>
                  <a:srgbClr val="0000FF"/>
                </a:solidFill>
              </a:rPr>
              <a:t>Sullair</a:t>
            </a:r>
            <a:r>
              <a:rPr lang="en-US" sz="1900" dirty="0">
                <a:solidFill>
                  <a:srgbClr val="0000FF"/>
                </a:solidFill>
              </a:rPr>
              <a:t> compressors tripped on Dec.25 due to failure of the 2</a:t>
            </a:r>
            <a:r>
              <a:rPr lang="en-US" sz="1900" baseline="30000" dirty="0">
                <a:solidFill>
                  <a:srgbClr val="0000FF"/>
                </a:solidFill>
              </a:rPr>
              <a:t>nd</a:t>
            </a:r>
            <a:r>
              <a:rPr lang="en-US" sz="1900" dirty="0">
                <a:solidFill>
                  <a:srgbClr val="0000FF"/>
                </a:solidFill>
              </a:rPr>
              <a:t> stage contact, may need 2-3 days to be ready for cooldown</a:t>
            </a:r>
          </a:p>
          <a:p>
            <a:pPr marL="0" indent="0">
              <a:buNone/>
            </a:pPr>
            <a:endParaRPr lang="en-US" sz="1400" b="1" dirty="0">
              <a:solidFill>
                <a:srgbClr val="0093BE"/>
              </a:solidFill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0093BE"/>
                </a:solidFill>
                <a:ea typeface="+mj-ea"/>
                <a:cs typeface="+mj-cs"/>
              </a:rPr>
              <a:t>Preparation for Production Tests</a:t>
            </a:r>
            <a:endParaRPr lang="en-US" sz="2200" dirty="0">
              <a:solidFill>
                <a:srgbClr val="0000FF"/>
              </a:solidFill>
            </a:endParaRPr>
          </a:p>
          <a:p>
            <a:endParaRPr lang="en-US" sz="10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Quench Recovery Line (Off-project)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New Req initiated for the pipefitting T&amp;M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Old Req. # 314576 (Fixed price contract) will be canceled</a:t>
            </a:r>
            <a:endParaRPr lang="en-US" sz="1600" dirty="0">
              <a:solidFill>
                <a:srgbClr val="0000FF"/>
              </a:solidFill>
            </a:endParaRPr>
          </a:p>
          <a:p>
            <a:pPr lvl="0">
              <a:buClr>
                <a:srgbClr val="FB963C"/>
              </a:buClr>
            </a:pPr>
            <a:endParaRPr lang="en-US" sz="1200" dirty="0">
              <a:solidFill>
                <a:srgbClr val="5A5A5A"/>
              </a:solidFill>
            </a:endParaRPr>
          </a:p>
          <a:p>
            <a:pPr lvl="0">
              <a:buClr>
                <a:srgbClr val="FB963C"/>
              </a:buClr>
            </a:pPr>
            <a:r>
              <a:rPr lang="en-US" sz="2000" dirty="0">
                <a:solidFill>
                  <a:srgbClr val="5A5A5A"/>
                </a:solidFill>
              </a:rPr>
              <a:t>Cryo-assembly vacuum sleeve</a:t>
            </a:r>
          </a:p>
          <a:p>
            <a:pPr lvl="1">
              <a:buClr>
                <a:srgbClr val="FB963C"/>
              </a:buClr>
            </a:pPr>
            <a:r>
              <a:rPr lang="en-US" sz="1800" dirty="0">
                <a:solidFill>
                  <a:srgbClr val="0000FF"/>
                </a:solidFill>
              </a:rPr>
              <a:t>PO # 673914 went to Ability Engineering</a:t>
            </a:r>
          </a:p>
          <a:p>
            <a:pPr lvl="1">
              <a:buClr>
                <a:srgbClr val="FB963C"/>
              </a:buClr>
            </a:pPr>
            <a:r>
              <a:rPr lang="en-US" sz="1800" dirty="0">
                <a:solidFill>
                  <a:srgbClr val="0000FF"/>
                </a:solidFill>
              </a:rPr>
              <a:t>Due date shown in the PO is Jan. 29</a:t>
            </a:r>
          </a:p>
          <a:p>
            <a:endParaRPr lang="en-US" sz="1200" dirty="0"/>
          </a:p>
          <a:p>
            <a:r>
              <a:rPr lang="en-US" sz="2000" dirty="0" err="1">
                <a:solidFill>
                  <a:srgbClr val="0000FF"/>
                </a:solidFill>
              </a:rPr>
              <a:t>ek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16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5966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CE00D-5BD8-4CCB-9C02-1AE8F5B3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for Production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D6479-518E-4A94-B359-408B5584F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900000"/>
            <a:ext cx="7920000" cy="5384342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Cryo-assembly 80 K thermal shields arrived</a:t>
            </a:r>
          </a:p>
          <a:p>
            <a:endParaRPr lang="en-US" sz="1200" dirty="0">
              <a:solidFill>
                <a:srgbClr val="0000FF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Req #315263 for the Return End thermal shield was initiated last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Delivery date March 15</a:t>
            </a:r>
            <a:endParaRPr lang="en-US" sz="1800" dirty="0"/>
          </a:p>
          <a:p>
            <a:endParaRPr lang="en-US" sz="1200" dirty="0"/>
          </a:p>
          <a:p>
            <a:r>
              <a:rPr lang="en-US" sz="2000" dirty="0"/>
              <a:t>Warm finger assembly</a:t>
            </a:r>
          </a:p>
          <a:p>
            <a:pPr lvl="1"/>
            <a:r>
              <a:rPr lang="en-US" sz="1800" dirty="0"/>
              <a:t>Small WF assembly is complete</a:t>
            </a:r>
            <a:endParaRPr lang="en-US" sz="1800" dirty="0">
              <a:solidFill>
                <a:srgbClr val="0000FF"/>
              </a:solidFill>
            </a:endParaRP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All tubes and parts for the large warm finger have been delivered</a:t>
            </a:r>
          </a:p>
          <a:p>
            <a:endParaRPr lang="en-US" sz="1200" dirty="0"/>
          </a:p>
          <a:p>
            <a:r>
              <a:rPr lang="en-US" sz="2000" dirty="0"/>
              <a:t>PO #672003 (Req. #311345) for the CERN HFU upgrade is approved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CERN HFU parts delivered to the vendor</a:t>
            </a:r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sz="2000" dirty="0">
                <a:solidFill>
                  <a:srgbClr val="0000FF"/>
                </a:solidFill>
              </a:rPr>
              <a:t>E.H. WACHS cutters</a:t>
            </a:r>
          </a:p>
          <a:p>
            <a:pPr lvl="1"/>
            <a:r>
              <a:rPr lang="en-US" sz="1800" dirty="0"/>
              <a:t>PO 672401 approved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Delivery date is 01/22</a:t>
            </a:r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sz="2000" dirty="0">
                <a:solidFill>
                  <a:srgbClr val="0000FF"/>
                </a:solidFill>
              </a:rPr>
              <a:t>No updates on procurement of the trailer 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2C7AC0-B00F-4D4F-81C4-AE1DBD14B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9627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8EF391-2BAD-45F4-B22E-736040720C9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8946e33d-fd2f-4ae4-8ee9-d90c129cdf9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44414</TotalTime>
  <Words>224</Words>
  <Application>Microsoft Office PowerPoint</Application>
  <PresentationFormat>On-screen Show (4:3)</PresentationFormat>
  <Paragraphs>50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Thème Office</vt:lpstr>
      <vt:lpstr>302.4.04 – Cryo-assemblies Horizontal Test  Weekly status report</vt:lpstr>
      <vt:lpstr>Stand 4 upgrade</vt:lpstr>
      <vt:lpstr>Preparation for Production Tests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Guram Chlachidze</cp:lastModifiedBy>
  <cp:revision>1848</cp:revision>
  <cp:lastPrinted>2018-06-20T18:25:58Z</cp:lastPrinted>
  <dcterms:created xsi:type="dcterms:W3CDTF">2016-03-23T12:58:39Z</dcterms:created>
  <dcterms:modified xsi:type="dcterms:W3CDTF">2021-01-04T16:16:24Z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