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9"/>
  </p:notesMasterIdLst>
  <p:handoutMasterIdLst>
    <p:handoutMasterId r:id="rId10"/>
  </p:handoutMasterIdLst>
  <p:sldIdLst>
    <p:sldId id="265" r:id="rId3"/>
    <p:sldId id="307" r:id="rId4"/>
    <p:sldId id="305" r:id="rId5"/>
    <p:sldId id="303" r:id="rId6"/>
    <p:sldId id="309" r:id="rId7"/>
    <p:sldId id="302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3087"/>
    <a:srgbClr val="004C97"/>
    <a:srgbClr val="63666A"/>
    <a:srgbClr val="A7A8AA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9" autoAdjust="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7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1/4/2021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1/4/2021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6429BD4D-05BC-4752-B3AD-680BB3EDF261}" type="datetime1">
              <a:rPr lang="en-US" altLang="en-US" smtClean="0"/>
              <a:t>1/4/2021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43D26C5D-6EDE-40D6-B86E-90951943C2BB}" type="datetime1">
              <a:rPr lang="en-US" altLang="en-US" smtClean="0"/>
              <a:t>1/4/2021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32747124-BAC8-46E3-8B42-3EB1EC9246AF}" type="datetime1">
              <a:rPr lang="en-US" altLang="en-US" smtClean="0"/>
              <a:t>1/4/2021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9CC40B56-B7D1-439D-9278-A4AC01AC287E}" type="datetime1">
              <a:rPr lang="en-US" altLang="en-US" smtClean="0"/>
              <a:t>1/4/2021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9B5B03B-E2D0-42AE-87D8-9672A03833E7}" type="datetime1">
              <a:rPr lang="en-US" altLang="en-US" smtClean="0"/>
              <a:t>1/4/2021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338D8121-D180-43C6-8326-7AF8E03A9351}" type="datetime1">
              <a:rPr lang="en-US" altLang="en-US" smtClean="0"/>
              <a:t>1/4/2021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6F25A732-DC67-491A-AC6D-C0B3443C75ED}" type="datetime1">
              <a:rPr lang="en-US" altLang="en-US" smtClean="0"/>
              <a:t>1/4/2021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1CE0E54E-4338-4E75-B684-36C95A2C586B}" type="datetime1">
              <a:rPr lang="en-US" altLang="en-US" smtClean="0"/>
              <a:t>1/4/2021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9E5E625-B8FC-4314-81A9-60B240090B1E}" type="datetime1">
              <a:rPr lang="en-US" altLang="en-US" smtClean="0"/>
              <a:t>1/4/2021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01CC3CB-5062-4B37-83B8-26AC90DBE4E4}" type="datetime1">
              <a:rPr lang="en-US" altLang="en-US" smtClean="0"/>
              <a:t>1/4/2021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Cryostat Assembly Status Update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R. Rabehl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January 4, 2021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Vendor travel/visas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4A860D-16B7-42A6-BA65-82717FB42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35" y="680113"/>
            <a:ext cx="4887459" cy="5524738"/>
          </a:xfrm>
        </p:spPr>
        <p:txBody>
          <a:bodyPr/>
          <a:lstStyle/>
          <a:p>
            <a:endParaRPr lang="en-US" sz="1200" dirty="0">
              <a:solidFill>
                <a:srgbClr val="505050"/>
              </a:solidFill>
            </a:endParaRPr>
          </a:p>
          <a:p>
            <a:r>
              <a:rPr lang="en-US" sz="1600" dirty="0">
                <a:solidFill>
                  <a:srgbClr val="505050"/>
                </a:solidFill>
              </a:rPr>
              <a:t>Visa interviews for </a:t>
            </a:r>
            <a:r>
              <a:rPr lang="en-US" sz="1600" dirty="0" err="1">
                <a:solidFill>
                  <a:srgbClr val="505050"/>
                </a:solidFill>
              </a:rPr>
              <a:t>Applus</a:t>
            </a:r>
            <a:r>
              <a:rPr lang="en-US" sz="1600" dirty="0">
                <a:solidFill>
                  <a:srgbClr val="505050"/>
                </a:solidFill>
              </a:rPr>
              <a:t>+ personnel were completed on December 10.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Two people from the original 4-person team will not travel to Fermilab due to personal reasons.</a:t>
            </a:r>
          </a:p>
          <a:p>
            <a:pPr lvl="1"/>
            <a:r>
              <a:rPr lang="en-US" sz="1400" dirty="0">
                <a:solidFill>
                  <a:srgbClr val="505050"/>
                </a:solidFill>
              </a:rPr>
              <a:t>Two people (1 engineer, 1 technician) will travel to Fermilab.</a:t>
            </a:r>
            <a:endParaRPr lang="en-US" sz="1400" dirty="0">
              <a:solidFill>
                <a:srgbClr val="FF0000"/>
              </a:solidFill>
            </a:endParaRP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Visas have been updated with the requested travel dates, so </a:t>
            </a:r>
            <a:r>
              <a:rPr lang="en-US" sz="1400" dirty="0" err="1">
                <a:solidFill>
                  <a:srgbClr val="FF0000"/>
                </a:solidFill>
              </a:rPr>
              <a:t>Applus</a:t>
            </a:r>
            <a:r>
              <a:rPr lang="en-US" sz="1400" dirty="0">
                <a:solidFill>
                  <a:srgbClr val="FF0000"/>
                </a:solidFill>
              </a:rPr>
              <a:t>+ personnel are planning to travel on January 18</a:t>
            </a:r>
            <a:r>
              <a:rPr lang="en-US" sz="1400" baseline="30000" dirty="0">
                <a:solidFill>
                  <a:srgbClr val="FF0000"/>
                </a:solidFill>
              </a:rPr>
              <a:t>th</a:t>
            </a:r>
            <a:r>
              <a:rPr lang="en-US" sz="1400" dirty="0">
                <a:solidFill>
                  <a:srgbClr val="FF0000"/>
                </a:solidFill>
              </a:rPr>
              <a:t>.</a:t>
            </a:r>
            <a:endParaRPr lang="en-US" sz="1200" dirty="0">
              <a:solidFill>
                <a:srgbClr val="FF0000"/>
              </a:solidFill>
            </a:endParaRPr>
          </a:p>
          <a:p>
            <a:pPr lvl="1"/>
            <a:r>
              <a:rPr lang="en-US" sz="1400" dirty="0">
                <a:solidFill>
                  <a:schemeClr val="accent6"/>
                </a:solidFill>
              </a:rPr>
              <a:t>Fermilab tooling installation planned to begin on Tuesday January 19</a:t>
            </a:r>
            <a:r>
              <a:rPr lang="en-US" sz="1400" baseline="30000" dirty="0">
                <a:solidFill>
                  <a:schemeClr val="accent6"/>
                </a:solidFill>
              </a:rPr>
              <a:t>th</a:t>
            </a:r>
            <a:r>
              <a:rPr lang="en-US" sz="1400" dirty="0">
                <a:solidFill>
                  <a:schemeClr val="accent6"/>
                </a:solidFill>
              </a:rPr>
              <a:t>.  Final travel plans still to be confirmed.</a:t>
            </a:r>
          </a:p>
          <a:p>
            <a:r>
              <a:rPr lang="en-US" sz="1600" dirty="0">
                <a:solidFill>
                  <a:schemeClr val="accent6"/>
                </a:solidFill>
              </a:rPr>
              <a:t>Fermilab will provide additional technicians.</a:t>
            </a:r>
          </a:p>
          <a:p>
            <a:pPr lvl="1"/>
            <a:r>
              <a:rPr lang="en-US" sz="1400" dirty="0">
                <a:solidFill>
                  <a:schemeClr val="accent6"/>
                </a:solidFill>
              </a:rPr>
              <a:t>Based on personnel used during CERN tooling installation, we have secured 2 IB2 mech techs and 3 IB1 mech techs.</a:t>
            </a:r>
          </a:p>
          <a:p>
            <a:r>
              <a:rPr lang="en-US" sz="1600" dirty="0"/>
              <a:t>Vendor will subcontract alignment services.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CMMS</a:t>
            </a:r>
          </a:p>
          <a:p>
            <a:pPr lvl="1"/>
            <a:r>
              <a:rPr lang="en-US" sz="1400" dirty="0" err="1">
                <a:solidFill>
                  <a:srgbClr val="FF0000"/>
                </a:solidFill>
              </a:rPr>
              <a:t>Applus</a:t>
            </a:r>
            <a:r>
              <a:rPr lang="en-US" sz="1400" dirty="0">
                <a:solidFill>
                  <a:srgbClr val="FF0000"/>
                </a:solidFill>
              </a:rPr>
              <a:t>+ plans to place a P.O. with them this week.</a:t>
            </a:r>
          </a:p>
          <a:p>
            <a:pPr lvl="1"/>
            <a:r>
              <a:rPr lang="en-US" sz="1400" dirty="0">
                <a:solidFill>
                  <a:srgbClr val="FF0000"/>
                </a:solidFill>
              </a:rPr>
              <a:t>Planning for alignment work on Friday, January 22</a:t>
            </a:r>
          </a:p>
          <a:p>
            <a:pPr lvl="1"/>
            <a:endParaRPr lang="en-US" sz="2000" dirty="0">
              <a:solidFill>
                <a:srgbClr val="505050"/>
              </a:solidFill>
            </a:endParaRPr>
          </a:p>
          <a:p>
            <a:endParaRPr lang="en-US" sz="1800" dirty="0">
              <a:solidFill>
                <a:srgbClr val="50505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5635690" y="6515100"/>
            <a:ext cx="1890649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January 4, 2021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R. Rabehl | Cryo-Assembly and Testing L2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10" name="Picture 9" descr="A picture containing indoor, brakes, sitting, dirty&#10;&#10;Description automatically generated">
            <a:extLst>
              <a:ext uri="{FF2B5EF4-FFF2-40B4-BE49-F238E27FC236}">
                <a16:creationId xmlns:a16="http://schemas.microsoft.com/office/drawing/2014/main" id="{621A1438-2BC7-4D33-86F8-E0A63C7EC295}"/>
              </a:ext>
            </a:extLst>
          </p:cNvPr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53781" y="995503"/>
            <a:ext cx="3674806" cy="1786288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CC18622F-57E8-47E2-89BA-245A476F73D3}"/>
              </a:ext>
            </a:extLst>
          </p:cNvPr>
          <p:cNvGrpSpPr/>
          <p:nvPr/>
        </p:nvGrpSpPr>
        <p:grpSpPr>
          <a:xfrm>
            <a:off x="5243307" y="2881574"/>
            <a:ext cx="3233915" cy="3253262"/>
            <a:chOff x="3309302" y="821055"/>
            <a:chExt cx="5184871" cy="5215890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9A54EC9-76D4-44A3-B4F4-0A9DFF0F5263}"/>
                </a:ext>
              </a:extLst>
            </p:cNvPr>
            <p:cNvPicPr/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1974215" y="2166302"/>
              <a:ext cx="5195570" cy="2525395"/>
            </a:xfrm>
            <a:prstGeom prst="rect">
              <a:avLst/>
            </a:prstGeom>
          </p:spPr>
        </p:pic>
        <p:pic>
          <p:nvPicPr>
            <p:cNvPr id="12" name="Picture 11" descr="A picture containing appliance&#10;&#10;Description automatically generated">
              <a:extLst>
                <a:ext uri="{FF2B5EF4-FFF2-40B4-BE49-F238E27FC236}">
                  <a16:creationId xmlns:a16="http://schemas.microsoft.com/office/drawing/2014/main" id="{635819D1-71BB-4727-8F50-1AEC7D7641C7}"/>
                </a:ext>
              </a:extLst>
            </p:cNvPr>
            <p:cNvPicPr/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4618768" y="2161540"/>
              <a:ext cx="5215890" cy="25349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80599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Fermilab COVID rules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4A860D-16B7-42A6-BA65-82717FB42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35" y="829409"/>
            <a:ext cx="4345713" cy="5524738"/>
          </a:xfrm>
        </p:spPr>
        <p:txBody>
          <a:bodyPr/>
          <a:lstStyle/>
          <a:p>
            <a:endParaRPr lang="en-US" sz="1200" dirty="0">
              <a:solidFill>
                <a:srgbClr val="505050"/>
              </a:solidFill>
            </a:endParaRPr>
          </a:p>
          <a:p>
            <a:r>
              <a:rPr lang="en-US" sz="2000" dirty="0">
                <a:solidFill>
                  <a:srgbClr val="505050"/>
                </a:solidFill>
              </a:rPr>
              <a:t>Latest Fermilab rules have provisions for when a 14 day quarantine is not possible</a:t>
            </a:r>
          </a:p>
          <a:p>
            <a:pPr lvl="2"/>
            <a:r>
              <a:rPr lang="en-US" sz="1800" dirty="0">
                <a:solidFill>
                  <a:srgbClr val="505050"/>
                </a:solidFill>
              </a:rPr>
              <a:t>Division Head approval</a:t>
            </a:r>
          </a:p>
          <a:p>
            <a:pPr lvl="2"/>
            <a:r>
              <a:rPr lang="en-US" sz="1800" dirty="0">
                <a:solidFill>
                  <a:srgbClr val="505050"/>
                </a:solidFill>
              </a:rPr>
              <a:t>Follow all safety protocols (PPE, distancing)</a:t>
            </a:r>
          </a:p>
          <a:p>
            <a:pPr lvl="2"/>
            <a:r>
              <a:rPr lang="en-US" sz="1800" dirty="0">
                <a:solidFill>
                  <a:srgbClr val="505050"/>
                </a:solidFill>
              </a:rPr>
              <a:t>COVID-19 test administered by Fermilab Medical Office 5 days after arrival</a:t>
            </a:r>
          </a:p>
          <a:p>
            <a:pPr lvl="1"/>
            <a:endParaRPr lang="en-US" sz="2000" dirty="0">
              <a:solidFill>
                <a:srgbClr val="505050"/>
              </a:solidFill>
            </a:endParaRPr>
          </a:p>
          <a:p>
            <a:endParaRPr lang="en-US" sz="1800" dirty="0">
              <a:solidFill>
                <a:srgbClr val="50505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5635690" y="6515100"/>
            <a:ext cx="1890649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January 4, 2021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R. Rabehl | Cryo-Assembly and Testing L2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10" name="Picture 9" descr="A picture containing indoor, brakes, sitting, dirty&#10;&#10;Description automatically generated">
            <a:extLst>
              <a:ext uri="{FF2B5EF4-FFF2-40B4-BE49-F238E27FC236}">
                <a16:creationId xmlns:a16="http://schemas.microsoft.com/office/drawing/2014/main" id="{621A1438-2BC7-4D33-86F8-E0A63C7EC295}"/>
              </a:ext>
            </a:extLst>
          </p:cNvPr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53781" y="995503"/>
            <a:ext cx="3674806" cy="1786288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CC18622F-57E8-47E2-89BA-245A476F73D3}"/>
              </a:ext>
            </a:extLst>
          </p:cNvPr>
          <p:cNvGrpSpPr/>
          <p:nvPr/>
        </p:nvGrpSpPr>
        <p:grpSpPr>
          <a:xfrm>
            <a:off x="5243307" y="2881574"/>
            <a:ext cx="3233915" cy="3253262"/>
            <a:chOff x="3309302" y="821055"/>
            <a:chExt cx="5184871" cy="5215890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9A54EC9-76D4-44A3-B4F4-0A9DFF0F5263}"/>
                </a:ext>
              </a:extLst>
            </p:cNvPr>
            <p:cNvPicPr/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1974215" y="2166302"/>
              <a:ext cx="5195570" cy="2525395"/>
            </a:xfrm>
            <a:prstGeom prst="rect">
              <a:avLst/>
            </a:prstGeom>
          </p:spPr>
        </p:pic>
        <p:pic>
          <p:nvPicPr>
            <p:cNvPr id="12" name="Picture 11" descr="A picture containing appliance&#10;&#10;Description automatically generated">
              <a:extLst>
                <a:ext uri="{FF2B5EF4-FFF2-40B4-BE49-F238E27FC236}">
                  <a16:creationId xmlns:a16="http://schemas.microsoft.com/office/drawing/2014/main" id="{635819D1-71BB-4727-8F50-1AEC7D7641C7}"/>
                </a:ext>
              </a:extLst>
            </p:cNvPr>
            <p:cNvPicPr/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4618768" y="2161540"/>
              <a:ext cx="5215890" cy="25349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61270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Preparations for vendor visit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4A860D-16B7-42A6-BA65-82717FB42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35" y="829409"/>
            <a:ext cx="8826765" cy="5285763"/>
          </a:xfrm>
        </p:spPr>
        <p:txBody>
          <a:bodyPr/>
          <a:lstStyle/>
          <a:p>
            <a:endParaRPr lang="en-US" sz="1200" dirty="0">
              <a:solidFill>
                <a:srgbClr val="505050"/>
              </a:solidFill>
            </a:endParaRPr>
          </a:p>
          <a:p>
            <a:r>
              <a:rPr lang="en-US" sz="2000" dirty="0">
                <a:solidFill>
                  <a:srgbClr val="505050"/>
                </a:solidFill>
              </a:rPr>
              <a:t>Fermilab Task Manager (Kelly Sedgwick) is addressing the on-site work requirements</a:t>
            </a:r>
          </a:p>
          <a:p>
            <a:pPr lvl="1"/>
            <a:r>
              <a:rPr lang="en-US" sz="1800" dirty="0">
                <a:solidFill>
                  <a:schemeClr val="accent6"/>
                </a:solidFill>
              </a:rPr>
              <a:t>Hazard Analysis in progress – second draft circulated late last week</a:t>
            </a:r>
          </a:p>
          <a:p>
            <a:pPr lvl="1"/>
            <a:r>
              <a:rPr lang="en-US" sz="1800" dirty="0">
                <a:solidFill>
                  <a:schemeClr val="accent6"/>
                </a:solidFill>
              </a:rPr>
              <a:t>Badge applications for both </a:t>
            </a:r>
            <a:r>
              <a:rPr lang="en-US" sz="1800" dirty="0" err="1">
                <a:solidFill>
                  <a:schemeClr val="accent6"/>
                </a:solidFill>
              </a:rPr>
              <a:t>Applus</a:t>
            </a:r>
            <a:r>
              <a:rPr lang="en-US" sz="1800" dirty="0">
                <a:solidFill>
                  <a:schemeClr val="accent6"/>
                </a:solidFill>
              </a:rPr>
              <a:t>+ visitors completed cooperatively via Zoom</a:t>
            </a:r>
          </a:p>
          <a:p>
            <a:pPr lvl="1"/>
            <a:r>
              <a:rPr lang="en-US" sz="1800" dirty="0">
                <a:solidFill>
                  <a:schemeClr val="accent6"/>
                </a:solidFill>
              </a:rPr>
              <a:t>Additional requirements for arriving/beginning on-site work are known</a:t>
            </a:r>
          </a:p>
          <a:p>
            <a:pPr lvl="2"/>
            <a:r>
              <a:rPr lang="en-US" sz="1600" dirty="0">
                <a:solidFill>
                  <a:schemeClr val="accent6"/>
                </a:solidFill>
              </a:rPr>
              <a:t>Both visitors will be on the Essential Personnel list, their passports will get them on-site, and we will arrange an escort to bring them to the ICBA work location.</a:t>
            </a:r>
          </a:p>
          <a:p>
            <a:pPr lvl="2"/>
            <a:r>
              <a:rPr lang="en-US" sz="1600" dirty="0">
                <a:solidFill>
                  <a:schemeClr val="accent6"/>
                </a:solidFill>
              </a:rPr>
              <a:t>Contractor Orientation class</a:t>
            </a:r>
          </a:p>
          <a:p>
            <a:pPr lvl="2"/>
            <a:r>
              <a:rPr lang="en-US" sz="1600" dirty="0">
                <a:solidFill>
                  <a:schemeClr val="accent6"/>
                </a:solidFill>
              </a:rPr>
              <a:t>Get badges at Wilson Hall Badging Office</a:t>
            </a:r>
          </a:p>
          <a:p>
            <a:pPr lvl="2"/>
            <a:r>
              <a:rPr lang="en-US" sz="1600" dirty="0">
                <a:solidFill>
                  <a:schemeClr val="accent6"/>
                </a:solidFill>
              </a:rPr>
              <a:t>Inspection by the ES&amp;H Electrical Safety Officer of any power tools they bring with them.</a:t>
            </a:r>
          </a:p>
          <a:p>
            <a:pPr lvl="2"/>
            <a:r>
              <a:rPr lang="en-US" sz="1600" dirty="0">
                <a:solidFill>
                  <a:schemeClr val="accent6"/>
                </a:solidFill>
              </a:rPr>
              <a:t>Read and sign the HA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CMMS has been contacted to begin the badging process for their technician.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5579706" y="6515100"/>
            <a:ext cx="1946633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January 4, 2021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R. Rabehl | Cryo-Assembly and Testing L2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800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Dummy Cold Mass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4A860D-16B7-42A6-BA65-82717FB42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200" dirty="0">
              <a:solidFill>
                <a:srgbClr val="505050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505050"/>
              </a:solidFill>
            </a:endParaRPr>
          </a:p>
          <a:p>
            <a:endParaRPr lang="en-US" dirty="0">
              <a:solidFill>
                <a:srgbClr val="505050"/>
              </a:solidFill>
            </a:endParaRPr>
          </a:p>
          <a:p>
            <a:endParaRPr lang="en-US" dirty="0">
              <a:solidFill>
                <a:srgbClr val="505050"/>
              </a:solidFill>
            </a:endParaRPr>
          </a:p>
          <a:p>
            <a:endParaRPr lang="en-US" dirty="0">
              <a:solidFill>
                <a:srgbClr val="505050"/>
              </a:solidFill>
            </a:endParaRPr>
          </a:p>
          <a:p>
            <a:endParaRPr lang="en-US" sz="2000" dirty="0">
              <a:solidFill>
                <a:srgbClr val="505050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50505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R. Rabehl | Cryo-Assembly and Testing L2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7599F6C-D93B-4755-8E98-12CD1163E914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5626359" y="6515100"/>
            <a:ext cx="1899980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January 4, 2021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A63EF77F-D15F-4C3B-832E-F566B0BA7FA8}"/>
              </a:ext>
            </a:extLst>
          </p:cNvPr>
          <p:cNvSpPr txBox="1">
            <a:spLocks/>
          </p:cNvSpPr>
          <p:nvPr/>
        </p:nvSpPr>
        <p:spPr>
          <a:xfrm>
            <a:off x="88635" y="829409"/>
            <a:ext cx="8826765" cy="5285763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Geneva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rgbClr val="505050"/>
              </a:solidFill>
            </a:endParaRPr>
          </a:p>
          <a:p>
            <a:r>
              <a:rPr lang="en-US" sz="1600" dirty="0">
                <a:solidFill>
                  <a:schemeClr val="accent6"/>
                </a:solidFill>
              </a:rPr>
              <a:t>CERN strongly prefers using a dummy cold mass rather than an actual cold mass to commission the cryostat tooling.</a:t>
            </a:r>
          </a:p>
          <a:p>
            <a:r>
              <a:rPr lang="en-US" sz="1600" dirty="0">
                <a:solidFill>
                  <a:schemeClr val="accent6"/>
                </a:solidFill>
              </a:rPr>
              <a:t>Because we cannot fully commission the cryostat tooling until a vacuum vessel is available, we will plan to have a dummy cold mass available to coincide with arrival of the first cryostat kit.</a:t>
            </a:r>
          </a:p>
          <a:p>
            <a:r>
              <a:rPr lang="en-US" sz="1600" dirty="0">
                <a:solidFill>
                  <a:srgbClr val="FF0000"/>
                </a:solidFill>
              </a:rPr>
              <a:t>An engineer is working </a:t>
            </a:r>
            <a:r>
              <a:rPr lang="en-US" sz="1600">
                <a:solidFill>
                  <a:srgbClr val="FF0000"/>
                </a:solidFill>
              </a:rPr>
              <a:t>with the Fermilab </a:t>
            </a:r>
            <a:r>
              <a:rPr lang="en-US" sz="1600" dirty="0">
                <a:solidFill>
                  <a:srgbClr val="FF0000"/>
                </a:solidFill>
              </a:rPr>
              <a:t>Machine Shop to begin fabrication of parts.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110DCD0-FC25-4758-AAAB-288850FCB7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8426" y="2710512"/>
            <a:ext cx="4807148" cy="340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272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Cryostat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4A860D-16B7-42A6-BA65-82717FB42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35" y="829409"/>
            <a:ext cx="8826765" cy="5285763"/>
          </a:xfrm>
        </p:spPr>
        <p:txBody>
          <a:bodyPr/>
          <a:lstStyle/>
          <a:p>
            <a:endParaRPr lang="en-US" sz="1200" dirty="0">
              <a:solidFill>
                <a:srgbClr val="505050"/>
              </a:solidFill>
            </a:endParaRPr>
          </a:p>
          <a:p>
            <a:r>
              <a:rPr lang="en-US" sz="2000" dirty="0"/>
              <a:t>First cryostat kit to ship at the end of January.</a:t>
            </a:r>
          </a:p>
          <a:p>
            <a:pPr lvl="1"/>
            <a:r>
              <a:rPr lang="en-US" sz="1800" dirty="0"/>
              <a:t>Progress in making vacuum vessels leak-tight using silicone-oil lubricated </a:t>
            </a:r>
            <a:r>
              <a:rPr lang="en-US" sz="1800" dirty="0" err="1"/>
              <a:t>o-rings</a:t>
            </a:r>
            <a:r>
              <a:rPr lang="en-US" sz="1800" dirty="0"/>
              <a:t>, which are already in use throughout the LHC.</a:t>
            </a:r>
          </a:p>
          <a:p>
            <a:pPr lvl="1"/>
            <a:r>
              <a:rPr lang="en-US" sz="1800" dirty="0"/>
              <a:t>Cryostat kit would be received in late February-early March.</a:t>
            </a:r>
          </a:p>
          <a:p>
            <a:r>
              <a:rPr lang="en-US" sz="2000" dirty="0"/>
              <a:t>Have received the bill of materials for the first Q1/Q3 cryostat kit.  A few items, such as the CLIQ/k-mod/IFS cover flange assemblies, may need to be shipped separately in January 2021.</a:t>
            </a:r>
          </a:p>
          <a:p>
            <a:endParaRPr lang="en-US" dirty="0">
              <a:solidFill>
                <a:srgbClr val="505050"/>
              </a:solidFill>
            </a:endParaRPr>
          </a:p>
          <a:p>
            <a:endParaRPr lang="en-US" dirty="0">
              <a:solidFill>
                <a:srgbClr val="505050"/>
              </a:solidFill>
            </a:endParaRPr>
          </a:p>
          <a:p>
            <a:endParaRPr lang="en-US" dirty="0">
              <a:solidFill>
                <a:srgbClr val="505050"/>
              </a:solidFill>
            </a:endParaRPr>
          </a:p>
          <a:p>
            <a:endParaRPr lang="en-US" dirty="0">
              <a:solidFill>
                <a:srgbClr val="505050"/>
              </a:solidFill>
            </a:endParaRPr>
          </a:p>
          <a:p>
            <a:endParaRPr lang="en-US" sz="2000" dirty="0">
              <a:solidFill>
                <a:srgbClr val="505050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505050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5626359" y="6515100"/>
            <a:ext cx="1899980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January 4, 2021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R. Rabehl | Cryo-Assembly and Testing L2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6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D98F50-3E56-493C-91D3-FEE901BDD4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802" y="3263899"/>
            <a:ext cx="7487816" cy="2967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481689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18096</TotalTime>
  <Words>551</Words>
  <Application>Microsoft Office PowerPoint</Application>
  <PresentationFormat>On-screen Show (4:3)</PresentationFormat>
  <Paragraphs>90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Helvetica</vt:lpstr>
      <vt:lpstr>FNAL_TemplateMac_060514</vt:lpstr>
      <vt:lpstr>Fermilab: Footer Only</vt:lpstr>
      <vt:lpstr>Cryostat Assembly Status Update</vt:lpstr>
      <vt:lpstr>Vendor travel/visas</vt:lpstr>
      <vt:lpstr>Fermilab COVID rules</vt:lpstr>
      <vt:lpstr>Preparations for vendor visit</vt:lpstr>
      <vt:lpstr>Dummy Cold Mass</vt:lpstr>
      <vt:lpstr>Cryostat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 and Cryo Meeting</dc:title>
  <dc:creator>Sandor Feher x2240 11297N</dc:creator>
  <cp:lastModifiedBy>Roger J Rabehl</cp:lastModifiedBy>
  <cp:revision>305</cp:revision>
  <cp:lastPrinted>2019-01-14T15:26:45Z</cp:lastPrinted>
  <dcterms:created xsi:type="dcterms:W3CDTF">2017-09-11T13:28:24Z</dcterms:created>
  <dcterms:modified xsi:type="dcterms:W3CDTF">2021-01-04T16:08:12Z</dcterms:modified>
</cp:coreProperties>
</file>