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6"/>
  </p:notesMasterIdLst>
  <p:handoutMasterIdLst>
    <p:handoutMasterId r:id="rId27"/>
  </p:handoutMasterIdLst>
  <p:sldIdLst>
    <p:sldId id="263" r:id="rId3"/>
    <p:sldId id="1798" r:id="rId4"/>
    <p:sldId id="1834" r:id="rId5"/>
    <p:sldId id="1799" r:id="rId6"/>
    <p:sldId id="1824" r:id="rId7"/>
    <p:sldId id="1825" r:id="rId8"/>
    <p:sldId id="1802" r:id="rId9"/>
    <p:sldId id="1827" r:id="rId10"/>
    <p:sldId id="1816" r:id="rId11"/>
    <p:sldId id="1833" r:id="rId12"/>
    <p:sldId id="1828" r:id="rId13"/>
    <p:sldId id="1829" r:id="rId14"/>
    <p:sldId id="1830" r:id="rId15"/>
    <p:sldId id="1821" r:id="rId16"/>
    <p:sldId id="1832" r:id="rId17"/>
    <p:sldId id="1823" r:id="rId18"/>
    <p:sldId id="1822" r:id="rId19"/>
    <p:sldId id="1812" r:id="rId20"/>
    <p:sldId id="1820" r:id="rId21"/>
    <p:sldId id="1813" r:id="rId22"/>
    <p:sldId id="1819" r:id="rId23"/>
    <p:sldId id="1804" r:id="rId24"/>
    <p:sldId id="339" r:id="rId25"/>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988">
          <p15:clr>
            <a:srgbClr val="A4A3A4"/>
          </p15:clr>
        </p15:guide>
        <p15:guide id="2" orient="horz" pos="4186">
          <p15:clr>
            <a:srgbClr val="A4A3A4"/>
          </p15:clr>
        </p15:guide>
        <p15:guide id="3" orient="horz" pos="3394">
          <p15:clr>
            <a:srgbClr val="A4A3A4"/>
          </p15:clr>
        </p15:guide>
        <p15:guide id="4" orient="horz" pos="777">
          <p15:clr>
            <a:srgbClr val="A4A3A4"/>
          </p15:clr>
        </p15:guide>
        <p15:guide id="5" orient="horz" pos="1749">
          <p15:clr>
            <a:srgbClr val="A4A3A4"/>
          </p15:clr>
        </p15:guide>
        <p15:guide id="6" orient="horz" pos="457">
          <p15:clr>
            <a:srgbClr val="A4A3A4"/>
          </p15:clr>
        </p15:guide>
        <p15:guide id="7" pos="285">
          <p15:clr>
            <a:srgbClr val="A4A3A4"/>
          </p15:clr>
        </p15:guide>
        <p15:guide id="8" pos="55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FF99"/>
    <a:srgbClr val="4F81BD"/>
    <a:srgbClr val="C0504D"/>
    <a:srgbClr val="004C97"/>
    <a:srgbClr val="00B5E2"/>
    <a:srgbClr val="63666A"/>
    <a:srgbClr val="5A5A5A"/>
    <a:srgbClr val="67676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8464" autoAdjust="0"/>
  </p:normalViewPr>
  <p:slideViewPr>
    <p:cSldViewPr snapToGrid="0" snapToObjects="1">
      <p:cViewPr varScale="1">
        <p:scale>
          <a:sx n="86" d="100"/>
          <a:sy n="86" d="100"/>
        </p:scale>
        <p:origin x="1464" y="53"/>
      </p:cViewPr>
      <p:guideLst>
        <p:guide orient="horz" pos="988"/>
        <p:guide orient="horz" pos="4186"/>
        <p:guide orient="horz" pos="3394"/>
        <p:guide orient="horz" pos="777"/>
        <p:guide orient="horz" pos="1749"/>
        <p:guide orient="horz" pos="457"/>
        <p:guide pos="285"/>
        <p:guide pos="55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1/25/2021</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1/25/2021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10.25.18</a:t>
            </a:r>
            <a:endParaRPr lang="en-US" dirty="0"/>
          </a:p>
        </p:txBody>
      </p:sp>
      <p:sp>
        <p:nvSpPr>
          <p:cNvPr id="5" name="Footer Placeholder 4"/>
          <p:cNvSpPr>
            <a:spLocks noGrp="1"/>
          </p:cNvSpPr>
          <p:nvPr>
            <p:ph type="ftr" sz="quarter" idx="11"/>
          </p:nvPr>
        </p:nvSpPr>
        <p:spPr/>
        <p:txBody>
          <a:bodyPr/>
          <a:lstStyle/>
          <a:p>
            <a:pPr>
              <a:defRPr/>
            </a:pPr>
            <a:r>
              <a:rPr lang="en-US"/>
              <a:t>name | talk title </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10.25.18</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name | talk title </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10.25.18</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name | talk title </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Helvetica"/>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name | talk title </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name | talk title </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7"/>
          <p:cNvSpPr txBox="1">
            <a:spLocks/>
          </p:cNvSpPr>
          <p:nvPr/>
        </p:nvSpPr>
        <p:spPr>
          <a:xfrm>
            <a:off x="985866" y="195263"/>
            <a:ext cx="4381500" cy="247650"/>
          </a:xfrm>
          <a:prstGeom prst="rect">
            <a:avLst/>
          </a:prstGeom>
        </p:spPr>
        <p:txBody>
          <a:bodyPr lIns="0" tIns="0" rIns="0" bIns="0"/>
          <a:lstStyle>
            <a:lvl1pPr marL="0" indent="0" algn="l" defTabSz="457200" rtl="0" eaLnBrk="1" latinLnBrk="0" hangingPunct="1">
              <a:spcBef>
                <a:spcPts val="0"/>
              </a:spcBef>
              <a:buFontTx/>
              <a:buNone/>
              <a:defRPr sz="1400" b="0"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Long-Baseline Neutrino Facility</a:t>
            </a:r>
          </a:p>
        </p:txBody>
      </p:sp>
      <p:cxnSp>
        <p:nvCxnSpPr>
          <p:cNvPr id="10" name="Straight Connector 9"/>
          <p:cNvCxnSpPr/>
          <p:nvPr/>
        </p:nvCxnSpPr>
        <p:spPr>
          <a:xfrm>
            <a:off x="457200" y="475760"/>
            <a:ext cx="8302625"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sp>
        <p:nvSpPr>
          <p:cNvPr id="11" name="Text Placeholder 7"/>
          <p:cNvSpPr txBox="1">
            <a:spLocks/>
          </p:cNvSpPr>
          <p:nvPr/>
        </p:nvSpPr>
        <p:spPr>
          <a:xfrm>
            <a:off x="457200" y="196850"/>
            <a:ext cx="506413" cy="246063"/>
          </a:xfrm>
          <a:prstGeom prst="rect">
            <a:avLst/>
          </a:prstGeom>
        </p:spPr>
        <p:txBody>
          <a:bodyPr lIns="0" tIns="0" rIns="0" bIns="0"/>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LBNF</a:t>
            </a:r>
          </a:p>
        </p:txBody>
      </p:sp>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10.25.18</a:t>
            </a:r>
            <a:endParaRPr lang="en-US" dirty="0"/>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name | talk title </a:t>
            </a:r>
            <a:endParaRPr lang="en-US" dirty="0"/>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Excel_Worksheet.xlsx"/></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cs.dunescience.org/cgi-bin/private/ShowDocument?docid=2172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64343" y="1381504"/>
            <a:ext cx="8218488" cy="145165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a:latin typeface="Helvetica" charset="0"/>
              </a:rPr>
              <a:t>Neutrino Beamline</a:t>
            </a:r>
            <a:br>
              <a:rPr lang="en-US" dirty="0">
                <a:latin typeface="Helvetica" charset="0"/>
              </a:rPr>
            </a:br>
            <a:r>
              <a:rPr lang="en-US" dirty="0">
                <a:latin typeface="Helvetica" charset="0"/>
              </a:rPr>
              <a:t>Prototype Horn A</a:t>
            </a:r>
            <a:br>
              <a:rPr lang="en-US" dirty="0">
                <a:latin typeface="Helvetica" charset="0"/>
              </a:rPr>
            </a:br>
            <a:r>
              <a:rPr lang="en-US" dirty="0">
                <a:latin typeface="Helvetica" charset="0"/>
              </a:rPr>
              <a:t>Final Design Review</a:t>
            </a:r>
          </a:p>
        </p:txBody>
      </p:sp>
      <p:sp>
        <p:nvSpPr>
          <p:cNvPr id="6146" name="Text Placeholder 2"/>
          <p:cNvSpPr>
            <a:spLocks noGrp="1"/>
          </p:cNvSpPr>
          <p:nvPr>
            <p:ph type="body" sz="quarter" idx="10"/>
          </p:nvPr>
        </p:nvSpPr>
        <p:spPr bwMode="auto">
          <a:xfrm>
            <a:off x="461168" y="4670423"/>
            <a:ext cx="8221663" cy="7937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charset="0"/>
              </a:rPr>
              <a:t>Cory Crowley / Keith Gollwitzer</a:t>
            </a:r>
          </a:p>
          <a:p>
            <a:r>
              <a:rPr lang="en-US" dirty="0">
                <a:latin typeface="Helvetica" charset="0"/>
              </a:rPr>
              <a:t>26 January 2021</a:t>
            </a:r>
          </a:p>
        </p:txBody>
      </p:sp>
      <p:sp>
        <p:nvSpPr>
          <p:cNvPr id="4" name="Text Placeholder 2">
            <a:extLst>
              <a:ext uri="{FF2B5EF4-FFF2-40B4-BE49-F238E27FC236}">
                <a16:creationId xmlns:a16="http://schemas.microsoft.com/office/drawing/2014/main" id="{6DE82728-9F5E-49DE-A354-8C40A65F00D7}"/>
              </a:ext>
            </a:extLst>
          </p:cNvPr>
          <p:cNvSpPr txBox="1">
            <a:spLocks/>
          </p:cNvSpPr>
          <p:nvPr/>
        </p:nvSpPr>
        <p:spPr bwMode="auto">
          <a:xfrm>
            <a:off x="461168" y="3489122"/>
            <a:ext cx="8221663" cy="5253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ct val="20000"/>
              </a:spcBef>
              <a:spcAft>
                <a:spcPct val="0"/>
              </a:spcAft>
              <a:buFontTx/>
              <a:buNone/>
              <a:defRPr sz="2200" kern="1200" baseline="0">
                <a:solidFill>
                  <a:srgbClr val="004C97"/>
                </a:solidFill>
                <a:latin typeface="Helvetica"/>
                <a:ea typeface="Geneva" charset="0"/>
                <a:cs typeface="Geneva" charset="0"/>
              </a:defRPr>
            </a:lvl1pPr>
            <a:lvl2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2pPr>
            <a:lvl3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3pPr>
            <a:lvl4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4pPr>
            <a:lvl5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Helvetica" charset="0"/>
              </a:rPr>
              <a:t>Requirements, Interfaces, Parameters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Interface</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10</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4" name="Picture 3">
            <a:extLst>
              <a:ext uri="{FF2B5EF4-FFF2-40B4-BE49-F238E27FC236}">
                <a16:creationId xmlns:a16="http://schemas.microsoft.com/office/drawing/2014/main" id="{EE376B88-AC5E-4ABC-8112-2962D816DE3F}"/>
              </a:ext>
            </a:extLst>
          </p:cNvPr>
          <p:cNvPicPr>
            <a:picLocks noChangeAspect="1"/>
          </p:cNvPicPr>
          <p:nvPr/>
        </p:nvPicPr>
        <p:blipFill>
          <a:blip r:embed="rId2"/>
          <a:stretch>
            <a:fillRect/>
          </a:stretch>
        </p:blipFill>
        <p:spPr>
          <a:xfrm>
            <a:off x="828035" y="2512380"/>
            <a:ext cx="3355183" cy="3679263"/>
          </a:xfrm>
          <a:prstGeom prst="rect">
            <a:avLst/>
          </a:prstGeom>
        </p:spPr>
      </p:pic>
      <p:pic>
        <p:nvPicPr>
          <p:cNvPr id="7" name="Picture 6">
            <a:extLst>
              <a:ext uri="{FF2B5EF4-FFF2-40B4-BE49-F238E27FC236}">
                <a16:creationId xmlns:a16="http://schemas.microsoft.com/office/drawing/2014/main" id="{B0AFA641-3ACA-4A22-8076-AE1E84D8F855}"/>
              </a:ext>
            </a:extLst>
          </p:cNvPr>
          <p:cNvPicPr>
            <a:picLocks noChangeAspect="1"/>
          </p:cNvPicPr>
          <p:nvPr/>
        </p:nvPicPr>
        <p:blipFill>
          <a:blip r:embed="rId3"/>
          <a:stretch>
            <a:fillRect/>
          </a:stretch>
        </p:blipFill>
        <p:spPr>
          <a:xfrm>
            <a:off x="4355676" y="2512380"/>
            <a:ext cx="4191108" cy="3679263"/>
          </a:xfrm>
          <a:prstGeom prst="rect">
            <a:avLst/>
          </a:prstGeom>
        </p:spPr>
      </p:pic>
      <p:sp>
        <p:nvSpPr>
          <p:cNvPr id="13" name="Content Placeholder 5">
            <a:extLst>
              <a:ext uri="{FF2B5EF4-FFF2-40B4-BE49-F238E27FC236}">
                <a16:creationId xmlns:a16="http://schemas.microsoft.com/office/drawing/2014/main" id="{4F219858-57EF-4DC7-B9BF-B32159B2CD76}"/>
              </a:ext>
            </a:extLst>
          </p:cNvPr>
          <p:cNvSpPr>
            <a:spLocks noGrp="1"/>
          </p:cNvSpPr>
          <p:nvPr>
            <p:ph idx="13"/>
          </p:nvPr>
        </p:nvSpPr>
        <p:spPr>
          <a:xfrm>
            <a:off x="454025" y="1303163"/>
            <a:ext cx="8296275" cy="1035998"/>
          </a:xfrm>
        </p:spPr>
        <p:txBody>
          <a:bodyPr/>
          <a:lstStyle/>
          <a:p>
            <a:r>
              <a:rPr lang="en-US" sz="1800" dirty="0">
                <a:solidFill>
                  <a:schemeClr val="tx1"/>
                </a:solidFill>
              </a:rPr>
              <a:t>Well defined fiducial surfaces exist for depth mic measurements.</a:t>
            </a:r>
          </a:p>
          <a:p>
            <a:r>
              <a:rPr lang="en-US" sz="1800" dirty="0">
                <a:solidFill>
                  <a:schemeClr val="tx1"/>
                </a:solidFill>
              </a:rPr>
              <a:t>Dedicated ports added for radial field mapping with opposing ports where possible to simplify data analysis &amp; resolution of magnetic centerline.</a:t>
            </a:r>
          </a:p>
        </p:txBody>
      </p:sp>
      <p:sp>
        <p:nvSpPr>
          <p:cNvPr id="14" name="Rectangle 13">
            <a:extLst>
              <a:ext uri="{FF2B5EF4-FFF2-40B4-BE49-F238E27FC236}">
                <a16:creationId xmlns:a16="http://schemas.microsoft.com/office/drawing/2014/main" id="{B9A192C6-184D-4CC1-BE05-2D672F2CE1FE}"/>
              </a:ext>
            </a:extLst>
          </p:cNvPr>
          <p:cNvSpPr/>
          <p:nvPr/>
        </p:nvSpPr>
        <p:spPr>
          <a:xfrm>
            <a:off x="828035" y="2512380"/>
            <a:ext cx="3355183" cy="366815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95C32D-72EA-45E1-8FA9-90C715F82A8D}"/>
              </a:ext>
            </a:extLst>
          </p:cNvPr>
          <p:cNvSpPr/>
          <p:nvPr/>
        </p:nvSpPr>
        <p:spPr>
          <a:xfrm>
            <a:off x="4355676" y="2512380"/>
            <a:ext cx="4191108" cy="366815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60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Target</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11</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9" name="Picture 8">
            <a:extLst>
              <a:ext uri="{FF2B5EF4-FFF2-40B4-BE49-F238E27FC236}">
                <a16:creationId xmlns:a16="http://schemas.microsoft.com/office/drawing/2014/main" id="{099C8615-DB06-40B1-B523-F4E99286F64A}"/>
              </a:ext>
            </a:extLst>
          </p:cNvPr>
          <p:cNvPicPr>
            <a:picLocks noChangeAspect="1"/>
          </p:cNvPicPr>
          <p:nvPr/>
        </p:nvPicPr>
        <p:blipFill>
          <a:blip r:embed="rId2"/>
          <a:stretch>
            <a:fillRect/>
          </a:stretch>
        </p:blipFill>
        <p:spPr>
          <a:xfrm>
            <a:off x="600919" y="1001877"/>
            <a:ext cx="2674938" cy="2427123"/>
          </a:xfrm>
          <a:prstGeom prst="rect">
            <a:avLst/>
          </a:prstGeom>
        </p:spPr>
      </p:pic>
      <p:pic>
        <p:nvPicPr>
          <p:cNvPr id="10" name="Picture 9">
            <a:extLst>
              <a:ext uri="{FF2B5EF4-FFF2-40B4-BE49-F238E27FC236}">
                <a16:creationId xmlns:a16="http://schemas.microsoft.com/office/drawing/2014/main" id="{B3829854-5C67-4507-8CB5-0E3780A28C2C}"/>
              </a:ext>
            </a:extLst>
          </p:cNvPr>
          <p:cNvPicPr>
            <a:picLocks noChangeAspect="1"/>
          </p:cNvPicPr>
          <p:nvPr/>
        </p:nvPicPr>
        <p:blipFill>
          <a:blip r:embed="rId3"/>
          <a:stretch>
            <a:fillRect/>
          </a:stretch>
        </p:blipFill>
        <p:spPr>
          <a:xfrm>
            <a:off x="6053926" y="1001877"/>
            <a:ext cx="2696374" cy="2427122"/>
          </a:xfrm>
          <a:prstGeom prst="rect">
            <a:avLst/>
          </a:prstGeom>
        </p:spPr>
      </p:pic>
      <p:pic>
        <p:nvPicPr>
          <p:cNvPr id="13" name="Picture 12">
            <a:extLst>
              <a:ext uri="{FF2B5EF4-FFF2-40B4-BE49-F238E27FC236}">
                <a16:creationId xmlns:a16="http://schemas.microsoft.com/office/drawing/2014/main" id="{0E75626F-4E0B-40BC-9489-616C77A5226C}"/>
              </a:ext>
            </a:extLst>
          </p:cNvPr>
          <p:cNvPicPr>
            <a:picLocks noChangeAspect="1"/>
          </p:cNvPicPr>
          <p:nvPr/>
        </p:nvPicPr>
        <p:blipFill>
          <a:blip r:embed="rId4"/>
          <a:stretch>
            <a:fillRect/>
          </a:stretch>
        </p:blipFill>
        <p:spPr>
          <a:xfrm>
            <a:off x="3474520" y="1013630"/>
            <a:ext cx="2377125" cy="2427122"/>
          </a:xfrm>
          <a:prstGeom prst="rect">
            <a:avLst/>
          </a:prstGeom>
        </p:spPr>
      </p:pic>
      <p:pic>
        <p:nvPicPr>
          <p:cNvPr id="18" name="Picture 17">
            <a:extLst>
              <a:ext uri="{FF2B5EF4-FFF2-40B4-BE49-F238E27FC236}">
                <a16:creationId xmlns:a16="http://schemas.microsoft.com/office/drawing/2014/main" id="{EF32BEA3-74A1-4F54-A054-BC5B7BA93D49}"/>
              </a:ext>
            </a:extLst>
          </p:cNvPr>
          <p:cNvPicPr>
            <a:picLocks noChangeAspect="1"/>
          </p:cNvPicPr>
          <p:nvPr/>
        </p:nvPicPr>
        <p:blipFill>
          <a:blip r:embed="rId5"/>
          <a:stretch>
            <a:fillRect/>
          </a:stretch>
        </p:blipFill>
        <p:spPr>
          <a:xfrm>
            <a:off x="3570601" y="4468749"/>
            <a:ext cx="2202038" cy="714374"/>
          </a:xfrm>
          <a:prstGeom prst="rect">
            <a:avLst/>
          </a:prstGeom>
        </p:spPr>
      </p:pic>
      <p:pic>
        <p:nvPicPr>
          <p:cNvPr id="19" name="Picture 18" descr="A picture containing electronics, loudspeaker, megaphone&#10;&#10;Description automatically generated">
            <a:extLst>
              <a:ext uri="{FF2B5EF4-FFF2-40B4-BE49-F238E27FC236}">
                <a16:creationId xmlns:a16="http://schemas.microsoft.com/office/drawing/2014/main" id="{84CD5D5B-47F9-4D16-BAFA-EF0FF7993D53}"/>
              </a:ext>
            </a:extLst>
          </p:cNvPr>
          <p:cNvPicPr>
            <a:picLocks noChangeAspect="1"/>
          </p:cNvPicPr>
          <p:nvPr/>
        </p:nvPicPr>
        <p:blipFill>
          <a:blip r:embed="rId6"/>
          <a:stretch>
            <a:fillRect/>
          </a:stretch>
        </p:blipFill>
        <p:spPr>
          <a:xfrm>
            <a:off x="6068688" y="3756485"/>
            <a:ext cx="2681611" cy="2153904"/>
          </a:xfrm>
          <a:prstGeom prst="rect">
            <a:avLst/>
          </a:prstGeom>
        </p:spPr>
      </p:pic>
      <p:pic>
        <p:nvPicPr>
          <p:cNvPr id="20" name="Picture 19">
            <a:extLst>
              <a:ext uri="{FF2B5EF4-FFF2-40B4-BE49-F238E27FC236}">
                <a16:creationId xmlns:a16="http://schemas.microsoft.com/office/drawing/2014/main" id="{7F0745FC-04C7-4925-9F34-08E8B358A6A5}"/>
              </a:ext>
            </a:extLst>
          </p:cNvPr>
          <p:cNvPicPr>
            <a:picLocks noChangeAspect="1"/>
          </p:cNvPicPr>
          <p:nvPr/>
        </p:nvPicPr>
        <p:blipFill>
          <a:blip r:embed="rId7"/>
          <a:stretch>
            <a:fillRect/>
          </a:stretch>
        </p:blipFill>
        <p:spPr>
          <a:xfrm>
            <a:off x="636708" y="3858917"/>
            <a:ext cx="2584977" cy="1934039"/>
          </a:xfrm>
          <a:prstGeom prst="rect">
            <a:avLst/>
          </a:prstGeom>
        </p:spPr>
      </p:pic>
      <p:sp>
        <p:nvSpPr>
          <p:cNvPr id="21" name="Rectangle 20">
            <a:extLst>
              <a:ext uri="{FF2B5EF4-FFF2-40B4-BE49-F238E27FC236}">
                <a16:creationId xmlns:a16="http://schemas.microsoft.com/office/drawing/2014/main" id="{CF1F1D0A-E570-4A36-8062-1C055595F9C1}"/>
              </a:ext>
            </a:extLst>
          </p:cNvPr>
          <p:cNvSpPr/>
          <p:nvPr/>
        </p:nvSpPr>
        <p:spPr>
          <a:xfrm>
            <a:off x="600919" y="1011721"/>
            <a:ext cx="2665096" cy="241728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F78818-44AE-43FC-878E-1C34C7A67BE8}"/>
              </a:ext>
            </a:extLst>
          </p:cNvPr>
          <p:cNvSpPr/>
          <p:nvPr/>
        </p:nvSpPr>
        <p:spPr>
          <a:xfrm>
            <a:off x="6068689" y="1003256"/>
            <a:ext cx="2686532" cy="242574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8DF650-F9E1-4C8A-9BBE-7F9D4F0577F2}"/>
              </a:ext>
            </a:extLst>
          </p:cNvPr>
          <p:cNvSpPr/>
          <p:nvPr/>
        </p:nvSpPr>
        <p:spPr>
          <a:xfrm>
            <a:off x="3483058" y="1011721"/>
            <a:ext cx="2377125" cy="242574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2C98051-0C1C-4DF2-ADBD-FA8CFD761B24}"/>
              </a:ext>
            </a:extLst>
          </p:cNvPr>
          <p:cNvSpPr/>
          <p:nvPr/>
        </p:nvSpPr>
        <p:spPr>
          <a:xfrm>
            <a:off x="6068690" y="3756485"/>
            <a:ext cx="2686532" cy="215390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D777FC-6416-4969-9C19-9942FD384857}"/>
              </a:ext>
            </a:extLst>
          </p:cNvPr>
          <p:cNvSpPr/>
          <p:nvPr/>
        </p:nvSpPr>
        <p:spPr>
          <a:xfrm>
            <a:off x="3474519" y="3756486"/>
            <a:ext cx="2377125" cy="215390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D3C010F-A138-4D3C-B7A5-287E5C8B5752}"/>
              </a:ext>
            </a:extLst>
          </p:cNvPr>
          <p:cNvSpPr/>
          <p:nvPr/>
        </p:nvSpPr>
        <p:spPr>
          <a:xfrm>
            <a:off x="600920" y="3741483"/>
            <a:ext cx="2656554" cy="216890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439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Target</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12</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15" name="Picture 14">
            <a:extLst>
              <a:ext uri="{FF2B5EF4-FFF2-40B4-BE49-F238E27FC236}">
                <a16:creationId xmlns:a16="http://schemas.microsoft.com/office/drawing/2014/main" id="{E7BF384C-CE46-4726-BB26-5CC1CE0DDA3C}"/>
              </a:ext>
            </a:extLst>
          </p:cNvPr>
          <p:cNvPicPr>
            <a:picLocks noChangeAspect="1"/>
          </p:cNvPicPr>
          <p:nvPr/>
        </p:nvPicPr>
        <p:blipFill>
          <a:blip r:embed="rId3"/>
          <a:stretch>
            <a:fillRect/>
          </a:stretch>
        </p:blipFill>
        <p:spPr>
          <a:xfrm>
            <a:off x="4445252" y="1080459"/>
            <a:ext cx="4305047" cy="2084147"/>
          </a:xfrm>
          <a:prstGeom prst="rect">
            <a:avLst/>
          </a:prstGeom>
        </p:spPr>
      </p:pic>
      <p:graphicFrame>
        <p:nvGraphicFramePr>
          <p:cNvPr id="16" name="Object 15">
            <a:extLst>
              <a:ext uri="{FF2B5EF4-FFF2-40B4-BE49-F238E27FC236}">
                <a16:creationId xmlns:a16="http://schemas.microsoft.com/office/drawing/2014/main" id="{CF3D321D-DB54-4624-B70F-DCC6C2FB84D3}"/>
              </a:ext>
            </a:extLst>
          </p:cNvPr>
          <p:cNvGraphicFramePr>
            <a:graphicFrameLocks noChangeAspect="1"/>
          </p:cNvGraphicFramePr>
          <p:nvPr>
            <p:extLst>
              <p:ext uri="{D42A27DB-BD31-4B8C-83A1-F6EECF244321}">
                <p14:modId xmlns:p14="http://schemas.microsoft.com/office/powerpoint/2010/main" val="3051138840"/>
              </p:ext>
            </p:extLst>
          </p:nvPr>
        </p:nvGraphicFramePr>
        <p:xfrm>
          <a:off x="4445252" y="3334877"/>
          <a:ext cx="4307730" cy="2934233"/>
        </p:xfrm>
        <a:graphic>
          <a:graphicData uri="http://schemas.openxmlformats.org/presentationml/2006/ole">
            <mc:AlternateContent xmlns:mc="http://schemas.openxmlformats.org/markup-compatibility/2006">
              <mc:Choice xmlns:v="urn:schemas-microsoft-com:vml" Requires="v">
                <p:oleObj spid="_x0000_s8214" name="Worksheet" r:id="rId4" imgW="5112985" imgH="3482443" progId="Excel.Sheet.12">
                  <p:embed/>
                </p:oleObj>
              </mc:Choice>
              <mc:Fallback>
                <p:oleObj name="Worksheet" r:id="rId4" imgW="5112985" imgH="3482443" progId="Excel.Sheet.12">
                  <p:embed/>
                  <p:pic>
                    <p:nvPicPr>
                      <p:cNvPr id="6" name="Object 5">
                        <a:extLst>
                          <a:ext uri="{FF2B5EF4-FFF2-40B4-BE49-F238E27FC236}">
                            <a16:creationId xmlns:a16="http://schemas.microsoft.com/office/drawing/2014/main" id="{D59D68AF-ACC8-4F5C-B4BC-934117275B08}"/>
                          </a:ext>
                        </a:extLst>
                      </p:cNvPr>
                      <p:cNvPicPr/>
                      <p:nvPr/>
                    </p:nvPicPr>
                    <p:blipFill>
                      <a:blip r:embed="rId5"/>
                      <a:stretch>
                        <a:fillRect/>
                      </a:stretch>
                    </p:blipFill>
                    <p:spPr>
                      <a:xfrm>
                        <a:off x="4445252" y="3334877"/>
                        <a:ext cx="4307730" cy="2934233"/>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1A8D75F-144B-4F65-B15B-162ADF1B762A}"/>
              </a:ext>
            </a:extLst>
          </p:cNvPr>
          <p:cNvSpPr/>
          <p:nvPr/>
        </p:nvSpPr>
        <p:spPr>
          <a:xfrm>
            <a:off x="4445252" y="1080458"/>
            <a:ext cx="4307730" cy="208414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5">
            <a:extLst>
              <a:ext uri="{FF2B5EF4-FFF2-40B4-BE49-F238E27FC236}">
                <a16:creationId xmlns:a16="http://schemas.microsoft.com/office/drawing/2014/main" id="{9CF4A230-A312-4539-A766-488D194B8B3C}"/>
              </a:ext>
            </a:extLst>
          </p:cNvPr>
          <p:cNvSpPr>
            <a:spLocks noGrp="1"/>
          </p:cNvSpPr>
          <p:nvPr>
            <p:ph idx="13"/>
          </p:nvPr>
        </p:nvSpPr>
        <p:spPr>
          <a:xfrm>
            <a:off x="454025" y="1303162"/>
            <a:ext cx="3810157" cy="4965947"/>
          </a:xfrm>
        </p:spPr>
        <p:txBody>
          <a:bodyPr/>
          <a:lstStyle/>
          <a:p>
            <a:r>
              <a:rPr lang="en-US" sz="1800" dirty="0">
                <a:solidFill>
                  <a:schemeClr val="tx1"/>
                </a:solidFill>
              </a:rPr>
              <a:t>Must pay attention to tolerance stack-up.</a:t>
            </a:r>
          </a:p>
          <a:p>
            <a:r>
              <a:rPr lang="en-US" sz="1800" dirty="0">
                <a:solidFill>
                  <a:schemeClr val="tx1"/>
                </a:solidFill>
              </a:rPr>
              <a:t>Horn A is accumulation of different centerlines (physically &amp; magnetically)</a:t>
            </a:r>
          </a:p>
          <a:p>
            <a:r>
              <a:rPr lang="en-US" sz="1800" dirty="0">
                <a:solidFill>
                  <a:schemeClr val="tx1"/>
                </a:solidFill>
              </a:rPr>
              <a:t>Targets and horns must be interchangeable and stay near .5mm quadrature offset guidance.</a:t>
            </a:r>
          </a:p>
          <a:p>
            <a:r>
              <a:rPr lang="en-US" sz="1800" dirty="0">
                <a:solidFill>
                  <a:schemeClr val="tx1"/>
                </a:solidFill>
              </a:rPr>
              <a:t>Final survey during bracket assembly will essentially serve as GO / NO GO gauge.</a:t>
            </a:r>
          </a:p>
          <a:p>
            <a:r>
              <a:rPr lang="en-US" sz="1800" dirty="0">
                <a:solidFill>
                  <a:schemeClr val="tx1"/>
                </a:solidFill>
              </a:rPr>
              <a:t>Testing target fitment is required but will never capture all O.O.T. conditions. Too many interfacing parts to rely on one fitment test…</a:t>
            </a:r>
          </a:p>
        </p:txBody>
      </p:sp>
    </p:spTree>
    <p:extLst>
      <p:ext uri="{BB962C8B-B14F-4D97-AF65-F5344CB8AC3E}">
        <p14:creationId xmlns:p14="http://schemas.microsoft.com/office/powerpoint/2010/main" val="240764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Target</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13</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3" name="Picture 2">
            <a:extLst>
              <a:ext uri="{FF2B5EF4-FFF2-40B4-BE49-F238E27FC236}">
                <a16:creationId xmlns:a16="http://schemas.microsoft.com/office/drawing/2014/main" id="{9B764E95-D5F6-412A-962B-09844A952FBE}"/>
              </a:ext>
            </a:extLst>
          </p:cNvPr>
          <p:cNvPicPr>
            <a:picLocks noChangeAspect="1"/>
          </p:cNvPicPr>
          <p:nvPr/>
        </p:nvPicPr>
        <p:blipFill>
          <a:blip r:embed="rId2"/>
          <a:stretch>
            <a:fillRect/>
          </a:stretch>
        </p:blipFill>
        <p:spPr>
          <a:xfrm>
            <a:off x="1210212" y="967615"/>
            <a:ext cx="6723576" cy="5232800"/>
          </a:xfrm>
          <a:prstGeom prst="rect">
            <a:avLst/>
          </a:prstGeom>
        </p:spPr>
      </p:pic>
    </p:spTree>
    <p:extLst>
      <p:ext uri="{BB962C8B-B14F-4D97-AF65-F5344CB8AC3E}">
        <p14:creationId xmlns:p14="http://schemas.microsoft.com/office/powerpoint/2010/main" val="406087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Power Supply</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14</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sp>
        <p:nvSpPr>
          <p:cNvPr id="12" name="Content Placeholder 5">
            <a:extLst>
              <a:ext uri="{FF2B5EF4-FFF2-40B4-BE49-F238E27FC236}">
                <a16:creationId xmlns:a16="http://schemas.microsoft.com/office/drawing/2014/main" id="{F24092E3-F8FE-4D59-B0F7-1CF6AA07C8F6}"/>
              </a:ext>
            </a:extLst>
          </p:cNvPr>
          <p:cNvSpPr>
            <a:spLocks noGrp="1"/>
          </p:cNvSpPr>
          <p:nvPr>
            <p:ph idx="13"/>
          </p:nvPr>
        </p:nvSpPr>
        <p:spPr>
          <a:xfrm>
            <a:off x="457200" y="1078451"/>
            <a:ext cx="3058357" cy="5144796"/>
          </a:xfrm>
        </p:spPr>
        <p:txBody>
          <a:bodyPr/>
          <a:lstStyle/>
          <a:p>
            <a:r>
              <a:rPr lang="en-US" sz="2000" dirty="0">
                <a:solidFill>
                  <a:schemeClr val="tx1"/>
                </a:solidFill>
              </a:rPr>
              <a:t>Interface to Power Supply occurs at top of </a:t>
            </a:r>
            <a:r>
              <a:rPr lang="en-US" sz="2000" dirty="0" err="1">
                <a:solidFill>
                  <a:schemeClr val="tx1"/>
                </a:solidFill>
              </a:rPr>
              <a:t>stripline</a:t>
            </a:r>
            <a:r>
              <a:rPr lang="en-US" sz="2000" dirty="0">
                <a:solidFill>
                  <a:schemeClr val="tx1"/>
                </a:solidFill>
              </a:rPr>
              <a:t> shield block.</a:t>
            </a:r>
          </a:p>
          <a:p>
            <a:r>
              <a:rPr lang="en-US" sz="2000" dirty="0">
                <a:solidFill>
                  <a:schemeClr val="tx1"/>
                </a:solidFill>
              </a:rPr>
              <a:t>Horn parameters (part of this scope) drive majority of design &amp; analysis requirements.</a:t>
            </a:r>
          </a:p>
          <a:p>
            <a:r>
              <a:rPr lang="en-US" sz="2000" dirty="0">
                <a:solidFill>
                  <a:schemeClr val="tx1"/>
                </a:solidFill>
              </a:rPr>
              <a:t>Dedicated Electrical layout drawing exists for Horn A and has been peer reviewed by PS L4.</a:t>
            </a:r>
          </a:p>
          <a:p>
            <a:r>
              <a:rPr lang="en-US" sz="2000" dirty="0">
                <a:solidFill>
                  <a:schemeClr val="tx1"/>
                </a:solidFill>
              </a:rPr>
              <a:t>PS analysis efforts are derived from those features &amp; dimensions.</a:t>
            </a:r>
          </a:p>
        </p:txBody>
      </p:sp>
      <p:pic>
        <p:nvPicPr>
          <p:cNvPr id="16" name="Picture 15">
            <a:extLst>
              <a:ext uri="{FF2B5EF4-FFF2-40B4-BE49-F238E27FC236}">
                <a16:creationId xmlns:a16="http://schemas.microsoft.com/office/drawing/2014/main" id="{00000000-0008-0000-1700-0000170000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15557" y="1001879"/>
            <a:ext cx="5234743" cy="5221368"/>
          </a:xfrm>
          <a:prstGeom prst="rect">
            <a:avLst/>
          </a:prstGeom>
          <a:noFill/>
          <a:ln>
            <a:noFill/>
          </a:ln>
        </p:spPr>
      </p:pic>
    </p:spTree>
    <p:extLst>
      <p:ext uri="{BB962C8B-B14F-4D97-AF65-F5344CB8AC3E}">
        <p14:creationId xmlns:p14="http://schemas.microsoft.com/office/powerpoint/2010/main" val="1783251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Power Supply</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15</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7" name="Picture 6">
            <a:extLst>
              <a:ext uri="{FF2B5EF4-FFF2-40B4-BE49-F238E27FC236}">
                <a16:creationId xmlns:a16="http://schemas.microsoft.com/office/drawing/2014/main" id="{11781C87-610C-45EB-806D-B80E32846AD9}"/>
              </a:ext>
            </a:extLst>
          </p:cNvPr>
          <p:cNvPicPr>
            <a:picLocks noChangeAspect="1"/>
          </p:cNvPicPr>
          <p:nvPr/>
        </p:nvPicPr>
        <p:blipFill>
          <a:blip r:embed="rId2"/>
          <a:stretch>
            <a:fillRect/>
          </a:stretch>
        </p:blipFill>
        <p:spPr>
          <a:xfrm>
            <a:off x="1562627" y="955174"/>
            <a:ext cx="6723596" cy="5189139"/>
          </a:xfrm>
          <a:prstGeom prst="rect">
            <a:avLst/>
          </a:prstGeom>
        </p:spPr>
      </p:pic>
      <p:sp>
        <p:nvSpPr>
          <p:cNvPr id="17" name="Rectangle: Rounded Corners 16">
            <a:extLst>
              <a:ext uri="{FF2B5EF4-FFF2-40B4-BE49-F238E27FC236}">
                <a16:creationId xmlns:a16="http://schemas.microsoft.com/office/drawing/2014/main" id="{1B253888-6C6F-45DA-8D73-4167E4CD41FB}"/>
              </a:ext>
            </a:extLst>
          </p:cNvPr>
          <p:cNvSpPr/>
          <p:nvPr/>
        </p:nvSpPr>
        <p:spPr>
          <a:xfrm>
            <a:off x="5139870" y="5273336"/>
            <a:ext cx="778453" cy="168676"/>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E7008991-794E-4329-92C5-B35F63FB0489}"/>
              </a:ext>
            </a:extLst>
          </p:cNvPr>
          <p:cNvSpPr txBox="1">
            <a:spLocks/>
          </p:cNvSpPr>
          <p:nvPr/>
        </p:nvSpPr>
        <p:spPr>
          <a:xfrm>
            <a:off x="6447727" y="421699"/>
            <a:ext cx="2302573" cy="359293"/>
          </a:xfrm>
          <a:prstGeom prst="rect">
            <a:avLst/>
          </a:prstGeom>
        </p:spPr>
        <p:txBody>
          <a:bodyPr lIns="0" rIns="0"/>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lumMod val="75000"/>
                  </a:schemeClr>
                </a:solidFill>
              </a:rPr>
              <a:t>Credit: EE Support</a:t>
            </a:r>
          </a:p>
        </p:txBody>
      </p:sp>
    </p:spTree>
    <p:extLst>
      <p:ext uri="{BB962C8B-B14F-4D97-AF65-F5344CB8AC3E}">
        <p14:creationId xmlns:p14="http://schemas.microsoft.com/office/powerpoint/2010/main" val="411156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Power Supply</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16</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6" name="Picture 5">
            <a:extLst>
              <a:ext uri="{FF2B5EF4-FFF2-40B4-BE49-F238E27FC236}">
                <a16:creationId xmlns:a16="http://schemas.microsoft.com/office/drawing/2014/main" id="{CD75886E-9CE2-4250-94DE-10002B3A0E3C}"/>
              </a:ext>
            </a:extLst>
          </p:cNvPr>
          <p:cNvPicPr>
            <a:picLocks noChangeAspect="1"/>
          </p:cNvPicPr>
          <p:nvPr/>
        </p:nvPicPr>
        <p:blipFill>
          <a:blip r:embed="rId2"/>
          <a:stretch>
            <a:fillRect/>
          </a:stretch>
        </p:blipFill>
        <p:spPr>
          <a:xfrm>
            <a:off x="542216" y="901365"/>
            <a:ext cx="8123068" cy="5253966"/>
          </a:xfrm>
          <a:prstGeom prst="rect">
            <a:avLst/>
          </a:prstGeom>
        </p:spPr>
      </p:pic>
      <p:sp>
        <p:nvSpPr>
          <p:cNvPr id="13" name="Rectangle: Rounded Corners 12">
            <a:extLst>
              <a:ext uri="{FF2B5EF4-FFF2-40B4-BE49-F238E27FC236}">
                <a16:creationId xmlns:a16="http://schemas.microsoft.com/office/drawing/2014/main" id="{68993070-A800-46F7-9496-8C64C0181558}"/>
              </a:ext>
            </a:extLst>
          </p:cNvPr>
          <p:cNvSpPr/>
          <p:nvPr/>
        </p:nvSpPr>
        <p:spPr>
          <a:xfrm>
            <a:off x="1101509" y="1626832"/>
            <a:ext cx="514228" cy="326255"/>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44055F4-8EB5-4066-94C3-6956DE0E9AFE}"/>
              </a:ext>
            </a:extLst>
          </p:cNvPr>
          <p:cNvSpPr/>
          <p:nvPr/>
        </p:nvSpPr>
        <p:spPr>
          <a:xfrm>
            <a:off x="2089506" y="2773532"/>
            <a:ext cx="351853" cy="156100"/>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E7EC8FA-8554-4E0C-8FEA-2427645D015B}"/>
              </a:ext>
            </a:extLst>
          </p:cNvPr>
          <p:cNvSpPr/>
          <p:nvPr/>
        </p:nvSpPr>
        <p:spPr>
          <a:xfrm>
            <a:off x="6234281" y="2840854"/>
            <a:ext cx="2279404" cy="2778711"/>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A27E92B-4CBD-4026-A196-772C57757CAB}"/>
              </a:ext>
            </a:extLst>
          </p:cNvPr>
          <p:cNvSpPr/>
          <p:nvPr/>
        </p:nvSpPr>
        <p:spPr>
          <a:xfrm>
            <a:off x="630315" y="3972016"/>
            <a:ext cx="1722268" cy="1984619"/>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67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Power Supply</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17</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sp>
        <p:nvSpPr>
          <p:cNvPr id="12" name="Content Placeholder 5">
            <a:extLst>
              <a:ext uri="{FF2B5EF4-FFF2-40B4-BE49-F238E27FC236}">
                <a16:creationId xmlns:a16="http://schemas.microsoft.com/office/drawing/2014/main" id="{F24092E3-F8FE-4D59-B0F7-1CF6AA07C8F6}"/>
              </a:ext>
            </a:extLst>
          </p:cNvPr>
          <p:cNvSpPr>
            <a:spLocks noGrp="1"/>
          </p:cNvSpPr>
          <p:nvPr>
            <p:ph idx="13"/>
          </p:nvPr>
        </p:nvSpPr>
        <p:spPr>
          <a:xfrm>
            <a:off x="457199" y="1238249"/>
            <a:ext cx="8109751" cy="3626714"/>
          </a:xfrm>
        </p:spPr>
        <p:txBody>
          <a:bodyPr/>
          <a:lstStyle/>
          <a:p>
            <a:r>
              <a:rPr lang="en-US" sz="1800" dirty="0">
                <a:solidFill>
                  <a:schemeClr val="tx1"/>
                </a:solidFill>
              </a:rPr>
              <a:t>Horn A maximum voltage and voltage drop is confirmed.</a:t>
            </a:r>
          </a:p>
          <a:p>
            <a:r>
              <a:rPr lang="en-US" sz="1800" dirty="0">
                <a:solidFill>
                  <a:schemeClr val="tx1"/>
                </a:solidFill>
              </a:rPr>
              <a:t>Analysis work used these nominal voltages to meet acceptable safety factors for corona inception in an ionizing environment based on BNB operational history.</a:t>
            </a:r>
          </a:p>
          <a:p>
            <a:r>
              <a:rPr lang="en-US" sz="1800" dirty="0">
                <a:solidFill>
                  <a:schemeClr val="tx1"/>
                </a:solidFill>
              </a:rPr>
              <a:t>Pulsed power parameters have remained unchanged since inception of LBNF optimized design: (300kA, 0.8ms half sine pulse, 1.43Hz rep rate).</a:t>
            </a:r>
          </a:p>
        </p:txBody>
      </p:sp>
      <p:pic>
        <p:nvPicPr>
          <p:cNvPr id="3" name="Picture 2">
            <a:extLst>
              <a:ext uri="{FF2B5EF4-FFF2-40B4-BE49-F238E27FC236}">
                <a16:creationId xmlns:a16="http://schemas.microsoft.com/office/drawing/2014/main" id="{DDC3A26D-5621-44FB-89A5-EF3B3C9AC1FF}"/>
              </a:ext>
            </a:extLst>
          </p:cNvPr>
          <p:cNvPicPr>
            <a:picLocks noChangeAspect="1"/>
          </p:cNvPicPr>
          <p:nvPr/>
        </p:nvPicPr>
        <p:blipFill>
          <a:blip r:embed="rId2"/>
          <a:stretch>
            <a:fillRect/>
          </a:stretch>
        </p:blipFill>
        <p:spPr>
          <a:xfrm>
            <a:off x="716756" y="3429000"/>
            <a:ext cx="7639050" cy="2686050"/>
          </a:xfrm>
          <a:prstGeom prst="rect">
            <a:avLst/>
          </a:prstGeom>
        </p:spPr>
      </p:pic>
      <p:sp>
        <p:nvSpPr>
          <p:cNvPr id="10" name="Rectangle: Rounded Corners 9">
            <a:extLst>
              <a:ext uri="{FF2B5EF4-FFF2-40B4-BE49-F238E27FC236}">
                <a16:creationId xmlns:a16="http://schemas.microsoft.com/office/drawing/2014/main" id="{49F8DAA9-ABE3-4BC4-BE18-13C19987E3C7}"/>
              </a:ext>
            </a:extLst>
          </p:cNvPr>
          <p:cNvSpPr/>
          <p:nvPr/>
        </p:nvSpPr>
        <p:spPr>
          <a:xfrm>
            <a:off x="4448390" y="3428999"/>
            <a:ext cx="753925" cy="1000957"/>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226E39C-0D99-4E33-911D-6208086A32ED}"/>
              </a:ext>
            </a:extLst>
          </p:cNvPr>
          <p:cNvSpPr/>
          <p:nvPr/>
        </p:nvSpPr>
        <p:spPr>
          <a:xfrm>
            <a:off x="7732713" y="4350058"/>
            <a:ext cx="443621" cy="319597"/>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D884FC2-FFF5-4CE1-9707-EC3984DD7E40}"/>
              </a:ext>
            </a:extLst>
          </p:cNvPr>
          <p:cNvSpPr/>
          <p:nvPr/>
        </p:nvSpPr>
        <p:spPr>
          <a:xfrm>
            <a:off x="6445188" y="5238343"/>
            <a:ext cx="248575" cy="413381"/>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B86505A-B5D9-49FF-AA40-F1CCBC116EBE}"/>
              </a:ext>
            </a:extLst>
          </p:cNvPr>
          <p:cNvSpPr/>
          <p:nvPr/>
        </p:nvSpPr>
        <p:spPr>
          <a:xfrm>
            <a:off x="4669992" y="5470006"/>
            <a:ext cx="310719" cy="413381"/>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B253888-6C6F-45DA-8D73-4167E4CD41FB}"/>
              </a:ext>
            </a:extLst>
          </p:cNvPr>
          <p:cNvSpPr/>
          <p:nvPr/>
        </p:nvSpPr>
        <p:spPr>
          <a:xfrm>
            <a:off x="7577353" y="5786021"/>
            <a:ext cx="778453" cy="358292"/>
          </a:xfrm>
          <a:prstGeom prst="roundRect">
            <a:avLst>
              <a:gd name="adj" fmla="val 16667"/>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7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Radioactive Water Systems</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18</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3" name="Picture 2">
            <a:extLst>
              <a:ext uri="{FF2B5EF4-FFF2-40B4-BE49-F238E27FC236}">
                <a16:creationId xmlns:a16="http://schemas.microsoft.com/office/drawing/2014/main" id="{D43953CD-B1CE-4A45-AE6B-BAC0AD70E8E2}"/>
              </a:ext>
            </a:extLst>
          </p:cNvPr>
          <p:cNvPicPr>
            <a:picLocks noChangeAspect="1"/>
          </p:cNvPicPr>
          <p:nvPr/>
        </p:nvPicPr>
        <p:blipFill>
          <a:blip r:embed="rId2"/>
          <a:stretch>
            <a:fillRect/>
          </a:stretch>
        </p:blipFill>
        <p:spPr>
          <a:xfrm>
            <a:off x="4727523" y="3934219"/>
            <a:ext cx="3974114" cy="2211403"/>
          </a:xfrm>
          <a:prstGeom prst="rect">
            <a:avLst/>
          </a:prstGeom>
        </p:spPr>
      </p:pic>
      <p:sp>
        <p:nvSpPr>
          <p:cNvPr id="12" name="Content Placeholder 5">
            <a:extLst>
              <a:ext uri="{FF2B5EF4-FFF2-40B4-BE49-F238E27FC236}">
                <a16:creationId xmlns:a16="http://schemas.microsoft.com/office/drawing/2014/main" id="{F24092E3-F8FE-4D59-B0F7-1CF6AA07C8F6}"/>
              </a:ext>
            </a:extLst>
          </p:cNvPr>
          <p:cNvSpPr>
            <a:spLocks noGrp="1"/>
          </p:cNvSpPr>
          <p:nvPr>
            <p:ph idx="13"/>
          </p:nvPr>
        </p:nvSpPr>
        <p:spPr>
          <a:xfrm>
            <a:off x="457200" y="1238249"/>
            <a:ext cx="8293100" cy="2407811"/>
          </a:xfrm>
        </p:spPr>
        <p:txBody>
          <a:bodyPr/>
          <a:lstStyle/>
          <a:p>
            <a:r>
              <a:rPr lang="en-US" sz="2000" dirty="0">
                <a:solidFill>
                  <a:schemeClr val="tx1"/>
                </a:solidFill>
              </a:rPr>
              <a:t>Interface has understood line loads, supports, and overall routing.</a:t>
            </a:r>
          </a:p>
          <a:p>
            <a:r>
              <a:rPr lang="en-US" sz="2000" dirty="0">
                <a:solidFill>
                  <a:schemeClr val="tx1"/>
                </a:solidFill>
              </a:rPr>
              <a:t>Line loads flow through module utilities and connect to Horn A hangers.</a:t>
            </a:r>
          </a:p>
          <a:p>
            <a:r>
              <a:rPr lang="en-US" sz="2000" dirty="0">
                <a:solidFill>
                  <a:schemeClr val="tx1"/>
                </a:solidFill>
              </a:rPr>
              <a:t>Loads on Horn A hangers affect conductor position.</a:t>
            </a:r>
          </a:p>
          <a:p>
            <a:pPr lvl="1"/>
            <a:r>
              <a:rPr lang="en-US" sz="1800" dirty="0">
                <a:solidFill>
                  <a:schemeClr val="tx1"/>
                </a:solidFill>
              </a:rPr>
              <a:t>And by default, integrated target position.</a:t>
            </a:r>
          </a:p>
          <a:p>
            <a:r>
              <a:rPr lang="en-US" sz="2000" dirty="0">
                <a:solidFill>
                  <a:schemeClr val="tx1"/>
                </a:solidFill>
              </a:rPr>
              <a:t>Heat load from MARS is verified with FEA &amp; transferred to RAW for exchanger sizing given pressure, flow, and temperature requirements.</a:t>
            </a:r>
          </a:p>
        </p:txBody>
      </p:sp>
      <p:sp>
        <p:nvSpPr>
          <p:cNvPr id="13" name="Rectangle 12">
            <a:extLst>
              <a:ext uri="{FF2B5EF4-FFF2-40B4-BE49-F238E27FC236}">
                <a16:creationId xmlns:a16="http://schemas.microsoft.com/office/drawing/2014/main" id="{1C854571-0F92-4947-B114-6447A9EE6424}"/>
              </a:ext>
            </a:extLst>
          </p:cNvPr>
          <p:cNvSpPr/>
          <p:nvPr/>
        </p:nvSpPr>
        <p:spPr>
          <a:xfrm>
            <a:off x="457200" y="3790142"/>
            <a:ext cx="4247965" cy="249956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05AC09E-CC18-4DC4-BA54-8EA1F8A8F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79" y="3885783"/>
            <a:ext cx="4083565" cy="230827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A65CA74-052F-4D6D-80A3-67FD3323F113}"/>
              </a:ext>
            </a:extLst>
          </p:cNvPr>
          <p:cNvSpPr/>
          <p:nvPr/>
        </p:nvSpPr>
        <p:spPr>
          <a:xfrm>
            <a:off x="4705165" y="3790142"/>
            <a:ext cx="4045135" cy="249956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31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Radioactive Water Systems</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19</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sp>
        <p:nvSpPr>
          <p:cNvPr id="12" name="Content Placeholder 5">
            <a:extLst>
              <a:ext uri="{FF2B5EF4-FFF2-40B4-BE49-F238E27FC236}">
                <a16:creationId xmlns:a16="http://schemas.microsoft.com/office/drawing/2014/main" id="{F24092E3-F8FE-4D59-B0F7-1CF6AA07C8F6}"/>
              </a:ext>
            </a:extLst>
          </p:cNvPr>
          <p:cNvSpPr>
            <a:spLocks noGrp="1"/>
          </p:cNvSpPr>
          <p:nvPr>
            <p:ph idx="13"/>
          </p:nvPr>
        </p:nvSpPr>
        <p:spPr>
          <a:xfrm>
            <a:off x="457200" y="1238249"/>
            <a:ext cx="6538404" cy="4984998"/>
          </a:xfrm>
        </p:spPr>
        <p:txBody>
          <a:bodyPr/>
          <a:lstStyle/>
          <a:p>
            <a:r>
              <a:rPr lang="en-US" sz="2000" dirty="0">
                <a:solidFill>
                  <a:schemeClr val="tx1"/>
                </a:solidFill>
              </a:rPr>
              <a:t>Critical Interfaces:</a:t>
            </a:r>
          </a:p>
          <a:p>
            <a:pPr lvl="1"/>
            <a:r>
              <a:rPr lang="en-US" sz="1800" dirty="0">
                <a:solidFill>
                  <a:schemeClr val="tx1"/>
                </a:solidFill>
              </a:rPr>
              <a:t>Maximum filter element pass through sizing (20 micron).</a:t>
            </a:r>
          </a:p>
          <a:p>
            <a:pPr lvl="1"/>
            <a:r>
              <a:rPr lang="en-US" sz="1800" dirty="0">
                <a:solidFill>
                  <a:schemeClr val="tx1"/>
                </a:solidFill>
              </a:rPr>
              <a:t>Maximum purge system</a:t>
            </a:r>
          </a:p>
          <a:p>
            <a:pPr lvl="1" indent="0">
              <a:buNone/>
            </a:pPr>
            <a:r>
              <a:rPr lang="en-US" sz="1800" dirty="0">
                <a:solidFill>
                  <a:schemeClr val="tx1"/>
                </a:solidFill>
              </a:rPr>
              <a:t>	  flow (~9L min).</a:t>
            </a:r>
          </a:p>
          <a:p>
            <a:pPr lvl="1"/>
            <a:r>
              <a:rPr lang="en-US" sz="1800" dirty="0">
                <a:solidFill>
                  <a:schemeClr val="tx1"/>
                </a:solidFill>
              </a:rPr>
              <a:t>All manifold pressures</a:t>
            </a:r>
          </a:p>
          <a:p>
            <a:pPr lvl="1" indent="0">
              <a:buNone/>
            </a:pPr>
            <a:r>
              <a:rPr lang="en-US" sz="1800" dirty="0">
                <a:solidFill>
                  <a:schemeClr val="tx1"/>
                </a:solidFill>
              </a:rPr>
              <a:t>    (40 PSIG nominal).</a:t>
            </a:r>
          </a:p>
          <a:p>
            <a:pPr lvl="1"/>
            <a:r>
              <a:rPr lang="en-US" sz="1800" dirty="0">
                <a:solidFill>
                  <a:schemeClr val="tx1"/>
                </a:solidFill>
              </a:rPr>
              <a:t>Material Allowances.</a:t>
            </a:r>
          </a:p>
          <a:p>
            <a:pPr lvl="1"/>
            <a:r>
              <a:rPr lang="en-US" sz="1800" dirty="0">
                <a:solidFill>
                  <a:schemeClr val="tx1"/>
                </a:solidFill>
              </a:rPr>
              <a:t>RAW supply temp range</a:t>
            </a:r>
          </a:p>
          <a:p>
            <a:pPr lvl="1" indent="0">
              <a:buNone/>
            </a:pPr>
            <a:r>
              <a:rPr lang="en-US" sz="1800" dirty="0">
                <a:solidFill>
                  <a:schemeClr val="tx1"/>
                </a:solidFill>
              </a:rPr>
              <a:t>    (70F Nominal, +5F / -10F).</a:t>
            </a:r>
            <a:endParaRPr lang="en-US" sz="1600" dirty="0">
              <a:solidFill>
                <a:schemeClr val="tx1"/>
              </a:solidFill>
            </a:endParaRPr>
          </a:p>
          <a:p>
            <a:pPr lvl="1" indent="0">
              <a:buNone/>
            </a:pPr>
            <a:r>
              <a:rPr lang="en-US" sz="1600" dirty="0">
                <a:solidFill>
                  <a:schemeClr val="tx1"/>
                </a:solidFill>
              </a:rPr>
              <a:t>-   </a:t>
            </a:r>
            <a:r>
              <a:rPr lang="en-US" sz="1800" dirty="0">
                <a:solidFill>
                  <a:schemeClr val="tx1"/>
                </a:solidFill>
              </a:rPr>
              <a:t>Line weights through module.</a:t>
            </a:r>
          </a:p>
        </p:txBody>
      </p:sp>
      <p:pic>
        <p:nvPicPr>
          <p:cNvPr id="7" name="Picture 6">
            <a:extLst>
              <a:ext uri="{FF2B5EF4-FFF2-40B4-BE49-F238E27FC236}">
                <a16:creationId xmlns:a16="http://schemas.microsoft.com/office/drawing/2014/main" id="{F0C8ED28-F399-464B-9324-FAD1D5719A54}"/>
              </a:ext>
            </a:extLst>
          </p:cNvPr>
          <p:cNvPicPr>
            <a:picLocks noChangeAspect="1"/>
          </p:cNvPicPr>
          <p:nvPr/>
        </p:nvPicPr>
        <p:blipFill>
          <a:blip r:embed="rId2"/>
          <a:stretch>
            <a:fillRect/>
          </a:stretch>
        </p:blipFill>
        <p:spPr>
          <a:xfrm>
            <a:off x="4137105" y="2159586"/>
            <a:ext cx="4613195" cy="4063661"/>
          </a:xfrm>
          <a:prstGeom prst="rect">
            <a:avLst/>
          </a:prstGeom>
        </p:spPr>
      </p:pic>
      <p:sp>
        <p:nvSpPr>
          <p:cNvPr id="16" name="Rectangle 15">
            <a:extLst>
              <a:ext uri="{FF2B5EF4-FFF2-40B4-BE49-F238E27FC236}">
                <a16:creationId xmlns:a16="http://schemas.microsoft.com/office/drawing/2014/main" id="{6ADB3628-0DEA-4E68-A432-D02E592C52B1}"/>
              </a:ext>
            </a:extLst>
          </p:cNvPr>
          <p:cNvSpPr/>
          <p:nvPr/>
        </p:nvSpPr>
        <p:spPr>
          <a:xfrm>
            <a:off x="4137104" y="2142141"/>
            <a:ext cx="4613195" cy="409854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56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a:t>
            </a:fld>
            <a:endParaRPr lang="en-US" dirty="0"/>
          </a:p>
        </p:txBody>
      </p:sp>
      <p:sp>
        <p:nvSpPr>
          <p:cNvPr id="9" name="Content Placeholder 5">
            <a:extLst>
              <a:ext uri="{FF2B5EF4-FFF2-40B4-BE49-F238E27FC236}">
                <a16:creationId xmlns:a16="http://schemas.microsoft.com/office/drawing/2014/main" id="{A7703989-AC3B-406E-A64D-BAB105E75605}"/>
              </a:ext>
            </a:extLst>
          </p:cNvPr>
          <p:cNvSpPr>
            <a:spLocks noGrp="1"/>
          </p:cNvSpPr>
          <p:nvPr>
            <p:ph idx="13"/>
          </p:nvPr>
        </p:nvSpPr>
        <p:spPr>
          <a:xfrm>
            <a:off x="457200" y="1238250"/>
            <a:ext cx="8293100" cy="4846638"/>
          </a:xfrm>
        </p:spPr>
        <p:txBody>
          <a:bodyPr/>
          <a:lstStyle/>
          <a:p>
            <a:r>
              <a:rPr lang="en-US" dirty="0">
                <a:solidFill>
                  <a:schemeClr val="tx1"/>
                </a:solidFill>
              </a:rPr>
              <a:t>CERN EDMS Requirement Listing</a:t>
            </a:r>
          </a:p>
          <a:p>
            <a:pPr lvl="1"/>
            <a:r>
              <a:rPr lang="en-US" dirty="0">
                <a:solidFill>
                  <a:schemeClr val="tx1"/>
                </a:solidFill>
              </a:rPr>
              <a:t>Requirements Applicable to Horn A</a:t>
            </a:r>
          </a:p>
          <a:p>
            <a:r>
              <a:rPr lang="en-US" dirty="0">
                <a:solidFill>
                  <a:schemeClr val="tx1"/>
                </a:solidFill>
              </a:rPr>
              <a:t>Interfaces</a:t>
            </a:r>
          </a:p>
          <a:p>
            <a:pPr lvl="1"/>
            <a:r>
              <a:rPr lang="en-US" dirty="0">
                <a:solidFill>
                  <a:schemeClr val="tx1"/>
                </a:solidFill>
              </a:rPr>
              <a:t>Interface Matrix</a:t>
            </a:r>
          </a:p>
          <a:p>
            <a:pPr lvl="1"/>
            <a:r>
              <a:rPr lang="en-US" dirty="0">
                <a:solidFill>
                  <a:schemeClr val="tx1"/>
                </a:solidFill>
              </a:rPr>
              <a:t>Major Interfaces</a:t>
            </a:r>
          </a:p>
          <a:p>
            <a:r>
              <a:rPr lang="en-US" dirty="0">
                <a:solidFill>
                  <a:schemeClr val="tx1"/>
                </a:solidFill>
              </a:rPr>
              <a:t>Parameters &amp; Specifications Document</a:t>
            </a:r>
          </a:p>
          <a:p>
            <a:r>
              <a:rPr lang="en-US" dirty="0">
                <a:solidFill>
                  <a:schemeClr val="tx1"/>
                </a:solidFill>
              </a:rPr>
              <a:t>Summary</a:t>
            </a:r>
          </a:p>
        </p:txBody>
      </p:sp>
      <p:sp>
        <p:nvSpPr>
          <p:cNvPr id="6" name="Date Placeholder 2">
            <a:extLst>
              <a:ext uri="{FF2B5EF4-FFF2-40B4-BE49-F238E27FC236}">
                <a16:creationId xmlns:a16="http://schemas.microsoft.com/office/drawing/2014/main" id="{C1671ACC-74F9-42DC-ACAB-734500825931}"/>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7" name="Footer Placeholder 3">
            <a:extLst>
              <a:ext uri="{FF2B5EF4-FFF2-40B4-BE49-F238E27FC236}">
                <a16:creationId xmlns:a16="http://schemas.microsoft.com/office/drawing/2014/main" id="{0EA31F69-A9BB-4308-B862-86BB92C3D2EF}"/>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spTree>
    <p:extLst>
      <p:ext uri="{BB962C8B-B14F-4D97-AF65-F5344CB8AC3E}">
        <p14:creationId xmlns:p14="http://schemas.microsoft.com/office/powerpoint/2010/main" val="4121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Radioactive Water Systems</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20</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10" name="Picture 9">
            <a:extLst>
              <a:ext uri="{FF2B5EF4-FFF2-40B4-BE49-F238E27FC236}">
                <a16:creationId xmlns:a16="http://schemas.microsoft.com/office/drawing/2014/main" id="{00000000-0008-0000-1D00-000011000000}"/>
              </a:ext>
            </a:extLst>
          </p:cNvPr>
          <p:cNvPicPr>
            <a:picLocks noChangeAspect="1"/>
          </p:cNvPicPr>
          <p:nvPr/>
        </p:nvPicPr>
        <p:blipFill>
          <a:blip r:embed="rId2"/>
          <a:stretch>
            <a:fillRect/>
          </a:stretch>
        </p:blipFill>
        <p:spPr>
          <a:xfrm>
            <a:off x="881488" y="3721406"/>
            <a:ext cx="3121877" cy="2479645"/>
          </a:xfrm>
          <a:prstGeom prst="rect">
            <a:avLst/>
          </a:prstGeom>
          <a:ln>
            <a:solidFill>
              <a:schemeClr val="tx1"/>
            </a:solidFill>
          </a:ln>
        </p:spPr>
      </p:pic>
      <p:pic>
        <p:nvPicPr>
          <p:cNvPr id="13" name="Picture 12">
            <a:extLst>
              <a:ext uri="{FF2B5EF4-FFF2-40B4-BE49-F238E27FC236}">
                <a16:creationId xmlns:a16="http://schemas.microsoft.com/office/drawing/2014/main" id="{00000000-0008-0000-1D00-000010000000}"/>
              </a:ext>
            </a:extLst>
          </p:cNvPr>
          <p:cNvPicPr>
            <a:picLocks noChangeAspect="1"/>
          </p:cNvPicPr>
          <p:nvPr/>
        </p:nvPicPr>
        <p:blipFill>
          <a:blip r:embed="rId3"/>
          <a:stretch>
            <a:fillRect/>
          </a:stretch>
        </p:blipFill>
        <p:spPr>
          <a:xfrm>
            <a:off x="4358939" y="3721410"/>
            <a:ext cx="4054013" cy="2479643"/>
          </a:xfrm>
          <a:prstGeom prst="rect">
            <a:avLst/>
          </a:prstGeom>
          <a:ln>
            <a:solidFill>
              <a:schemeClr val="tx1"/>
            </a:solidFill>
          </a:ln>
        </p:spPr>
      </p:pic>
      <p:sp>
        <p:nvSpPr>
          <p:cNvPr id="14" name="Rectangle 13">
            <a:extLst>
              <a:ext uri="{FF2B5EF4-FFF2-40B4-BE49-F238E27FC236}">
                <a16:creationId xmlns:a16="http://schemas.microsoft.com/office/drawing/2014/main" id="{707BA6B1-9E2D-4504-8D0F-BEE5DDD0908B}"/>
              </a:ext>
            </a:extLst>
          </p:cNvPr>
          <p:cNvSpPr/>
          <p:nvPr/>
        </p:nvSpPr>
        <p:spPr>
          <a:xfrm>
            <a:off x="881488" y="3721407"/>
            <a:ext cx="3121877" cy="247964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E451B0-60A0-4237-B8E3-86E95F909922}"/>
              </a:ext>
            </a:extLst>
          </p:cNvPr>
          <p:cNvSpPr/>
          <p:nvPr/>
        </p:nvSpPr>
        <p:spPr>
          <a:xfrm>
            <a:off x="4358939" y="3721408"/>
            <a:ext cx="4054016" cy="247964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5">
            <a:extLst>
              <a:ext uri="{FF2B5EF4-FFF2-40B4-BE49-F238E27FC236}">
                <a16:creationId xmlns:a16="http://schemas.microsoft.com/office/drawing/2014/main" id="{BBCFB4AD-EBC0-48BB-872F-56D6449E5B51}"/>
              </a:ext>
            </a:extLst>
          </p:cNvPr>
          <p:cNvSpPr>
            <a:spLocks noGrp="1"/>
          </p:cNvSpPr>
          <p:nvPr>
            <p:ph idx="13"/>
          </p:nvPr>
        </p:nvSpPr>
        <p:spPr>
          <a:xfrm>
            <a:off x="457200" y="1238250"/>
            <a:ext cx="8293100" cy="1986552"/>
          </a:xfrm>
        </p:spPr>
        <p:txBody>
          <a:bodyPr/>
          <a:lstStyle/>
          <a:p>
            <a:r>
              <a:rPr lang="en-US" sz="2000" dirty="0">
                <a:solidFill>
                  <a:schemeClr val="tx1"/>
                </a:solidFill>
              </a:rPr>
              <a:t>All horn water system details are accounted for in RAW pressure / flow / heat removal software (FATHOM).</a:t>
            </a:r>
          </a:p>
          <a:p>
            <a:r>
              <a:rPr lang="en-US" sz="2000" dirty="0">
                <a:solidFill>
                  <a:schemeClr val="tx1"/>
                </a:solidFill>
              </a:rPr>
              <a:t>Dedicated P&amp;ID’s exist between each horn and the supporting RAW skid.</a:t>
            </a:r>
          </a:p>
          <a:p>
            <a:r>
              <a:rPr lang="en-US" sz="2000" dirty="0">
                <a:solidFill>
                  <a:schemeClr val="tx1"/>
                </a:solidFill>
              </a:rPr>
              <a:t>A comprehensive </a:t>
            </a:r>
            <a:r>
              <a:rPr lang="en-US" sz="2000" dirty="0" err="1">
                <a:solidFill>
                  <a:schemeClr val="tx1"/>
                </a:solidFill>
              </a:rPr>
              <a:t>Ar</a:t>
            </a:r>
            <a:r>
              <a:rPr lang="en-US" sz="2000" dirty="0">
                <a:solidFill>
                  <a:schemeClr val="tx1"/>
                </a:solidFill>
              </a:rPr>
              <a:t> / H / O purge system is documented.</a:t>
            </a:r>
          </a:p>
          <a:p>
            <a:r>
              <a:rPr lang="en-US" sz="2000" dirty="0">
                <a:solidFill>
                  <a:schemeClr val="tx1"/>
                </a:solidFill>
              </a:rPr>
              <a:t>Horn &amp; water tank analysis accounts for these pressures.</a:t>
            </a:r>
          </a:p>
        </p:txBody>
      </p:sp>
      <p:sp>
        <p:nvSpPr>
          <p:cNvPr id="17" name="Content Placeholder 5">
            <a:extLst>
              <a:ext uri="{FF2B5EF4-FFF2-40B4-BE49-F238E27FC236}">
                <a16:creationId xmlns:a16="http://schemas.microsoft.com/office/drawing/2014/main" id="{8FE4027C-9514-466D-97A5-84D8CEED6264}"/>
              </a:ext>
            </a:extLst>
          </p:cNvPr>
          <p:cNvSpPr txBox="1">
            <a:spLocks/>
          </p:cNvSpPr>
          <p:nvPr/>
        </p:nvSpPr>
        <p:spPr>
          <a:xfrm>
            <a:off x="4764495" y="1550655"/>
            <a:ext cx="2814221" cy="359293"/>
          </a:xfrm>
          <a:prstGeom prst="rect">
            <a:avLst/>
          </a:prstGeom>
        </p:spPr>
        <p:txBody>
          <a:bodyPr lIns="0" rIns="0"/>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lumMod val="75000"/>
                  </a:schemeClr>
                </a:solidFill>
              </a:rPr>
              <a:t>Credit: Des Deshpande</a:t>
            </a:r>
          </a:p>
        </p:txBody>
      </p:sp>
    </p:spTree>
    <p:extLst>
      <p:ext uri="{BB962C8B-B14F-4D97-AF65-F5344CB8AC3E}">
        <p14:creationId xmlns:p14="http://schemas.microsoft.com/office/powerpoint/2010/main" val="174109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Remote Handling</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21</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sp>
        <p:nvSpPr>
          <p:cNvPr id="16" name="Content Placeholder 5">
            <a:extLst>
              <a:ext uri="{FF2B5EF4-FFF2-40B4-BE49-F238E27FC236}">
                <a16:creationId xmlns:a16="http://schemas.microsoft.com/office/drawing/2014/main" id="{BBCFB4AD-EBC0-48BB-872F-56D6449E5B51}"/>
              </a:ext>
            </a:extLst>
          </p:cNvPr>
          <p:cNvSpPr>
            <a:spLocks noGrp="1"/>
          </p:cNvSpPr>
          <p:nvPr>
            <p:ph idx="13"/>
          </p:nvPr>
        </p:nvSpPr>
        <p:spPr>
          <a:xfrm>
            <a:off x="457200" y="1238249"/>
            <a:ext cx="8293100" cy="2596903"/>
          </a:xfrm>
        </p:spPr>
        <p:txBody>
          <a:bodyPr/>
          <a:lstStyle/>
          <a:p>
            <a:r>
              <a:rPr lang="en-US" sz="2000" dirty="0">
                <a:solidFill>
                  <a:schemeClr val="tx1"/>
                </a:solidFill>
              </a:rPr>
              <a:t>Remote handling points mimic </a:t>
            </a:r>
            <a:r>
              <a:rPr lang="en-US" sz="2000" dirty="0" err="1">
                <a:solidFill>
                  <a:schemeClr val="tx1"/>
                </a:solidFill>
              </a:rPr>
              <a:t>NuMI</a:t>
            </a:r>
            <a:r>
              <a:rPr lang="en-US" sz="2000" dirty="0">
                <a:solidFill>
                  <a:schemeClr val="tx1"/>
                </a:solidFill>
              </a:rPr>
              <a:t> design &amp; allow for C.G. of entire integrated Horn A &amp; Target assembly to be located within lift clamps.</a:t>
            </a:r>
          </a:p>
          <a:p>
            <a:r>
              <a:rPr lang="en-US" sz="2000" dirty="0">
                <a:solidFill>
                  <a:schemeClr val="tx1"/>
                </a:solidFill>
              </a:rPr>
              <a:t>Current C.G. &amp; weight totals are conservative, since they assume a “dummy” target (dummy default is 100% steel). C.G. will shift D.S.</a:t>
            </a:r>
          </a:p>
          <a:p>
            <a:r>
              <a:rPr lang="en-US" sz="2000" dirty="0">
                <a:solidFill>
                  <a:schemeClr val="tx1"/>
                </a:solidFill>
              </a:rPr>
              <a:t>Assembly support feet locations are locked &amp; agreed on.</a:t>
            </a:r>
          </a:p>
          <a:p>
            <a:r>
              <a:rPr lang="en-US" sz="2000" dirty="0">
                <a:solidFill>
                  <a:schemeClr val="tx1"/>
                </a:solidFill>
              </a:rPr>
              <a:t>All remote handling parameters for weight, lift clamp spacing, and support feet position are agreed on &amp; approved in specification sheet.</a:t>
            </a:r>
          </a:p>
        </p:txBody>
      </p:sp>
      <p:pic>
        <p:nvPicPr>
          <p:cNvPr id="12" name="Picture 11">
            <a:extLst>
              <a:ext uri="{FF2B5EF4-FFF2-40B4-BE49-F238E27FC236}">
                <a16:creationId xmlns:a16="http://schemas.microsoft.com/office/drawing/2014/main" id="{00000000-0008-0000-2500-00001800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82" y="4169106"/>
            <a:ext cx="2625691" cy="2106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0000000-0008-0000-2500-00001A000000}"/>
              </a:ext>
            </a:extLst>
          </p:cNvPr>
          <p:cNvPicPr>
            <a:picLocks noChangeAspect="1"/>
          </p:cNvPicPr>
          <p:nvPr/>
        </p:nvPicPr>
        <p:blipFill>
          <a:blip r:embed="rId3"/>
          <a:stretch>
            <a:fillRect/>
          </a:stretch>
        </p:blipFill>
        <p:spPr>
          <a:xfrm>
            <a:off x="3311372" y="4144137"/>
            <a:ext cx="2304383" cy="2072048"/>
          </a:xfrm>
          <a:prstGeom prst="rect">
            <a:avLst/>
          </a:prstGeom>
        </p:spPr>
      </p:pic>
      <p:sp>
        <p:nvSpPr>
          <p:cNvPr id="10" name="Rectangle 9">
            <a:extLst>
              <a:ext uri="{FF2B5EF4-FFF2-40B4-BE49-F238E27FC236}">
                <a16:creationId xmlns:a16="http://schemas.microsoft.com/office/drawing/2014/main" id="{FB7D9985-8F58-4B51-A929-0C07D61C3F39}"/>
              </a:ext>
            </a:extLst>
          </p:cNvPr>
          <p:cNvSpPr/>
          <p:nvPr/>
        </p:nvSpPr>
        <p:spPr>
          <a:xfrm>
            <a:off x="3311372" y="4144137"/>
            <a:ext cx="2432480" cy="210151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338BA8-B20A-4137-9FCF-3455F45EB89A}"/>
              </a:ext>
            </a:extLst>
          </p:cNvPr>
          <p:cNvSpPr/>
          <p:nvPr/>
        </p:nvSpPr>
        <p:spPr>
          <a:xfrm>
            <a:off x="525882" y="4144137"/>
            <a:ext cx="2714468" cy="210600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54A4198-2E5C-4FF8-B4F0-3A0A120D2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188" y="4281776"/>
            <a:ext cx="2865112" cy="18806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B3309E0-FD28-4368-9FD5-AB38731052F8}"/>
              </a:ext>
            </a:extLst>
          </p:cNvPr>
          <p:cNvSpPr/>
          <p:nvPr/>
        </p:nvSpPr>
        <p:spPr>
          <a:xfrm>
            <a:off x="5814874" y="4144137"/>
            <a:ext cx="2927532" cy="210600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56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&amp; Specifications Document</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22</a:t>
            </a:fld>
            <a:endParaRPr lang="en-US" dirty="0"/>
          </a:p>
        </p:txBody>
      </p:sp>
      <p:sp>
        <p:nvSpPr>
          <p:cNvPr id="6" name="Content Placeholder 5"/>
          <p:cNvSpPr>
            <a:spLocks noGrp="1"/>
          </p:cNvSpPr>
          <p:nvPr>
            <p:ph idx="13"/>
          </p:nvPr>
        </p:nvSpPr>
        <p:spPr>
          <a:xfrm>
            <a:off x="457200" y="1238250"/>
            <a:ext cx="8293100" cy="739604"/>
          </a:xfrm>
        </p:spPr>
        <p:txBody>
          <a:bodyPr/>
          <a:lstStyle/>
          <a:p>
            <a:r>
              <a:rPr lang="en-US" sz="2000" dirty="0">
                <a:solidFill>
                  <a:schemeClr val="tx1"/>
                </a:solidFill>
              </a:rPr>
              <a:t>Parameters &amp; Specifications Document captures all engineering details that are being created to meet requirements &amp; interfaces.</a:t>
            </a:r>
          </a:p>
          <a:p>
            <a:r>
              <a:rPr lang="en-US" sz="2000" dirty="0">
                <a:solidFill>
                  <a:schemeClr val="tx1"/>
                </a:solidFill>
              </a:rPr>
              <a:t>Let’s </a:t>
            </a:r>
            <a:r>
              <a:rPr lang="en-US" sz="2000" dirty="0">
                <a:solidFill>
                  <a:schemeClr val="tx1"/>
                </a:solidFill>
                <a:hlinkClick r:id="rId2"/>
              </a:rPr>
              <a:t>take a look</a:t>
            </a:r>
            <a:r>
              <a:rPr lang="en-US" sz="2000" dirty="0">
                <a:solidFill>
                  <a:schemeClr val="tx1"/>
                </a:solidFill>
              </a:rPr>
              <a:t>!</a:t>
            </a:r>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7" name="Footer Placeholder 3">
            <a:extLst>
              <a:ext uri="{FF2B5EF4-FFF2-40B4-BE49-F238E27FC236}">
                <a16:creationId xmlns:a16="http://schemas.microsoft.com/office/drawing/2014/main" id="{44AF47AB-6910-4F0C-9586-57D832394EBC}"/>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10" name="Picture 9">
            <a:extLst>
              <a:ext uri="{FF2B5EF4-FFF2-40B4-BE49-F238E27FC236}">
                <a16:creationId xmlns:a16="http://schemas.microsoft.com/office/drawing/2014/main" id="{D5FB85C4-E299-476C-976C-5C547EE61DCA}"/>
              </a:ext>
            </a:extLst>
          </p:cNvPr>
          <p:cNvPicPr>
            <a:picLocks noChangeAspect="1"/>
          </p:cNvPicPr>
          <p:nvPr/>
        </p:nvPicPr>
        <p:blipFill>
          <a:blip r:embed="rId3"/>
          <a:stretch>
            <a:fillRect/>
          </a:stretch>
        </p:blipFill>
        <p:spPr>
          <a:xfrm>
            <a:off x="1331935" y="2529880"/>
            <a:ext cx="6471514" cy="3655257"/>
          </a:xfrm>
          <a:prstGeom prst="rect">
            <a:avLst/>
          </a:prstGeom>
        </p:spPr>
      </p:pic>
      <p:sp>
        <p:nvSpPr>
          <p:cNvPr id="12" name="Rectangle 11">
            <a:extLst>
              <a:ext uri="{FF2B5EF4-FFF2-40B4-BE49-F238E27FC236}">
                <a16:creationId xmlns:a16="http://schemas.microsoft.com/office/drawing/2014/main" id="{8C4C8791-D8EF-4EC1-8BC4-DDC66D05EE30}"/>
              </a:ext>
            </a:extLst>
          </p:cNvPr>
          <p:cNvSpPr/>
          <p:nvPr/>
        </p:nvSpPr>
        <p:spPr>
          <a:xfrm>
            <a:off x="1331935" y="2529880"/>
            <a:ext cx="6480129" cy="365525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93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564D-1385-439C-A29C-80920A66DE98}"/>
              </a:ext>
            </a:extLst>
          </p:cNvPr>
          <p:cNvSpPr>
            <a:spLocks noGrp="1"/>
          </p:cNvSpPr>
          <p:nvPr>
            <p:ph type="title"/>
          </p:nvPr>
        </p:nvSpPr>
        <p:spPr/>
        <p:txBody>
          <a:bodyPr/>
          <a:lstStyle/>
          <a:p>
            <a:r>
              <a:rPr lang="en-US" dirty="0"/>
              <a:t>Summary</a:t>
            </a:r>
          </a:p>
        </p:txBody>
      </p:sp>
      <p:sp>
        <p:nvSpPr>
          <p:cNvPr id="5" name="Slide Number Placeholder 4">
            <a:extLst>
              <a:ext uri="{FF2B5EF4-FFF2-40B4-BE49-F238E27FC236}">
                <a16:creationId xmlns:a16="http://schemas.microsoft.com/office/drawing/2014/main" id="{66D7A991-1904-406A-B52E-D4644C1D038F}"/>
              </a:ext>
            </a:extLst>
          </p:cNvPr>
          <p:cNvSpPr>
            <a:spLocks noGrp="1"/>
          </p:cNvSpPr>
          <p:nvPr>
            <p:ph type="sldNum" sz="quarter" idx="12"/>
          </p:nvPr>
        </p:nvSpPr>
        <p:spPr/>
        <p:txBody>
          <a:bodyPr/>
          <a:lstStyle/>
          <a:p>
            <a:pPr>
              <a:defRPr/>
            </a:pPr>
            <a:fld id="{0C39C72E-2A13-EB4D-AD45-6D4E6ACAED8D}" type="slidenum">
              <a:rPr lang="en-US" smtClean="0"/>
              <a:pPr>
                <a:defRPr/>
              </a:pPr>
              <a:t>23</a:t>
            </a:fld>
            <a:endParaRPr lang="en-US" dirty="0"/>
          </a:p>
        </p:txBody>
      </p:sp>
      <p:sp>
        <p:nvSpPr>
          <p:cNvPr id="9" name="Content Placeholder 5">
            <a:extLst>
              <a:ext uri="{FF2B5EF4-FFF2-40B4-BE49-F238E27FC236}">
                <a16:creationId xmlns:a16="http://schemas.microsoft.com/office/drawing/2014/main" id="{98AC8EF8-537B-44F0-B363-50C1784799C3}"/>
              </a:ext>
            </a:extLst>
          </p:cNvPr>
          <p:cNvSpPr>
            <a:spLocks noGrp="1"/>
          </p:cNvSpPr>
          <p:nvPr>
            <p:ph idx="13"/>
          </p:nvPr>
        </p:nvSpPr>
        <p:spPr>
          <a:xfrm>
            <a:off x="457200" y="1238250"/>
            <a:ext cx="8293100" cy="5026748"/>
          </a:xfrm>
        </p:spPr>
        <p:txBody>
          <a:bodyPr/>
          <a:lstStyle/>
          <a:p>
            <a:r>
              <a:rPr lang="en-US" sz="2000" dirty="0">
                <a:solidFill>
                  <a:schemeClr val="tx1"/>
                </a:solidFill>
              </a:rPr>
              <a:t>Requirements are known, clearly stated, and drive the design of Horn Systems, starting with Prototype Horn A.</a:t>
            </a:r>
          </a:p>
          <a:p>
            <a:r>
              <a:rPr lang="en-US" sz="2000" dirty="0">
                <a:solidFill>
                  <a:schemeClr val="tx1"/>
                </a:solidFill>
              </a:rPr>
              <a:t>Interfaces for Prototype Horn A are entered, &amp; peer reviewed. </a:t>
            </a:r>
          </a:p>
          <a:p>
            <a:r>
              <a:rPr lang="en-US" sz="2000" dirty="0">
                <a:solidFill>
                  <a:schemeClr val="tx1"/>
                </a:solidFill>
              </a:rPr>
              <a:t>Horn A Parameters &amp; Specifications are well defined, and fully apply to the design &amp; fabrication of Prototype Horn A.</a:t>
            </a:r>
          </a:p>
          <a:p>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r>
              <a:rPr lang="en-US" sz="2000" u="sng" dirty="0">
                <a:solidFill>
                  <a:schemeClr val="tx1"/>
                </a:solidFill>
              </a:rPr>
              <a:t>Each of these major project control documents are under change control and reflect design decisions evident on Horn A &amp; the supporting analysis work.</a:t>
            </a:r>
          </a:p>
          <a:p>
            <a:pPr marL="0" indent="0">
              <a:buNone/>
            </a:pPr>
            <a:r>
              <a:rPr lang="en-US" sz="2000" dirty="0">
                <a:solidFill>
                  <a:schemeClr val="tx1"/>
                </a:solidFill>
              </a:rPr>
              <a:t>							 </a:t>
            </a:r>
            <a:r>
              <a:rPr lang="en-US" sz="2400" dirty="0">
                <a:solidFill>
                  <a:schemeClr val="tx1"/>
                </a:solidFill>
              </a:rPr>
              <a:t>Questions?</a:t>
            </a:r>
          </a:p>
          <a:p>
            <a:endParaRPr lang="en-US" dirty="0"/>
          </a:p>
        </p:txBody>
      </p:sp>
      <p:sp>
        <p:nvSpPr>
          <p:cNvPr id="8" name="Date Placeholder 2">
            <a:extLst>
              <a:ext uri="{FF2B5EF4-FFF2-40B4-BE49-F238E27FC236}">
                <a16:creationId xmlns:a16="http://schemas.microsoft.com/office/drawing/2014/main" id="{FBA557AC-25FE-435C-B7CC-563FC74DC0CA}"/>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12" name="Footer Placeholder 3">
            <a:extLst>
              <a:ext uri="{FF2B5EF4-FFF2-40B4-BE49-F238E27FC236}">
                <a16:creationId xmlns:a16="http://schemas.microsoft.com/office/drawing/2014/main" id="{12F4C9BA-9B69-4E12-8AA8-43D3956924EF}"/>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sp>
        <p:nvSpPr>
          <p:cNvPr id="14" name="Rectangle 13">
            <a:extLst>
              <a:ext uri="{FF2B5EF4-FFF2-40B4-BE49-F238E27FC236}">
                <a16:creationId xmlns:a16="http://schemas.microsoft.com/office/drawing/2014/main" id="{A8CBF855-BA9F-444C-9E0A-04DEF59419AA}"/>
              </a:ext>
            </a:extLst>
          </p:cNvPr>
          <p:cNvSpPr/>
          <p:nvPr/>
        </p:nvSpPr>
        <p:spPr>
          <a:xfrm>
            <a:off x="1766657" y="3569868"/>
            <a:ext cx="5681708" cy="73096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2616A8D-23E6-452D-80C6-76D81F85B5CC}"/>
              </a:ext>
            </a:extLst>
          </p:cNvPr>
          <p:cNvPicPr>
            <a:picLocks noChangeAspect="1"/>
          </p:cNvPicPr>
          <p:nvPr/>
        </p:nvPicPr>
        <p:blipFill>
          <a:blip r:embed="rId2"/>
          <a:stretch>
            <a:fillRect/>
          </a:stretch>
        </p:blipFill>
        <p:spPr>
          <a:xfrm>
            <a:off x="1927225" y="3630552"/>
            <a:ext cx="5353050" cy="609600"/>
          </a:xfrm>
          <a:prstGeom prst="rect">
            <a:avLst/>
          </a:prstGeom>
        </p:spPr>
      </p:pic>
    </p:spTree>
    <p:extLst>
      <p:ext uri="{BB962C8B-B14F-4D97-AF65-F5344CB8AC3E}">
        <p14:creationId xmlns:p14="http://schemas.microsoft.com/office/powerpoint/2010/main" val="144515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CERN EDMS Requirement Listing</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3</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10" name="Footer Placeholder 3">
            <a:extLst>
              <a:ext uri="{FF2B5EF4-FFF2-40B4-BE49-F238E27FC236}">
                <a16:creationId xmlns:a16="http://schemas.microsoft.com/office/drawing/2014/main" id="{996C0C8E-C09B-48E0-B66D-8B1D195DE494}"/>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8" name="Picture 7">
            <a:extLst>
              <a:ext uri="{FF2B5EF4-FFF2-40B4-BE49-F238E27FC236}">
                <a16:creationId xmlns:a16="http://schemas.microsoft.com/office/drawing/2014/main" id="{6258F0D6-474E-499F-8740-7246F5362883}"/>
              </a:ext>
            </a:extLst>
          </p:cNvPr>
          <p:cNvPicPr>
            <a:picLocks noChangeAspect="1"/>
          </p:cNvPicPr>
          <p:nvPr/>
        </p:nvPicPr>
        <p:blipFill>
          <a:blip r:embed="rId2"/>
          <a:stretch>
            <a:fillRect/>
          </a:stretch>
        </p:blipFill>
        <p:spPr>
          <a:xfrm>
            <a:off x="625218" y="1631823"/>
            <a:ext cx="8093331" cy="2477725"/>
          </a:xfrm>
          <a:prstGeom prst="rect">
            <a:avLst/>
          </a:prstGeom>
        </p:spPr>
      </p:pic>
      <p:sp>
        <p:nvSpPr>
          <p:cNvPr id="9" name="Rectangle 8">
            <a:extLst>
              <a:ext uri="{FF2B5EF4-FFF2-40B4-BE49-F238E27FC236}">
                <a16:creationId xmlns:a16="http://schemas.microsoft.com/office/drawing/2014/main" id="{8483BA92-7811-4782-BE35-1D2BE7CB4280}"/>
              </a:ext>
            </a:extLst>
          </p:cNvPr>
          <p:cNvSpPr/>
          <p:nvPr/>
        </p:nvSpPr>
        <p:spPr>
          <a:xfrm>
            <a:off x="1085795" y="2862373"/>
            <a:ext cx="2060686" cy="15775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571998-D52D-4E6C-B744-30DD16AD16CE}"/>
              </a:ext>
            </a:extLst>
          </p:cNvPr>
          <p:cNvPicPr>
            <a:picLocks noChangeAspect="1"/>
          </p:cNvPicPr>
          <p:nvPr/>
        </p:nvPicPr>
        <p:blipFill>
          <a:blip r:embed="rId3"/>
          <a:stretch>
            <a:fillRect/>
          </a:stretch>
        </p:blipFill>
        <p:spPr>
          <a:xfrm>
            <a:off x="1922035" y="4668578"/>
            <a:ext cx="5638800" cy="1295400"/>
          </a:xfrm>
          <a:prstGeom prst="rect">
            <a:avLst/>
          </a:prstGeom>
        </p:spPr>
      </p:pic>
      <p:sp>
        <p:nvSpPr>
          <p:cNvPr id="12" name="Rectangle 11">
            <a:extLst>
              <a:ext uri="{FF2B5EF4-FFF2-40B4-BE49-F238E27FC236}">
                <a16:creationId xmlns:a16="http://schemas.microsoft.com/office/drawing/2014/main" id="{733F42F1-DD26-4E7E-A857-EE0B0E946055}"/>
              </a:ext>
            </a:extLst>
          </p:cNvPr>
          <p:cNvSpPr/>
          <p:nvPr/>
        </p:nvSpPr>
        <p:spPr>
          <a:xfrm>
            <a:off x="1922035" y="5316278"/>
            <a:ext cx="4266460" cy="26758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09E144-65D3-4649-8251-441867136C86}"/>
              </a:ext>
            </a:extLst>
          </p:cNvPr>
          <p:cNvSpPr/>
          <p:nvPr/>
        </p:nvSpPr>
        <p:spPr>
          <a:xfrm>
            <a:off x="736847" y="1709298"/>
            <a:ext cx="7847860" cy="231228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09CAC3-F25A-4838-9864-0D08002815FC}"/>
              </a:ext>
            </a:extLst>
          </p:cNvPr>
          <p:cNvSpPr/>
          <p:nvPr/>
        </p:nvSpPr>
        <p:spPr>
          <a:xfrm>
            <a:off x="1752600" y="4570741"/>
            <a:ext cx="5977670" cy="158129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5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CERN EDMS Requirement Listing</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4</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10" name="Footer Placeholder 3">
            <a:extLst>
              <a:ext uri="{FF2B5EF4-FFF2-40B4-BE49-F238E27FC236}">
                <a16:creationId xmlns:a16="http://schemas.microsoft.com/office/drawing/2014/main" id="{996C0C8E-C09B-48E0-B66D-8B1D195DE494}"/>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graphicFrame>
        <p:nvGraphicFramePr>
          <p:cNvPr id="7" name="Table 6">
            <a:extLst>
              <a:ext uri="{FF2B5EF4-FFF2-40B4-BE49-F238E27FC236}">
                <a16:creationId xmlns:a16="http://schemas.microsoft.com/office/drawing/2014/main" id="{C8D77FA5-9378-45B8-9640-90C2752F8001}"/>
              </a:ext>
            </a:extLst>
          </p:cNvPr>
          <p:cNvGraphicFramePr>
            <a:graphicFrameLocks noGrp="1"/>
          </p:cNvGraphicFramePr>
          <p:nvPr>
            <p:extLst>
              <p:ext uri="{D42A27DB-BD31-4B8C-83A1-F6EECF244321}">
                <p14:modId xmlns:p14="http://schemas.microsoft.com/office/powerpoint/2010/main" val="1996458884"/>
              </p:ext>
            </p:extLst>
          </p:nvPr>
        </p:nvGraphicFramePr>
        <p:xfrm>
          <a:off x="457200" y="1158776"/>
          <a:ext cx="8289925" cy="4727319"/>
        </p:xfrm>
        <a:graphic>
          <a:graphicData uri="http://schemas.openxmlformats.org/drawingml/2006/table">
            <a:tbl>
              <a:tblPr>
                <a:tableStyleId>{5C22544A-7EE6-4342-B048-85BDC9FD1C3A}</a:tableStyleId>
              </a:tblPr>
              <a:tblGrid>
                <a:gridCol w="853898">
                  <a:extLst>
                    <a:ext uri="{9D8B030D-6E8A-4147-A177-3AD203B41FA5}">
                      <a16:colId xmlns:a16="http://schemas.microsoft.com/office/drawing/2014/main" val="317367503"/>
                    </a:ext>
                  </a:extLst>
                </a:gridCol>
                <a:gridCol w="1298636">
                  <a:extLst>
                    <a:ext uri="{9D8B030D-6E8A-4147-A177-3AD203B41FA5}">
                      <a16:colId xmlns:a16="http://schemas.microsoft.com/office/drawing/2014/main" val="2903191293"/>
                    </a:ext>
                  </a:extLst>
                </a:gridCol>
                <a:gridCol w="2810747">
                  <a:extLst>
                    <a:ext uri="{9D8B030D-6E8A-4147-A177-3AD203B41FA5}">
                      <a16:colId xmlns:a16="http://schemas.microsoft.com/office/drawing/2014/main" val="2419853403"/>
                    </a:ext>
                  </a:extLst>
                </a:gridCol>
                <a:gridCol w="3326644">
                  <a:extLst>
                    <a:ext uri="{9D8B030D-6E8A-4147-A177-3AD203B41FA5}">
                      <a16:colId xmlns:a16="http://schemas.microsoft.com/office/drawing/2014/main" val="3086375120"/>
                    </a:ext>
                  </a:extLst>
                </a:gridCol>
              </a:tblGrid>
              <a:tr h="125724">
                <a:tc>
                  <a:txBody>
                    <a:bodyPr/>
                    <a:lstStyle/>
                    <a:p>
                      <a:pPr algn="l" fontAlgn="t"/>
                      <a:r>
                        <a:rPr lang="en-US" sz="1100" u="none" strike="noStrike">
                          <a:effectLst/>
                        </a:rPr>
                        <a:t>id</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Artifact Type</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Name</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Primary Text</a:t>
                      </a:r>
                      <a:endParaRPr lang="en-US" sz="1100" b="0" i="0" u="none" strike="noStrike">
                        <a:solidFill>
                          <a:srgbClr val="000000"/>
                        </a:solidFill>
                        <a:effectLst/>
                        <a:latin typeface="Arial" panose="020B0604020202020204" pitchFamily="34" charset="0"/>
                      </a:endParaRPr>
                    </a:p>
                  </a:txBody>
                  <a:tcPr marL="4782" marR="4782" marT="4782" marB="0"/>
                </a:tc>
                <a:extLst>
                  <a:ext uri="{0D108BD9-81ED-4DB2-BD59-A6C34878D82A}">
                    <a16:rowId xmlns:a16="http://schemas.microsoft.com/office/drawing/2014/main" val="2127686952"/>
                  </a:ext>
                </a:extLst>
              </a:tr>
              <a:tr h="685770">
                <a:tc>
                  <a:txBody>
                    <a:bodyPr/>
                    <a:lstStyle/>
                    <a:p>
                      <a:pPr algn="r" fontAlgn="t"/>
                      <a:r>
                        <a:rPr lang="en-US" sz="1100" u="none" strike="noStrike" dirty="0">
                          <a:effectLst/>
                          <a:highlight>
                            <a:srgbClr val="FFFF00"/>
                          </a:highlight>
                        </a:rPr>
                        <a:t>1299</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event rate</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dirty="0">
                          <a:effectLst/>
                        </a:rPr>
                        <a:t>The horns shall be designed to maximize the neutrino event rate in the far detectors in the desired energy range that covers the first and second neutrino oscillation maxima</a:t>
                      </a:r>
                      <a:endParaRPr lang="en-US" sz="1100" b="0" i="0" u="none" strike="noStrike" dirty="0">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1614540053"/>
                  </a:ext>
                </a:extLst>
              </a:tr>
              <a:tr h="411462">
                <a:tc>
                  <a:txBody>
                    <a:bodyPr/>
                    <a:lstStyle/>
                    <a:p>
                      <a:pPr algn="r" fontAlgn="t"/>
                      <a:r>
                        <a:rPr lang="en-US" sz="1100" u="none" strike="noStrike" dirty="0">
                          <a:effectLst/>
                          <a:highlight>
                            <a:srgbClr val="FFFF00"/>
                          </a:highlight>
                        </a:rPr>
                        <a:t>1300</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dirty="0">
                          <a:effectLst/>
                        </a:rPr>
                        <a:t>Requirement</a:t>
                      </a:r>
                      <a:endParaRPr lang="en-US" sz="1100" b="0" i="0" u="none" strike="noStrike" dirty="0">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conductor heating</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The horns shall have conductors that are able to endure the combined heat load from beam heating and resistive heating</a:t>
                      </a:r>
                      <a:endParaRPr lang="en-US" sz="1100" b="0" i="0" u="none" strike="noStrike">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1491618141"/>
                  </a:ext>
                </a:extLst>
              </a:tr>
              <a:tr h="411462">
                <a:tc>
                  <a:txBody>
                    <a:bodyPr/>
                    <a:lstStyle/>
                    <a:p>
                      <a:pPr algn="r" fontAlgn="t"/>
                      <a:r>
                        <a:rPr lang="en-US" sz="1100" u="none" strike="noStrike" dirty="0">
                          <a:effectLst/>
                          <a:highlight>
                            <a:srgbClr val="FFFF00"/>
                          </a:highlight>
                        </a:rPr>
                        <a:t>1301</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dirty="0">
                          <a:effectLst/>
                        </a:rPr>
                        <a:t>Horns - conductor thickness</a:t>
                      </a:r>
                      <a:endParaRPr lang="en-US" sz="1100" b="0" i="0" u="none" strike="noStrike" dirty="0">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The horns shall have inner conductors whose thicknesses are minimized to avoid absorbing the mesons</a:t>
                      </a:r>
                      <a:endParaRPr lang="en-US" sz="1100" b="0" i="0" u="none" strike="noStrike">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2748856233"/>
                  </a:ext>
                </a:extLst>
              </a:tr>
              <a:tr h="411462">
                <a:tc>
                  <a:txBody>
                    <a:bodyPr/>
                    <a:lstStyle/>
                    <a:p>
                      <a:pPr algn="r" fontAlgn="t"/>
                      <a:r>
                        <a:rPr lang="en-US" sz="1100" u="none" strike="noStrike" dirty="0">
                          <a:effectLst/>
                          <a:highlight>
                            <a:srgbClr val="FFFF00"/>
                          </a:highlight>
                        </a:rPr>
                        <a:t>1302</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conductor stresses</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The horns shall survive repetitive thermal and magnetic stresses over a minimum of 100,000,000 pulses</a:t>
                      </a:r>
                      <a:endParaRPr lang="en-US" sz="1100" b="0" i="0" u="none" strike="noStrike">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2227134765"/>
                  </a:ext>
                </a:extLst>
              </a:tr>
              <a:tr h="411462">
                <a:tc>
                  <a:txBody>
                    <a:bodyPr/>
                    <a:lstStyle/>
                    <a:p>
                      <a:pPr algn="r" fontAlgn="t"/>
                      <a:r>
                        <a:rPr lang="en-US" sz="1100" u="none" strike="noStrike" dirty="0">
                          <a:effectLst/>
                          <a:highlight>
                            <a:srgbClr val="FFFF00"/>
                          </a:highlight>
                        </a:rPr>
                        <a:t>1303</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remote operation</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The horns shall have connections that are able to be made or unmade remotely</a:t>
                      </a:r>
                      <a:endParaRPr lang="en-US" sz="1100" b="0" i="0" u="none" strike="noStrike">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3841193225"/>
                  </a:ext>
                </a:extLst>
              </a:tr>
              <a:tr h="552592">
                <a:tc>
                  <a:txBody>
                    <a:bodyPr/>
                    <a:lstStyle/>
                    <a:p>
                      <a:pPr algn="r" fontAlgn="t"/>
                      <a:r>
                        <a:rPr lang="en-US" sz="1100" u="none" strike="noStrike" dirty="0">
                          <a:effectLst/>
                          <a:highlight>
                            <a:srgbClr val="FFFF00"/>
                          </a:highlight>
                        </a:rPr>
                        <a:t>1304</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target fitting</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dirty="0">
                          <a:effectLst/>
                        </a:rPr>
                        <a:t>Horn A shall accommodate the target support tube fitting through the inner conductor with a nominal 5mm radial clearance.</a:t>
                      </a:r>
                      <a:endParaRPr lang="en-US" sz="1100" b="0" i="0" u="none" strike="noStrike" dirty="0">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3243228371"/>
                  </a:ext>
                </a:extLst>
              </a:tr>
              <a:tr h="274308">
                <a:tc>
                  <a:txBody>
                    <a:bodyPr/>
                    <a:lstStyle/>
                    <a:p>
                      <a:pPr algn="r" fontAlgn="t"/>
                      <a:r>
                        <a:rPr lang="en-US" sz="1100" u="none" strike="noStrike" dirty="0">
                          <a:effectLst/>
                          <a:highlight>
                            <a:srgbClr val="FFFF00"/>
                          </a:highlight>
                        </a:rPr>
                        <a:t>1305</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inert gas</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The horns shall be filled and actively flushed with inert gas</a:t>
                      </a:r>
                      <a:endParaRPr lang="en-US" sz="1100" b="0" i="0" u="none" strike="noStrike">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141112609"/>
                  </a:ext>
                </a:extLst>
              </a:tr>
              <a:tr h="274308">
                <a:tc>
                  <a:txBody>
                    <a:bodyPr/>
                    <a:lstStyle/>
                    <a:p>
                      <a:pPr algn="r" fontAlgn="t"/>
                      <a:r>
                        <a:rPr lang="en-US" sz="1100" u="none" strike="noStrike" dirty="0">
                          <a:effectLst/>
                          <a:highlight>
                            <a:srgbClr val="FFFF00"/>
                          </a:highlight>
                        </a:rPr>
                        <a:t>1306</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exhaust hydrogen</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The horns shall have the provision to exhaust accumulated hydrogen gas</a:t>
                      </a:r>
                      <a:endParaRPr lang="en-US" sz="1100" b="0" i="0" u="none" strike="noStrike">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1436729820"/>
                  </a:ext>
                </a:extLst>
              </a:tr>
              <a:tr h="411462">
                <a:tc>
                  <a:txBody>
                    <a:bodyPr/>
                    <a:lstStyle/>
                    <a:p>
                      <a:pPr algn="r" fontAlgn="t"/>
                      <a:r>
                        <a:rPr lang="en-US" sz="1100" u="none" strike="noStrike" dirty="0">
                          <a:effectLst/>
                          <a:highlight>
                            <a:srgbClr val="FFFF00"/>
                          </a:highlight>
                        </a:rPr>
                        <a:t>1307</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conductor shape</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The horns shall be constructed of aluminum for maximum event rate and ease of manufacturing.</a:t>
                      </a:r>
                      <a:endParaRPr lang="en-US" sz="1100" b="0" i="0" u="none" strike="noStrike">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2106885867"/>
                  </a:ext>
                </a:extLst>
              </a:tr>
              <a:tr h="548615">
                <a:tc>
                  <a:txBody>
                    <a:bodyPr/>
                    <a:lstStyle/>
                    <a:p>
                      <a:pPr algn="r" fontAlgn="t"/>
                      <a:r>
                        <a:rPr lang="en-US" sz="1100" u="none" strike="noStrike" dirty="0">
                          <a:effectLst/>
                          <a:highlight>
                            <a:srgbClr val="FFFF00"/>
                          </a:highlight>
                        </a:rPr>
                        <a:t>1308</a:t>
                      </a:r>
                      <a:endParaRPr lang="en-US" sz="1100" b="0" i="0" u="none" strike="noStrike" dirty="0">
                        <a:solidFill>
                          <a:srgbClr val="000000"/>
                        </a:solidFill>
                        <a:effectLst/>
                        <a:highlight>
                          <a:srgbClr val="FFFF00"/>
                        </a:highlight>
                        <a:latin typeface="Arial" panose="020B0604020202020204" pitchFamily="34" charset="0"/>
                      </a:endParaRPr>
                    </a:p>
                  </a:txBody>
                  <a:tcPr marL="4782" marR="4782" marT="4782" marB="0"/>
                </a:tc>
                <a:tc>
                  <a:txBody>
                    <a:bodyPr/>
                    <a:lstStyle/>
                    <a:p>
                      <a:pPr algn="l" fontAlgn="t"/>
                      <a:r>
                        <a:rPr lang="en-US" sz="1100" u="none" strike="noStrike">
                          <a:effectLst/>
                        </a:rPr>
                        <a:t>Requirement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a:effectLst/>
                        </a:rPr>
                        <a:t>Horns - water drain port</a:t>
                      </a:r>
                      <a:endParaRPr lang="en-US" sz="1100" b="0" i="0" u="none" strike="noStrike">
                        <a:solidFill>
                          <a:srgbClr val="000000"/>
                        </a:solidFill>
                        <a:effectLst/>
                        <a:latin typeface="Arial" panose="020B0604020202020204" pitchFamily="34" charset="0"/>
                      </a:endParaRPr>
                    </a:p>
                  </a:txBody>
                  <a:tcPr marL="4782" marR="4782" marT="4782" marB="0"/>
                </a:tc>
                <a:tc>
                  <a:txBody>
                    <a:bodyPr/>
                    <a:lstStyle/>
                    <a:p>
                      <a:pPr algn="l" fontAlgn="t"/>
                      <a:r>
                        <a:rPr lang="en-US" sz="1100" u="none" strike="noStrike" dirty="0">
                          <a:effectLst/>
                        </a:rPr>
                        <a:t>The horns shall minimize the required size and locational impact of the water drain ports, to minimize magnetic field distortion. </a:t>
                      </a:r>
                      <a:endParaRPr lang="en-US" sz="1100" b="0" i="0" u="none" strike="noStrike" dirty="0">
                        <a:solidFill>
                          <a:srgbClr val="000000"/>
                        </a:solidFill>
                        <a:effectLst/>
                        <a:latin typeface="Calibri" panose="020F0502020204030204" pitchFamily="34" charset="0"/>
                      </a:endParaRPr>
                    </a:p>
                  </a:txBody>
                  <a:tcPr marL="4782" marR="4782" marT="4782" marB="0"/>
                </a:tc>
                <a:extLst>
                  <a:ext uri="{0D108BD9-81ED-4DB2-BD59-A6C34878D82A}">
                    <a16:rowId xmlns:a16="http://schemas.microsoft.com/office/drawing/2014/main" val="1195698246"/>
                  </a:ext>
                </a:extLst>
              </a:tr>
            </a:tbl>
          </a:graphicData>
        </a:graphic>
      </p:graphicFrame>
      <p:sp>
        <p:nvSpPr>
          <p:cNvPr id="8" name="Rectangle 7">
            <a:extLst>
              <a:ext uri="{FF2B5EF4-FFF2-40B4-BE49-F238E27FC236}">
                <a16:creationId xmlns:a16="http://schemas.microsoft.com/office/drawing/2014/main" id="{7582932E-8BE8-4924-A59D-B56373415443}"/>
              </a:ext>
            </a:extLst>
          </p:cNvPr>
          <p:cNvSpPr/>
          <p:nvPr/>
        </p:nvSpPr>
        <p:spPr>
          <a:xfrm>
            <a:off x="457200" y="1158775"/>
            <a:ext cx="8293100" cy="472731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42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CERN EDMS Requirement Listing</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5</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10" name="Footer Placeholder 3">
            <a:extLst>
              <a:ext uri="{FF2B5EF4-FFF2-40B4-BE49-F238E27FC236}">
                <a16:creationId xmlns:a16="http://schemas.microsoft.com/office/drawing/2014/main" id="{996C0C8E-C09B-48E0-B66D-8B1D195DE494}"/>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graphicFrame>
        <p:nvGraphicFramePr>
          <p:cNvPr id="3" name="Table 2">
            <a:extLst>
              <a:ext uri="{FF2B5EF4-FFF2-40B4-BE49-F238E27FC236}">
                <a16:creationId xmlns:a16="http://schemas.microsoft.com/office/drawing/2014/main" id="{8460441D-CC1E-4A58-9FA7-710ACEE14E63}"/>
              </a:ext>
            </a:extLst>
          </p:cNvPr>
          <p:cNvGraphicFramePr>
            <a:graphicFrameLocks noGrp="1"/>
          </p:cNvGraphicFramePr>
          <p:nvPr>
            <p:extLst>
              <p:ext uri="{D42A27DB-BD31-4B8C-83A1-F6EECF244321}">
                <p14:modId xmlns:p14="http://schemas.microsoft.com/office/powerpoint/2010/main" val="3093281384"/>
              </p:ext>
            </p:extLst>
          </p:nvPr>
        </p:nvGraphicFramePr>
        <p:xfrm>
          <a:off x="454025" y="1117859"/>
          <a:ext cx="8293101" cy="5093772"/>
        </p:xfrm>
        <a:graphic>
          <a:graphicData uri="http://schemas.openxmlformats.org/drawingml/2006/table">
            <a:tbl>
              <a:tblPr>
                <a:tableStyleId>{5C22544A-7EE6-4342-B048-85BDC9FD1C3A}</a:tableStyleId>
              </a:tblPr>
              <a:tblGrid>
                <a:gridCol w="854226">
                  <a:extLst>
                    <a:ext uri="{9D8B030D-6E8A-4147-A177-3AD203B41FA5}">
                      <a16:colId xmlns:a16="http://schemas.microsoft.com/office/drawing/2014/main" val="2621954181"/>
                    </a:ext>
                  </a:extLst>
                </a:gridCol>
                <a:gridCol w="1299133">
                  <a:extLst>
                    <a:ext uri="{9D8B030D-6E8A-4147-A177-3AD203B41FA5}">
                      <a16:colId xmlns:a16="http://schemas.microsoft.com/office/drawing/2014/main" val="2296597077"/>
                    </a:ext>
                  </a:extLst>
                </a:gridCol>
                <a:gridCol w="2811825">
                  <a:extLst>
                    <a:ext uri="{9D8B030D-6E8A-4147-A177-3AD203B41FA5}">
                      <a16:colId xmlns:a16="http://schemas.microsoft.com/office/drawing/2014/main" val="3207727031"/>
                    </a:ext>
                  </a:extLst>
                </a:gridCol>
                <a:gridCol w="3327917">
                  <a:extLst>
                    <a:ext uri="{9D8B030D-6E8A-4147-A177-3AD203B41FA5}">
                      <a16:colId xmlns:a16="http://schemas.microsoft.com/office/drawing/2014/main" val="1589403501"/>
                    </a:ext>
                  </a:extLst>
                </a:gridCol>
              </a:tblGrid>
              <a:tr h="152209">
                <a:tc>
                  <a:txBody>
                    <a:bodyPr/>
                    <a:lstStyle/>
                    <a:p>
                      <a:pPr algn="r" fontAlgn="t"/>
                      <a:r>
                        <a:rPr lang="en-US" sz="1100" u="none" strike="noStrike" dirty="0">
                          <a:effectLst/>
                          <a:highlight>
                            <a:srgbClr val="FFFF00"/>
                          </a:highlight>
                          <a:latin typeface="+mn-lt"/>
                        </a:rPr>
                        <a:t>1309</a:t>
                      </a:r>
                      <a:endParaRPr lang="en-US" sz="1100" b="0" i="0" u="none" strike="noStrike" dirty="0">
                        <a:solidFill>
                          <a:srgbClr val="000000"/>
                        </a:solidFill>
                        <a:effectLst/>
                        <a:highlight>
                          <a:srgbClr val="FFFF00"/>
                        </a:highlight>
                        <a:latin typeface="+mn-lt"/>
                      </a:endParaRPr>
                    </a:p>
                  </a:txBody>
                  <a:tcPr marL="4782" marR="4782" marT="4782" marB="0"/>
                </a:tc>
                <a:tc>
                  <a:txBody>
                    <a:bodyPr/>
                    <a:lstStyle/>
                    <a:p>
                      <a:pPr algn="l" fontAlgn="t"/>
                      <a:r>
                        <a:rPr lang="en-US" sz="1100" u="none" strike="noStrike">
                          <a:effectLst/>
                          <a:latin typeface="+mn-lt"/>
                        </a:rPr>
                        <a:t>Requirement</a:t>
                      </a:r>
                      <a:endParaRPr lang="en-US" sz="1100" b="0" i="0" u="none" strike="noStrike">
                        <a:solidFill>
                          <a:srgbClr val="000000"/>
                        </a:solidFill>
                        <a:effectLst/>
                        <a:latin typeface="+mn-lt"/>
                      </a:endParaRPr>
                    </a:p>
                  </a:txBody>
                  <a:tcPr marL="4782" marR="4782" marT="4782" marB="0"/>
                </a:tc>
                <a:tc>
                  <a:txBody>
                    <a:bodyPr/>
                    <a:lstStyle/>
                    <a:p>
                      <a:pPr algn="l" fontAlgn="t"/>
                      <a:r>
                        <a:rPr lang="en-US" sz="1100" u="none" strike="noStrike">
                          <a:effectLst/>
                          <a:latin typeface="+mn-lt"/>
                        </a:rPr>
                        <a:t>Horns - Target De-coupling</a:t>
                      </a:r>
                      <a:endParaRPr lang="en-US" sz="1100" b="0" i="0" u="none" strike="noStrike">
                        <a:solidFill>
                          <a:srgbClr val="000000"/>
                        </a:solidFill>
                        <a:effectLst/>
                        <a:latin typeface="+mn-lt"/>
                      </a:endParaRPr>
                    </a:p>
                  </a:txBody>
                  <a:tcPr marL="4782" marR="4782" marT="4782" marB="0"/>
                </a:tc>
                <a:tc>
                  <a:txBody>
                    <a:bodyPr/>
                    <a:lstStyle/>
                    <a:p>
                      <a:pPr algn="l" fontAlgn="t"/>
                      <a:r>
                        <a:rPr lang="en-US" sz="1100" u="none" strike="noStrike" dirty="0">
                          <a:effectLst/>
                          <a:latin typeface="+mn-lt"/>
                        </a:rPr>
                        <a:t>Horn A shall allow independent replacement of the integrated target while remaining attached and instrumented through its support module. </a:t>
                      </a:r>
                      <a:endParaRPr lang="en-US" sz="1100" b="0" i="0" u="none" strike="noStrike" dirty="0">
                        <a:solidFill>
                          <a:srgbClr val="000000"/>
                        </a:solidFill>
                        <a:effectLst/>
                        <a:latin typeface="+mn-lt"/>
                      </a:endParaRPr>
                    </a:p>
                  </a:txBody>
                  <a:tcPr marL="4782" marR="4782" marT="4782" marB="0"/>
                </a:tc>
                <a:extLst>
                  <a:ext uri="{0D108BD9-81ED-4DB2-BD59-A6C34878D82A}">
                    <a16:rowId xmlns:a16="http://schemas.microsoft.com/office/drawing/2014/main" val="1352134539"/>
                  </a:ext>
                </a:extLst>
              </a:tr>
              <a:tr h="152209">
                <a:tc>
                  <a:txBody>
                    <a:bodyPr/>
                    <a:lstStyle/>
                    <a:p>
                      <a:pPr algn="r" fontAlgn="t"/>
                      <a:r>
                        <a:rPr lang="en-US" sz="1100" b="0" i="0" u="none" strike="noStrike" dirty="0">
                          <a:solidFill>
                            <a:srgbClr val="000000"/>
                          </a:solidFill>
                          <a:effectLst/>
                          <a:latin typeface="+mn-lt"/>
                        </a:rPr>
                        <a:t>1310</a:t>
                      </a:r>
                    </a:p>
                  </a:txBody>
                  <a:tcPr marL="7620" marR="7620" marT="7620" marB="0"/>
                </a:tc>
                <a:tc>
                  <a:txBody>
                    <a:bodyPr/>
                    <a:lstStyle/>
                    <a:p>
                      <a:pPr algn="l" fontAlgn="t"/>
                      <a:r>
                        <a:rPr lang="en-US" sz="1100" b="0" i="0" u="none" strike="noStrike">
                          <a:solidFill>
                            <a:srgbClr val="000000"/>
                          </a:solidFill>
                          <a:effectLst/>
                          <a:latin typeface="+mn-lt"/>
                        </a:rPr>
                        <a:t>Requirement</a:t>
                      </a:r>
                    </a:p>
                  </a:txBody>
                  <a:tcPr marL="7620" marR="7620" marT="7620" marB="0"/>
                </a:tc>
                <a:tc>
                  <a:txBody>
                    <a:bodyPr/>
                    <a:lstStyle/>
                    <a:p>
                      <a:pPr algn="l" fontAlgn="t"/>
                      <a:r>
                        <a:rPr lang="en-US" sz="1100" b="0" i="0" u="none" strike="noStrike" dirty="0">
                          <a:solidFill>
                            <a:srgbClr val="000000"/>
                          </a:solidFill>
                          <a:effectLst/>
                          <a:latin typeface="+mn-lt"/>
                        </a:rPr>
                        <a:t>Horn Modules - carry weight</a:t>
                      </a:r>
                    </a:p>
                  </a:txBody>
                  <a:tcPr marL="7620" marR="7620" marT="7620" marB="0"/>
                </a:tc>
                <a:tc>
                  <a:txBody>
                    <a:bodyPr/>
                    <a:lstStyle/>
                    <a:p>
                      <a:pPr algn="l" fontAlgn="t"/>
                      <a:r>
                        <a:rPr lang="en-US" sz="1100" b="0" i="0" u="none" strike="noStrike" dirty="0">
                          <a:solidFill>
                            <a:srgbClr val="000000"/>
                          </a:solidFill>
                          <a:effectLst/>
                          <a:latin typeface="+mn-lt"/>
                        </a:rPr>
                        <a:t>The horn modules shall carry the weight of the horns and be mounted to target hall support structures</a:t>
                      </a:r>
                    </a:p>
                  </a:txBody>
                  <a:tcPr marL="7620" marR="7620" marT="7620" marB="0"/>
                </a:tc>
                <a:extLst>
                  <a:ext uri="{0D108BD9-81ED-4DB2-BD59-A6C34878D82A}">
                    <a16:rowId xmlns:a16="http://schemas.microsoft.com/office/drawing/2014/main" val="884597545"/>
                  </a:ext>
                </a:extLst>
              </a:tr>
              <a:tr h="202946">
                <a:tc>
                  <a:txBody>
                    <a:bodyPr/>
                    <a:lstStyle/>
                    <a:p>
                      <a:pPr algn="r" fontAlgn="t"/>
                      <a:r>
                        <a:rPr lang="en-US" sz="1100" u="none" strike="noStrike">
                          <a:effectLst/>
                          <a:latin typeface="+mn-lt"/>
                        </a:rPr>
                        <a:t>1311</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Requirement</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 Modules - alignment mechanisms</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a:effectLst/>
                          <a:latin typeface="+mn-lt"/>
                        </a:rPr>
                        <a:t>The horn modules shall have mechanisms that allow the horns and target to be aligned to the required tolerances of beam optics</a:t>
                      </a:r>
                      <a:endParaRPr lang="en-US" sz="1100" b="0" i="0" u="none" strike="noStrike">
                        <a:solidFill>
                          <a:srgbClr val="000000"/>
                        </a:solidFill>
                        <a:effectLst/>
                        <a:latin typeface="+mn-lt"/>
                      </a:endParaRPr>
                    </a:p>
                  </a:txBody>
                  <a:tcPr marL="5217" marR="5217" marT="5217" marB="0"/>
                </a:tc>
                <a:extLst>
                  <a:ext uri="{0D108BD9-81ED-4DB2-BD59-A6C34878D82A}">
                    <a16:rowId xmlns:a16="http://schemas.microsoft.com/office/drawing/2014/main" val="2847035421"/>
                  </a:ext>
                </a:extLst>
              </a:tr>
              <a:tr h="253683">
                <a:tc>
                  <a:txBody>
                    <a:bodyPr/>
                    <a:lstStyle/>
                    <a:p>
                      <a:pPr algn="r" fontAlgn="t"/>
                      <a:r>
                        <a:rPr lang="en-US" sz="1100" u="none" strike="noStrike">
                          <a:effectLst/>
                          <a:latin typeface="+mn-lt"/>
                        </a:rPr>
                        <a:t>1312</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Requirement</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 Modules - integrated shielding</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a:effectLst/>
                          <a:latin typeface="+mn-lt"/>
                        </a:rPr>
                        <a:t>The horn modules shall be integrated with internal shielding tee blocks and external target shield pile blocks to minimize radiation exposure above the target pile</a:t>
                      </a:r>
                      <a:endParaRPr lang="en-US" sz="1100" b="0" i="0" u="none" strike="noStrike">
                        <a:solidFill>
                          <a:srgbClr val="000000"/>
                        </a:solidFill>
                        <a:effectLst/>
                        <a:latin typeface="+mn-lt"/>
                      </a:endParaRPr>
                    </a:p>
                  </a:txBody>
                  <a:tcPr marL="5217" marR="5217" marT="5217" marB="0"/>
                </a:tc>
                <a:extLst>
                  <a:ext uri="{0D108BD9-81ED-4DB2-BD59-A6C34878D82A}">
                    <a16:rowId xmlns:a16="http://schemas.microsoft.com/office/drawing/2014/main" val="988916322"/>
                  </a:ext>
                </a:extLst>
              </a:tr>
              <a:tr h="304419">
                <a:tc>
                  <a:txBody>
                    <a:bodyPr/>
                    <a:lstStyle/>
                    <a:p>
                      <a:pPr algn="r" fontAlgn="t"/>
                      <a:r>
                        <a:rPr lang="en-US" sz="1100" u="none" strike="noStrike">
                          <a:effectLst/>
                          <a:latin typeface="+mn-lt"/>
                        </a:rPr>
                        <a:t>1313</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Requirement</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 Modules - remote operation</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a:effectLst/>
                          <a:latin typeface="+mn-lt"/>
                        </a:rPr>
                        <a:t>The horn modules shall have remotely disconnectable features for all sensor and cooling water utilities to minimize exposure to workers during maintenance and replacement operations</a:t>
                      </a:r>
                      <a:endParaRPr lang="en-US" sz="1100" b="0" i="0" u="none" strike="noStrike">
                        <a:solidFill>
                          <a:srgbClr val="000000"/>
                        </a:solidFill>
                        <a:effectLst/>
                        <a:latin typeface="+mn-lt"/>
                      </a:endParaRPr>
                    </a:p>
                  </a:txBody>
                  <a:tcPr marL="5217" marR="5217" marT="5217" marB="0"/>
                </a:tc>
                <a:extLst>
                  <a:ext uri="{0D108BD9-81ED-4DB2-BD59-A6C34878D82A}">
                    <a16:rowId xmlns:a16="http://schemas.microsoft.com/office/drawing/2014/main" val="1504537388"/>
                  </a:ext>
                </a:extLst>
              </a:tr>
              <a:tr h="150314">
                <a:tc>
                  <a:txBody>
                    <a:bodyPr/>
                    <a:lstStyle/>
                    <a:p>
                      <a:pPr algn="r" fontAlgn="t"/>
                      <a:r>
                        <a:rPr lang="en-US" sz="1100" u="none" strike="noStrike">
                          <a:effectLst/>
                          <a:latin typeface="+mn-lt"/>
                        </a:rPr>
                        <a:t>1314</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a:effectLst/>
                          <a:latin typeface="+mn-lt"/>
                        </a:rPr>
                        <a:t>Requirement</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 Modules - support </a:t>
                      </a:r>
                      <a:r>
                        <a:rPr lang="en-US" sz="1100" u="none" strike="noStrike" dirty="0" err="1">
                          <a:effectLst/>
                          <a:latin typeface="+mn-lt"/>
                        </a:rPr>
                        <a:t>striplines</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a:effectLst/>
                          <a:latin typeface="+mn-lt"/>
                        </a:rPr>
                        <a:t>The horn modules shall support stripline blocks to provide current to the horns</a:t>
                      </a:r>
                      <a:endParaRPr lang="en-US" sz="1100" b="0" i="0" u="none" strike="noStrike">
                        <a:solidFill>
                          <a:srgbClr val="000000"/>
                        </a:solidFill>
                        <a:effectLst/>
                        <a:latin typeface="+mn-lt"/>
                      </a:endParaRPr>
                    </a:p>
                  </a:txBody>
                  <a:tcPr marL="5217" marR="5217" marT="5217" marB="0"/>
                </a:tc>
                <a:extLst>
                  <a:ext uri="{0D108BD9-81ED-4DB2-BD59-A6C34878D82A}">
                    <a16:rowId xmlns:a16="http://schemas.microsoft.com/office/drawing/2014/main" val="1610001872"/>
                  </a:ext>
                </a:extLst>
              </a:tr>
              <a:tr h="152209">
                <a:tc>
                  <a:txBody>
                    <a:bodyPr/>
                    <a:lstStyle/>
                    <a:p>
                      <a:pPr algn="r" fontAlgn="t"/>
                      <a:r>
                        <a:rPr lang="en-US" sz="1100" u="none" strike="noStrike">
                          <a:effectLst/>
                          <a:latin typeface="+mn-lt"/>
                        </a:rPr>
                        <a:t>1315</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a:effectLst/>
                          <a:latin typeface="+mn-lt"/>
                        </a:rPr>
                        <a:t>Requirement</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 Modules - service life</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The horn modules shall have a service life equal to that of the LBNF 20 complex.</a:t>
                      </a:r>
                      <a:endParaRPr lang="en-US" sz="1100" b="0" i="0" u="none" strike="noStrike" dirty="0">
                        <a:solidFill>
                          <a:srgbClr val="000000"/>
                        </a:solidFill>
                        <a:effectLst/>
                        <a:latin typeface="+mn-lt"/>
                      </a:endParaRPr>
                    </a:p>
                  </a:txBody>
                  <a:tcPr marL="5217" marR="5217" marT="5217" marB="0"/>
                </a:tc>
                <a:extLst>
                  <a:ext uri="{0D108BD9-81ED-4DB2-BD59-A6C34878D82A}">
                    <a16:rowId xmlns:a16="http://schemas.microsoft.com/office/drawing/2014/main" val="1845228686"/>
                  </a:ext>
                </a:extLst>
              </a:tr>
              <a:tr h="129503">
                <a:tc>
                  <a:txBody>
                    <a:bodyPr/>
                    <a:lstStyle/>
                    <a:p>
                      <a:pPr algn="r" fontAlgn="t"/>
                      <a:r>
                        <a:rPr lang="en-US" sz="1100" u="none" strike="noStrike" dirty="0">
                          <a:effectLst/>
                          <a:highlight>
                            <a:srgbClr val="FFFF00"/>
                          </a:highlight>
                          <a:latin typeface="+mn-lt"/>
                        </a:rPr>
                        <a:t>1316</a:t>
                      </a:r>
                      <a:endParaRPr lang="en-US" sz="1100" b="0" i="0" u="none" strike="noStrike" dirty="0">
                        <a:solidFill>
                          <a:srgbClr val="000000"/>
                        </a:solidFill>
                        <a:effectLst/>
                        <a:highlight>
                          <a:srgbClr val="FFFF00"/>
                        </a:highlight>
                        <a:latin typeface="+mn-lt"/>
                      </a:endParaRPr>
                    </a:p>
                  </a:txBody>
                  <a:tcPr marL="5217" marR="5217" marT="5217" marB="0"/>
                </a:tc>
                <a:tc>
                  <a:txBody>
                    <a:bodyPr/>
                    <a:lstStyle/>
                    <a:p>
                      <a:pPr algn="l" fontAlgn="t"/>
                      <a:r>
                        <a:rPr lang="en-US" sz="1100" u="none" strike="noStrike" dirty="0">
                          <a:effectLst/>
                          <a:latin typeface="+mn-lt"/>
                        </a:rPr>
                        <a:t>Specification</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Horns - life</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The horns shall be designed to last for at least 2 years or 100 million pulses</a:t>
                      </a:r>
                      <a:endParaRPr lang="en-US" sz="1100" b="0" i="0" u="none" strike="noStrike" dirty="0">
                        <a:solidFill>
                          <a:srgbClr val="000000"/>
                        </a:solidFill>
                        <a:effectLst/>
                        <a:latin typeface="+mn-lt"/>
                      </a:endParaRPr>
                    </a:p>
                  </a:txBody>
                  <a:tcPr marL="5217" marR="5217" marT="5217" marB="0"/>
                </a:tc>
                <a:extLst>
                  <a:ext uri="{0D108BD9-81ED-4DB2-BD59-A6C34878D82A}">
                    <a16:rowId xmlns:a16="http://schemas.microsoft.com/office/drawing/2014/main" val="3853650928"/>
                  </a:ext>
                </a:extLst>
              </a:tr>
              <a:tr h="150314">
                <a:tc>
                  <a:txBody>
                    <a:bodyPr/>
                    <a:lstStyle/>
                    <a:p>
                      <a:pPr algn="r" fontAlgn="t"/>
                      <a:r>
                        <a:rPr lang="en-US" sz="1100" u="none" strike="noStrike" dirty="0">
                          <a:effectLst/>
                          <a:highlight>
                            <a:srgbClr val="FFFF00"/>
                          </a:highlight>
                          <a:latin typeface="+mn-lt"/>
                        </a:rPr>
                        <a:t>1317</a:t>
                      </a:r>
                      <a:endParaRPr lang="en-US" sz="1100" b="0" i="0" u="none" strike="noStrike" dirty="0">
                        <a:solidFill>
                          <a:srgbClr val="000000"/>
                        </a:solidFill>
                        <a:effectLst/>
                        <a:highlight>
                          <a:srgbClr val="FFFF00"/>
                        </a:highlight>
                        <a:latin typeface="+mn-lt"/>
                      </a:endParaRPr>
                    </a:p>
                  </a:txBody>
                  <a:tcPr marL="5217" marR="5217" marT="5217" marB="0"/>
                </a:tc>
                <a:tc>
                  <a:txBody>
                    <a:bodyPr/>
                    <a:lstStyle/>
                    <a:p>
                      <a:pPr algn="l" fontAlgn="t"/>
                      <a:r>
                        <a:rPr lang="en-US" sz="1100" u="none" strike="noStrike">
                          <a:effectLst/>
                          <a:latin typeface="+mn-lt"/>
                        </a:rPr>
                        <a:t>Design choice</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Horns - conductor straightness</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The horns shall have an inner conductor straightness tolerance of  0.5 mm</a:t>
                      </a:r>
                      <a:endParaRPr lang="en-US" sz="1100" b="0" i="0" u="none" strike="noStrike" dirty="0">
                        <a:solidFill>
                          <a:srgbClr val="000000"/>
                        </a:solidFill>
                        <a:effectLst/>
                        <a:latin typeface="+mn-lt"/>
                      </a:endParaRPr>
                    </a:p>
                  </a:txBody>
                  <a:tcPr marL="5217" marR="5217" marT="5217" marB="0"/>
                </a:tc>
                <a:extLst>
                  <a:ext uri="{0D108BD9-81ED-4DB2-BD59-A6C34878D82A}">
                    <a16:rowId xmlns:a16="http://schemas.microsoft.com/office/drawing/2014/main" val="3612177012"/>
                  </a:ext>
                </a:extLst>
              </a:tr>
              <a:tr h="150314">
                <a:tc>
                  <a:txBody>
                    <a:bodyPr/>
                    <a:lstStyle/>
                    <a:p>
                      <a:pPr algn="r" fontAlgn="t"/>
                      <a:r>
                        <a:rPr lang="en-US" sz="1100" u="none" strike="noStrike" dirty="0">
                          <a:effectLst/>
                          <a:highlight>
                            <a:srgbClr val="FFFF00"/>
                          </a:highlight>
                          <a:latin typeface="+mn-lt"/>
                        </a:rPr>
                        <a:t>1318</a:t>
                      </a:r>
                      <a:endParaRPr lang="en-US" sz="1100" b="0" i="0" u="none" strike="noStrike" dirty="0">
                        <a:solidFill>
                          <a:srgbClr val="000000"/>
                        </a:solidFill>
                        <a:effectLst/>
                        <a:highlight>
                          <a:srgbClr val="FFFF00"/>
                        </a:highlight>
                        <a:latin typeface="+mn-lt"/>
                      </a:endParaRPr>
                    </a:p>
                  </a:txBody>
                  <a:tcPr marL="5217" marR="5217" marT="5217" marB="0"/>
                </a:tc>
                <a:tc>
                  <a:txBody>
                    <a:bodyPr/>
                    <a:lstStyle/>
                    <a:p>
                      <a:pPr algn="l" fontAlgn="t"/>
                      <a:r>
                        <a:rPr lang="en-US" sz="1100" u="none" strike="noStrike">
                          <a:effectLst/>
                          <a:latin typeface="+mn-lt"/>
                        </a:rPr>
                        <a:t>Specification</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Horns - conductor variation</a:t>
                      </a:r>
                      <a:endParaRPr lang="en-US" sz="1100" b="0" i="0" u="none" strike="noStrike" dirty="0">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The horns shall have an inner conductor thickness azimuthal variation &lt; 2%</a:t>
                      </a:r>
                      <a:endParaRPr lang="en-US" sz="1100" b="0" i="0" u="none" strike="noStrike" dirty="0">
                        <a:solidFill>
                          <a:srgbClr val="000000"/>
                        </a:solidFill>
                        <a:effectLst/>
                        <a:latin typeface="+mn-lt"/>
                      </a:endParaRPr>
                    </a:p>
                  </a:txBody>
                  <a:tcPr marL="5217" marR="5217" marT="5217" marB="0"/>
                </a:tc>
                <a:extLst>
                  <a:ext uri="{0D108BD9-81ED-4DB2-BD59-A6C34878D82A}">
                    <a16:rowId xmlns:a16="http://schemas.microsoft.com/office/drawing/2014/main" val="463718993"/>
                  </a:ext>
                </a:extLst>
              </a:tr>
              <a:tr h="199714">
                <a:tc>
                  <a:txBody>
                    <a:bodyPr/>
                    <a:lstStyle/>
                    <a:p>
                      <a:pPr algn="r" fontAlgn="t"/>
                      <a:r>
                        <a:rPr lang="en-US" sz="1100" u="none" strike="noStrike" dirty="0">
                          <a:effectLst/>
                          <a:highlight>
                            <a:srgbClr val="FFFF00"/>
                          </a:highlight>
                          <a:latin typeface="+mn-lt"/>
                        </a:rPr>
                        <a:t>1319</a:t>
                      </a:r>
                      <a:endParaRPr lang="en-US" sz="1100" b="0" i="0" u="none" strike="noStrike" dirty="0">
                        <a:solidFill>
                          <a:srgbClr val="000000"/>
                        </a:solidFill>
                        <a:effectLst/>
                        <a:highlight>
                          <a:srgbClr val="FFFF00"/>
                        </a:highlight>
                        <a:latin typeface="+mn-lt"/>
                      </a:endParaRPr>
                    </a:p>
                  </a:txBody>
                  <a:tcPr marL="5217" marR="5217" marT="5217" marB="0"/>
                </a:tc>
                <a:tc>
                  <a:txBody>
                    <a:bodyPr/>
                    <a:lstStyle/>
                    <a:p>
                      <a:pPr algn="l" fontAlgn="t"/>
                      <a:r>
                        <a:rPr lang="en-US" sz="1100" u="none" strike="noStrike">
                          <a:effectLst/>
                          <a:latin typeface="+mn-lt"/>
                        </a:rPr>
                        <a:t>Specification</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a:effectLst/>
                          <a:latin typeface="+mn-lt"/>
                        </a:rPr>
                        <a:t>Horns - chase width</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The horns shall fit within a minimum target chase width of 78.5 inches and this space shall be uniform around all horns.</a:t>
                      </a:r>
                      <a:endParaRPr lang="en-US" sz="1100" b="0" i="0" u="none" strike="noStrike" dirty="0">
                        <a:solidFill>
                          <a:srgbClr val="000000"/>
                        </a:solidFill>
                        <a:effectLst/>
                        <a:latin typeface="+mn-lt"/>
                      </a:endParaRPr>
                    </a:p>
                  </a:txBody>
                  <a:tcPr marL="5217" marR="5217" marT="5217" marB="0"/>
                </a:tc>
                <a:extLst>
                  <a:ext uri="{0D108BD9-81ED-4DB2-BD59-A6C34878D82A}">
                    <a16:rowId xmlns:a16="http://schemas.microsoft.com/office/drawing/2014/main" val="2380842485"/>
                  </a:ext>
                </a:extLst>
              </a:tr>
              <a:tr h="150314">
                <a:tc>
                  <a:txBody>
                    <a:bodyPr/>
                    <a:lstStyle/>
                    <a:p>
                      <a:pPr algn="r" fontAlgn="t"/>
                      <a:r>
                        <a:rPr lang="en-US" sz="1100" u="none" strike="noStrike" dirty="0">
                          <a:effectLst/>
                          <a:highlight>
                            <a:srgbClr val="FFFF00"/>
                          </a:highlight>
                          <a:latin typeface="+mn-lt"/>
                        </a:rPr>
                        <a:t>1320</a:t>
                      </a:r>
                      <a:endParaRPr lang="en-US" sz="1100" b="0" i="0" u="none" strike="noStrike" dirty="0">
                        <a:solidFill>
                          <a:srgbClr val="000000"/>
                        </a:solidFill>
                        <a:effectLst/>
                        <a:highlight>
                          <a:srgbClr val="FFFF00"/>
                        </a:highlight>
                        <a:latin typeface="+mn-lt"/>
                      </a:endParaRPr>
                    </a:p>
                  </a:txBody>
                  <a:tcPr marL="5217" marR="5217" marT="5217" marB="0"/>
                </a:tc>
                <a:tc>
                  <a:txBody>
                    <a:bodyPr/>
                    <a:lstStyle/>
                    <a:p>
                      <a:pPr algn="l" fontAlgn="t"/>
                      <a:r>
                        <a:rPr lang="en-US" sz="1100" u="none" strike="noStrike">
                          <a:effectLst/>
                          <a:latin typeface="+mn-lt"/>
                        </a:rPr>
                        <a:t>Specification</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a:effectLst/>
                          <a:latin typeface="+mn-lt"/>
                        </a:rPr>
                        <a:t>Horn A - I.C. Thickness</a:t>
                      </a:r>
                      <a:endParaRPr lang="en-US" sz="1100" b="0" i="0" u="none" strike="noStrike">
                        <a:solidFill>
                          <a:srgbClr val="000000"/>
                        </a:solidFill>
                        <a:effectLst/>
                        <a:latin typeface="+mn-lt"/>
                      </a:endParaRPr>
                    </a:p>
                  </a:txBody>
                  <a:tcPr marL="5217" marR="5217" marT="5217" marB="0"/>
                </a:tc>
                <a:tc>
                  <a:txBody>
                    <a:bodyPr/>
                    <a:lstStyle/>
                    <a:p>
                      <a:pPr algn="l" fontAlgn="t"/>
                      <a:r>
                        <a:rPr lang="en-US" sz="1100" u="none" strike="noStrike" dirty="0">
                          <a:effectLst/>
                          <a:latin typeface="+mn-lt"/>
                        </a:rPr>
                        <a:t>Horn A shall maintain an inner conductor thickness of 2.5mm where possible</a:t>
                      </a:r>
                      <a:endParaRPr lang="en-US" sz="1100" b="0" i="0" u="none" strike="noStrike" dirty="0">
                        <a:solidFill>
                          <a:srgbClr val="000000"/>
                        </a:solidFill>
                        <a:effectLst/>
                        <a:latin typeface="+mn-lt"/>
                      </a:endParaRPr>
                    </a:p>
                  </a:txBody>
                  <a:tcPr marL="5217" marR="5217" marT="5217" marB="0"/>
                </a:tc>
                <a:extLst>
                  <a:ext uri="{0D108BD9-81ED-4DB2-BD59-A6C34878D82A}">
                    <a16:rowId xmlns:a16="http://schemas.microsoft.com/office/drawing/2014/main" val="2581641175"/>
                  </a:ext>
                </a:extLst>
              </a:tr>
            </a:tbl>
          </a:graphicData>
        </a:graphic>
      </p:graphicFrame>
      <p:sp>
        <p:nvSpPr>
          <p:cNvPr id="7" name="Rectangle 6">
            <a:extLst>
              <a:ext uri="{FF2B5EF4-FFF2-40B4-BE49-F238E27FC236}">
                <a16:creationId xmlns:a16="http://schemas.microsoft.com/office/drawing/2014/main" id="{074AE84D-8F91-4B03-A772-FDFB2FD6F6C4}"/>
              </a:ext>
            </a:extLst>
          </p:cNvPr>
          <p:cNvSpPr/>
          <p:nvPr/>
        </p:nvSpPr>
        <p:spPr>
          <a:xfrm>
            <a:off x="454024" y="1117859"/>
            <a:ext cx="8296275" cy="509377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16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CERN EDMS Requirement Listing</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6</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10" name="Footer Placeholder 3">
            <a:extLst>
              <a:ext uri="{FF2B5EF4-FFF2-40B4-BE49-F238E27FC236}">
                <a16:creationId xmlns:a16="http://schemas.microsoft.com/office/drawing/2014/main" id="{996C0C8E-C09B-48E0-B66D-8B1D195DE494}"/>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graphicFrame>
        <p:nvGraphicFramePr>
          <p:cNvPr id="4" name="Table 3">
            <a:extLst>
              <a:ext uri="{FF2B5EF4-FFF2-40B4-BE49-F238E27FC236}">
                <a16:creationId xmlns:a16="http://schemas.microsoft.com/office/drawing/2014/main" id="{8079970C-486B-436A-87B9-C89468C1B249}"/>
              </a:ext>
            </a:extLst>
          </p:cNvPr>
          <p:cNvGraphicFramePr>
            <a:graphicFrameLocks noGrp="1"/>
          </p:cNvGraphicFramePr>
          <p:nvPr>
            <p:extLst>
              <p:ext uri="{D42A27DB-BD31-4B8C-83A1-F6EECF244321}">
                <p14:modId xmlns:p14="http://schemas.microsoft.com/office/powerpoint/2010/main" val="1454037866"/>
              </p:ext>
            </p:extLst>
          </p:nvPr>
        </p:nvGraphicFramePr>
        <p:xfrm>
          <a:off x="454024" y="1017194"/>
          <a:ext cx="8293099" cy="2727960"/>
        </p:xfrm>
        <a:graphic>
          <a:graphicData uri="http://schemas.openxmlformats.org/drawingml/2006/table">
            <a:tbl>
              <a:tblPr>
                <a:tableStyleId>{5C22544A-7EE6-4342-B048-85BDC9FD1C3A}</a:tableStyleId>
              </a:tblPr>
              <a:tblGrid>
                <a:gridCol w="854225">
                  <a:extLst>
                    <a:ext uri="{9D8B030D-6E8A-4147-A177-3AD203B41FA5}">
                      <a16:colId xmlns:a16="http://schemas.microsoft.com/office/drawing/2014/main" val="4282954947"/>
                    </a:ext>
                  </a:extLst>
                </a:gridCol>
                <a:gridCol w="1299134">
                  <a:extLst>
                    <a:ext uri="{9D8B030D-6E8A-4147-A177-3AD203B41FA5}">
                      <a16:colId xmlns:a16="http://schemas.microsoft.com/office/drawing/2014/main" val="4255909220"/>
                    </a:ext>
                  </a:extLst>
                </a:gridCol>
                <a:gridCol w="2811823">
                  <a:extLst>
                    <a:ext uri="{9D8B030D-6E8A-4147-A177-3AD203B41FA5}">
                      <a16:colId xmlns:a16="http://schemas.microsoft.com/office/drawing/2014/main" val="2982393356"/>
                    </a:ext>
                  </a:extLst>
                </a:gridCol>
                <a:gridCol w="3327917">
                  <a:extLst>
                    <a:ext uri="{9D8B030D-6E8A-4147-A177-3AD203B41FA5}">
                      <a16:colId xmlns:a16="http://schemas.microsoft.com/office/drawing/2014/main" val="1055377758"/>
                    </a:ext>
                  </a:extLst>
                </a:gridCol>
              </a:tblGrid>
              <a:tr h="255594">
                <a:tc>
                  <a:txBody>
                    <a:bodyPr/>
                    <a:lstStyle/>
                    <a:p>
                      <a:pPr algn="r" fontAlgn="t"/>
                      <a:r>
                        <a:rPr lang="en-US" sz="1100" u="none" strike="noStrike">
                          <a:effectLst/>
                        </a:rPr>
                        <a:t>1321</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Specification</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Horn B - I.C. Thickness</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Horn B shall maintain an inner conductor thickness of 3mm where possible</a:t>
                      </a:r>
                      <a:endParaRPr lang="en-US"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56477080"/>
                  </a:ext>
                </a:extLst>
              </a:tr>
              <a:tr h="255594">
                <a:tc>
                  <a:txBody>
                    <a:bodyPr/>
                    <a:lstStyle/>
                    <a:p>
                      <a:pPr algn="r" fontAlgn="t"/>
                      <a:r>
                        <a:rPr lang="en-US" sz="1100" u="none" strike="noStrike">
                          <a:effectLst/>
                        </a:rPr>
                        <a:t>1322</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Specification</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Horn C - I.C. Thickness</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Horn C shall maintain an inner conductor thickness of 4mm where possible</a:t>
                      </a:r>
                      <a:endParaRPr lang="en-US"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27366216"/>
                  </a:ext>
                </a:extLst>
              </a:tr>
              <a:tr h="255594">
                <a:tc>
                  <a:txBody>
                    <a:bodyPr/>
                    <a:lstStyle/>
                    <a:p>
                      <a:pPr algn="r" fontAlgn="t"/>
                      <a:r>
                        <a:rPr lang="en-US" sz="1100" u="none" strike="noStrike">
                          <a:effectLst/>
                        </a:rPr>
                        <a:t>1323</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Design choice</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Current Equalization Sections</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All horns shall integrate current equalization sections into the inner and outer conductors where possible.</a:t>
                      </a:r>
                      <a:endParaRPr lang="en-US"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038490341"/>
                  </a:ext>
                </a:extLst>
              </a:tr>
              <a:tr h="380551">
                <a:tc>
                  <a:txBody>
                    <a:bodyPr/>
                    <a:lstStyle/>
                    <a:p>
                      <a:pPr algn="r" fontAlgn="t"/>
                      <a:r>
                        <a:rPr lang="en-US" sz="1100" u="none" strike="noStrike">
                          <a:effectLst/>
                        </a:rPr>
                        <a:t>1324</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Specification</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Horn Modules - max weight</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The horn modules shall not exceed 60 tons in weight each, including their associated horns, utilities, baffle, etc (the crane limit)</a:t>
                      </a:r>
                      <a:endParaRPr lang="en-US"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859768996"/>
                  </a:ext>
                </a:extLst>
              </a:tr>
              <a:tr h="425834">
                <a:tc>
                  <a:txBody>
                    <a:bodyPr/>
                    <a:lstStyle/>
                    <a:p>
                      <a:pPr algn="r" fontAlgn="t"/>
                      <a:r>
                        <a:rPr lang="en-US" sz="1100" u="none" strike="noStrike">
                          <a:effectLst/>
                        </a:rPr>
                        <a:t>1325</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Design choice</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Horn Modules - water cooled</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The horn modules shall be sufficiently cooled up to a maximum beam power of 2.4MW to prohibit excessive thermal displacement or material strength degredation.</a:t>
                      </a:r>
                      <a:endParaRPr lang="en-US"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427370816"/>
                  </a:ext>
                </a:extLst>
              </a:tr>
              <a:tr h="505508">
                <a:tc>
                  <a:txBody>
                    <a:bodyPr/>
                    <a:lstStyle/>
                    <a:p>
                      <a:pPr algn="r" fontAlgn="t"/>
                      <a:r>
                        <a:rPr lang="en-US" sz="1100" u="none" strike="noStrike">
                          <a:effectLst/>
                        </a:rPr>
                        <a:t>1326</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a:effectLst/>
                        </a:rPr>
                        <a:t>Design choice</a:t>
                      </a:r>
                      <a:endParaRPr lang="en-US" sz="11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dirty="0">
                          <a:effectLst/>
                        </a:rPr>
                        <a:t>Horn Modules - Materials</a:t>
                      </a:r>
                      <a:endParaRPr lang="en-US" sz="1100" b="0" i="0" u="none" strike="noStrike" dirty="0">
                        <a:solidFill>
                          <a:srgbClr val="000000"/>
                        </a:solidFill>
                        <a:effectLst/>
                        <a:latin typeface="Arial" panose="020B0604020202020204" pitchFamily="34" charset="0"/>
                      </a:endParaRPr>
                    </a:p>
                  </a:txBody>
                  <a:tcPr marL="7620" marR="7620" marT="7620" marB="0"/>
                </a:tc>
                <a:tc>
                  <a:txBody>
                    <a:bodyPr/>
                    <a:lstStyle/>
                    <a:p>
                      <a:pPr algn="l" fontAlgn="t"/>
                      <a:r>
                        <a:rPr lang="en-US" sz="1100" u="none" strike="noStrike" dirty="0">
                          <a:effectLst/>
                        </a:rPr>
                        <a:t>The horn modules shall be constructed from steel and encased with corrosion resistant stainless steel where required. Steel surfaces shall be primed with </a:t>
                      </a:r>
                      <a:r>
                        <a:rPr lang="en-US" sz="1100" u="none" strike="noStrike" dirty="0" err="1">
                          <a:effectLst/>
                        </a:rPr>
                        <a:t>Aeroglaze</a:t>
                      </a:r>
                      <a:r>
                        <a:rPr lang="en-US" sz="1100" u="none" strike="noStrike" dirty="0">
                          <a:effectLst/>
                        </a:rPr>
                        <a:t> or equivalent epoxy coating.</a:t>
                      </a:r>
                      <a:endParaRPr lang="en-US"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964505705"/>
                  </a:ext>
                </a:extLst>
              </a:tr>
            </a:tbl>
          </a:graphicData>
        </a:graphic>
      </p:graphicFrame>
      <p:sp>
        <p:nvSpPr>
          <p:cNvPr id="8" name="Content Placeholder 5">
            <a:extLst>
              <a:ext uri="{FF2B5EF4-FFF2-40B4-BE49-F238E27FC236}">
                <a16:creationId xmlns:a16="http://schemas.microsoft.com/office/drawing/2014/main" id="{4E9E8B7A-9008-440D-A069-0F1B87791E36}"/>
              </a:ext>
            </a:extLst>
          </p:cNvPr>
          <p:cNvSpPr>
            <a:spLocks noGrp="1"/>
          </p:cNvSpPr>
          <p:nvPr>
            <p:ph idx="13"/>
          </p:nvPr>
        </p:nvSpPr>
        <p:spPr>
          <a:xfrm>
            <a:off x="457200" y="3883936"/>
            <a:ext cx="8293100" cy="2353902"/>
          </a:xfrm>
        </p:spPr>
        <p:txBody>
          <a:bodyPr/>
          <a:lstStyle/>
          <a:p>
            <a:r>
              <a:rPr lang="en-US" sz="1800" dirty="0">
                <a:solidFill>
                  <a:schemeClr val="tx1"/>
                </a:solidFill>
              </a:rPr>
              <a:t>LBNF/DUNE Requirement Listing broadly covers what Horn Systems are expected to deliver.</a:t>
            </a:r>
          </a:p>
          <a:p>
            <a:pPr lvl="1"/>
            <a:r>
              <a:rPr lang="en-US" sz="1600" dirty="0">
                <a:solidFill>
                  <a:schemeClr val="tx1"/>
                </a:solidFill>
              </a:rPr>
              <a:t>Some items are direct, such as conductor straightness (1317) &amp; thickness (1320).</a:t>
            </a:r>
          </a:p>
          <a:p>
            <a:pPr lvl="1"/>
            <a:r>
              <a:rPr lang="en-US" sz="1600" dirty="0">
                <a:solidFill>
                  <a:schemeClr val="tx1"/>
                </a:solidFill>
              </a:rPr>
              <a:t>Others such as target fitting (1304) &amp; decoupling (1309) can only be achieved through iterative design with all interfacing systems.</a:t>
            </a:r>
          </a:p>
          <a:p>
            <a:pPr lvl="1"/>
            <a:r>
              <a:rPr lang="en-US" sz="1600" dirty="0">
                <a:solidFill>
                  <a:schemeClr val="tx1"/>
                </a:solidFill>
              </a:rPr>
              <a:t>Some have been major design effort drivers:</a:t>
            </a:r>
          </a:p>
          <a:p>
            <a:pPr lvl="2"/>
            <a:r>
              <a:rPr lang="en-US" sz="1400" dirty="0">
                <a:solidFill>
                  <a:schemeClr val="tx1"/>
                </a:solidFill>
              </a:rPr>
              <a:t>Conductor Heating, Remote Operation, Target Decoupling, Lifetime Requirements.</a:t>
            </a:r>
          </a:p>
        </p:txBody>
      </p:sp>
      <p:sp>
        <p:nvSpPr>
          <p:cNvPr id="9" name="Rectangle 8">
            <a:extLst>
              <a:ext uri="{FF2B5EF4-FFF2-40B4-BE49-F238E27FC236}">
                <a16:creationId xmlns:a16="http://schemas.microsoft.com/office/drawing/2014/main" id="{1774748A-AB45-4B73-8F45-215F5687343B}"/>
              </a:ext>
            </a:extLst>
          </p:cNvPr>
          <p:cNvSpPr/>
          <p:nvPr/>
        </p:nvSpPr>
        <p:spPr>
          <a:xfrm>
            <a:off x="457200" y="1027214"/>
            <a:ext cx="8293100" cy="272796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72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E6F154-83FA-4A59-B0F2-16ED2CB56A07}"/>
              </a:ext>
            </a:extLst>
          </p:cNvPr>
          <p:cNvPicPr>
            <a:picLocks noChangeAspect="1"/>
          </p:cNvPicPr>
          <p:nvPr/>
        </p:nvPicPr>
        <p:blipFill>
          <a:blip r:embed="rId2"/>
          <a:stretch>
            <a:fillRect/>
          </a:stretch>
        </p:blipFill>
        <p:spPr>
          <a:xfrm>
            <a:off x="810324" y="1883548"/>
            <a:ext cx="7788052" cy="4335097"/>
          </a:xfrm>
          <a:prstGeom prst="rect">
            <a:avLst/>
          </a:prstGeom>
        </p:spPr>
      </p:pic>
      <p:sp>
        <p:nvSpPr>
          <p:cNvPr id="2" name="Title 1"/>
          <p:cNvSpPr>
            <a:spLocks noGrp="1"/>
          </p:cNvSpPr>
          <p:nvPr>
            <p:ph type="title"/>
          </p:nvPr>
        </p:nvSpPr>
        <p:spPr/>
        <p:txBody>
          <a:bodyPr/>
          <a:lstStyle/>
          <a:p>
            <a:r>
              <a:rPr lang="en-US" dirty="0"/>
              <a:t>Interface Matrix</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7</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sp>
        <p:nvSpPr>
          <p:cNvPr id="13" name="Rectangle 12">
            <a:extLst>
              <a:ext uri="{FF2B5EF4-FFF2-40B4-BE49-F238E27FC236}">
                <a16:creationId xmlns:a16="http://schemas.microsoft.com/office/drawing/2014/main" id="{E9F90228-4641-453E-A59E-FEFABD974190}"/>
              </a:ext>
            </a:extLst>
          </p:cNvPr>
          <p:cNvSpPr/>
          <p:nvPr/>
        </p:nvSpPr>
        <p:spPr>
          <a:xfrm>
            <a:off x="810323" y="4166482"/>
            <a:ext cx="7788051" cy="1873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4E708B-82C8-46AF-A876-50E7CC0572A3}"/>
              </a:ext>
            </a:extLst>
          </p:cNvPr>
          <p:cNvSpPr/>
          <p:nvPr/>
        </p:nvSpPr>
        <p:spPr>
          <a:xfrm>
            <a:off x="5361917" y="1989051"/>
            <a:ext cx="181928" cy="422959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ontent Placeholder 5">
            <a:extLst>
              <a:ext uri="{FF2B5EF4-FFF2-40B4-BE49-F238E27FC236}">
                <a16:creationId xmlns:a16="http://schemas.microsoft.com/office/drawing/2014/main" id="{6952948D-62A6-44FD-BAF0-AAC384BDD39A}"/>
              </a:ext>
            </a:extLst>
          </p:cNvPr>
          <p:cNvSpPr>
            <a:spLocks noGrp="1"/>
          </p:cNvSpPr>
          <p:nvPr>
            <p:ph idx="13"/>
          </p:nvPr>
        </p:nvSpPr>
        <p:spPr>
          <a:xfrm>
            <a:off x="457199" y="1238249"/>
            <a:ext cx="8293101" cy="645300"/>
          </a:xfrm>
        </p:spPr>
        <p:txBody>
          <a:bodyPr/>
          <a:lstStyle/>
          <a:p>
            <a:r>
              <a:rPr lang="en-US" sz="1800" dirty="0">
                <a:solidFill>
                  <a:schemeClr val="tx1"/>
                </a:solidFill>
              </a:rPr>
              <a:t>Interfacing elements with Horn A have been identified, defined, and are under change control with Beamline management.</a:t>
            </a:r>
          </a:p>
        </p:txBody>
      </p:sp>
    </p:spTree>
    <p:extLst>
      <p:ext uri="{BB962C8B-B14F-4D97-AF65-F5344CB8AC3E}">
        <p14:creationId xmlns:p14="http://schemas.microsoft.com/office/powerpoint/2010/main" val="81963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6">
            <a:extLst>
              <a:ext uri="{FF2B5EF4-FFF2-40B4-BE49-F238E27FC236}">
                <a16:creationId xmlns:a16="http://schemas.microsoft.com/office/drawing/2014/main" id="{532D6DA5-1F3C-4806-9160-7953E1B55CAC}"/>
              </a:ext>
            </a:extLst>
          </p:cNvPr>
          <p:cNvPicPr>
            <a:picLocks noGrp="1"/>
          </p:cNvPicPr>
          <p:nvPr>
            <p:ph idx="13"/>
          </p:nvPr>
        </p:nvPicPr>
        <p:blipFill>
          <a:blip r:embed="rId2"/>
          <a:stretch>
            <a:fillRect/>
          </a:stretch>
        </p:blipFill>
        <p:spPr>
          <a:xfrm>
            <a:off x="4571999" y="4007678"/>
            <a:ext cx="4214515" cy="2232414"/>
          </a:xfrm>
          <a:prstGeom prst="rect">
            <a:avLst/>
          </a:prstGeom>
        </p:spPr>
      </p:pic>
      <p:sp>
        <p:nvSpPr>
          <p:cNvPr id="2" name="Title 1"/>
          <p:cNvSpPr>
            <a:spLocks noGrp="1"/>
          </p:cNvSpPr>
          <p:nvPr>
            <p:ph type="title"/>
          </p:nvPr>
        </p:nvSpPr>
        <p:spPr/>
        <p:txBody>
          <a:bodyPr/>
          <a:lstStyle/>
          <a:p>
            <a:r>
              <a:rPr lang="en-US" dirty="0"/>
              <a:t>Major Interfaces - Target	</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8</a:t>
            </a:fld>
            <a:endParaRPr lang="en-US" dirty="0"/>
          </a:p>
        </p:txBody>
      </p:sp>
      <p:sp>
        <p:nvSpPr>
          <p:cNvPr id="13" name="Rectangle 12">
            <a:extLst>
              <a:ext uri="{FF2B5EF4-FFF2-40B4-BE49-F238E27FC236}">
                <a16:creationId xmlns:a16="http://schemas.microsoft.com/office/drawing/2014/main" id="{3C89388F-0E4A-4E15-9E2A-5E7B343EA876}"/>
              </a:ext>
            </a:extLst>
          </p:cNvPr>
          <p:cNvSpPr/>
          <p:nvPr/>
        </p:nvSpPr>
        <p:spPr>
          <a:xfrm>
            <a:off x="4572000" y="1279527"/>
            <a:ext cx="4214515" cy="245050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2">
            <a:extLst>
              <a:ext uri="{FF2B5EF4-FFF2-40B4-BE49-F238E27FC236}">
                <a16:creationId xmlns:a16="http://schemas.microsoft.com/office/drawing/2014/main" id="{109DBB46-FE85-4E1B-B71E-5F07AACE3594}"/>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10" name="Footer Placeholder 3">
            <a:extLst>
              <a:ext uri="{FF2B5EF4-FFF2-40B4-BE49-F238E27FC236}">
                <a16:creationId xmlns:a16="http://schemas.microsoft.com/office/drawing/2014/main" id="{A90607DD-9647-4687-AAED-A2432E1510C0}"/>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pic>
        <p:nvPicPr>
          <p:cNvPr id="4" name="Picture 3" descr="A picture containing diagram&#10;&#10;Description automatically generated">
            <a:extLst>
              <a:ext uri="{FF2B5EF4-FFF2-40B4-BE49-F238E27FC236}">
                <a16:creationId xmlns:a16="http://schemas.microsoft.com/office/drawing/2014/main" id="{5C2684F9-CFAE-47A2-812A-E7F30B8FFFFA}"/>
              </a:ext>
            </a:extLst>
          </p:cNvPr>
          <p:cNvPicPr>
            <a:picLocks noChangeAspect="1"/>
          </p:cNvPicPr>
          <p:nvPr/>
        </p:nvPicPr>
        <p:blipFill>
          <a:blip r:embed="rId3"/>
          <a:stretch>
            <a:fillRect/>
          </a:stretch>
        </p:blipFill>
        <p:spPr>
          <a:xfrm>
            <a:off x="587777" y="4056186"/>
            <a:ext cx="3734555" cy="2118745"/>
          </a:xfrm>
          <a:prstGeom prst="rect">
            <a:avLst/>
          </a:prstGeom>
        </p:spPr>
      </p:pic>
      <p:sp>
        <p:nvSpPr>
          <p:cNvPr id="11" name="Content Placeholder 5">
            <a:extLst>
              <a:ext uri="{FF2B5EF4-FFF2-40B4-BE49-F238E27FC236}">
                <a16:creationId xmlns:a16="http://schemas.microsoft.com/office/drawing/2014/main" id="{6457CDD6-8319-4771-8799-D5FEE6483450}"/>
              </a:ext>
            </a:extLst>
          </p:cNvPr>
          <p:cNvSpPr txBox="1">
            <a:spLocks/>
          </p:cNvSpPr>
          <p:nvPr/>
        </p:nvSpPr>
        <p:spPr>
          <a:xfrm>
            <a:off x="1622230" y="4233328"/>
            <a:ext cx="2302573" cy="359293"/>
          </a:xfrm>
          <a:prstGeom prst="rect">
            <a:avLst/>
          </a:prstGeom>
        </p:spPr>
        <p:txBody>
          <a:bodyPr lIns="0" rIns="0"/>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lumMod val="75000"/>
                  </a:schemeClr>
                </a:solidFill>
              </a:rPr>
              <a:t>Credit: RAL</a:t>
            </a:r>
          </a:p>
        </p:txBody>
      </p:sp>
      <p:sp>
        <p:nvSpPr>
          <p:cNvPr id="14" name="Rectangle 13">
            <a:extLst>
              <a:ext uri="{FF2B5EF4-FFF2-40B4-BE49-F238E27FC236}">
                <a16:creationId xmlns:a16="http://schemas.microsoft.com/office/drawing/2014/main" id="{1BFAAACF-013C-4397-AE03-F45D63EF2AC3}"/>
              </a:ext>
            </a:extLst>
          </p:cNvPr>
          <p:cNvSpPr/>
          <p:nvPr/>
        </p:nvSpPr>
        <p:spPr>
          <a:xfrm>
            <a:off x="4572000" y="4007678"/>
            <a:ext cx="4214515" cy="223241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A462C-DAF9-4957-BEC8-AD60BAAACEE9}"/>
              </a:ext>
            </a:extLst>
          </p:cNvPr>
          <p:cNvSpPr/>
          <p:nvPr/>
        </p:nvSpPr>
        <p:spPr>
          <a:xfrm>
            <a:off x="464858" y="4007678"/>
            <a:ext cx="3980394" cy="223241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619A75-07A4-4309-8673-6C556237F45E}"/>
              </a:ext>
            </a:extLst>
          </p:cNvPr>
          <p:cNvSpPr/>
          <p:nvPr/>
        </p:nvSpPr>
        <p:spPr>
          <a:xfrm>
            <a:off x="454025" y="1279527"/>
            <a:ext cx="3980394" cy="245050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5">
            <a:extLst>
              <a:ext uri="{FF2B5EF4-FFF2-40B4-BE49-F238E27FC236}">
                <a16:creationId xmlns:a16="http://schemas.microsoft.com/office/drawing/2014/main" id="{A2CBCE07-834D-4514-B80A-5E689DF5D05F}"/>
              </a:ext>
            </a:extLst>
          </p:cNvPr>
          <p:cNvSpPr txBox="1">
            <a:spLocks/>
          </p:cNvSpPr>
          <p:nvPr/>
        </p:nvSpPr>
        <p:spPr>
          <a:xfrm>
            <a:off x="6786404" y="4233327"/>
            <a:ext cx="1892618" cy="359293"/>
          </a:xfrm>
          <a:prstGeom prst="rect">
            <a:avLst/>
          </a:prstGeom>
        </p:spPr>
        <p:txBody>
          <a:bodyPr lIns="0" rIns="0"/>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lumMod val="75000"/>
                  </a:schemeClr>
                </a:solidFill>
              </a:rPr>
              <a:t>Credit: Z. Tang</a:t>
            </a:r>
          </a:p>
        </p:txBody>
      </p:sp>
      <p:pic>
        <p:nvPicPr>
          <p:cNvPr id="21" name="Picture 20">
            <a:extLst>
              <a:ext uri="{FF2B5EF4-FFF2-40B4-BE49-F238E27FC236}">
                <a16:creationId xmlns:a16="http://schemas.microsoft.com/office/drawing/2014/main" id="{9DCBB09D-1EE7-4AFC-A80A-1FD44F6525F5}"/>
              </a:ext>
            </a:extLst>
          </p:cNvPr>
          <p:cNvPicPr>
            <a:picLocks noChangeAspect="1"/>
          </p:cNvPicPr>
          <p:nvPr/>
        </p:nvPicPr>
        <p:blipFill>
          <a:blip r:embed="rId4"/>
          <a:stretch>
            <a:fillRect/>
          </a:stretch>
        </p:blipFill>
        <p:spPr>
          <a:xfrm>
            <a:off x="857985" y="1360098"/>
            <a:ext cx="3161754" cy="2306555"/>
          </a:xfrm>
          <a:prstGeom prst="rect">
            <a:avLst/>
          </a:prstGeom>
        </p:spPr>
      </p:pic>
      <p:pic>
        <p:nvPicPr>
          <p:cNvPr id="3" name="Picture 2">
            <a:extLst>
              <a:ext uri="{FF2B5EF4-FFF2-40B4-BE49-F238E27FC236}">
                <a16:creationId xmlns:a16="http://schemas.microsoft.com/office/drawing/2014/main" id="{62513E21-DBB1-4535-960E-AD4D915663A3}"/>
              </a:ext>
            </a:extLst>
          </p:cNvPr>
          <p:cNvPicPr>
            <a:picLocks noChangeAspect="1"/>
          </p:cNvPicPr>
          <p:nvPr/>
        </p:nvPicPr>
        <p:blipFill>
          <a:blip r:embed="rId5"/>
          <a:stretch>
            <a:fillRect/>
          </a:stretch>
        </p:blipFill>
        <p:spPr>
          <a:xfrm>
            <a:off x="4685102" y="1308838"/>
            <a:ext cx="4065198" cy="2357815"/>
          </a:xfrm>
          <a:prstGeom prst="rect">
            <a:avLst/>
          </a:prstGeom>
        </p:spPr>
      </p:pic>
    </p:spTree>
    <p:extLst>
      <p:ext uri="{BB962C8B-B14F-4D97-AF65-F5344CB8AC3E}">
        <p14:creationId xmlns:p14="http://schemas.microsoft.com/office/powerpoint/2010/main" val="203968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Interfaces - Target</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9</a:t>
            </a:fld>
            <a:endParaRPr lang="en-US" dirty="0"/>
          </a:p>
        </p:txBody>
      </p:sp>
      <p:sp>
        <p:nvSpPr>
          <p:cNvPr id="11" name="Date Placeholder 2">
            <a:extLst>
              <a:ext uri="{FF2B5EF4-FFF2-40B4-BE49-F238E27FC236}">
                <a16:creationId xmlns:a16="http://schemas.microsoft.com/office/drawing/2014/main" id="{E36D417B-E9BC-48FB-B4FD-07EB646FE429}"/>
              </a:ext>
            </a:extLst>
          </p:cNvPr>
          <p:cNvSpPr>
            <a:spLocks noGrp="1"/>
          </p:cNvSpPr>
          <p:nvPr>
            <p:ph type="dt" sz="half" idx="10"/>
          </p:nvPr>
        </p:nvSpPr>
        <p:spPr>
          <a:xfrm>
            <a:off x="979488" y="6488430"/>
            <a:ext cx="1136650" cy="187325"/>
          </a:xfrm>
        </p:spPr>
        <p:txBody>
          <a:bodyPr/>
          <a:lstStyle/>
          <a:p>
            <a:pPr>
              <a:defRPr/>
            </a:pPr>
            <a:r>
              <a:rPr lang="en-US" dirty="0"/>
              <a:t>1/26/21</a:t>
            </a:r>
          </a:p>
        </p:txBody>
      </p:sp>
      <p:sp>
        <p:nvSpPr>
          <p:cNvPr id="8" name="Footer Placeholder 3">
            <a:extLst>
              <a:ext uri="{FF2B5EF4-FFF2-40B4-BE49-F238E27FC236}">
                <a16:creationId xmlns:a16="http://schemas.microsoft.com/office/drawing/2014/main" id="{10F4CF0B-3A0F-4466-BAFC-39F0AA2F31ED}"/>
              </a:ext>
            </a:extLst>
          </p:cNvPr>
          <p:cNvSpPr>
            <a:spLocks noGrp="1"/>
          </p:cNvSpPr>
          <p:nvPr>
            <p:ph type="ftr" sz="quarter" idx="11"/>
          </p:nvPr>
        </p:nvSpPr>
        <p:spPr>
          <a:xfrm>
            <a:off x="2116138" y="6488430"/>
            <a:ext cx="5616575" cy="187325"/>
          </a:xfrm>
        </p:spPr>
        <p:txBody>
          <a:bodyPr/>
          <a:lstStyle/>
          <a:p>
            <a:pPr>
              <a:defRPr/>
            </a:pPr>
            <a:r>
              <a:rPr lang="en-US" dirty="0"/>
              <a:t>Cory Crowley | Requirements, Interfaces, Parameters</a:t>
            </a:r>
          </a:p>
        </p:txBody>
      </p:sp>
      <p:graphicFrame>
        <p:nvGraphicFramePr>
          <p:cNvPr id="3" name="Table 2">
            <a:extLst>
              <a:ext uri="{FF2B5EF4-FFF2-40B4-BE49-F238E27FC236}">
                <a16:creationId xmlns:a16="http://schemas.microsoft.com/office/drawing/2014/main" id="{084F4B4D-5FA3-4ECC-AA6C-7952EDDD3BDB}"/>
              </a:ext>
            </a:extLst>
          </p:cNvPr>
          <p:cNvGraphicFramePr>
            <a:graphicFrameLocks noGrp="1"/>
          </p:cNvGraphicFramePr>
          <p:nvPr>
            <p:extLst>
              <p:ext uri="{D42A27DB-BD31-4B8C-83A1-F6EECF244321}">
                <p14:modId xmlns:p14="http://schemas.microsoft.com/office/powerpoint/2010/main" val="1170159905"/>
              </p:ext>
            </p:extLst>
          </p:nvPr>
        </p:nvGraphicFramePr>
        <p:xfrm>
          <a:off x="457203" y="931346"/>
          <a:ext cx="8293097" cy="5256377"/>
        </p:xfrm>
        <a:graphic>
          <a:graphicData uri="http://schemas.openxmlformats.org/drawingml/2006/table">
            <a:tbl>
              <a:tblPr>
                <a:tableStyleId>{5C22544A-7EE6-4342-B048-85BDC9FD1C3A}</a:tableStyleId>
              </a:tblPr>
              <a:tblGrid>
                <a:gridCol w="33028">
                  <a:extLst>
                    <a:ext uri="{9D8B030D-6E8A-4147-A177-3AD203B41FA5}">
                      <a16:colId xmlns:a16="http://schemas.microsoft.com/office/drawing/2014/main" val="3604627965"/>
                    </a:ext>
                  </a:extLst>
                </a:gridCol>
                <a:gridCol w="1564906">
                  <a:extLst>
                    <a:ext uri="{9D8B030D-6E8A-4147-A177-3AD203B41FA5}">
                      <a16:colId xmlns:a16="http://schemas.microsoft.com/office/drawing/2014/main" val="3179326419"/>
                    </a:ext>
                  </a:extLst>
                </a:gridCol>
                <a:gridCol w="606582">
                  <a:extLst>
                    <a:ext uri="{9D8B030D-6E8A-4147-A177-3AD203B41FA5}">
                      <a16:colId xmlns:a16="http://schemas.microsoft.com/office/drawing/2014/main" val="261100616"/>
                    </a:ext>
                  </a:extLst>
                </a:gridCol>
                <a:gridCol w="552261">
                  <a:extLst>
                    <a:ext uri="{9D8B030D-6E8A-4147-A177-3AD203B41FA5}">
                      <a16:colId xmlns:a16="http://schemas.microsoft.com/office/drawing/2014/main" val="3983878641"/>
                    </a:ext>
                  </a:extLst>
                </a:gridCol>
                <a:gridCol w="1620570">
                  <a:extLst>
                    <a:ext uri="{9D8B030D-6E8A-4147-A177-3AD203B41FA5}">
                      <a16:colId xmlns:a16="http://schemas.microsoft.com/office/drawing/2014/main" val="4000488097"/>
                    </a:ext>
                  </a:extLst>
                </a:gridCol>
                <a:gridCol w="2778811">
                  <a:extLst>
                    <a:ext uri="{9D8B030D-6E8A-4147-A177-3AD203B41FA5}">
                      <a16:colId xmlns:a16="http://schemas.microsoft.com/office/drawing/2014/main" val="2374962923"/>
                    </a:ext>
                  </a:extLst>
                </a:gridCol>
                <a:gridCol w="604248">
                  <a:extLst>
                    <a:ext uri="{9D8B030D-6E8A-4147-A177-3AD203B41FA5}">
                      <a16:colId xmlns:a16="http://schemas.microsoft.com/office/drawing/2014/main" val="2217588035"/>
                    </a:ext>
                  </a:extLst>
                </a:gridCol>
                <a:gridCol w="532691">
                  <a:extLst>
                    <a:ext uri="{9D8B030D-6E8A-4147-A177-3AD203B41FA5}">
                      <a16:colId xmlns:a16="http://schemas.microsoft.com/office/drawing/2014/main" val="99316791"/>
                    </a:ext>
                  </a:extLst>
                </a:gridCol>
              </a:tblGrid>
              <a:tr h="99154">
                <a:tc gridSpan="2">
                  <a:txBody>
                    <a:bodyPr/>
                    <a:lstStyle/>
                    <a:p>
                      <a:pPr algn="l" fontAlgn="b"/>
                      <a:r>
                        <a:rPr lang="en-US" sz="900" u="none" strike="noStrike" dirty="0">
                          <a:effectLst/>
                        </a:rPr>
                        <a:t>Beam-Based Alignment (BBA - HADES)</a:t>
                      </a:r>
                      <a:endParaRPr lang="en-US" sz="900" b="0" i="0" u="none" strike="noStrike" dirty="0">
                        <a:solidFill>
                          <a:srgbClr val="000000"/>
                        </a:solidFill>
                        <a:effectLst/>
                        <a:latin typeface="Calibri" panose="020F0502020204030204" pitchFamily="34" charset="0"/>
                      </a:endParaRPr>
                    </a:p>
                  </a:txBody>
                  <a:tcPr marL="3814" marR="3814" marT="3814"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3430716126"/>
                  </a:ext>
                </a:extLst>
              </a:tr>
              <a:tr h="186867">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NuMI Values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LBNF Values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NuMI Comments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LBNF Comments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Current estimate</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Squared</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298281579"/>
                  </a:ext>
                </a:extLst>
              </a:tr>
              <a:tr h="99154">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 mm)</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 mm)</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 mm)</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830002154"/>
                  </a:ext>
                </a:extLst>
              </a:tr>
              <a:tr h="793232">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Bafflette alignment to Target Core (or target fiducials for as-found)</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0.1</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err="1">
                          <a:effectLst/>
                        </a:rPr>
                        <a:t>NuMI</a:t>
                      </a:r>
                      <a:r>
                        <a:rPr lang="en-US" sz="900" u="none" strike="noStrike" dirty="0">
                          <a:effectLst/>
                        </a:rPr>
                        <a:t> target does not need </a:t>
                      </a:r>
                      <a:r>
                        <a:rPr lang="en-US" sz="900" u="none" strike="noStrike" dirty="0" err="1">
                          <a:effectLst/>
                        </a:rPr>
                        <a:t>Bafflette</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As-found survey needed more than alignment to target +/- 0.1 mm might be achieveable. Symmetry is desired to ease BBA - HADES process. Manufacturing/Assembly process needs to be optimized to achieve acceptable alignment. Current guess is +/- 0.25 mm may be achievable.</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0.1</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0.01</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3337648735"/>
                  </a:ext>
                </a:extLst>
              </a:tr>
              <a:tr h="297462">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Uncertainties in BBA-HADES measurement (US end; via bafflette features)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0.2</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0.2</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Includes uncertainties from BPM measurement and beam size fluctuations (K. Yonehara)</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Assumes LBNF can achieve same level of uncertainty as NuMI (J. Paley)</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954956383"/>
                  </a:ext>
                </a:extLst>
              </a:tr>
              <a:tr h="297462">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Uncertainties in BBA-HADES measurement (DS end; via center of mass)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0.2</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0.2</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Includes uncertainties from BPM measurement and beam size fluctuations (K. Yonehara)</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Assumes LBNF can achieve same level of uncertainty as NuMI (J. Paley).</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0.2</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0.04</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1800605150"/>
                  </a:ext>
                </a:extLst>
              </a:tr>
              <a:tr h="495770">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Target Core to Target Fiducials</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TBD</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err="1">
                          <a:effectLst/>
                        </a:rPr>
                        <a:t>NuMI-NOvA</a:t>
                      </a:r>
                      <a:r>
                        <a:rPr lang="en-US" sz="900" u="none" strike="noStrike" dirty="0">
                          <a:effectLst/>
                        </a:rPr>
                        <a:t> targets can directly survey graphite core fins to tooling balls prior to target closure (probable value of +/- 0.05 mm?) (V. Bocean to check)</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Includes uncertainties from thermal expansion gaps, mechanical tolerances, and survey accuracy. Current rough estimated value is +/- 0.15 mm (if measured after target closure)</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solidFill>
                            <a:srgbClr val="FF0000"/>
                          </a:solidFill>
                          <a:effectLst/>
                        </a:rPr>
                        <a:t>0.3</a:t>
                      </a:r>
                      <a:endParaRPr lang="en-US" sz="900" b="0" i="0" u="none" strike="noStrike" dirty="0">
                        <a:solidFill>
                          <a:srgbClr val="FF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0.09</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3140770110"/>
                  </a:ext>
                </a:extLst>
              </a:tr>
              <a:tr h="198308">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Target Fiducials to Horn A Fiducials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0.05</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Target is not mounted to Horn</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Fiducial to fiducial is limited only by survey accuracy (V. Bocean to check)</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0.05</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0.0025</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2627362607"/>
                  </a:ext>
                </a:extLst>
              </a:tr>
              <a:tr h="892387">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Horn A Fiducials to Horn A/1 Geometric Center Line</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0.15</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0.0254</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Inner conductor CL determined from depth micrometer measurements through nozzle ports. Need to understand from nozzle ports to Horn 1 fiducials.</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Potential to improve measurements for LBNF with more controlled nozzle port machining tolerances? Or Removable fiducial tool to measure IC CL from the ends (C. Crowley confirms depth micrometer check to I.C. position from outer conductor fiducial surface has resolution of .001" / .0254mm</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0.0254</a:t>
                      </a:r>
                      <a:endParaRPr lang="en-US" sz="900" b="0" i="0" u="none" strike="noStrike" dirty="0">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0.00064516</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1268441073"/>
                  </a:ext>
                </a:extLst>
              </a:tr>
              <a:tr h="793232">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Horn A/1 Geometric Center Line to Magnetic Center Line</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0.3</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NuMI checks that centroid in one location (at IC neck) is within (+/-) 0.5 mm. Then Geometric Center Line is used for the Horn 1 alignment</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Potential to reduce uncertainties for LBNF with more controlled nozzle port machining tolerances and location,, better field probe control and other modifications? Maybe to +/- 0.25 mm? (C. Crowley added opposing field mapping ports 11/2020 to improve accuracy)</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0.3</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0.09</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1108857574"/>
                  </a:ext>
                </a:extLst>
              </a:tr>
              <a:tr h="99154">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a:effectLst/>
                        </a:rPr>
                        <a:t>0.98</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r" fontAlgn="b"/>
                      <a:r>
                        <a:rPr lang="en-US" sz="900" u="none" strike="noStrike" dirty="0">
                          <a:effectLst/>
                        </a:rPr>
                        <a:t>0.48</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1998772832"/>
                  </a:ext>
                </a:extLst>
              </a:tr>
              <a:tr h="99154">
                <a:tc>
                  <a:txBody>
                    <a:bodyPr/>
                    <a:lstStyle/>
                    <a:p>
                      <a:pPr algn="l" fontAlgn="b"/>
                      <a:endParaRPr lang="en-US" sz="8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a:effectLst/>
                        </a:rPr>
                        <a:t>Linear sum</a:t>
                      </a:r>
                      <a:endParaRPr lang="en-US" sz="900" b="0" i="0" u="none" strike="noStrike">
                        <a:solidFill>
                          <a:srgbClr val="000000"/>
                        </a:solidFill>
                        <a:effectLst/>
                        <a:latin typeface="Calibri" panose="020F0502020204030204" pitchFamily="34" charset="0"/>
                      </a:endParaRPr>
                    </a:p>
                  </a:txBody>
                  <a:tcPr marL="3814" marR="3814" marT="3814" marB="0" anchor="b"/>
                </a:tc>
                <a:tc>
                  <a:txBody>
                    <a:bodyPr/>
                    <a:lstStyle/>
                    <a:p>
                      <a:pPr algn="l" fontAlgn="b"/>
                      <a:r>
                        <a:rPr lang="en-US" sz="900" u="none" strike="noStrike" dirty="0">
                          <a:effectLst/>
                        </a:rPr>
                        <a:t>Quad sum</a:t>
                      </a:r>
                      <a:endParaRPr lang="en-US" sz="900" b="0" i="0"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3781160355"/>
                  </a:ext>
                </a:extLst>
              </a:tr>
            </a:tbl>
          </a:graphicData>
        </a:graphic>
      </p:graphicFrame>
      <p:sp>
        <p:nvSpPr>
          <p:cNvPr id="12" name="Content Placeholder 5">
            <a:extLst>
              <a:ext uri="{FF2B5EF4-FFF2-40B4-BE49-F238E27FC236}">
                <a16:creationId xmlns:a16="http://schemas.microsoft.com/office/drawing/2014/main" id="{29290AC1-D5F0-49C1-86B1-AA9726140D80}"/>
              </a:ext>
            </a:extLst>
          </p:cNvPr>
          <p:cNvSpPr txBox="1">
            <a:spLocks/>
          </p:cNvSpPr>
          <p:nvPr/>
        </p:nvSpPr>
        <p:spPr>
          <a:xfrm>
            <a:off x="6447727" y="421699"/>
            <a:ext cx="2302573" cy="359293"/>
          </a:xfrm>
          <a:prstGeom prst="rect">
            <a:avLst/>
          </a:prstGeom>
        </p:spPr>
        <p:txBody>
          <a:bodyPr lIns="0" rIns="0"/>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lumMod val="75000"/>
                  </a:schemeClr>
                </a:solidFill>
              </a:rPr>
              <a:t>Credit: Patrick Hurh</a:t>
            </a:r>
          </a:p>
        </p:txBody>
      </p:sp>
    </p:spTree>
    <p:extLst>
      <p:ext uri="{BB962C8B-B14F-4D97-AF65-F5344CB8AC3E}">
        <p14:creationId xmlns:p14="http://schemas.microsoft.com/office/powerpoint/2010/main" val="2722035359"/>
      </p:ext>
    </p:extLst>
  </p:cSld>
  <p:clrMapOvr>
    <a:masterClrMapping/>
  </p:clrMapOvr>
</p:sld>
</file>

<file path=ppt/theme/theme1.xml><?xml version="1.0" encoding="utf-8"?>
<a:theme xmlns:a="http://schemas.openxmlformats.org/drawingml/2006/main" name="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30665</TotalTime>
  <Words>2268</Words>
  <Application>Microsoft Office PowerPoint</Application>
  <PresentationFormat>On-screen Show (4:3)</PresentationFormat>
  <Paragraphs>334</Paragraphs>
  <Slides>23</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Helvetica</vt:lpstr>
      <vt:lpstr>Lucida Grande</vt:lpstr>
      <vt:lpstr>LBNF Template_051215</vt:lpstr>
      <vt:lpstr>LBNF Content-Footer Theme</vt:lpstr>
      <vt:lpstr>Worksheet</vt:lpstr>
      <vt:lpstr>Neutrino Beamline Prototype Horn A Final Design Review</vt:lpstr>
      <vt:lpstr>Outline </vt:lpstr>
      <vt:lpstr>CERN EDMS Requirement Listing</vt:lpstr>
      <vt:lpstr>CERN EDMS Requirement Listing</vt:lpstr>
      <vt:lpstr>CERN EDMS Requirement Listing</vt:lpstr>
      <vt:lpstr>CERN EDMS Requirement Listing</vt:lpstr>
      <vt:lpstr>Interface Matrix</vt:lpstr>
      <vt:lpstr>Major Interfaces - Target </vt:lpstr>
      <vt:lpstr>Major Interfaces - Target</vt:lpstr>
      <vt:lpstr>Alignment Interface</vt:lpstr>
      <vt:lpstr>Major Interfaces - Target</vt:lpstr>
      <vt:lpstr>Major Interfaces - Target</vt:lpstr>
      <vt:lpstr>Major Interfaces - Target</vt:lpstr>
      <vt:lpstr>Major Interfaces – Power Supply</vt:lpstr>
      <vt:lpstr>Major Interfaces – Power Supply</vt:lpstr>
      <vt:lpstr>Major Interfaces – Power Supply</vt:lpstr>
      <vt:lpstr>Major Interfaces – Power Supply</vt:lpstr>
      <vt:lpstr>Major Interfaces – Radioactive Water Systems</vt:lpstr>
      <vt:lpstr>Major Interfaces – Radioactive Water Systems</vt:lpstr>
      <vt:lpstr>Major Interfaces – Radioactive Water Systems</vt:lpstr>
      <vt:lpstr>Major Interfaces – Remote Handling</vt:lpstr>
      <vt:lpstr>Parameters &amp; Specifications Document</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Cory F. Crowley</cp:lastModifiedBy>
  <cp:revision>474</cp:revision>
  <cp:lastPrinted>2015-05-22T11:54:13Z</cp:lastPrinted>
  <dcterms:created xsi:type="dcterms:W3CDTF">2015-04-30T14:29:22Z</dcterms:created>
  <dcterms:modified xsi:type="dcterms:W3CDTF">2021-01-26T02:39:15Z</dcterms:modified>
</cp:coreProperties>
</file>