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45"/>
  </p:notesMasterIdLst>
  <p:handoutMasterIdLst>
    <p:handoutMasterId r:id="rId46"/>
  </p:handoutMasterIdLst>
  <p:sldIdLst>
    <p:sldId id="263" r:id="rId3"/>
    <p:sldId id="1798" r:id="rId4"/>
    <p:sldId id="1777" r:id="rId5"/>
    <p:sldId id="1776" r:id="rId6"/>
    <p:sldId id="1814" r:id="rId7"/>
    <p:sldId id="1819" r:id="rId8"/>
    <p:sldId id="1815" r:id="rId9"/>
    <p:sldId id="1816" r:id="rId10"/>
    <p:sldId id="1817" r:id="rId11"/>
    <p:sldId id="1818" r:id="rId12"/>
    <p:sldId id="1824" r:id="rId13"/>
    <p:sldId id="1820" r:id="rId14"/>
    <p:sldId id="1787" r:id="rId15"/>
    <p:sldId id="1792" r:id="rId16"/>
    <p:sldId id="1822" r:id="rId17"/>
    <p:sldId id="1823" r:id="rId18"/>
    <p:sldId id="1825" r:id="rId19"/>
    <p:sldId id="1826" r:id="rId20"/>
    <p:sldId id="1827" r:id="rId21"/>
    <p:sldId id="1828" r:id="rId22"/>
    <p:sldId id="1807" r:id="rId23"/>
    <p:sldId id="1772" r:id="rId24"/>
    <p:sldId id="1773" r:id="rId25"/>
    <p:sldId id="1774" r:id="rId26"/>
    <p:sldId id="1829" r:id="rId27"/>
    <p:sldId id="1779" r:id="rId28"/>
    <p:sldId id="1788" r:id="rId29"/>
    <p:sldId id="1806" r:id="rId30"/>
    <p:sldId id="377" r:id="rId31"/>
    <p:sldId id="361" r:id="rId32"/>
    <p:sldId id="1790" r:id="rId33"/>
    <p:sldId id="360" r:id="rId34"/>
    <p:sldId id="385" r:id="rId35"/>
    <p:sldId id="1830" r:id="rId36"/>
    <p:sldId id="1831" r:id="rId37"/>
    <p:sldId id="368" r:id="rId38"/>
    <p:sldId id="1808" r:id="rId39"/>
    <p:sldId id="1789" r:id="rId40"/>
    <p:sldId id="1783" r:id="rId41"/>
    <p:sldId id="1784" r:id="rId42"/>
    <p:sldId id="1821" r:id="rId43"/>
    <p:sldId id="339" r:id="rId44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3394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1749">
          <p15:clr>
            <a:srgbClr val="A4A3A4"/>
          </p15:clr>
        </p15:guide>
        <p15:guide id="6" orient="horz" pos="457">
          <p15:clr>
            <a:srgbClr val="A4A3A4"/>
          </p15:clr>
        </p15:guide>
        <p15:guide id="7" pos="285">
          <p15:clr>
            <a:srgbClr val="A4A3A4"/>
          </p15:clr>
        </p15:guide>
        <p15:guide id="8" pos="55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FFFF99"/>
    <a:srgbClr val="4F81BD"/>
    <a:srgbClr val="C0504D"/>
    <a:srgbClr val="004C97"/>
    <a:srgbClr val="00B5E2"/>
    <a:srgbClr val="63666A"/>
    <a:srgbClr val="5A5A5A"/>
    <a:srgbClr val="67676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5" autoAdjust="0"/>
    <p:restoredTop sz="98464" autoAdjust="0"/>
  </p:normalViewPr>
  <p:slideViewPr>
    <p:cSldViewPr snapToGrid="0" snapToObjects="1">
      <p:cViewPr varScale="1">
        <p:scale>
          <a:sx n="86" d="100"/>
          <a:sy n="86" d="100"/>
        </p:scale>
        <p:origin x="1464" y="53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285"/>
        <p:guide pos="55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746"/>
            <a:ext cx="82931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3209907"/>
            <a:ext cx="8296275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name | talk title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 txBox="1">
            <a:spLocks/>
          </p:cNvSpPr>
          <p:nvPr/>
        </p:nvSpPr>
        <p:spPr>
          <a:xfrm>
            <a:off x="985866" y="195263"/>
            <a:ext cx="4381500" cy="2476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Long-Baseline Neutrino Facility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475760"/>
            <a:ext cx="8302625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7"/>
          <p:cNvSpPr txBox="1">
            <a:spLocks/>
          </p:cNvSpPr>
          <p:nvPr/>
        </p:nvSpPr>
        <p:spPr>
          <a:xfrm>
            <a:off x="457200" y="196850"/>
            <a:ext cx="506413" cy="2460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LBNF</a:t>
            </a:r>
          </a:p>
        </p:txBody>
      </p: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154906"/>
            <a:ext cx="1594477" cy="2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57200" y="5728951"/>
            <a:ext cx="830262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56" y="6003296"/>
            <a:ext cx="654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24" y="5916605"/>
            <a:ext cx="1857669" cy="6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09" y="6083428"/>
            <a:ext cx="2202053" cy="3680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6483731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name | talk title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 bwMode="auto">
          <a:xfrm>
            <a:off x="464343" y="1381504"/>
            <a:ext cx="8218488" cy="145165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Neutrino Beamline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Prototype Horn A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Final Design Review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61168" y="4670423"/>
            <a:ext cx="8221663" cy="79378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Cory Crowley / Nnamdi Agbo</a:t>
            </a:r>
          </a:p>
          <a:p>
            <a:r>
              <a:rPr lang="en-US" dirty="0">
                <a:latin typeface="Helvetica" charset="0"/>
              </a:rPr>
              <a:t>26 January 2021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DE82728-9F5E-49DE-A354-8C40A65F00D7}"/>
              </a:ext>
            </a:extLst>
          </p:cNvPr>
          <p:cNvSpPr txBox="1">
            <a:spLocks/>
          </p:cNvSpPr>
          <p:nvPr/>
        </p:nvSpPr>
        <p:spPr bwMode="auto">
          <a:xfrm>
            <a:off x="461168" y="3489122"/>
            <a:ext cx="8221663" cy="525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200" kern="1200" baseline="0">
                <a:solidFill>
                  <a:srgbClr val="004C97"/>
                </a:solidFill>
                <a:latin typeface="Helvetica"/>
                <a:ea typeface="Geneva" charset="0"/>
                <a:cs typeface="Geneva" charset="0"/>
              </a:defRPr>
            </a:lvl1pPr>
            <a:lvl2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2pPr>
            <a:lvl3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3pPr>
            <a:lvl4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4pPr>
            <a:lvl5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Helvetica" charset="0"/>
              </a:rPr>
              <a:t>Design Overview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Approach: Target Utility Block Kinematics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99986162-1896-40F6-BF87-8509863EE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1/26/21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270BE50-F150-4983-91FA-97E75DD5F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Design Overview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2716FC-97E3-4BB4-99E1-4EE472A83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857250"/>
            <a:ext cx="7239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63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Instrumentation Loads to Horn 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99986162-1896-40F6-BF87-8509863EE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1/26/21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270BE50-F150-4983-91FA-97E75DD5F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Design Overview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F2C37C-ACD8-4965-B5E4-F227DBA2B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92" y="833003"/>
            <a:ext cx="3551228" cy="5403048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B9FDDD01-ED06-4C80-BDFB-A920007F0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959" y="4380602"/>
            <a:ext cx="2651341" cy="16443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DA8787-D182-4121-BACF-FB05B240C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817" y="4380602"/>
            <a:ext cx="2466592" cy="1671994"/>
          </a:xfrm>
          <a:prstGeom prst="rect">
            <a:avLst/>
          </a:prstGeom>
        </p:spPr>
      </p:pic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B9A725C7-DE7C-43E6-8959-ADFE4FA97FB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451203" y="1001878"/>
            <a:ext cx="7299097" cy="2824398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Final design accounts for utility lines that directly connect to target frame and transfer all loading into hangers.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Loads analyzed are worst case scenario. RAL has requested line weight reduction for target bracket concerns.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All conductor connections &amp; bracket stress / deformation are within allowable range for conductor concentricity and will not need to be reanalyzed as target design matures, including changes in target length.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22EB73-BEFC-4031-89F5-199B2ED42310}"/>
              </a:ext>
            </a:extLst>
          </p:cNvPr>
          <p:cNvSpPr/>
          <p:nvPr/>
        </p:nvSpPr>
        <p:spPr>
          <a:xfrm>
            <a:off x="6098958" y="4380602"/>
            <a:ext cx="2651341" cy="1671993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859C6F-B56F-4441-8B1D-6F6F56C5F0E2}"/>
              </a:ext>
            </a:extLst>
          </p:cNvPr>
          <p:cNvSpPr/>
          <p:nvPr/>
        </p:nvSpPr>
        <p:spPr>
          <a:xfrm>
            <a:off x="3479817" y="4380601"/>
            <a:ext cx="2466592" cy="1671994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02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to Module Connection – U.S. Hanger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FE0F5C4B-6F9A-4452-99F0-B3F7E9A5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49"/>
            <a:ext cx="8293100" cy="1307467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U.S. hanger serves as rigid linkage for horn positioning &amp; alignment.</a:t>
            </a:r>
          </a:p>
          <a:p>
            <a:r>
              <a:rPr lang="en-US" sz="2000" dirty="0">
                <a:solidFill>
                  <a:schemeClr val="tx1"/>
                </a:solidFill>
              </a:rPr>
              <a:t>Utility support beams are identical U.S. / D.S. &amp; across all horns.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Volume reduction &amp; stiffening complete on large aluminum structures.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76E4A4-E2CC-4100-82B9-60E7AD34D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71" y="2673299"/>
            <a:ext cx="7015957" cy="351401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B01B457-CA3B-458C-B6EB-46C34DC9B534}"/>
              </a:ext>
            </a:extLst>
          </p:cNvPr>
          <p:cNvSpPr/>
          <p:nvPr/>
        </p:nvSpPr>
        <p:spPr>
          <a:xfrm>
            <a:off x="1032272" y="2611398"/>
            <a:ext cx="7079456" cy="3637819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C61FEC59-3CD7-4042-87CA-D1DC8A49C7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1/26/21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ED03BC03-B632-41BE-8E24-DB128CA92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Design Overview</a:t>
            </a:r>
          </a:p>
        </p:txBody>
      </p:sp>
    </p:spTree>
    <p:extLst>
      <p:ext uri="{BB962C8B-B14F-4D97-AF65-F5344CB8AC3E}">
        <p14:creationId xmlns:p14="http://schemas.microsoft.com/office/powerpoint/2010/main" val="1776415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to Module Connection – D.S. Hanger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01B457-CA3B-458C-B6EB-46C34DC9B534}"/>
              </a:ext>
            </a:extLst>
          </p:cNvPr>
          <p:cNvSpPr/>
          <p:nvPr/>
        </p:nvSpPr>
        <p:spPr>
          <a:xfrm>
            <a:off x="1154097" y="2611398"/>
            <a:ext cx="6835806" cy="3637819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FE0F5C4B-6F9A-4452-99F0-B3F7E9A5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49"/>
            <a:ext cx="8293100" cy="1307467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D.S. hanger serves as swinging linkage for horn expansion.</a:t>
            </a:r>
          </a:p>
          <a:p>
            <a:r>
              <a:rPr lang="en-US" sz="2000" dirty="0">
                <a:solidFill>
                  <a:schemeClr val="tx1"/>
                </a:solidFill>
              </a:rPr>
              <a:t>Pivot block concept like </a:t>
            </a:r>
            <a:r>
              <a:rPr lang="en-US" sz="2000" dirty="0" err="1">
                <a:solidFill>
                  <a:schemeClr val="tx1"/>
                </a:solidFill>
              </a:rPr>
              <a:t>NuMI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</a:rPr>
              <a:t>Employs 410SS pins inside of 6061-T6 (anodized) bores.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CD4BFB46-B290-425E-816E-AACBCBEF81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1/26/21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3DFFB919-3D43-4F0D-8C40-6116FE02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Design Overview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31E486-F618-4C92-BC69-E671A7B9B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679" y="2728573"/>
            <a:ext cx="6686642" cy="337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6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+ Hanger Motion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FE0F5C4B-6F9A-4452-99F0-B3F7E9A5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49"/>
            <a:ext cx="8293100" cy="1307467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Horn A thermal expansion (axial) on order of ~1mm.</a:t>
            </a:r>
          </a:p>
          <a:p>
            <a:r>
              <a:rPr lang="en-US" sz="2000" dirty="0">
                <a:solidFill>
                  <a:schemeClr val="tx1"/>
                </a:solidFill>
              </a:rPr>
              <a:t>D.S. vertical translation due to linkage movement effectively 0mm.</a:t>
            </a:r>
          </a:p>
          <a:p>
            <a:r>
              <a:rPr lang="en-US" sz="2000" dirty="0">
                <a:solidFill>
                  <a:schemeClr val="tx1"/>
                </a:solidFill>
              </a:rPr>
              <a:t>Linkage must exist to not stress hangers / draw bar interface / vertical drive binding.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71C6A8-D9D9-4163-BB3D-2C2366B10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958" y="2902139"/>
            <a:ext cx="6618083" cy="33470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B01B457-CA3B-458C-B6EB-46C34DC9B534}"/>
              </a:ext>
            </a:extLst>
          </p:cNvPr>
          <p:cNvSpPr/>
          <p:nvPr/>
        </p:nvSpPr>
        <p:spPr>
          <a:xfrm>
            <a:off x="1158844" y="2860895"/>
            <a:ext cx="6722197" cy="338832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422B3DFE-8F94-45D7-B1AB-809C0D45FD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1/26/21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B88F0C5B-A5A7-46C8-8FBE-B0E60FAD6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Design Overview</a:t>
            </a:r>
          </a:p>
        </p:txBody>
      </p:sp>
    </p:spTree>
    <p:extLst>
      <p:ext uri="{BB962C8B-B14F-4D97-AF65-F5344CB8AC3E}">
        <p14:creationId xmlns:p14="http://schemas.microsoft.com/office/powerpoint/2010/main" val="50113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Design - U.S. &amp; D.S.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1776554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U.S. end has standard seal arrangement, 2 @ ceramic ring + 1 @ connecting flange to inner conductor interface.</a:t>
            </a:r>
          </a:p>
          <a:p>
            <a:r>
              <a:rPr lang="en-US" sz="2000" dirty="0">
                <a:solidFill>
                  <a:schemeClr val="tx1"/>
                </a:solidFill>
              </a:rPr>
              <a:t>Inner conductor current flows through connecting flange.</a:t>
            </a:r>
          </a:p>
          <a:p>
            <a:r>
              <a:rPr lang="en-US" sz="2000" dirty="0">
                <a:solidFill>
                  <a:schemeClr val="tx1"/>
                </a:solidFill>
              </a:rPr>
              <a:t>D.S. turn-around has single water seal &amp; profiled to facilitate draining.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AE360D-1F1F-410C-AC00-0FD278EF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02" y="2913182"/>
            <a:ext cx="3860548" cy="3279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FA1980-63F6-4AAB-8B96-D2732FE90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182" y="2920770"/>
            <a:ext cx="3836469" cy="326436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5E312D-75C4-4449-B2E1-F5263CB01197}"/>
              </a:ext>
            </a:extLst>
          </p:cNvPr>
          <p:cNvSpPr/>
          <p:nvPr/>
        </p:nvSpPr>
        <p:spPr>
          <a:xfrm>
            <a:off x="4889752" y="2920770"/>
            <a:ext cx="3860548" cy="326436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CD1090-2B16-4E89-919F-25CB8FF1207E}"/>
              </a:ext>
            </a:extLst>
          </p:cNvPr>
          <p:cNvSpPr/>
          <p:nvPr/>
        </p:nvSpPr>
        <p:spPr>
          <a:xfrm>
            <a:off x="457200" y="2920770"/>
            <a:ext cx="4114800" cy="3264365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A7B2F91D-FA5B-401B-B03E-23D9EEB808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1/26/21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951AAA71-321D-4A0D-BEB2-00FDECCF9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Design Overview</a:t>
            </a:r>
          </a:p>
        </p:txBody>
      </p:sp>
    </p:spTree>
    <p:extLst>
      <p:ext uri="{BB962C8B-B14F-4D97-AF65-F5344CB8AC3E}">
        <p14:creationId xmlns:p14="http://schemas.microsoft.com/office/powerpoint/2010/main" val="4271792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Design - Horn Profile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219075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Nominal I.C. conductor thickness is 2.5mm, O.C. 19.05mm (3/4”).</a:t>
            </a:r>
          </a:p>
          <a:p>
            <a:r>
              <a:rPr lang="en-US" sz="2000" dirty="0">
                <a:solidFill>
                  <a:schemeClr val="tx1"/>
                </a:solidFill>
              </a:rPr>
              <a:t>Both welds (2) are 5mm thick (2 x wall for 50% weld efficiency), so precisely matches </a:t>
            </a:r>
            <a:r>
              <a:rPr lang="en-US" sz="2000" dirty="0" err="1">
                <a:solidFill>
                  <a:schemeClr val="tx1"/>
                </a:solidFill>
              </a:rPr>
              <a:t>NuMI</a:t>
            </a:r>
            <a:r>
              <a:rPr lang="en-US" sz="2000" dirty="0">
                <a:solidFill>
                  <a:schemeClr val="tx1"/>
                </a:solidFill>
              </a:rPr>
              <a:t> weld preparation reference measurements of 0.197” for CNC TIG welding program generation.</a:t>
            </a:r>
          </a:p>
          <a:p>
            <a:r>
              <a:rPr lang="en-US" sz="2000" dirty="0">
                <a:solidFill>
                  <a:schemeClr val="tx1"/>
                </a:solidFill>
              </a:rPr>
              <a:t>Conductor supports “spider supports” have dedicated ring on I.C. for mounting nuts and mimic </a:t>
            </a:r>
            <a:r>
              <a:rPr lang="en-US" sz="2000" dirty="0" err="1">
                <a:solidFill>
                  <a:schemeClr val="tx1"/>
                </a:solidFill>
              </a:rPr>
              <a:t>NuMI</a:t>
            </a:r>
            <a:r>
              <a:rPr lang="en-US" sz="2000" dirty="0">
                <a:solidFill>
                  <a:schemeClr val="tx1"/>
                </a:solidFill>
              </a:rPr>
              <a:t> style &amp; shape.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67966F-E3EE-422A-ABB5-C73120D0B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310" y="3511005"/>
            <a:ext cx="5724880" cy="265776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ACD1090-2B16-4E89-919F-25CB8FF1207E}"/>
              </a:ext>
            </a:extLst>
          </p:cNvPr>
          <p:cNvSpPr/>
          <p:nvPr/>
        </p:nvSpPr>
        <p:spPr>
          <a:xfrm>
            <a:off x="1741310" y="3665372"/>
            <a:ext cx="5724880" cy="2519763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395F9894-F24F-4186-822C-5ED27825E4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1/26/21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860C4A8B-CEA2-4DA0-AD9B-75401E980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Design Overview</a:t>
            </a:r>
          </a:p>
        </p:txBody>
      </p:sp>
    </p:spTree>
    <p:extLst>
      <p:ext uri="{BB962C8B-B14F-4D97-AF65-F5344CB8AC3E}">
        <p14:creationId xmlns:p14="http://schemas.microsoft.com/office/powerpoint/2010/main" val="571368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Design – Conductor Supports (Spider Supports)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1622373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Structural considerations are major concern; run through test stand cycles + bore-scope / inspection.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Investigated operating temp, stress, deformation. Matched deflection to I.C. displacement.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Analyzed conductor connection &amp; incorporated into final I.C. run.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4CA84D-4D7E-4208-9AEF-D3AFAA975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194" y="3004234"/>
            <a:ext cx="2156606" cy="30808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8EAFD1-F25E-4FEA-A86A-A2EAFC520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802" y="3609938"/>
            <a:ext cx="2999545" cy="25802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074526-DBA6-4030-BB24-04298F345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3004234"/>
            <a:ext cx="2704361" cy="318595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B83DBA14-4DA0-49F6-AD24-913178535F20}"/>
              </a:ext>
            </a:extLst>
          </p:cNvPr>
          <p:cNvSpPr/>
          <p:nvPr/>
        </p:nvSpPr>
        <p:spPr>
          <a:xfrm>
            <a:off x="457201" y="2984094"/>
            <a:ext cx="2704360" cy="3206098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9D5979-5B92-4A47-8E27-32AE3E7B8724}"/>
              </a:ext>
            </a:extLst>
          </p:cNvPr>
          <p:cNvSpPr/>
          <p:nvPr/>
        </p:nvSpPr>
        <p:spPr>
          <a:xfrm>
            <a:off x="3353802" y="3609938"/>
            <a:ext cx="2996299" cy="2580251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F1B3F8-47A9-4E5D-A35D-F14796570BAB}"/>
              </a:ext>
            </a:extLst>
          </p:cNvPr>
          <p:cNvSpPr/>
          <p:nvPr/>
        </p:nvSpPr>
        <p:spPr>
          <a:xfrm>
            <a:off x="6526948" y="2984093"/>
            <a:ext cx="2159852" cy="3206099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5">
            <a:extLst>
              <a:ext uri="{FF2B5EF4-FFF2-40B4-BE49-F238E27FC236}">
                <a16:creationId xmlns:a16="http://schemas.microsoft.com/office/drawing/2014/main" id="{46F5B8DB-0BCF-40D0-804A-CACA457D34AB}"/>
              </a:ext>
            </a:extLst>
          </p:cNvPr>
          <p:cNvSpPr txBox="1"/>
          <p:nvPr/>
        </p:nvSpPr>
        <p:spPr>
          <a:xfrm>
            <a:off x="3925323" y="2924896"/>
            <a:ext cx="205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FEA Credit: Ang Lee   &amp; Zhijing Tang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E59CFD4F-7DB2-4AF4-80D0-0AD07E7066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1/26/21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D1C7F858-E953-4A3C-A6B3-CB225C696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Design Overview</a:t>
            </a:r>
          </a:p>
        </p:txBody>
      </p:sp>
    </p:spTree>
    <p:extLst>
      <p:ext uri="{BB962C8B-B14F-4D97-AF65-F5344CB8AC3E}">
        <p14:creationId xmlns:p14="http://schemas.microsoft.com/office/powerpoint/2010/main" val="3615723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Considerations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49"/>
            <a:ext cx="8293100" cy="2434945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Maintain electrical isolation.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Stagnant water would be known issue with this arrangement.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Solution is to actively flow RAW through all internal passageways to flush out assembly.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Both internal &amp; external hardware stack-up are flushed.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Dedicated flow channels milled in flange base and main washer.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5A52E8-BA35-4FC5-A26C-129C8D2C0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550" y="3743608"/>
            <a:ext cx="1928750" cy="25044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2FDA9E-61D3-4959-ACFA-7EDACC509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379" y="3743609"/>
            <a:ext cx="2820423" cy="250918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5A3F86D-2EBB-4AAC-B71D-E791A6B5D96F}"/>
              </a:ext>
            </a:extLst>
          </p:cNvPr>
          <p:cNvSpPr/>
          <p:nvPr/>
        </p:nvSpPr>
        <p:spPr>
          <a:xfrm>
            <a:off x="3674379" y="3738921"/>
            <a:ext cx="2820423" cy="250918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40A316-6146-427F-844D-4E15EC1EFCC8}"/>
              </a:ext>
            </a:extLst>
          </p:cNvPr>
          <p:cNvSpPr/>
          <p:nvPr/>
        </p:nvSpPr>
        <p:spPr>
          <a:xfrm>
            <a:off x="6821549" y="3738920"/>
            <a:ext cx="1928750" cy="2509183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31ECD2F3-3527-4622-9D5D-4FA7579A117E}"/>
              </a:ext>
            </a:extLst>
          </p:cNvPr>
          <p:cNvSpPr txBox="1"/>
          <p:nvPr/>
        </p:nvSpPr>
        <p:spPr>
          <a:xfrm>
            <a:off x="7124727" y="3026864"/>
            <a:ext cx="156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  FEA Credit:</a:t>
            </a:r>
          </a:p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Jacob Kintner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BAC26A4-02AF-49E7-8BEC-C905ADD43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3743609"/>
            <a:ext cx="2887783" cy="250449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0DD9D9C-C013-4A33-A043-6A2CBDD9548D}"/>
              </a:ext>
            </a:extLst>
          </p:cNvPr>
          <p:cNvSpPr/>
          <p:nvPr/>
        </p:nvSpPr>
        <p:spPr>
          <a:xfrm>
            <a:off x="457200" y="3743609"/>
            <a:ext cx="2887782" cy="2509183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A7E831D8-75EC-425B-8239-A5E264EBE8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1/26/21</a:t>
            </a: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28FBFADD-80AB-4820-9C66-67AE6500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Design Overview</a:t>
            </a:r>
          </a:p>
        </p:txBody>
      </p:sp>
    </p:spTree>
    <p:extLst>
      <p:ext uri="{BB962C8B-B14F-4D97-AF65-F5344CB8AC3E}">
        <p14:creationId xmlns:p14="http://schemas.microsoft.com/office/powerpoint/2010/main" val="3909580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Considerations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49"/>
            <a:ext cx="6097509" cy="5073773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Scalable design must account for maximum anticipated </a:t>
            </a:r>
            <a:r>
              <a:rPr lang="el-G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V. 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~800</a:t>
            </a:r>
            <a:r>
              <a:rPr lang="el-G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Δ</a:t>
            </a:r>
            <a:r>
              <a:rPr lang="en-US" sz="1800" dirty="0">
                <a:solidFill>
                  <a:schemeClr val="tx1"/>
                </a:solidFill>
              </a:rPr>
              <a:t>V @ Horn B mid-conductor. Horn B drives spacing but design is used across horns.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Alumina ceramic chosen.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Cheaper manufacture.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Lower dielectric constant.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Low stress @ 285lbs max anticipated preload.</a:t>
            </a:r>
          </a:p>
          <a:p>
            <a:r>
              <a:rPr lang="en-US" sz="2000" dirty="0">
                <a:solidFill>
                  <a:schemeClr val="tx1"/>
                </a:solidFill>
              </a:rPr>
              <a:t>Consideration of losses via induced current &amp; dissipation of magnetic energy.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123mW @ 1sec rep rate for current induction.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87mW @ 1sec rep rate for magnetic dissipation.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No concern on heat loss from EE Support.</a:t>
            </a:r>
          </a:p>
          <a:p>
            <a:pPr lvl="1"/>
            <a:r>
              <a:rPr lang="en-US" sz="1800" u="sng" dirty="0">
                <a:solidFill>
                  <a:schemeClr val="tx1"/>
                </a:solidFill>
              </a:rPr>
              <a:t>Additional analysis / electrical testing planned.</a:t>
            </a:r>
          </a:p>
          <a:p>
            <a:pPr lvl="1"/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8CAE92-094D-4823-8161-A7F9B7745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297" y="1240462"/>
            <a:ext cx="2096003" cy="49289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E1FA5D-896C-4490-BFEA-615AB17DAE79}"/>
              </a:ext>
            </a:extLst>
          </p:cNvPr>
          <p:cNvSpPr/>
          <p:nvPr/>
        </p:nvSpPr>
        <p:spPr>
          <a:xfrm>
            <a:off x="6654297" y="1240462"/>
            <a:ext cx="2096003" cy="492898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25F45A7C-41F3-47C4-83E6-2400378A9A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1/26/21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4B6852E4-2C33-4D30-B53D-95FE28033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Design Overview</a:t>
            </a:r>
          </a:p>
        </p:txBody>
      </p:sp>
    </p:spTree>
    <p:extLst>
      <p:ext uri="{BB962C8B-B14F-4D97-AF65-F5344CB8AC3E}">
        <p14:creationId xmlns:p14="http://schemas.microsoft.com/office/powerpoint/2010/main" val="3499781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7703989-AC3B-406E-A64D-BAB105E7560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Design Approach to Prototype Horn 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Engineered Horn Parameters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Locating / Positioning in Chase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Kinematic Movements</a:t>
            </a:r>
          </a:p>
          <a:p>
            <a:r>
              <a:rPr lang="en-US" dirty="0">
                <a:solidFill>
                  <a:schemeClr val="tx1"/>
                </a:solidFill>
              </a:rPr>
              <a:t>Feature Design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Conductor Profiles &amp; Support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Cooling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Electrical Considerations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Argon Purge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Interfacing Connections</a:t>
            </a:r>
          </a:p>
          <a:p>
            <a:r>
              <a:rPr lang="en-US" dirty="0">
                <a:solidFill>
                  <a:schemeClr val="tx1"/>
                </a:solidFill>
              </a:rPr>
              <a:t>Summary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C1671ACC-74F9-42DC-ACAB-7345008259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1/26/21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EA31F69-A9BB-4308-B862-86BB92C3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Design Overview</a:t>
            </a:r>
          </a:p>
        </p:txBody>
      </p:sp>
    </p:spTree>
    <p:extLst>
      <p:ext uri="{BB962C8B-B14F-4D97-AF65-F5344CB8AC3E}">
        <p14:creationId xmlns:p14="http://schemas.microsoft.com/office/powerpoint/2010/main" val="412190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BAA6B91-477E-4707-8E0A-26588CE4B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25" y="1485805"/>
            <a:ext cx="3936775" cy="4224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Scale Critical Element Testing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E85FB1-3323-4950-A5EA-2B8688D9D0A4}"/>
              </a:ext>
            </a:extLst>
          </p:cNvPr>
          <p:cNvSpPr/>
          <p:nvPr/>
        </p:nvSpPr>
        <p:spPr>
          <a:xfrm>
            <a:off x="464859" y="1485805"/>
            <a:ext cx="3925941" cy="422498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D4D18AC3-B1C7-4E9C-A7B3-A1A58E301D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1/26/21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18F25C96-9461-468E-88D6-81C3B54DC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Design Overview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0BB791F-6D01-4A39-B2AB-05D043478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743" y="1485805"/>
            <a:ext cx="4193215" cy="422498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FF9B04C-9005-484D-9BF4-ADFB2ADC0B1E}"/>
              </a:ext>
            </a:extLst>
          </p:cNvPr>
          <p:cNvSpPr/>
          <p:nvPr/>
        </p:nvSpPr>
        <p:spPr>
          <a:xfrm>
            <a:off x="4564743" y="1485805"/>
            <a:ext cx="4193215" cy="422498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18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Design – Cooling Flow Requirements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D22BCA0-A39C-49E7-ADE7-1AF8CD3F3FFD}"/>
              </a:ext>
            </a:extLst>
          </p:cNvPr>
          <p:cNvGraphicFramePr>
            <a:graphicFrameLocks noGrp="1"/>
          </p:cNvGraphicFramePr>
          <p:nvPr/>
        </p:nvGraphicFramePr>
        <p:xfrm>
          <a:off x="457201" y="4313330"/>
          <a:ext cx="8293099" cy="198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6973">
                  <a:extLst>
                    <a:ext uri="{9D8B030D-6E8A-4147-A177-3AD203B41FA5}">
                      <a16:colId xmlns:a16="http://schemas.microsoft.com/office/drawing/2014/main" val="2101197383"/>
                    </a:ext>
                  </a:extLst>
                </a:gridCol>
                <a:gridCol w="1104523">
                  <a:extLst>
                    <a:ext uri="{9D8B030D-6E8A-4147-A177-3AD203B41FA5}">
                      <a16:colId xmlns:a16="http://schemas.microsoft.com/office/drawing/2014/main" val="3848569374"/>
                    </a:ext>
                  </a:extLst>
                </a:gridCol>
                <a:gridCol w="1181603">
                  <a:extLst>
                    <a:ext uri="{9D8B030D-6E8A-4147-A177-3AD203B41FA5}">
                      <a16:colId xmlns:a16="http://schemas.microsoft.com/office/drawing/2014/main" val="1928180295"/>
                    </a:ext>
                  </a:extLst>
                </a:gridCol>
              </a:tblGrid>
              <a:tr h="1842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Manifold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Required Flows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Required Pressures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93213152"/>
                  </a:ext>
                </a:extLst>
              </a:tr>
              <a:tr h="184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Inner Conductor Line - BRU (1.5" OD Tube W/Swage Connection @ Horn)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8GPM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40PSIG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3890007"/>
                  </a:ext>
                </a:extLst>
              </a:tr>
              <a:tr h="184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Inner Conductor Line - BRL (1.5" OD Tube W/Swage Connection @ Horn)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8GPM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40PSIG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7666249"/>
                  </a:ext>
                </a:extLst>
              </a:tr>
              <a:tr h="184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Inner Conductor Line - BLL (1.5" OD Tube W/Swage Connection @ Horn)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8GPM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40PSIG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4366422"/>
                  </a:ext>
                </a:extLst>
              </a:tr>
              <a:tr h="184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Outer Conductor Line - BLU (1.5" OD Tube W/Swage Connection @ Horn)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15GPM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40PSIG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479002"/>
                  </a:ext>
                </a:extLst>
              </a:tr>
              <a:tr h="184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Ejector Line - (2.0" OD Tube W/Swage Connection @ Horn)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54GPM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-7.8PSIG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07995829"/>
                  </a:ext>
                </a:extLst>
              </a:tr>
              <a:tr h="184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Hanger Cooling Line (1.0" OD Tube W/Swage Connection @ Horn)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5GPM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40PSIG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1694604"/>
                  </a:ext>
                </a:extLst>
              </a:tr>
              <a:tr h="184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Gas Purge Inlet / Outlet (Argon) (1.0" OD Tube W/Swage Connection @ Horn)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9085cc/min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1.3PSIG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4636705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584291F-8A88-42F9-AE35-AA3E187B5483}"/>
              </a:ext>
            </a:extLst>
          </p:cNvPr>
          <p:cNvGraphicFramePr>
            <a:graphicFrameLocks noGrp="1"/>
          </p:cNvGraphicFramePr>
          <p:nvPr/>
        </p:nvGraphicFramePr>
        <p:xfrm>
          <a:off x="454025" y="3267357"/>
          <a:ext cx="8293099" cy="708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6899">
                  <a:extLst>
                    <a:ext uri="{9D8B030D-6E8A-4147-A177-3AD203B41FA5}">
                      <a16:colId xmlns:a16="http://schemas.microsoft.com/office/drawing/2014/main" val="2101197383"/>
                    </a:ext>
                  </a:extLst>
                </a:gridCol>
                <a:gridCol w="2156200">
                  <a:extLst>
                    <a:ext uri="{9D8B030D-6E8A-4147-A177-3AD203B41FA5}">
                      <a16:colId xmlns:a16="http://schemas.microsoft.com/office/drawing/2014/main" val="3848569374"/>
                    </a:ext>
                  </a:extLst>
                </a:gridCol>
              </a:tblGrid>
              <a:tr h="1842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Cooling Medium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Required Temperatures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93213152"/>
                  </a:ext>
                </a:extLst>
              </a:tr>
              <a:tr h="184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Nitrogen Supply Temperature (Nominal, Range)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75F, +5F / -30F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3890007"/>
                  </a:ext>
                </a:extLst>
              </a:tr>
              <a:tr h="1842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RAW Supply Temperature (Nominal, Range)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70F, +5F / -10F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766624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057AB9E-E0B0-496F-BE51-561443715C91}"/>
              </a:ext>
            </a:extLst>
          </p:cNvPr>
          <p:cNvGraphicFramePr>
            <a:graphicFrameLocks noGrp="1"/>
          </p:cNvGraphicFramePr>
          <p:nvPr/>
        </p:nvGraphicFramePr>
        <p:xfrm>
          <a:off x="457201" y="1533244"/>
          <a:ext cx="8293099" cy="1348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652">
                  <a:extLst>
                    <a:ext uri="{9D8B030D-6E8A-4147-A177-3AD203B41FA5}">
                      <a16:colId xmlns:a16="http://schemas.microsoft.com/office/drawing/2014/main" val="4000420760"/>
                    </a:ext>
                  </a:extLst>
                </a:gridCol>
                <a:gridCol w="1738266">
                  <a:extLst>
                    <a:ext uri="{9D8B030D-6E8A-4147-A177-3AD203B41FA5}">
                      <a16:colId xmlns:a16="http://schemas.microsoft.com/office/drawing/2014/main" val="2583464742"/>
                    </a:ext>
                  </a:extLst>
                </a:gridCol>
                <a:gridCol w="1702051">
                  <a:extLst>
                    <a:ext uri="{9D8B030D-6E8A-4147-A177-3AD203B41FA5}">
                      <a16:colId xmlns:a16="http://schemas.microsoft.com/office/drawing/2014/main" val="2512759561"/>
                    </a:ext>
                  </a:extLst>
                </a:gridCol>
                <a:gridCol w="1711105">
                  <a:extLst>
                    <a:ext uri="{9D8B030D-6E8A-4147-A177-3AD203B41FA5}">
                      <a16:colId xmlns:a16="http://schemas.microsoft.com/office/drawing/2014/main" val="2101197383"/>
                    </a:ext>
                  </a:extLst>
                </a:gridCol>
                <a:gridCol w="1761025">
                  <a:extLst>
                    <a:ext uri="{9D8B030D-6E8A-4147-A177-3AD203B41FA5}">
                      <a16:colId xmlns:a16="http://schemas.microsoft.com/office/drawing/2014/main" val="3848569374"/>
                    </a:ext>
                  </a:extLst>
                </a:gridCol>
              </a:tblGrid>
              <a:tr h="4083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Conductor</a:t>
                      </a:r>
                    </a:p>
                    <a:p>
                      <a:pPr algn="ctr"/>
                      <a:r>
                        <a:rPr lang="en-US" sz="1400" dirty="0"/>
                        <a:t>Position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I.C. Manifold # 1 BRU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I.C. Manifold # 2 BRL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I.C. Manifold # 3 BLL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O.C. Manifold # 4 BLU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93213152"/>
                  </a:ext>
                </a:extLst>
              </a:tr>
              <a:tr h="1759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I.C. Nozzle 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1/8TEK-SS5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1/8TEK-SS5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1/8TEK-SS5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3890007"/>
                  </a:ext>
                </a:extLst>
              </a:tr>
              <a:tr h="1759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I.C. Nozzles 2-8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H1/8VV-316SS9508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H1/8VV-316SS9508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H1/8VV-316SS9508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27666249"/>
                  </a:ext>
                </a:extLst>
              </a:tr>
              <a:tr h="1759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I.C. Nozzle 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1/8TEK-SS5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1/8TEK-SS5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1/8TEK-SS5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4366422"/>
                  </a:ext>
                </a:extLst>
              </a:tr>
              <a:tr h="2029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O.C. Nozzles 1-10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F10119111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479002"/>
                  </a:ext>
                </a:extLst>
              </a:tr>
            </a:tbl>
          </a:graphicData>
        </a:graphic>
      </p:graphicFrame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A2A3AFDB-86F5-457D-AB16-C0DD158745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1/26/21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550BF53A-392F-4DEB-BAD7-63EB10A33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Design Overview</a:t>
            </a:r>
          </a:p>
        </p:txBody>
      </p:sp>
    </p:spTree>
    <p:extLst>
      <p:ext uri="{BB962C8B-B14F-4D97-AF65-F5344CB8AC3E}">
        <p14:creationId xmlns:p14="http://schemas.microsoft.com/office/powerpoint/2010/main" val="487766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Design - Horn A Cooling System Layout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DB6FCE-1AAC-4965-9129-4017C2B8A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18" y="1025981"/>
            <a:ext cx="5018782" cy="49845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3561713-715C-4DD0-AFE1-1CBEF60926F3}"/>
              </a:ext>
            </a:extLst>
          </p:cNvPr>
          <p:cNvSpPr/>
          <p:nvPr/>
        </p:nvSpPr>
        <p:spPr>
          <a:xfrm>
            <a:off x="3731517" y="994617"/>
            <a:ext cx="5018783" cy="5047304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9">
            <a:extLst>
              <a:ext uri="{FF2B5EF4-FFF2-40B4-BE49-F238E27FC236}">
                <a16:creationId xmlns:a16="http://schemas.microsoft.com/office/drawing/2014/main" id="{E0C2E3BC-3D77-4D54-992E-341B664D50F9}"/>
              </a:ext>
            </a:extLst>
          </p:cNvPr>
          <p:cNvSpPr txBox="1">
            <a:spLocks/>
          </p:cNvSpPr>
          <p:nvPr/>
        </p:nvSpPr>
        <p:spPr bwMode="auto">
          <a:xfrm>
            <a:off x="457200" y="967993"/>
            <a:ext cx="3155133" cy="507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Four primary manifolds supply all conductor cooling.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3 for I.C.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1 for O.C.</a:t>
            </a:r>
          </a:p>
          <a:p>
            <a:r>
              <a:rPr lang="en-US" sz="2000" dirty="0">
                <a:solidFill>
                  <a:schemeClr val="tx1"/>
                </a:solidFill>
              </a:rPr>
              <a:t>All water manifold components are 316LSS Seamless Tube.</a:t>
            </a:r>
          </a:p>
          <a:p>
            <a:r>
              <a:rPr lang="en-US" sz="2000" dirty="0">
                <a:solidFill>
                  <a:schemeClr val="tx1"/>
                </a:solidFill>
              </a:rPr>
              <a:t>Manifolds are 1.5” O.D. X .120” wall</a:t>
            </a:r>
          </a:p>
          <a:p>
            <a:r>
              <a:rPr lang="en-US" altLang="en-US" sz="20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Nozzle tributaries are .375” O.D. X .035” wall</a:t>
            </a:r>
          </a:p>
          <a:p>
            <a:r>
              <a:rPr lang="en-US" altLang="en-US" sz="20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All designed per FESHM 5031.1 / ASME B31.3 &amp; peer reviewed by RAW Technical Manager.</a:t>
            </a:r>
          </a:p>
          <a:p>
            <a:pPr marL="457200" lvl="1" indent="0">
              <a:buNone/>
            </a:pPr>
            <a:endParaRPr lang="en-US" altLang="en-US" sz="1600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87CB2447-5734-481D-AE63-8111FA3B34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1/26/21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8614B65-9A82-44C8-83BB-37DD836ED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Design Overview</a:t>
            </a:r>
          </a:p>
        </p:txBody>
      </p:sp>
    </p:spTree>
    <p:extLst>
      <p:ext uri="{BB962C8B-B14F-4D97-AF65-F5344CB8AC3E}">
        <p14:creationId xmlns:p14="http://schemas.microsoft.com/office/powerpoint/2010/main" val="100641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Design - Horn A Cooling System Layout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291789-2DF1-44BB-975E-C7822495B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406" y="1001878"/>
            <a:ext cx="5848687" cy="50473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3561713-715C-4DD0-AFE1-1CBEF60926F3}"/>
              </a:ext>
            </a:extLst>
          </p:cNvPr>
          <p:cNvSpPr/>
          <p:nvPr/>
        </p:nvSpPr>
        <p:spPr>
          <a:xfrm>
            <a:off x="1679405" y="1001878"/>
            <a:ext cx="5848687" cy="5047304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5F41A763-62B3-4ED6-BCB7-80459114C4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1/26/21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5FC61C7-F2F1-4892-AF49-6CAC46835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Design Overview</a:t>
            </a:r>
          </a:p>
        </p:txBody>
      </p:sp>
    </p:spTree>
    <p:extLst>
      <p:ext uri="{BB962C8B-B14F-4D97-AF65-F5344CB8AC3E}">
        <p14:creationId xmlns:p14="http://schemas.microsoft.com/office/powerpoint/2010/main" val="1179518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Design - Horn A Cooling System Layout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A10968-273E-4A89-8232-650EE7774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529" y="1001878"/>
            <a:ext cx="6578941" cy="364591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3561713-715C-4DD0-AFE1-1CBEF60926F3}"/>
              </a:ext>
            </a:extLst>
          </p:cNvPr>
          <p:cNvSpPr/>
          <p:nvPr/>
        </p:nvSpPr>
        <p:spPr>
          <a:xfrm>
            <a:off x="1282529" y="1001878"/>
            <a:ext cx="6578941" cy="3645915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2AA0B92-B650-4B7B-BE32-22A9A00B6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793025"/>
              </p:ext>
            </p:extLst>
          </p:nvPr>
        </p:nvGraphicFramePr>
        <p:xfrm>
          <a:off x="454024" y="4798872"/>
          <a:ext cx="8296276" cy="140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5574">
                  <a:extLst>
                    <a:ext uri="{9D8B030D-6E8A-4147-A177-3AD203B41FA5}">
                      <a16:colId xmlns:a16="http://schemas.microsoft.com/office/drawing/2014/main" val="2101197383"/>
                    </a:ext>
                  </a:extLst>
                </a:gridCol>
                <a:gridCol w="2575351">
                  <a:extLst>
                    <a:ext uri="{9D8B030D-6E8A-4147-A177-3AD203B41FA5}">
                      <a16:colId xmlns:a16="http://schemas.microsoft.com/office/drawing/2014/main" val="3848569374"/>
                    </a:ext>
                  </a:extLst>
                </a:gridCol>
                <a:gridCol w="2575351">
                  <a:extLst>
                    <a:ext uri="{9D8B030D-6E8A-4147-A177-3AD203B41FA5}">
                      <a16:colId xmlns:a16="http://schemas.microsoft.com/office/drawing/2014/main" val="508805071"/>
                    </a:ext>
                  </a:extLst>
                </a:gridCol>
              </a:tblGrid>
              <a:tr h="18427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Manifold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Tube Specs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Material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93213152"/>
                  </a:ext>
                </a:extLst>
              </a:tr>
              <a:tr h="1842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Inner Conductor Nozzle Feed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.375” O.D. X .035” Wall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316L SS Seamless Tube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73890007"/>
                  </a:ext>
                </a:extLst>
              </a:tr>
              <a:tr h="1842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Outer Conductor Nozzle Feed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.375” O.D. X .035” Wall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316L SS Seamless Tube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27666249"/>
                  </a:ext>
                </a:extLst>
              </a:tr>
              <a:tr h="1842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Argon Purge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.500” OD X .049” Wall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316L SS Seamless Tube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4366422"/>
                  </a:ext>
                </a:extLst>
              </a:tr>
              <a:tr h="1842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U.S. Outer Conductor Flange Loops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.250” OD X .035” Wall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5052 Al Seamless Tube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18479002"/>
                  </a:ext>
                </a:extLst>
              </a:tr>
            </a:tbl>
          </a:graphicData>
        </a:graphic>
      </p:graphicFrame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3F6CCBDA-A46B-4053-86DF-6B0BDF0ADB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1/26/21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688560B-6304-4382-9CB5-BAC00341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Design Overview</a:t>
            </a:r>
          </a:p>
        </p:txBody>
      </p:sp>
    </p:spTree>
    <p:extLst>
      <p:ext uri="{BB962C8B-B14F-4D97-AF65-F5344CB8AC3E}">
        <p14:creationId xmlns:p14="http://schemas.microsoft.com/office/powerpoint/2010/main" val="2784878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Design - Horn A Cooling System Layout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3F6CCBDA-A46B-4053-86DF-6B0BDF0ADB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1/26/21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688560B-6304-4382-9CB5-BAC00341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Design Overview</a:t>
            </a:r>
          </a:p>
        </p:txBody>
      </p:sp>
      <p:sp>
        <p:nvSpPr>
          <p:cNvPr id="12" name="Content Placeholder 29">
            <a:extLst>
              <a:ext uri="{FF2B5EF4-FFF2-40B4-BE49-F238E27FC236}">
                <a16:creationId xmlns:a16="http://schemas.microsoft.com/office/drawing/2014/main" id="{FEB6F9DA-E3BE-4320-A2FA-710713F50E14}"/>
              </a:ext>
            </a:extLst>
          </p:cNvPr>
          <p:cNvSpPr txBox="1">
            <a:spLocks/>
          </p:cNvSpPr>
          <p:nvPr/>
        </p:nvSpPr>
        <p:spPr bwMode="auto">
          <a:xfrm>
            <a:off x="457200" y="967993"/>
            <a:ext cx="8229600" cy="507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Use of redundant manifolds investigated.</a:t>
            </a:r>
          </a:p>
          <a:p>
            <a:r>
              <a:rPr lang="en-US" sz="2000" dirty="0">
                <a:solidFill>
                  <a:schemeClr val="tx1"/>
                </a:solidFill>
              </a:rPr>
              <a:t>Design direction is that 3 separate supply manifolds (1 for each nozzle string) will still have better flow control &amp; balancing capabilities than 2 lines with crossovers if there is a leak.</a:t>
            </a:r>
          </a:p>
          <a:p>
            <a:r>
              <a:rPr lang="en-US" sz="2000" dirty="0">
                <a:solidFill>
                  <a:schemeClr val="tx1"/>
                </a:solidFill>
              </a:rPr>
              <a:t>Not clear additional complexity of 3 lines with crossovers is worth it…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altLang="en-US" sz="1600" dirty="0">
              <a:latin typeface="Helvetica" panose="020B0604020202020204" pitchFamily="34" charset="0"/>
              <a:ea typeface="Geneva" pitchFamily="121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393847-3B35-4BF6-86A6-E74C9E3D9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00" y="2821628"/>
            <a:ext cx="6493600" cy="334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36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Design - Horn A Water Tank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8D7B73-E52B-4550-82B7-85DB24388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52" y="2764116"/>
            <a:ext cx="4970784" cy="30243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22C74CE-14E4-4096-9F5E-B9D2D7619027}"/>
              </a:ext>
            </a:extLst>
          </p:cNvPr>
          <p:cNvSpPr/>
          <p:nvPr/>
        </p:nvSpPr>
        <p:spPr>
          <a:xfrm>
            <a:off x="3760134" y="2778942"/>
            <a:ext cx="4970784" cy="3024356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9">
            <a:extLst>
              <a:ext uri="{FF2B5EF4-FFF2-40B4-BE49-F238E27FC236}">
                <a16:creationId xmlns:a16="http://schemas.microsoft.com/office/drawing/2014/main" id="{DD64F2D2-5E47-4725-BA71-30A7D5317F94}"/>
              </a:ext>
            </a:extLst>
          </p:cNvPr>
          <p:cNvSpPr txBox="1">
            <a:spLocks/>
          </p:cNvSpPr>
          <p:nvPr/>
        </p:nvSpPr>
        <p:spPr bwMode="auto">
          <a:xfrm>
            <a:off x="457200" y="1132196"/>
            <a:ext cx="8293100" cy="218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Water tank is sized to handle ~100% of RAW piping input volume so system shutdown does not fill horn volume with water.</a:t>
            </a:r>
          </a:p>
          <a:p>
            <a:r>
              <a:rPr lang="en-US" sz="2000" dirty="0">
                <a:solidFill>
                  <a:schemeClr val="tx1"/>
                </a:solidFill>
              </a:rPr>
              <a:t>Provides protection against errant current pulse and potential hydraulic shock to conductors.</a:t>
            </a:r>
          </a:p>
          <a:p>
            <a:pPr marL="457200" lvl="1" indent="0">
              <a:buNone/>
            </a:pPr>
            <a:endParaRPr lang="en-US" altLang="en-US" sz="1600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1" name="Content Placeholder 29">
            <a:extLst>
              <a:ext uri="{FF2B5EF4-FFF2-40B4-BE49-F238E27FC236}">
                <a16:creationId xmlns:a16="http://schemas.microsoft.com/office/drawing/2014/main" id="{9B1A632E-950C-42B9-9557-CE5E54560BBE}"/>
              </a:ext>
            </a:extLst>
          </p:cNvPr>
          <p:cNvSpPr txBox="1">
            <a:spLocks/>
          </p:cNvSpPr>
          <p:nvPr/>
        </p:nvSpPr>
        <p:spPr bwMode="auto">
          <a:xfrm>
            <a:off x="457199" y="2456918"/>
            <a:ext cx="3244789" cy="363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2X Ejection Ports.</a:t>
            </a:r>
          </a:p>
          <a:p>
            <a:r>
              <a:rPr lang="en-US" altLang="en-US" sz="20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Sump pit</a:t>
            </a:r>
          </a:p>
          <a:p>
            <a:r>
              <a:rPr lang="en-US" altLang="en-US" sz="20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Direct line from hangers</a:t>
            </a:r>
          </a:p>
          <a:p>
            <a:r>
              <a:rPr lang="en-US" altLang="en-US" sz="20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6061-T6 construction</a:t>
            </a:r>
          </a:p>
          <a:p>
            <a:r>
              <a:rPr lang="en-US" altLang="en-US" sz="20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100% seam welds utilizing ER4043</a:t>
            </a:r>
          </a:p>
          <a:p>
            <a:r>
              <a:rPr lang="en-US" altLang="en-US" sz="20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Follows critical aluminum weld preparation specification</a:t>
            </a:r>
            <a:r>
              <a:rPr lang="en-US" altLang="en-US" sz="16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.</a:t>
            </a:r>
          </a:p>
          <a:p>
            <a:r>
              <a:rPr lang="en-US" altLang="en-US" sz="20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Released in ED0000862</a:t>
            </a:r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C60F246D-73DA-4306-BAF8-9FA77A71A7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1/26/21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F88422D7-ED88-4BA7-B3CC-052BAEA1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Design Overview</a:t>
            </a:r>
          </a:p>
        </p:txBody>
      </p:sp>
    </p:spTree>
    <p:extLst>
      <p:ext uri="{BB962C8B-B14F-4D97-AF65-F5344CB8AC3E}">
        <p14:creationId xmlns:p14="http://schemas.microsoft.com/office/powerpoint/2010/main" val="1101393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FE4AA30-02E5-4198-9427-8FE3C21578A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5" y="1235387"/>
            <a:ext cx="4580740" cy="285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Design – Electrical Considerations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B3C39CE-BA2E-4531-B786-88CB97AC7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957750"/>
              </p:ext>
            </p:extLst>
          </p:nvPr>
        </p:nvGraphicFramePr>
        <p:xfrm>
          <a:off x="454024" y="4990949"/>
          <a:ext cx="8306799" cy="1230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679">
                  <a:extLst>
                    <a:ext uri="{9D8B030D-6E8A-4147-A177-3AD203B41FA5}">
                      <a16:colId xmlns:a16="http://schemas.microsoft.com/office/drawing/2014/main" val="2522320529"/>
                    </a:ext>
                  </a:extLst>
                </a:gridCol>
                <a:gridCol w="1375954">
                  <a:extLst>
                    <a:ext uri="{9D8B030D-6E8A-4147-A177-3AD203B41FA5}">
                      <a16:colId xmlns:a16="http://schemas.microsoft.com/office/drawing/2014/main" val="2984453538"/>
                    </a:ext>
                  </a:extLst>
                </a:gridCol>
                <a:gridCol w="1698172">
                  <a:extLst>
                    <a:ext uri="{9D8B030D-6E8A-4147-A177-3AD203B41FA5}">
                      <a16:colId xmlns:a16="http://schemas.microsoft.com/office/drawing/2014/main" val="860705752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520021015"/>
                    </a:ext>
                  </a:extLst>
                </a:gridCol>
                <a:gridCol w="1428205">
                  <a:extLst>
                    <a:ext uri="{9D8B030D-6E8A-4147-A177-3AD203B41FA5}">
                      <a16:colId xmlns:a16="http://schemas.microsoft.com/office/drawing/2014/main" val="3326349598"/>
                    </a:ext>
                  </a:extLst>
                </a:gridCol>
                <a:gridCol w="1532709">
                  <a:extLst>
                    <a:ext uri="{9D8B030D-6E8A-4147-A177-3AD203B41FA5}">
                      <a16:colId xmlns:a16="http://schemas.microsoft.com/office/drawing/2014/main" val="1463920210"/>
                    </a:ext>
                  </a:extLst>
                </a:gridCol>
              </a:tblGrid>
              <a:tr h="72364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Max V</a:t>
                      </a:r>
                    </a:p>
                    <a:p>
                      <a:pPr algn="ctr"/>
                      <a:r>
                        <a:rPr lang="en-US" sz="1600" dirty="0"/>
                        <a:t>@PS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Max Allow. </a:t>
                      </a:r>
                    </a:p>
                    <a:p>
                      <a:pPr algn="ctr"/>
                      <a:r>
                        <a:rPr lang="en-US" sz="1600" dirty="0"/>
                        <a:t>E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Max Isolator Path</a:t>
                      </a:r>
                    </a:p>
                    <a:p>
                      <a:pPr algn="ctr"/>
                      <a:r>
                        <a:rPr lang="en-US" sz="1600" dirty="0"/>
                        <a:t>Length Potential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Horn A</a:t>
                      </a:r>
                    </a:p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Horn B</a:t>
                      </a:r>
                    </a:p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ΔV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Horn C</a:t>
                      </a:r>
                    </a:p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ΔV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098947"/>
                  </a:ext>
                </a:extLst>
              </a:tr>
              <a:tr h="5065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~5000V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25V/.001”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5V/.001”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~1200V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~1600V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~600V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408021"/>
                  </a:ext>
                </a:extLst>
              </a:tr>
            </a:tbl>
          </a:graphicData>
        </a:graphic>
      </p:graphicFrame>
      <p:sp>
        <p:nvSpPr>
          <p:cNvPr id="10" name="TextBox 5">
            <a:extLst>
              <a:ext uri="{FF2B5EF4-FFF2-40B4-BE49-F238E27FC236}">
                <a16:creationId xmlns:a16="http://schemas.microsoft.com/office/drawing/2014/main" id="{BCEF09EB-FB04-4E53-B23E-61BB4D21278A}"/>
              </a:ext>
            </a:extLst>
          </p:cNvPr>
          <p:cNvSpPr txBox="1"/>
          <p:nvPr/>
        </p:nvSpPr>
        <p:spPr>
          <a:xfrm>
            <a:off x="3157916" y="4487973"/>
            <a:ext cx="3533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EE Credit: Chris Jensen / Ken Quinn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6B9B3D-8F7B-4721-A063-F5FD7E05EB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17" b="7241"/>
          <a:stretch/>
        </p:blipFill>
        <p:spPr>
          <a:xfrm>
            <a:off x="5507997" y="1235388"/>
            <a:ext cx="2868084" cy="28532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A56B5BC-82EC-4A6D-9D60-B2D6EDE35CD9}"/>
              </a:ext>
            </a:extLst>
          </p:cNvPr>
          <p:cNvSpPr/>
          <p:nvPr/>
        </p:nvSpPr>
        <p:spPr>
          <a:xfrm>
            <a:off x="767919" y="1235387"/>
            <a:ext cx="4580740" cy="285320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5E914D-0400-4813-B166-52697BF71EE2}"/>
              </a:ext>
            </a:extLst>
          </p:cNvPr>
          <p:cNvSpPr/>
          <p:nvPr/>
        </p:nvSpPr>
        <p:spPr>
          <a:xfrm>
            <a:off x="5507996" y="1235388"/>
            <a:ext cx="2865181" cy="2853199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C42DB7EC-E6B7-49E9-8939-2871500512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1/26/21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231EF707-1FF2-404A-9CBD-050AD918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Design Overview</a:t>
            </a:r>
          </a:p>
        </p:txBody>
      </p:sp>
    </p:spTree>
    <p:extLst>
      <p:ext uri="{BB962C8B-B14F-4D97-AF65-F5344CB8AC3E}">
        <p14:creationId xmlns:p14="http://schemas.microsoft.com/office/powerpoint/2010/main" val="18740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Design – Electrical Considerations Cont.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89806" y="3015592"/>
            <a:ext cx="8293100" cy="307819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Current depth (skin depth) @ 625Hz is fully developed through inner conductor thickness until end flange transition wall surpasses 4.0mm.</a:t>
            </a:r>
          </a:p>
          <a:p>
            <a:r>
              <a:rPr lang="en-US" sz="2000" dirty="0">
                <a:solidFill>
                  <a:schemeClr val="tx1"/>
                </a:solidFill>
              </a:rPr>
              <a:t>Horn </a:t>
            </a:r>
            <a:r>
              <a:rPr lang="en-US" sz="2000" dirty="0" err="1">
                <a:solidFill>
                  <a:schemeClr val="tx1"/>
                </a:solidFill>
              </a:rPr>
              <a:t>stripline</a:t>
            </a:r>
            <a:r>
              <a:rPr lang="en-US" sz="2000" dirty="0">
                <a:solidFill>
                  <a:schemeClr val="tx1"/>
                </a:solidFill>
              </a:rPr>
              <a:t> is 9.5mm thick X 203.2mm wide (3/8” X 8”).</a:t>
            </a:r>
          </a:p>
          <a:p>
            <a:r>
              <a:rPr lang="en-US" sz="2000" dirty="0">
                <a:solidFill>
                  <a:schemeClr val="tx1"/>
                </a:solidFill>
              </a:rPr>
              <a:t>Impedance matched from P.S. </a:t>
            </a:r>
            <a:r>
              <a:rPr lang="en-US" sz="2000" dirty="0" err="1">
                <a:solidFill>
                  <a:schemeClr val="tx1"/>
                </a:solidFill>
              </a:rPr>
              <a:t>stripline</a:t>
            </a:r>
            <a:r>
              <a:rPr lang="en-US" sz="2000" dirty="0">
                <a:solidFill>
                  <a:schemeClr val="tx1"/>
                </a:solidFill>
              </a:rPr>
              <a:t> to horn face. Nominal </a:t>
            </a:r>
            <a:r>
              <a:rPr lang="en-US" sz="2000" dirty="0" err="1">
                <a:solidFill>
                  <a:schemeClr val="tx1"/>
                </a:solidFill>
              </a:rPr>
              <a:t>stripline</a:t>
            </a:r>
            <a:r>
              <a:rPr lang="en-US" sz="2000" dirty="0">
                <a:solidFill>
                  <a:schemeClr val="tx1"/>
                </a:solidFill>
              </a:rPr>
              <a:t> width is 304.8mm (12”), with a 12.7mm (½”) gap between layers.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Transitions to a 8” wide </a:t>
            </a:r>
            <a:r>
              <a:rPr lang="en-US" sz="2000" dirty="0" err="1">
                <a:solidFill>
                  <a:schemeClr val="tx1"/>
                </a:solidFill>
              </a:rPr>
              <a:t>stripline</a:t>
            </a:r>
            <a:r>
              <a:rPr lang="en-US" sz="2000" dirty="0">
                <a:solidFill>
                  <a:schemeClr val="tx1"/>
                </a:solidFill>
              </a:rPr>
              <a:t> with 3/8” gap at shield block to account for weight limitations on module assembly and bent blank pattern fitment on 12” wide stock from mill.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66F00B-C1B7-4EB4-9496-0E892C9F7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27" y="1171752"/>
            <a:ext cx="8226174" cy="1458794"/>
          </a:xfrm>
          <a:prstGeom prst="rect">
            <a:avLst/>
          </a:prstGeom>
        </p:spPr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id="{B8D2B430-6A15-406E-A117-3B20D5AAACE1}"/>
              </a:ext>
            </a:extLst>
          </p:cNvPr>
          <p:cNvSpPr txBox="1"/>
          <p:nvPr/>
        </p:nvSpPr>
        <p:spPr>
          <a:xfrm>
            <a:off x="457200" y="2592946"/>
            <a:ext cx="5267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EE Credit: George </a:t>
            </a:r>
            <a:r>
              <a:rPr lang="en-US" b="1" u="sng" dirty="0" err="1">
                <a:solidFill>
                  <a:schemeClr val="accent6">
                    <a:lumMod val="75000"/>
                  </a:schemeClr>
                </a:solidFill>
              </a:rPr>
              <a:t>Krafczyk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 / Ken Quinn / Chris Jensen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CD1090-2B16-4E89-919F-25CB8FF1207E}"/>
              </a:ext>
            </a:extLst>
          </p:cNvPr>
          <p:cNvSpPr/>
          <p:nvPr/>
        </p:nvSpPr>
        <p:spPr>
          <a:xfrm>
            <a:off x="522413" y="1322714"/>
            <a:ext cx="8227887" cy="1244916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C7E76DAF-8664-4495-B3A8-54CD37BF31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1/26/21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9CD8A135-B4AB-41B3-9915-AC48101BF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Design Overview</a:t>
            </a:r>
          </a:p>
        </p:txBody>
      </p:sp>
    </p:spTree>
    <p:extLst>
      <p:ext uri="{BB962C8B-B14F-4D97-AF65-F5344CB8AC3E}">
        <p14:creationId xmlns:p14="http://schemas.microsoft.com/office/powerpoint/2010/main" val="1785345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Layout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164163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Horn A is last horn in 3-horn series arrangement.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300kA @ ~5kV sent to Horn C (testing features to 15kV).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Horn A is at lowest potential to ground (~1.3kV) to minimize arcing concerns to target (connected through resistor) from inner conductor.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AA5D4C-D3D6-4C6B-BA3A-7EEFAFC67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84" y="2879880"/>
            <a:ext cx="7800831" cy="331394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CFACDA8-BA7E-4683-97E3-C0B0899F2644}"/>
              </a:ext>
            </a:extLst>
          </p:cNvPr>
          <p:cNvSpPr/>
          <p:nvPr/>
        </p:nvSpPr>
        <p:spPr>
          <a:xfrm>
            <a:off x="457201" y="2815628"/>
            <a:ext cx="8293100" cy="337819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39CAE710-D870-4DF8-95FB-957A4A16BD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1/26/21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F6D98681-AA60-455D-B680-9C80D854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Design Overview</a:t>
            </a:r>
          </a:p>
        </p:txBody>
      </p:sp>
    </p:spTree>
    <p:extLst>
      <p:ext uri="{BB962C8B-B14F-4D97-AF65-F5344CB8AC3E}">
        <p14:creationId xmlns:p14="http://schemas.microsoft.com/office/powerpoint/2010/main" val="4017074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Engineered Horn Parameters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145121"/>
            <a:ext cx="8293100" cy="2371177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Horns have been packaged into chase and kept most all critical dimensions in Beam Optimization Task Force report, DUNE-doc-2901.</a:t>
            </a:r>
          </a:p>
          <a:p>
            <a:r>
              <a:rPr lang="en-US" sz="2000" dirty="0">
                <a:solidFill>
                  <a:schemeClr val="tx1"/>
                </a:solidFill>
              </a:rPr>
              <a:t>Variations exist from VE, sensitivity, engineering, &amp; manufacturing limitations.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2A61F3-E5CC-47FB-A339-78BBA3B41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257" y="4496930"/>
            <a:ext cx="4812043" cy="177473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D82866-620E-4518-914D-DD224E69B37B}"/>
              </a:ext>
            </a:extLst>
          </p:cNvPr>
          <p:cNvSpPr/>
          <p:nvPr/>
        </p:nvSpPr>
        <p:spPr>
          <a:xfrm>
            <a:off x="3874883" y="4457721"/>
            <a:ext cx="4875417" cy="1828714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80A5DAB-E931-4FD4-8348-F2D2EE220839}"/>
              </a:ext>
            </a:extLst>
          </p:cNvPr>
          <p:cNvGraphicFramePr>
            <a:graphicFrameLocks noGrp="1"/>
          </p:cNvGraphicFramePr>
          <p:nvPr/>
        </p:nvGraphicFramePr>
        <p:xfrm>
          <a:off x="479709" y="2717785"/>
          <a:ext cx="2931754" cy="3553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352">
                  <a:extLst>
                    <a:ext uri="{9D8B030D-6E8A-4147-A177-3AD203B41FA5}">
                      <a16:colId xmlns:a16="http://schemas.microsoft.com/office/drawing/2014/main" val="2522320529"/>
                    </a:ext>
                  </a:extLst>
                </a:gridCol>
                <a:gridCol w="1030402">
                  <a:extLst>
                    <a:ext uri="{9D8B030D-6E8A-4147-A177-3AD203B41FA5}">
                      <a16:colId xmlns:a16="http://schemas.microsoft.com/office/drawing/2014/main" val="2984453538"/>
                    </a:ext>
                  </a:extLst>
                </a:gridCol>
              </a:tblGrid>
              <a:tr h="3298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Horn Conductor Parameters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1.2MW Values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2098947"/>
                  </a:ext>
                </a:extLst>
              </a:tr>
              <a:tr h="2826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Horn Focal Length, In (mm)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87.323 (2218)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41898860"/>
                  </a:ext>
                </a:extLst>
              </a:tr>
              <a:tr h="225132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R0, In (mm)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5.512 (140)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6054210"/>
                  </a:ext>
                </a:extLst>
              </a:tr>
              <a:tr h="225132"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>
                          <a:effectLst/>
                        </a:rPr>
                        <a:t>F0, In (mm)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15.748 (400)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4506214"/>
                  </a:ext>
                </a:extLst>
              </a:tr>
              <a:tr h="1758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R1, In (mm)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1.693 (43)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52619846"/>
                  </a:ext>
                </a:extLst>
              </a:tr>
              <a:tr h="1758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R2, In (mm)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1.299 (33)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45138964"/>
                  </a:ext>
                </a:extLst>
              </a:tr>
              <a:tr h="2826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F1, In (mm)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46.281 (1175.5)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40310597"/>
                  </a:ext>
                </a:extLst>
              </a:tr>
              <a:tr h="2826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OC Radius, In (mm)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8.690 (220.7)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0098242"/>
                  </a:ext>
                </a:extLst>
              </a:tr>
              <a:tr h="2826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Beamline Position Relative to MC-ZERO, Meters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7557654"/>
                  </a:ext>
                </a:extLst>
              </a:tr>
              <a:tr h="2826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Horn Inner Conductor Thickness, In (mm)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0.098 (2.5)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29250412"/>
                  </a:ext>
                </a:extLst>
              </a:tr>
              <a:tr h="2826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Horn Outer Conductor Thickness, In (mm)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0.75 (19.1)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4360240"/>
                  </a:ext>
                </a:extLst>
              </a:tr>
              <a:tr h="28269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u="none" strike="noStrike" dirty="0">
                          <a:effectLst/>
                        </a:rPr>
                        <a:t>Drain Hole Port </a:t>
                      </a:r>
                      <a:r>
                        <a:rPr lang="fr-FR" sz="1200" u="none" strike="noStrike" dirty="0" err="1">
                          <a:effectLst/>
                        </a:rPr>
                        <a:t>Diameter</a:t>
                      </a:r>
                      <a:r>
                        <a:rPr lang="fr-FR" sz="1200" u="none" strike="noStrike" dirty="0">
                          <a:effectLst/>
                        </a:rPr>
                        <a:t>, Maximum</a:t>
                      </a: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3“ (76.2)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520427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C825A0C-E494-46B1-AAB6-1BD406EE0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999" y="2408979"/>
            <a:ext cx="5198292" cy="1886514"/>
          </a:xfrm>
          <a:prstGeom prst="rect">
            <a:avLst/>
          </a:prstGeom>
        </p:spPr>
      </p:pic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314A34A9-47CC-4B06-BFA5-46CD9701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1/26/21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064294FE-A6A6-4E6E-B5F7-309F6890D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Design Overview</a:t>
            </a:r>
          </a:p>
        </p:txBody>
      </p:sp>
    </p:spTree>
    <p:extLst>
      <p:ext uri="{BB962C8B-B14F-4D97-AF65-F5344CB8AC3E}">
        <p14:creationId xmlns:p14="http://schemas.microsoft.com/office/powerpoint/2010/main" val="2162991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Layout Cont.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A65573-B2EA-4577-80F3-6C389EA64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994" y="1179784"/>
            <a:ext cx="3607806" cy="4977531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49"/>
            <a:ext cx="4332083" cy="5106875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Full 75kA current on inner 7 layers.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Half current @ 37.5kA on external 2 layers.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Confirmed with EE Support Opera analysis for AC time-dependent current distribution.</a:t>
            </a:r>
          </a:p>
          <a:p>
            <a:r>
              <a:rPr lang="en-US" sz="2000" dirty="0">
                <a:solidFill>
                  <a:schemeClr val="tx1"/>
                </a:solidFill>
              </a:rPr>
              <a:t>Forces on outer layers are roughly half that of </a:t>
            </a:r>
            <a:r>
              <a:rPr lang="en-US" sz="2000" dirty="0" err="1">
                <a:solidFill>
                  <a:schemeClr val="tx1"/>
                </a:solidFill>
              </a:rPr>
              <a:t>NuMI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stripline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</a:rPr>
              <a:t>3D Maxwell ANSYS analysis confirms Opera findings.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Advantage for: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Bus fatigue life.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Vibration / ringdown.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PS system requirements.</a:t>
            </a:r>
          </a:p>
          <a:p>
            <a:pPr lvl="1"/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234073-1E4B-43D1-8045-CB789A3246EB}"/>
              </a:ext>
            </a:extLst>
          </p:cNvPr>
          <p:cNvSpPr/>
          <p:nvPr/>
        </p:nvSpPr>
        <p:spPr>
          <a:xfrm>
            <a:off x="5006566" y="1179784"/>
            <a:ext cx="3743734" cy="5106875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FD496D79-3520-4F9A-99C7-36FCDA1426C8}"/>
              </a:ext>
            </a:extLst>
          </p:cNvPr>
          <p:cNvSpPr txBox="1"/>
          <p:nvPr/>
        </p:nvSpPr>
        <p:spPr>
          <a:xfrm>
            <a:off x="1941473" y="2950045"/>
            <a:ext cx="201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Credit: Ken Quinn</a:t>
            </a:r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201D5FBC-73D2-47AE-966F-3D535C3B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1/26/21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6E71C42A-0B4D-4C12-8ED3-37F2A9E6D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Design Overview</a:t>
            </a:r>
          </a:p>
        </p:txBody>
      </p:sp>
    </p:spTree>
    <p:extLst>
      <p:ext uri="{BB962C8B-B14F-4D97-AF65-F5344CB8AC3E}">
        <p14:creationId xmlns:p14="http://schemas.microsoft.com/office/powerpoint/2010/main" val="3069968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Connection to </a:t>
            </a:r>
            <a:r>
              <a:rPr lang="en-US" dirty="0" err="1"/>
              <a:t>Stripline</a:t>
            </a:r>
            <a:r>
              <a:rPr lang="en-US" dirty="0"/>
              <a:t> Shield Block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42B3BBCE-F29C-409C-BB02-51DDBB46036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49"/>
            <a:ext cx="8293100" cy="1585063"/>
          </a:xfrm>
        </p:spPr>
        <p:txBody>
          <a:bodyPr/>
          <a:lstStyle/>
          <a:p>
            <a:r>
              <a:rPr lang="en-US" sz="2000" dirty="0" err="1">
                <a:solidFill>
                  <a:schemeClr val="tx1"/>
                </a:solidFill>
              </a:rPr>
              <a:t>Stripline</a:t>
            </a:r>
            <a:r>
              <a:rPr lang="en-US" sz="2000" dirty="0">
                <a:solidFill>
                  <a:schemeClr val="tx1"/>
                </a:solidFill>
              </a:rPr>
              <a:t> block connection uses </a:t>
            </a:r>
            <a:r>
              <a:rPr lang="en-US" sz="2000" dirty="0" err="1">
                <a:solidFill>
                  <a:schemeClr val="tx1"/>
                </a:solidFill>
              </a:rPr>
              <a:t>NuMI</a:t>
            </a:r>
            <a:r>
              <a:rPr lang="en-US" sz="2000" dirty="0">
                <a:solidFill>
                  <a:schemeClr val="tx1"/>
                </a:solidFill>
              </a:rPr>
              <a:t> &amp; T2K style remote clamp mechanism.</a:t>
            </a:r>
          </a:p>
          <a:p>
            <a:r>
              <a:rPr lang="en-US" sz="2000" dirty="0">
                <a:solidFill>
                  <a:schemeClr val="tx1"/>
                </a:solidFill>
              </a:rPr>
              <a:t>Two pull-up bars slide through pull-up block in work cell and turn 90 degrees.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3A931E-696B-46EC-9625-45DC2E048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851" y="2447103"/>
            <a:ext cx="6146250" cy="38335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5E312D-75C4-4449-B2E1-F5263CB01197}"/>
              </a:ext>
            </a:extLst>
          </p:cNvPr>
          <p:cNvSpPr/>
          <p:nvPr/>
        </p:nvSpPr>
        <p:spPr>
          <a:xfrm>
            <a:off x="2056851" y="2429986"/>
            <a:ext cx="6146250" cy="383356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62E69DF3-228F-435E-BE1E-44397415BC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1/26/21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F43A0130-CFC3-4BAA-8B5E-6B0CCA92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Design Overview</a:t>
            </a:r>
          </a:p>
        </p:txBody>
      </p:sp>
    </p:spTree>
    <p:extLst>
      <p:ext uri="{BB962C8B-B14F-4D97-AF65-F5344CB8AC3E}">
        <p14:creationId xmlns:p14="http://schemas.microsoft.com/office/powerpoint/2010/main" val="895524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88E18B-7B38-48A1-9731-CF528A0D2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994" y="1476894"/>
            <a:ext cx="4920556" cy="42807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Layout Cont.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1" y="1238250"/>
            <a:ext cx="3309042" cy="4846638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Balanced 9-layer arrangement.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Starts at PS capacitor bank.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Continues to jumper plate just prior to quadrant split.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Quadrants are essentially unbalanced dipoles.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Highly stressed area from I^2 effect (75,000A).</a:t>
            </a:r>
          </a:p>
          <a:p>
            <a:r>
              <a:rPr lang="en-US" sz="2000" dirty="0">
                <a:solidFill>
                  <a:schemeClr val="tx1"/>
                </a:solidFill>
              </a:rPr>
              <a:t>5 high-potential legs (red).</a:t>
            </a:r>
          </a:p>
          <a:p>
            <a:r>
              <a:rPr lang="en-US" sz="2000" dirty="0">
                <a:solidFill>
                  <a:schemeClr val="tx1"/>
                </a:solidFill>
              </a:rPr>
              <a:t>4 return legs (blue).</a:t>
            </a:r>
          </a:p>
          <a:p>
            <a:r>
              <a:rPr lang="en-US" sz="2000" dirty="0">
                <a:solidFill>
                  <a:schemeClr val="tx1"/>
                </a:solidFill>
              </a:rPr>
              <a:t>Current flow to O.C. and returning through I.C.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BDD466-9625-4103-AFAB-94419D2BB9E6}"/>
              </a:ext>
            </a:extLst>
          </p:cNvPr>
          <p:cNvSpPr/>
          <p:nvPr/>
        </p:nvSpPr>
        <p:spPr>
          <a:xfrm>
            <a:off x="3766244" y="1405420"/>
            <a:ext cx="4984057" cy="4352264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90E57DBB-D9AF-467B-A782-300E2613C7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1/26/21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87ABFCA9-7932-4EF4-A79C-92CD23D13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Design Overview</a:t>
            </a:r>
          </a:p>
        </p:txBody>
      </p:sp>
    </p:spTree>
    <p:extLst>
      <p:ext uri="{BB962C8B-B14F-4D97-AF65-F5344CB8AC3E}">
        <p14:creationId xmlns:p14="http://schemas.microsoft.com/office/powerpoint/2010/main" val="3976500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Cont.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E316C96-6625-4AFE-981F-2514CAA0D03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596" y="1482569"/>
            <a:ext cx="6101180" cy="439892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D3E2718-87B4-4334-BB6C-7A1FA08D6859}"/>
              </a:ext>
            </a:extLst>
          </p:cNvPr>
          <p:cNvSpPr/>
          <p:nvPr/>
        </p:nvSpPr>
        <p:spPr>
          <a:xfrm>
            <a:off x="1462596" y="1482570"/>
            <a:ext cx="6101180" cy="4465553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B8084820-141E-4942-B043-A76BD14D9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1/26/21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A8B69195-C003-4E40-A8FA-77C838BDA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Design Overview</a:t>
            </a:r>
          </a:p>
        </p:txBody>
      </p:sp>
    </p:spTree>
    <p:extLst>
      <p:ext uri="{BB962C8B-B14F-4D97-AF65-F5344CB8AC3E}">
        <p14:creationId xmlns:p14="http://schemas.microsoft.com/office/powerpoint/2010/main" val="1191624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Cont.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D3E2718-87B4-4334-BB6C-7A1FA08D6859}"/>
              </a:ext>
            </a:extLst>
          </p:cNvPr>
          <p:cNvSpPr/>
          <p:nvPr/>
        </p:nvSpPr>
        <p:spPr>
          <a:xfrm>
            <a:off x="979488" y="1162976"/>
            <a:ext cx="7330011" cy="4971494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4EAE50-184D-494D-8718-65EB5A0C297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53" y="1323946"/>
            <a:ext cx="6960094" cy="4649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B8084820-141E-4942-B043-A76BD14D9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1/26/21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A8B69195-C003-4E40-A8FA-77C838BDA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Design Overview</a:t>
            </a:r>
          </a:p>
        </p:txBody>
      </p:sp>
    </p:spTree>
    <p:extLst>
      <p:ext uri="{BB962C8B-B14F-4D97-AF65-F5344CB8AC3E}">
        <p14:creationId xmlns:p14="http://schemas.microsoft.com/office/powerpoint/2010/main" val="14535257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Conditions – Mechanical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AD74A7-45E2-4795-9168-8EC93DA56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860" y="876903"/>
            <a:ext cx="6721422" cy="3558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AE5EB0-E3F0-4832-B68D-7C414AFFA633}"/>
              </a:ext>
            </a:extLst>
          </p:cNvPr>
          <p:cNvSpPr/>
          <p:nvPr/>
        </p:nvSpPr>
        <p:spPr>
          <a:xfrm>
            <a:off x="1278860" y="876903"/>
            <a:ext cx="6721422" cy="3558848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5A9BF0C-71AA-4579-8565-4DC6AB548548}"/>
              </a:ext>
            </a:extLst>
          </p:cNvPr>
          <p:cNvGraphicFramePr>
            <a:graphicFrameLocks noGrp="1"/>
          </p:cNvGraphicFramePr>
          <p:nvPr/>
        </p:nvGraphicFramePr>
        <p:xfrm>
          <a:off x="1278860" y="4629695"/>
          <a:ext cx="6721423" cy="1592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12">
                  <a:extLst>
                    <a:ext uri="{9D8B030D-6E8A-4147-A177-3AD203B41FA5}">
                      <a16:colId xmlns:a16="http://schemas.microsoft.com/office/drawing/2014/main" val="544186803"/>
                    </a:ext>
                  </a:extLst>
                </a:gridCol>
                <a:gridCol w="2196212">
                  <a:extLst>
                    <a:ext uri="{9D8B030D-6E8A-4147-A177-3AD203B41FA5}">
                      <a16:colId xmlns:a16="http://schemas.microsoft.com/office/drawing/2014/main" val="2522320529"/>
                    </a:ext>
                  </a:extLst>
                </a:gridCol>
                <a:gridCol w="2328999">
                  <a:extLst>
                    <a:ext uri="{9D8B030D-6E8A-4147-A177-3AD203B41FA5}">
                      <a16:colId xmlns:a16="http://schemas.microsoft.com/office/drawing/2014/main" val="2984453538"/>
                    </a:ext>
                  </a:extLst>
                </a:gridCol>
              </a:tblGrid>
              <a:tr h="39586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Bus 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SL Loading S.F. @ 1.6KV Bolt Group (1.25” ID)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SL Loading S.F. @ 5.0KV Bolt Group (1.5” ID)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098947"/>
                  </a:ext>
                </a:extLst>
              </a:tr>
              <a:tr h="50655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6101-T61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1.82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1.96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408021"/>
                  </a:ext>
                </a:extLst>
              </a:tr>
              <a:tr h="50655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6101-T6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3.03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3.27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301020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C5C66AA7-390C-4FF4-9A82-64792C9E0253}"/>
              </a:ext>
            </a:extLst>
          </p:cNvPr>
          <p:cNvSpPr/>
          <p:nvPr/>
        </p:nvSpPr>
        <p:spPr>
          <a:xfrm>
            <a:off x="1278860" y="4629695"/>
            <a:ext cx="6721422" cy="158548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30A2FC0-6D83-4A56-B513-F0E807B007C2}"/>
              </a:ext>
            </a:extLst>
          </p:cNvPr>
          <p:cNvSpPr/>
          <p:nvPr/>
        </p:nvSpPr>
        <p:spPr>
          <a:xfrm>
            <a:off x="4924425" y="2067146"/>
            <a:ext cx="724277" cy="1358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0E1CCA9-5383-45B4-8D44-DA89A2799685}"/>
              </a:ext>
            </a:extLst>
          </p:cNvPr>
          <p:cNvSpPr/>
          <p:nvPr/>
        </p:nvSpPr>
        <p:spPr>
          <a:xfrm>
            <a:off x="4924424" y="1897808"/>
            <a:ext cx="724277" cy="1358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F24F0972-B095-4A48-8AAE-E07643F939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1/26/21</a:t>
            </a: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55DAD1C2-9DC1-48C1-BF22-CA119AD11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Design Overview</a:t>
            </a:r>
          </a:p>
        </p:txBody>
      </p:sp>
    </p:spTree>
    <p:extLst>
      <p:ext uri="{BB962C8B-B14F-4D97-AF65-F5344CB8AC3E}">
        <p14:creationId xmlns:p14="http://schemas.microsoft.com/office/powerpoint/2010/main" val="1197403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Conditions – Electrical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51"/>
            <a:ext cx="3318095" cy="2403228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Current density guidelines: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Field prepped joint: 100A-RMS/in^2 maximum.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Well prepped joint: 200A-RMS/in^2 maximum.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Design Goal: 150A-RMS/in^2.</a:t>
            </a:r>
          </a:p>
          <a:p>
            <a:pPr lvl="1"/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92F9DB-BC1A-4C7D-983E-EADDD1A7D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045" y="1680520"/>
            <a:ext cx="4812044" cy="18885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AE5EB0-E3F0-4832-B68D-7C414AFFA633}"/>
              </a:ext>
            </a:extLst>
          </p:cNvPr>
          <p:cNvSpPr/>
          <p:nvPr/>
        </p:nvSpPr>
        <p:spPr>
          <a:xfrm>
            <a:off x="3871835" y="1639820"/>
            <a:ext cx="4878465" cy="418857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CBF09DD4-9394-4907-AE79-5CE1EEAEF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1/26/21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45AAA45B-F946-4958-9871-1776F1A3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Design Overview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25BB9D-E2D5-42B3-8D41-2A3169B87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045" y="3696289"/>
            <a:ext cx="4812044" cy="2079329"/>
          </a:xfrm>
          <a:prstGeom prst="rect">
            <a:avLst/>
          </a:prstGeom>
        </p:spPr>
      </p:pic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17C908B7-D93B-41AF-9AC3-139305017C0E}"/>
              </a:ext>
            </a:extLst>
          </p:cNvPr>
          <p:cNvSpPr txBox="1">
            <a:spLocks/>
          </p:cNvSpPr>
          <p:nvPr/>
        </p:nvSpPr>
        <p:spPr>
          <a:xfrm>
            <a:off x="454025" y="3569051"/>
            <a:ext cx="3318095" cy="2638620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Bus connections guidelines: 1400PSI minimum.</a:t>
            </a:r>
          </a:p>
          <a:p>
            <a:r>
              <a:rPr lang="en-US" sz="1800" dirty="0">
                <a:solidFill>
                  <a:schemeClr val="tx1"/>
                </a:solidFill>
              </a:rPr>
              <a:t>Clamping pressures are above minimum and well bellow material yield.</a:t>
            </a:r>
          </a:p>
          <a:p>
            <a:r>
              <a:rPr lang="en-US" sz="1800" dirty="0">
                <a:solidFill>
                  <a:schemeClr val="tx1"/>
                </a:solidFill>
              </a:rPr>
              <a:t>Belleville washers used on every connection for maintaining preload.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98048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A Conductor Volume Purge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4673C1-5D8A-48B7-BFFD-41BF2A88A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464" y="3096286"/>
            <a:ext cx="4848835" cy="304024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307511D-C2A7-40D9-BC86-83BF23808EE8}"/>
              </a:ext>
            </a:extLst>
          </p:cNvPr>
          <p:cNvSpPr/>
          <p:nvPr/>
        </p:nvSpPr>
        <p:spPr>
          <a:xfrm>
            <a:off x="3874883" y="2900201"/>
            <a:ext cx="4875416" cy="326983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9">
            <a:extLst>
              <a:ext uri="{FF2B5EF4-FFF2-40B4-BE49-F238E27FC236}">
                <a16:creationId xmlns:a16="http://schemas.microsoft.com/office/drawing/2014/main" id="{8B0A208B-FAF4-4AF5-8E4E-A38982647334}"/>
              </a:ext>
            </a:extLst>
          </p:cNvPr>
          <p:cNvSpPr txBox="1">
            <a:spLocks/>
          </p:cNvSpPr>
          <p:nvPr/>
        </p:nvSpPr>
        <p:spPr bwMode="auto">
          <a:xfrm>
            <a:off x="457200" y="1132195"/>
            <a:ext cx="8293100" cy="345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Dissociation of RAW to Hydrogen &amp; Oxygen requires forced gas purge to keep concentrations in volume under explosive limit.</a:t>
            </a:r>
          </a:p>
          <a:p>
            <a:r>
              <a:rPr lang="en-US" sz="2000" dirty="0">
                <a:solidFill>
                  <a:schemeClr val="tx1"/>
                </a:solidFill>
              </a:rPr>
              <a:t>RAW group using Argon to flush out system back to expansion tank headspace.</a:t>
            </a:r>
          </a:p>
          <a:p>
            <a:r>
              <a:rPr lang="en-US" sz="2000" dirty="0">
                <a:solidFill>
                  <a:schemeClr val="tx1"/>
                </a:solidFill>
              </a:rPr>
              <a:t>Twin inlet / outlet with purge inlet D.S. &amp; purge outlet U.S.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Combine at top outlet tee.</a:t>
            </a:r>
          </a:p>
          <a:p>
            <a:r>
              <a:rPr lang="en-US" sz="2000" dirty="0">
                <a:solidFill>
                  <a:schemeClr val="tx1"/>
                </a:solidFill>
              </a:rPr>
              <a:t>2.4MW Requirements: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See DUNE-doc-18321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9085cc/min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~1.28PSIG</a:t>
            </a:r>
          </a:p>
          <a:p>
            <a:pPr lvl="1"/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buNone/>
            </a:pPr>
            <a:endParaRPr lang="en-US" altLang="en-US" sz="1600" dirty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D18255A-67FA-4346-B6D6-FE5394FD6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1/26/21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5838F93-BE23-4117-A676-9F3F7FE8A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Design Overview</a:t>
            </a:r>
          </a:p>
        </p:txBody>
      </p:sp>
    </p:spTree>
    <p:extLst>
      <p:ext uri="{BB962C8B-B14F-4D97-AF65-F5344CB8AC3E}">
        <p14:creationId xmlns:p14="http://schemas.microsoft.com/office/powerpoint/2010/main" val="31673034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A Conductor Volume Purge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10" name="Content Placeholder 29">
            <a:extLst>
              <a:ext uri="{FF2B5EF4-FFF2-40B4-BE49-F238E27FC236}">
                <a16:creationId xmlns:a16="http://schemas.microsoft.com/office/drawing/2014/main" id="{8B0A208B-FAF4-4AF5-8E4E-A38982647334}"/>
              </a:ext>
            </a:extLst>
          </p:cNvPr>
          <p:cNvSpPr txBox="1">
            <a:spLocks/>
          </p:cNvSpPr>
          <p:nvPr/>
        </p:nvSpPr>
        <p:spPr bwMode="auto">
          <a:xfrm>
            <a:off x="457200" y="1132195"/>
            <a:ext cx="8293100" cy="510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Complex horn pressure ranges.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Chase nitrogen at 2PSIG; design max 5PSIG.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Recombination system at 1.28PSIG. Design max must stay below lower explosive limit.</a:t>
            </a:r>
          </a:p>
          <a:p>
            <a:r>
              <a:rPr lang="en-US" sz="2000" dirty="0">
                <a:solidFill>
                  <a:schemeClr val="tx1"/>
                </a:solidFill>
              </a:rPr>
              <a:t>Raw supply @ 40PSIG / Ejector suction head effects @ -7.4PSIG.</a:t>
            </a:r>
          </a:p>
          <a:p>
            <a:r>
              <a:rPr lang="en-US" sz="2000" dirty="0">
                <a:solidFill>
                  <a:schemeClr val="tx1"/>
                </a:solidFill>
              </a:rPr>
              <a:t>Horn conductor &amp;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     water tank structural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     analysis completed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     with 2PSIG internal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     pressure.</a:t>
            </a:r>
          </a:p>
          <a:p>
            <a:r>
              <a:rPr lang="en-US" sz="2000" dirty="0">
                <a:solidFill>
                  <a:schemeClr val="tx1"/>
                </a:solidFill>
              </a:rPr>
              <a:t>Insignificant contribution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1" indent="0">
              <a:buNone/>
            </a:pPr>
            <a:endParaRPr lang="en-US" altLang="en-US" sz="1600" dirty="0">
              <a:latin typeface="Helvetica" panose="020B0604020202020204" pitchFamily="34" charset="0"/>
              <a:ea typeface="Geneva" pitchFamily="121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7E7796-3B0F-4F6B-A56F-0FB3015A7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212" y="3087605"/>
            <a:ext cx="5035392" cy="315392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307511D-C2A7-40D9-BC86-83BF23808EE8}"/>
              </a:ext>
            </a:extLst>
          </p:cNvPr>
          <p:cNvSpPr/>
          <p:nvPr/>
        </p:nvSpPr>
        <p:spPr>
          <a:xfrm>
            <a:off x="3613212" y="2883585"/>
            <a:ext cx="5086597" cy="3376079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250B9CF4-D87D-4AF8-B4AC-825EE0E443E9}"/>
              </a:ext>
            </a:extLst>
          </p:cNvPr>
          <p:cNvSpPr txBox="1"/>
          <p:nvPr/>
        </p:nvSpPr>
        <p:spPr>
          <a:xfrm>
            <a:off x="6319272" y="2965007"/>
            <a:ext cx="17109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1400" b="1" u="sng" dirty="0">
                <a:solidFill>
                  <a:schemeClr val="accent6">
                    <a:lumMod val="75000"/>
                  </a:schemeClr>
                </a:solidFill>
              </a:rPr>
              <a:t>Sources:</a:t>
            </a:r>
          </a:p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Karl Williams &amp;</a:t>
            </a:r>
          </a:p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Des Deshpande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89773E0E-848D-4C1C-B444-5C63FA3998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1/26/21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C6ADA9CA-0470-4466-A03E-B21AB102D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Design Overview</a:t>
            </a:r>
          </a:p>
        </p:txBody>
      </p:sp>
    </p:spTree>
    <p:extLst>
      <p:ext uri="{BB962C8B-B14F-4D97-AF65-F5344CB8AC3E}">
        <p14:creationId xmlns:p14="http://schemas.microsoft.com/office/powerpoint/2010/main" val="35209102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A Purge System Layout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773652-2FBD-4DC4-A057-5ADB226F8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985" y="1261806"/>
            <a:ext cx="4672315" cy="49082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307511D-C2A7-40D9-BC86-83BF23808EE8}"/>
              </a:ext>
            </a:extLst>
          </p:cNvPr>
          <p:cNvSpPr/>
          <p:nvPr/>
        </p:nvSpPr>
        <p:spPr>
          <a:xfrm>
            <a:off x="4077985" y="1261806"/>
            <a:ext cx="4672314" cy="4908225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20A5E620-34B0-461E-8E9A-ECEB7240D16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3526325" cy="4846638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1” Supply (swage fitting / utility cup).</a:t>
            </a:r>
          </a:p>
          <a:p>
            <a:r>
              <a:rPr lang="en-US" sz="2000" dirty="0">
                <a:solidFill>
                  <a:schemeClr val="tx1"/>
                </a:solidFill>
              </a:rPr>
              <a:t>Tee after isolation.</a:t>
            </a:r>
          </a:p>
          <a:p>
            <a:r>
              <a:rPr lang="en-US" sz="2000" dirty="0">
                <a:solidFill>
                  <a:schemeClr val="tx1"/>
                </a:solidFill>
              </a:rPr>
              <a:t>Gas lines are sufficiently sized for 9L/min combined flow.</a:t>
            </a:r>
          </a:p>
          <a:p>
            <a:r>
              <a:rPr lang="en-US" sz="2000" dirty="0">
                <a:solidFill>
                  <a:schemeClr val="tx1"/>
                </a:solidFill>
              </a:rPr>
              <a:t>Generally chosen to work well with remote connections, standard electrical breaks, &amp; retention brackets. 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4CCF9A34-5923-4B99-A669-18E3F121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1/26/21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5E3A5B15-E223-4E40-A93C-1FE130F12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Design Overview</a:t>
            </a:r>
          </a:p>
        </p:txBody>
      </p:sp>
    </p:spTree>
    <p:extLst>
      <p:ext uri="{BB962C8B-B14F-4D97-AF65-F5344CB8AC3E}">
        <p14:creationId xmlns:p14="http://schemas.microsoft.com/office/powerpoint/2010/main" val="3076370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Beam-Sheet Positions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2039104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Final Horn A location relative to target &amp; insertion point is reflected on beam-sheet, DUNE-doc-418.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MCZERO is start of Monte-Carlo simulations &amp; origin of target hall chase.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TGTIP / MCZERO / HRNAIP all coincide at same point for 1.2MW design.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8246EB-8B6A-464F-8352-20E819593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969537"/>
            <a:ext cx="8279424" cy="32373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D82866-620E-4518-914D-DD224E69B37B}"/>
              </a:ext>
            </a:extLst>
          </p:cNvPr>
          <p:cNvSpPr/>
          <p:nvPr/>
        </p:nvSpPr>
        <p:spPr>
          <a:xfrm>
            <a:off x="457201" y="2969537"/>
            <a:ext cx="8293100" cy="3250194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6B7392A2-E729-45F8-8306-B28293932C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1/26/21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E87DCE2-7976-4A3D-9717-144EC8037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Design Overview</a:t>
            </a:r>
          </a:p>
        </p:txBody>
      </p:sp>
    </p:spTree>
    <p:extLst>
      <p:ext uri="{BB962C8B-B14F-4D97-AF65-F5344CB8AC3E}">
        <p14:creationId xmlns:p14="http://schemas.microsoft.com/office/powerpoint/2010/main" val="35340110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A Cooling System Layout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1AE17E-4A29-45FC-B89B-DFC57E762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001877"/>
            <a:ext cx="4467885" cy="3884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21A9AE-0555-4E13-925E-66B16AE8D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072" y="3341913"/>
            <a:ext cx="4879228" cy="28281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307511D-C2A7-40D9-BC86-83BF23808EE8}"/>
              </a:ext>
            </a:extLst>
          </p:cNvPr>
          <p:cNvSpPr/>
          <p:nvPr/>
        </p:nvSpPr>
        <p:spPr>
          <a:xfrm>
            <a:off x="454026" y="1001878"/>
            <a:ext cx="8296274" cy="5168153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C56183C-111E-45D6-9842-CCB73CFE6EF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074529" y="1162636"/>
            <a:ext cx="3526325" cy="2179278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1” Outlet + flex lines &amp; brackets shown.</a:t>
            </a: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Tee back together before isolation.</a:t>
            </a:r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8D1D47E4-8A1F-4AB7-96B0-7DA0B54C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1/26/21</a:t>
            </a: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F72780F-5371-44E1-9FDF-18D3AEA2C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Design Overview</a:t>
            </a:r>
          </a:p>
        </p:txBody>
      </p:sp>
    </p:spTree>
    <p:extLst>
      <p:ext uri="{BB962C8B-B14F-4D97-AF65-F5344CB8AC3E}">
        <p14:creationId xmlns:p14="http://schemas.microsoft.com/office/powerpoint/2010/main" val="16688655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Utility / Instrumentation Line Connections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2039104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Horn connections remain conceptually identical to </a:t>
            </a:r>
            <a:r>
              <a:rPr lang="en-US" sz="2000" dirty="0" err="1">
                <a:solidFill>
                  <a:schemeClr val="tx1"/>
                </a:solidFill>
              </a:rPr>
              <a:t>NuMI</a:t>
            </a:r>
            <a:r>
              <a:rPr lang="en-US" sz="2000" dirty="0">
                <a:solidFill>
                  <a:schemeClr val="tx1"/>
                </a:solidFill>
              </a:rPr>
              <a:t> layout.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sz="1800" dirty="0">
                <a:solidFill>
                  <a:schemeClr val="tx1"/>
                </a:solidFill>
              </a:rPr>
              <a:t>wage fittings up to 2” for water &amp; gas connections.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Omega Type K thermocouple connectors on </a:t>
            </a:r>
            <a:r>
              <a:rPr lang="en-US" sz="1800" u="sng" dirty="0">
                <a:solidFill>
                  <a:schemeClr val="tx1"/>
                </a:solidFill>
              </a:rPr>
              <a:t>hexagon</a:t>
            </a:r>
            <a:r>
              <a:rPr lang="en-US" sz="1800" dirty="0">
                <a:solidFill>
                  <a:schemeClr val="tx1"/>
                </a:solidFill>
              </a:rPr>
              <a:t> mount.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Each horn has 2 instrumentation lines, 12 readouts total.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Temperature only; no field probes.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538A11-DA15-4A05-92B8-0A2237C29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656" y="2823312"/>
            <a:ext cx="3897643" cy="344023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5E312D-75C4-4449-B2E1-F5263CB01197}"/>
              </a:ext>
            </a:extLst>
          </p:cNvPr>
          <p:cNvSpPr/>
          <p:nvPr/>
        </p:nvSpPr>
        <p:spPr>
          <a:xfrm>
            <a:off x="4852656" y="2823312"/>
            <a:ext cx="3897644" cy="3440234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765E7C-7E3C-48E2-A915-5C4F90E62F77}"/>
              </a:ext>
            </a:extLst>
          </p:cNvPr>
          <p:cNvSpPr/>
          <p:nvPr/>
        </p:nvSpPr>
        <p:spPr>
          <a:xfrm>
            <a:off x="457200" y="3277354"/>
            <a:ext cx="4323030" cy="298619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E7B5FF1E-1CB3-404F-BC48-C8A0C65DA1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1/26/21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ACE635AC-AEF0-4545-AB80-30CFA7EE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Design Overview</a:t>
            </a:r>
          </a:p>
        </p:txBody>
      </p:sp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4A5005A5-E9C3-4792-888D-A393D4B10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605" y="3320448"/>
            <a:ext cx="3356220" cy="290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680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D564D-1385-439C-A29C-80920A66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7A991-1904-406A-B52E-D4644C1D0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8AC8EF8-537B-44F0-B363-50C1784799C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5026748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Horn A design has largely stayed the same since the PDR.</a:t>
            </a:r>
          </a:p>
          <a:p>
            <a:r>
              <a:rPr lang="en-US" sz="2000" dirty="0">
                <a:solidFill>
                  <a:schemeClr val="tx1"/>
                </a:solidFill>
              </a:rPr>
              <a:t>Made minor changes to the following: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Lift clamp location &amp; ancillary brackets / field mapping ports</a:t>
            </a:r>
          </a:p>
          <a:p>
            <a:pPr lvl="1"/>
            <a:r>
              <a:rPr lang="en-US" sz="1800" dirty="0" err="1">
                <a:solidFill>
                  <a:schemeClr val="tx1"/>
                </a:solidFill>
              </a:rPr>
              <a:t>Stripline</a:t>
            </a:r>
            <a:r>
              <a:rPr lang="en-US" sz="1800" dirty="0">
                <a:solidFill>
                  <a:schemeClr val="tx1"/>
                </a:solidFill>
              </a:rPr>
              <a:t> jumpers / support hangers</a:t>
            </a:r>
          </a:p>
          <a:p>
            <a:r>
              <a:rPr lang="en-US" sz="2000" dirty="0">
                <a:solidFill>
                  <a:schemeClr val="tx1"/>
                </a:solidFill>
              </a:rPr>
              <a:t>Made major advancements in: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Supporting analysis work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Drawing packages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System integration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Documentation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Design efforts follow what has proven successful wherever applicable.</a:t>
            </a:r>
          </a:p>
          <a:p>
            <a:r>
              <a:rPr lang="en-US" sz="2000" dirty="0">
                <a:solidFill>
                  <a:schemeClr val="tx1"/>
                </a:solidFill>
              </a:rPr>
              <a:t>Important new features receive early testing (see Prototyping talk).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							 </a:t>
            </a:r>
            <a:r>
              <a:rPr lang="en-US" sz="2400" dirty="0">
                <a:solidFill>
                  <a:schemeClr val="tx1"/>
                </a:solidFill>
              </a:rPr>
              <a:t>Questions?</a:t>
            </a:r>
          </a:p>
          <a:p>
            <a:endParaRPr lang="en-US" dirty="0"/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032A132C-8976-4C02-B254-E51C49ECA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1/26/21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1F7BB978-84EB-40FD-B8FF-227347DD5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Design Overview</a:t>
            </a:r>
          </a:p>
        </p:txBody>
      </p:sp>
    </p:spTree>
    <p:extLst>
      <p:ext uri="{BB962C8B-B14F-4D97-AF65-F5344CB8AC3E}">
        <p14:creationId xmlns:p14="http://schemas.microsoft.com/office/powerpoint/2010/main" val="1445154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B2F4A7F-8D77-4946-80E0-F6AB060CD883}"/>
              </a:ext>
            </a:extLst>
          </p:cNvPr>
          <p:cNvSpPr/>
          <p:nvPr/>
        </p:nvSpPr>
        <p:spPr>
          <a:xfrm>
            <a:off x="5825232" y="4625266"/>
            <a:ext cx="2777230" cy="157282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40C032-3358-4256-B55B-98189CC63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19103"/>
            <a:ext cx="5251141" cy="4055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Beam-Sheet Positions &amp; Traceability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D82866-620E-4518-914D-DD224E69B37B}"/>
              </a:ext>
            </a:extLst>
          </p:cNvPr>
          <p:cNvSpPr/>
          <p:nvPr/>
        </p:nvSpPr>
        <p:spPr>
          <a:xfrm>
            <a:off x="454024" y="1086922"/>
            <a:ext cx="5251141" cy="405556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2162ED0-2359-4742-8501-B6806ADFE4EE}"/>
              </a:ext>
            </a:extLst>
          </p:cNvPr>
          <p:cNvSpPr/>
          <p:nvPr/>
        </p:nvSpPr>
        <p:spPr>
          <a:xfrm>
            <a:off x="4769065" y="3496109"/>
            <a:ext cx="859378" cy="48562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9B30A72-3E36-4C50-BF2F-56C97B63B368}"/>
              </a:ext>
            </a:extLst>
          </p:cNvPr>
          <p:cNvSpPr/>
          <p:nvPr/>
        </p:nvSpPr>
        <p:spPr>
          <a:xfrm>
            <a:off x="5837530" y="3915052"/>
            <a:ext cx="2777230" cy="56504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6E2DD93-A380-49CE-B6B1-4DDE5973E2D9}"/>
              </a:ext>
            </a:extLst>
          </p:cNvPr>
          <p:cNvSpPr/>
          <p:nvPr/>
        </p:nvSpPr>
        <p:spPr>
          <a:xfrm>
            <a:off x="4687410" y="3150944"/>
            <a:ext cx="941033" cy="19835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C41083D-B76B-4177-A3F3-E3FFD460CE1E}"/>
              </a:ext>
            </a:extLst>
          </p:cNvPr>
          <p:cNvSpPr/>
          <p:nvPr/>
        </p:nvSpPr>
        <p:spPr>
          <a:xfrm>
            <a:off x="4603750" y="1990189"/>
            <a:ext cx="410870" cy="67311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667D8D-6D44-4713-8FF7-44536FB6C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03" y="5328514"/>
            <a:ext cx="4313177" cy="73615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3E8339C-CC66-4F74-9760-B8090220157B}"/>
              </a:ext>
            </a:extLst>
          </p:cNvPr>
          <p:cNvSpPr/>
          <p:nvPr/>
        </p:nvSpPr>
        <p:spPr>
          <a:xfrm>
            <a:off x="678571" y="5287658"/>
            <a:ext cx="4505988" cy="849771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9314AC1-9DF9-4C42-92E1-BE9671A901F6}"/>
              </a:ext>
            </a:extLst>
          </p:cNvPr>
          <p:cNvSpPr/>
          <p:nvPr/>
        </p:nvSpPr>
        <p:spPr>
          <a:xfrm>
            <a:off x="2956263" y="4820575"/>
            <a:ext cx="1288741" cy="27594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E4FE46-2C2F-44C2-9A87-B1C44AF89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188" y="4831098"/>
            <a:ext cx="2695914" cy="12335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6CA1A0A-BA0A-479E-9E59-0CE6EE29D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170" y="4042353"/>
            <a:ext cx="2693354" cy="3441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0CADE72-020C-4C04-9485-AC90B8C055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8245" y="1352542"/>
            <a:ext cx="2395800" cy="2387009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BADF554-C4C5-4582-9F1F-969343171374}"/>
              </a:ext>
            </a:extLst>
          </p:cNvPr>
          <p:cNvSpPr/>
          <p:nvPr/>
        </p:nvSpPr>
        <p:spPr>
          <a:xfrm>
            <a:off x="5837530" y="1147047"/>
            <a:ext cx="2777230" cy="262283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ate Placeholder 2">
            <a:extLst>
              <a:ext uri="{FF2B5EF4-FFF2-40B4-BE49-F238E27FC236}">
                <a16:creationId xmlns:a16="http://schemas.microsoft.com/office/drawing/2014/main" id="{0BAE7066-3C79-4F51-841A-65E078761C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1/26/21</a:t>
            </a:r>
          </a:p>
        </p:txBody>
      </p:sp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74BCFCF6-B2A1-4E30-B5A9-474DEEB67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Design Overview</a:t>
            </a:r>
          </a:p>
        </p:txBody>
      </p:sp>
    </p:spTree>
    <p:extLst>
      <p:ext uri="{BB962C8B-B14F-4D97-AF65-F5344CB8AC3E}">
        <p14:creationId xmlns:p14="http://schemas.microsoft.com/office/powerpoint/2010/main" val="4094362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Spacing / Limits / Design Drivers for Horn A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3" name="Picture 3" descr="image006">
            <a:extLst>
              <a:ext uri="{FF2B5EF4-FFF2-40B4-BE49-F238E27FC236}">
                <a16:creationId xmlns:a16="http://schemas.microsoft.com/office/drawing/2014/main" id="{0F764F24-6176-4B54-9DFB-03CF6A7F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813" y="1001878"/>
            <a:ext cx="5056487" cy="512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97FB8EA-50F0-4B15-9EC7-1C7BF3A404C8}"/>
              </a:ext>
            </a:extLst>
          </p:cNvPr>
          <p:cNvSpPr/>
          <p:nvPr/>
        </p:nvSpPr>
        <p:spPr>
          <a:xfrm>
            <a:off x="3757187" y="1001879"/>
            <a:ext cx="4993113" cy="5265494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949715B4-2150-4BB8-AF91-E23911FF15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001876"/>
            <a:ext cx="3236613" cy="5265493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THC crane limit @ 60T.</a:t>
            </a:r>
          </a:p>
          <a:p>
            <a:r>
              <a:rPr lang="en-US" sz="2000" dirty="0">
                <a:solidFill>
                  <a:schemeClr val="tx1"/>
                </a:solidFill>
              </a:rPr>
              <a:t>Horn A + Target budget of 2.5T.</a:t>
            </a:r>
          </a:p>
          <a:p>
            <a:r>
              <a:rPr lang="en-US" sz="2000" dirty="0" err="1">
                <a:solidFill>
                  <a:schemeClr val="tx1"/>
                </a:solidFill>
              </a:rPr>
              <a:t>Stripline</a:t>
            </a:r>
            <a:r>
              <a:rPr lang="en-US" sz="2000" dirty="0">
                <a:solidFill>
                  <a:schemeClr val="tx1"/>
                </a:solidFill>
              </a:rPr>
              <a:t> shield block @ 22.5T</a:t>
            </a:r>
          </a:p>
          <a:p>
            <a:r>
              <a:rPr lang="en-US" sz="2000" dirty="0">
                <a:solidFill>
                  <a:schemeClr val="tx1"/>
                </a:solidFill>
              </a:rPr>
              <a:t>Target Utility Block (TUB) weight budget of 5T.</a:t>
            </a:r>
          </a:p>
          <a:p>
            <a:r>
              <a:rPr lang="en-US" sz="2000" dirty="0">
                <a:solidFill>
                  <a:schemeClr val="tx1"/>
                </a:solidFill>
              </a:rPr>
              <a:t>Lifting fixture budget of 2.5T</a:t>
            </a:r>
          </a:p>
          <a:p>
            <a:r>
              <a:rPr lang="en-US" sz="2000" dirty="0">
                <a:solidFill>
                  <a:schemeClr val="tx1"/>
                </a:solidFill>
              </a:rPr>
              <a:t>Module budget is balance of weight @ 27.5T.</a:t>
            </a:r>
          </a:p>
          <a:p>
            <a:r>
              <a:rPr lang="en-US" sz="2000" dirty="0">
                <a:solidFill>
                  <a:schemeClr val="tx1"/>
                </a:solidFill>
              </a:rPr>
              <a:t>With a 78” wide chase &amp; 120” of shielding, module end &amp; side walls are thin.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D816E498-8331-41FE-9994-E5C77007AD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1/26/21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906693B5-C0F5-4431-846E-885BD544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Design Overview</a:t>
            </a:r>
          </a:p>
        </p:txBody>
      </p:sp>
    </p:spTree>
    <p:extLst>
      <p:ext uri="{BB962C8B-B14F-4D97-AF65-F5344CB8AC3E}">
        <p14:creationId xmlns:p14="http://schemas.microsoft.com/office/powerpoint/2010/main" val="3306917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Approach: Vertical Kinematics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3" name="Picture 12" descr="A picture containing stationary, implement, pencil, lined&#10;&#10;Description automatically generated">
            <a:extLst>
              <a:ext uri="{FF2B5EF4-FFF2-40B4-BE49-F238E27FC236}">
                <a16:creationId xmlns:a16="http://schemas.microsoft.com/office/drawing/2014/main" id="{12F6D972-C9A4-4BE0-9F82-77F861813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633" y="959356"/>
            <a:ext cx="5922733" cy="5330459"/>
          </a:xfrm>
          <a:prstGeom prst="rect">
            <a:avLst/>
          </a:prstGeom>
        </p:spPr>
      </p:pic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B31100E1-D645-4AA6-A5E8-64B5BA8539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1/26/21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52E0631-73D6-47DD-9D36-3D52AE31A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Design Overview</a:t>
            </a:r>
          </a:p>
        </p:txBody>
      </p:sp>
    </p:spTree>
    <p:extLst>
      <p:ext uri="{BB962C8B-B14F-4D97-AF65-F5344CB8AC3E}">
        <p14:creationId xmlns:p14="http://schemas.microsoft.com/office/powerpoint/2010/main" val="224829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Approach: Horizontal Kinematics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" name="Picture 3" descr="A picture containing stationary, implement, pencil&#10;&#10;Description automatically generated">
            <a:extLst>
              <a:ext uri="{FF2B5EF4-FFF2-40B4-BE49-F238E27FC236}">
                <a16:creationId xmlns:a16="http://schemas.microsoft.com/office/drawing/2014/main" id="{A792540D-BA80-4BDB-8A18-9F19316DD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383" y="1001878"/>
            <a:ext cx="6202734" cy="5196885"/>
          </a:xfrm>
          <a:prstGeom prst="rect">
            <a:avLst/>
          </a:prstGeom>
        </p:spPr>
      </p:pic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2D67D3F6-B1C8-4828-861D-4BBF82CD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1/26/21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F1F6F51-AEA5-445A-8059-0F025DFE1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Design Overview</a:t>
            </a:r>
          </a:p>
        </p:txBody>
      </p:sp>
    </p:spTree>
    <p:extLst>
      <p:ext uri="{BB962C8B-B14F-4D97-AF65-F5344CB8AC3E}">
        <p14:creationId xmlns:p14="http://schemas.microsoft.com/office/powerpoint/2010/main" val="3515500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Approach: </a:t>
            </a:r>
            <a:r>
              <a:rPr lang="en-US" dirty="0" err="1"/>
              <a:t>Stripline</a:t>
            </a:r>
            <a:r>
              <a:rPr lang="en-US" dirty="0"/>
              <a:t> Kinematics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788BC2B4-0B23-41F9-B971-286E098E2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56" y="781222"/>
            <a:ext cx="7851713" cy="5457561"/>
          </a:xfrm>
          <a:prstGeom prst="rect">
            <a:avLst/>
          </a:prstGeom>
        </p:spPr>
      </p:pic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722045B1-879E-44CE-A33F-3DB79AD98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1/26/21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FAC573E-742F-4954-BA8E-9F6F374E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Design Overview</a:t>
            </a:r>
          </a:p>
        </p:txBody>
      </p:sp>
    </p:spTree>
    <p:extLst>
      <p:ext uri="{BB962C8B-B14F-4D97-AF65-F5344CB8AC3E}">
        <p14:creationId xmlns:p14="http://schemas.microsoft.com/office/powerpoint/2010/main" val="1219765976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31914</TotalTime>
  <Words>2671</Words>
  <Application>Microsoft Office PowerPoint</Application>
  <PresentationFormat>On-screen Show (4:3)</PresentationFormat>
  <Paragraphs>452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Helvetica</vt:lpstr>
      <vt:lpstr>Lucida Grande</vt:lpstr>
      <vt:lpstr>LBNF Template_051215</vt:lpstr>
      <vt:lpstr>LBNF Content-Footer Theme</vt:lpstr>
      <vt:lpstr>Neutrino Beamline Prototype Horn A Final Design Review</vt:lpstr>
      <vt:lpstr>Outline </vt:lpstr>
      <vt:lpstr>Engineered Horn Parameters </vt:lpstr>
      <vt:lpstr>Beam-Sheet Positions </vt:lpstr>
      <vt:lpstr>Beam-Sheet Positions &amp; Traceability </vt:lpstr>
      <vt:lpstr>Module Spacing / Limits / Design Drivers for Horn A </vt:lpstr>
      <vt:lpstr>Design Approach: Vertical Kinematics</vt:lpstr>
      <vt:lpstr>Design Approach: Horizontal Kinematics</vt:lpstr>
      <vt:lpstr>Design Approach: Stripline Kinematics</vt:lpstr>
      <vt:lpstr>Design Approach: Target Utility Block Kinematics</vt:lpstr>
      <vt:lpstr>Target Instrumentation Loads to Horn A</vt:lpstr>
      <vt:lpstr>Horn to Module Connection – U.S. Hanger</vt:lpstr>
      <vt:lpstr>Horn to Module Connection – D.S. Hanger</vt:lpstr>
      <vt:lpstr>Horn + Hanger Motion</vt:lpstr>
      <vt:lpstr>Feature Design - U.S. &amp; D.S. </vt:lpstr>
      <vt:lpstr>Feature Design - Horn Profile</vt:lpstr>
      <vt:lpstr>Feature Design – Conductor Supports (Spider Supports)</vt:lpstr>
      <vt:lpstr>Electrical Considerations </vt:lpstr>
      <vt:lpstr>Electrical Considerations</vt:lpstr>
      <vt:lpstr>Full Scale Critical Element Testing</vt:lpstr>
      <vt:lpstr>Feature Design – Cooling Flow Requirements </vt:lpstr>
      <vt:lpstr>Feature Design - Horn A Cooling System Layout</vt:lpstr>
      <vt:lpstr>Feature Design - Horn A Cooling System Layout</vt:lpstr>
      <vt:lpstr>Feature Design - Horn A Cooling System Layout</vt:lpstr>
      <vt:lpstr>Feature Design - Horn A Cooling System Layout</vt:lpstr>
      <vt:lpstr>Feature Design - Horn A Water Tank</vt:lpstr>
      <vt:lpstr>Horn Design – Electrical Considerations</vt:lpstr>
      <vt:lpstr>Horn Design – Electrical Considerations Cont.</vt:lpstr>
      <vt:lpstr>Design Layout</vt:lpstr>
      <vt:lpstr>Design Layout Cont. </vt:lpstr>
      <vt:lpstr>Horn Connection to Stripline Shield Block</vt:lpstr>
      <vt:lpstr>Design Layout Cont. </vt:lpstr>
      <vt:lpstr>Materials Cont. </vt:lpstr>
      <vt:lpstr>Materials Cont. </vt:lpstr>
      <vt:lpstr>Loading Conditions – Mechanical</vt:lpstr>
      <vt:lpstr>Loading Conditions – Electrical</vt:lpstr>
      <vt:lpstr>Horn A Conductor Volume Purge</vt:lpstr>
      <vt:lpstr>Horn A Conductor Volume Purge</vt:lpstr>
      <vt:lpstr>Horn A Purge System Layout</vt:lpstr>
      <vt:lpstr>Horn A Cooling System Layout</vt:lpstr>
      <vt:lpstr>Horn Utility / Instrumentation Line Connections </vt:lpstr>
      <vt:lpstr>Summary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Cory F. Crowley</cp:lastModifiedBy>
  <cp:revision>502</cp:revision>
  <cp:lastPrinted>2015-05-22T11:54:13Z</cp:lastPrinted>
  <dcterms:created xsi:type="dcterms:W3CDTF">2015-04-30T14:29:22Z</dcterms:created>
  <dcterms:modified xsi:type="dcterms:W3CDTF">2021-01-26T02:33:29Z</dcterms:modified>
</cp:coreProperties>
</file>