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63" r:id="rId3"/>
    <p:sldId id="328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39" r:id="rId23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ijing tang" initials="zt" lastIdx="1" clrIdx="0">
    <p:extLst>
      <p:ext uri="{19B8F6BF-5375-455C-9EA6-DF929625EA0E}">
        <p15:presenceInfo xmlns:p15="http://schemas.microsoft.com/office/powerpoint/2012/main" userId="ad6c8fe9ee9245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71" d="100"/>
          <a:sy n="71" d="100"/>
        </p:scale>
        <p:origin x="1440" y="7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0T13:00:31.290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Horn A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Zhijing Tang</a:t>
            </a:r>
          </a:p>
          <a:p>
            <a:r>
              <a:rPr lang="en-US" dirty="0">
                <a:latin typeface="Helvetica" charset="0"/>
              </a:rPr>
              <a:t>27 January 2021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charset="0"/>
              </a:rPr>
              <a:t>Analysis of Horn A </a:t>
            </a:r>
            <a:r>
              <a:rPr lang="en-US" sz="2800" dirty="0" err="1">
                <a:latin typeface="Helvetica" charset="0"/>
              </a:rPr>
              <a:t>Stripline</a:t>
            </a:r>
            <a:endParaRPr lang="en-US" sz="2800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AF6C20-1F43-4719-9956-8CA39BBE7F2A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00199"/>
            <a:ext cx="7503459" cy="3953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88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Stress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53C834-A6A6-485A-B466-AB8F23A0C95E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1532965"/>
            <a:ext cx="7490011" cy="3966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17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Stress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003D56-11C7-4560-B11E-D14CEA43D5B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55026" y="1653988"/>
            <a:ext cx="7457515" cy="39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9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welds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4C6C0D-AFF3-46CB-9DAB-6A7C424DD14B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9" y="1196788"/>
            <a:ext cx="7382434" cy="4708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44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A925CF3-8334-4FD8-AB53-BB237CE24F5A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119821709"/>
              </p:ext>
            </p:extLst>
          </p:nvPr>
        </p:nvGraphicFramePr>
        <p:xfrm>
          <a:off x="454025" y="1227138"/>
          <a:ext cx="8297128" cy="2259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282">
                  <a:extLst>
                    <a:ext uri="{9D8B030D-6E8A-4147-A177-3AD203B41FA5}">
                      <a16:colId xmlns:a16="http://schemas.microsoft.com/office/drawing/2014/main" val="1177878057"/>
                    </a:ext>
                  </a:extLst>
                </a:gridCol>
                <a:gridCol w="2074282">
                  <a:extLst>
                    <a:ext uri="{9D8B030D-6E8A-4147-A177-3AD203B41FA5}">
                      <a16:colId xmlns:a16="http://schemas.microsoft.com/office/drawing/2014/main" val="3606822186"/>
                    </a:ext>
                  </a:extLst>
                </a:gridCol>
                <a:gridCol w="2074282">
                  <a:extLst>
                    <a:ext uri="{9D8B030D-6E8A-4147-A177-3AD203B41FA5}">
                      <a16:colId xmlns:a16="http://schemas.microsoft.com/office/drawing/2014/main" val="3591171966"/>
                    </a:ext>
                  </a:extLst>
                </a:gridCol>
                <a:gridCol w="2074282">
                  <a:extLst>
                    <a:ext uri="{9D8B030D-6E8A-4147-A177-3AD203B41FA5}">
                      <a16:colId xmlns:a16="http://schemas.microsoft.com/office/drawing/2014/main" val="3992395956"/>
                    </a:ext>
                  </a:extLst>
                </a:gridCol>
              </a:tblGrid>
              <a:tr h="126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material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Tensile Yield Strength (MPa)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Tensile Ultimate strength (MPa)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Fatigue Strength (MPa) (10^8 cycles, Range)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extLst>
                  <a:ext uri="{0D108BD9-81ED-4DB2-BD59-A6C34878D82A}">
                    <a16:rowId xmlns:a16="http://schemas.microsoft.com/office/drawing/2014/main" val="1954360301"/>
                  </a:ext>
                </a:extLst>
              </a:tr>
              <a:tr h="331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6101-T6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extLst>
                  <a:ext uri="{0D108BD9-81ED-4DB2-BD59-A6C34878D82A}">
                    <a16:rowId xmlns:a16="http://schemas.microsoft.com/office/drawing/2014/main" val="122487270"/>
                  </a:ext>
                </a:extLst>
              </a:tr>
              <a:tr h="331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6061-T6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extLst>
                  <a:ext uri="{0D108BD9-81ED-4DB2-BD59-A6C34878D82A}">
                    <a16:rowId xmlns:a16="http://schemas.microsoft.com/office/drawing/2014/main" val="1205746337"/>
                  </a:ext>
                </a:extLst>
              </a:tr>
              <a:tr h="331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6013-T6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39" marR="78339" marT="0" marB="0" anchor="ctr"/>
                </a:tc>
                <a:extLst>
                  <a:ext uri="{0D108BD9-81ED-4DB2-BD59-A6C34878D82A}">
                    <a16:rowId xmlns:a16="http://schemas.microsoft.com/office/drawing/2014/main" val="1453786178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A8BF6-5744-4B3E-86D6-E88E8EF5853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7203" y="4031520"/>
            <a:ext cx="8293095" cy="2094336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Area near Weld (assume within the distance of 3 times the thickness),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the strength has a 50% deduction.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strength data 	</a:t>
            </a:r>
          </a:p>
        </p:txBody>
      </p:sp>
    </p:spTree>
    <p:extLst>
      <p:ext uri="{BB962C8B-B14F-4D97-AF65-F5344CB8AC3E}">
        <p14:creationId xmlns:p14="http://schemas.microsoft.com/office/powerpoint/2010/main" val="33730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Factor Calculation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0EB33A4-3D95-4E4E-9532-C7D39BF20B16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08626299"/>
              </p:ext>
            </p:extLst>
          </p:nvPr>
        </p:nvGraphicFramePr>
        <p:xfrm>
          <a:off x="979488" y="1001878"/>
          <a:ext cx="7088747" cy="5259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1259">
                  <a:extLst>
                    <a:ext uri="{9D8B030D-6E8A-4147-A177-3AD203B41FA5}">
                      <a16:colId xmlns:a16="http://schemas.microsoft.com/office/drawing/2014/main" val="1812972229"/>
                    </a:ext>
                  </a:extLst>
                </a:gridCol>
                <a:gridCol w="2445807">
                  <a:extLst>
                    <a:ext uri="{9D8B030D-6E8A-4147-A177-3AD203B41FA5}">
                      <a16:colId xmlns:a16="http://schemas.microsoft.com/office/drawing/2014/main" val="601276692"/>
                    </a:ext>
                  </a:extLst>
                </a:gridCol>
                <a:gridCol w="2201681">
                  <a:extLst>
                    <a:ext uri="{9D8B030D-6E8A-4147-A177-3AD203B41FA5}">
                      <a16:colId xmlns:a16="http://schemas.microsoft.com/office/drawing/2014/main" val="63228026"/>
                    </a:ext>
                  </a:extLst>
                </a:gridCol>
              </a:tblGrid>
              <a:tr h="60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segment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Material strength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Minimum safety factor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61264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Seg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Strength of 6101-T6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2189149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Seg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Strength of 6101-T6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7171390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Seg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Strength of 6013-T6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5722287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Seg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Strength of 6061-T6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262876"/>
                  </a:ext>
                </a:extLst>
              </a:tr>
              <a:tr h="60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Weld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50% of Strength of 6101-T6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8521982"/>
                  </a:ext>
                </a:extLst>
              </a:tr>
              <a:tr h="60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Weld 2a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50% of Strength of 6101-T6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952142"/>
                  </a:ext>
                </a:extLst>
              </a:tr>
              <a:tr h="60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Weld 2b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50% of Strength of 6013-T6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875995"/>
                  </a:ext>
                </a:extLst>
              </a:tr>
              <a:tr h="60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Weld 3a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50% of Strength of 6101-T6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92911"/>
                  </a:ext>
                </a:extLst>
              </a:tr>
              <a:tr h="60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Weld 3b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50% of Strength of 6061-T6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6357075"/>
                  </a:ext>
                </a:extLst>
              </a:tr>
            </a:tbl>
          </a:graphicData>
        </a:graphic>
      </p:graphicFrame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</p:spTree>
    <p:extLst>
      <p:ext uri="{BB962C8B-B14F-4D97-AF65-F5344CB8AC3E}">
        <p14:creationId xmlns:p14="http://schemas.microsoft.com/office/powerpoint/2010/main" val="149734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Safety Factor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Dominate load is bolt preload (compression)</a:t>
            </a:r>
          </a:p>
          <a:p>
            <a:r>
              <a:rPr lang="en-US" dirty="0"/>
              <a:t>Deduction of 50% is quite arbitrary</a:t>
            </a:r>
          </a:p>
          <a:p>
            <a:r>
              <a:rPr lang="en-US" dirty="0"/>
              <a:t>Although this safety factor is less than 2, we consider it safe</a:t>
            </a:r>
          </a:p>
          <a:p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FC4F5-8085-426D-A695-634D456437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7" y="2840691"/>
            <a:ext cx="5800725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59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Other Beam Scenarios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Above analysis is for 120 GeV beam at 1.2 s repetition rate</a:t>
            </a:r>
          </a:p>
          <a:p>
            <a:r>
              <a:rPr lang="en-US" dirty="0"/>
              <a:t>We may also have 80 GeV at 0.9 s repetition and 60 GeV at 0.7 s repetition. </a:t>
            </a:r>
          </a:p>
          <a:p>
            <a:r>
              <a:rPr lang="en-US" dirty="0"/>
              <a:t>Since joule heating dominates, we run a 60 GeV case assume the same beam heating. The results shows higher temperature, but displacement and stress are close to that of 120 GeV case.</a:t>
            </a:r>
          </a:p>
          <a:p>
            <a:r>
              <a:rPr lang="en-US" dirty="0"/>
              <a:t>80 GeV case is between 60 and 120 GeV. </a:t>
            </a:r>
          </a:p>
          <a:p>
            <a:r>
              <a:rPr lang="en-US" dirty="0"/>
              <a:t>All three cases are safe</a:t>
            </a:r>
          </a:p>
          <a:p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</p:spTree>
    <p:extLst>
      <p:ext uri="{BB962C8B-B14F-4D97-AF65-F5344CB8AC3E}">
        <p14:creationId xmlns:p14="http://schemas.microsoft.com/office/powerpoint/2010/main" val="1819567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for 60 GeV beam operation Scenario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97B72E-1A90-4B9C-AFA9-B138A428AB8F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492624"/>
            <a:ext cx="7169430" cy="4074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29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 of strip lines (60 GeV)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EEB18B-12DE-4BA7-8D71-F92CE69E4FAB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" y="1425388"/>
            <a:ext cx="7115641" cy="4289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74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dirty="0"/>
              <a:t>Thermal analysis</a:t>
            </a:r>
          </a:p>
          <a:p>
            <a:pPr lvl="1"/>
            <a:r>
              <a:rPr lang="en-US" dirty="0"/>
              <a:t>Heat loads</a:t>
            </a:r>
          </a:p>
          <a:p>
            <a:pPr lvl="1"/>
            <a:r>
              <a:rPr lang="en-US" dirty="0"/>
              <a:t>Boundary conditions and cooling film coefficients</a:t>
            </a:r>
          </a:p>
          <a:p>
            <a:pPr lvl="1"/>
            <a:r>
              <a:rPr lang="en-US" dirty="0"/>
              <a:t>Temperature</a:t>
            </a:r>
          </a:p>
          <a:p>
            <a:r>
              <a:rPr lang="en-US" dirty="0"/>
              <a:t>Mechanical analysis</a:t>
            </a:r>
          </a:p>
          <a:p>
            <a:pPr lvl="1"/>
            <a:r>
              <a:rPr lang="en-US" dirty="0"/>
              <a:t>Mechanical loads</a:t>
            </a:r>
          </a:p>
          <a:p>
            <a:pPr lvl="1"/>
            <a:r>
              <a:rPr lang="en-US" dirty="0"/>
              <a:t>Displacement</a:t>
            </a:r>
          </a:p>
          <a:p>
            <a:pPr lvl="1"/>
            <a:r>
              <a:rPr lang="en-US" dirty="0"/>
              <a:t>Stress</a:t>
            </a:r>
          </a:p>
          <a:p>
            <a:r>
              <a:rPr lang="en-US" dirty="0"/>
              <a:t>Fatigue safety factor calculation</a:t>
            </a:r>
          </a:p>
          <a:p>
            <a:pPr marL="0" indent="0">
              <a:buNone/>
            </a:pPr>
            <a:r>
              <a:rPr lang="en-US" dirty="0"/>
              <a:t>    - Minimum safety factor</a:t>
            </a:r>
          </a:p>
          <a:p>
            <a:r>
              <a:rPr lang="en-US" dirty="0"/>
              <a:t>Other Beam Scenarios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</p:spTree>
    <p:extLst>
      <p:ext uri="{BB962C8B-B14F-4D97-AF65-F5344CB8AC3E}">
        <p14:creationId xmlns:p14="http://schemas.microsoft.com/office/powerpoint/2010/main" val="260765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combinations for 60 GeV case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BC7C8B-920A-464E-923F-0C0D808420CE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143000"/>
            <a:ext cx="7075300" cy="439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79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564D-1385-439C-A29C-80920A66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E549940-3671-4607-A668-19A1178725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dirty="0"/>
              <a:t>Thermal and mechanical behavior of </a:t>
            </a:r>
            <a:r>
              <a:rPr lang="en-US" dirty="0" err="1"/>
              <a:t>stripline</a:t>
            </a:r>
            <a:r>
              <a:rPr lang="en-US" dirty="0"/>
              <a:t> are analyzed using finite element model for 120 GeV beam. </a:t>
            </a:r>
          </a:p>
          <a:p>
            <a:r>
              <a:rPr lang="en-US" dirty="0"/>
              <a:t>Maximum temperature is 53 C.</a:t>
            </a:r>
          </a:p>
          <a:p>
            <a:r>
              <a:rPr lang="en-US" dirty="0"/>
              <a:t>Maximum displacement is 0.56 mm.</a:t>
            </a:r>
          </a:p>
          <a:p>
            <a:r>
              <a:rPr lang="en-US" dirty="0"/>
              <a:t>Maximum stress is 80.5 MPa.</a:t>
            </a:r>
          </a:p>
          <a:p>
            <a:r>
              <a:rPr lang="en-US" dirty="0"/>
              <a:t>Safety factor is calculated using modified Goodman equation</a:t>
            </a:r>
          </a:p>
          <a:p>
            <a:r>
              <a:rPr lang="en-US" dirty="0"/>
              <a:t>Minimum safety factor is 1.9</a:t>
            </a:r>
          </a:p>
          <a:p>
            <a:r>
              <a:rPr lang="en-US" dirty="0"/>
              <a:t>80 GeV and 60 GeV cases are also considered, they are not too much different from 120 GeV case.</a:t>
            </a:r>
          </a:p>
          <a:p>
            <a:r>
              <a:rPr lang="en-US" dirty="0"/>
              <a:t>All three cases are safe.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7A88CA5E-5B0A-41A0-B83B-07858DBE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555A7A9-7873-4F08-8F0E-08F47A13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</p:spTree>
    <p:extLst>
      <p:ext uri="{BB962C8B-B14F-4D97-AF65-F5344CB8AC3E}">
        <p14:creationId xmlns:p14="http://schemas.microsoft.com/office/powerpoint/2010/main" val="144515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FE5237-03B9-4FB0-83ED-00980BFA1F60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465729"/>
            <a:ext cx="7357688" cy="4450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20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Loads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Beam Heating - The beam heating data are calculated with MARS simulation by Diane </a:t>
            </a:r>
            <a:r>
              <a:rPr lang="en-US" dirty="0" err="1"/>
              <a:t>Raitzner</a:t>
            </a:r>
            <a:r>
              <a:rPr lang="en-US" dirty="0"/>
              <a:t>. </a:t>
            </a:r>
          </a:p>
          <a:p>
            <a:r>
              <a:rPr lang="en-US" dirty="0"/>
              <a:t>Joule Heating – Calculated by FEA model with applied current and specified resistivity.</a:t>
            </a:r>
          </a:p>
          <a:p>
            <a:r>
              <a:rPr lang="en-US" dirty="0"/>
              <a:t>Radiation from surrounding – assume surrounding temperature of 80 C.</a:t>
            </a:r>
          </a:p>
          <a:p>
            <a:r>
              <a:rPr lang="en-US" dirty="0"/>
              <a:t>For our half model, we have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D3907D-1007-467C-93E8-AABDB99CE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48218"/>
              </p:ext>
            </p:extLst>
          </p:nvPr>
        </p:nvGraphicFramePr>
        <p:xfrm>
          <a:off x="1479175" y="4308334"/>
          <a:ext cx="5997388" cy="1003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347">
                  <a:extLst>
                    <a:ext uri="{9D8B030D-6E8A-4147-A177-3AD203B41FA5}">
                      <a16:colId xmlns:a16="http://schemas.microsoft.com/office/drawing/2014/main" val="2947076101"/>
                    </a:ext>
                  </a:extLst>
                </a:gridCol>
                <a:gridCol w="1499347">
                  <a:extLst>
                    <a:ext uri="{9D8B030D-6E8A-4147-A177-3AD203B41FA5}">
                      <a16:colId xmlns:a16="http://schemas.microsoft.com/office/drawing/2014/main" val="1064103470"/>
                    </a:ext>
                  </a:extLst>
                </a:gridCol>
                <a:gridCol w="1499347">
                  <a:extLst>
                    <a:ext uri="{9D8B030D-6E8A-4147-A177-3AD203B41FA5}">
                      <a16:colId xmlns:a16="http://schemas.microsoft.com/office/drawing/2014/main" val="670737659"/>
                    </a:ext>
                  </a:extLst>
                </a:gridCol>
                <a:gridCol w="1499347">
                  <a:extLst>
                    <a:ext uri="{9D8B030D-6E8A-4147-A177-3AD203B41FA5}">
                      <a16:colId xmlns:a16="http://schemas.microsoft.com/office/drawing/2014/main" val="2840457933"/>
                    </a:ext>
                  </a:extLst>
                </a:gridCol>
              </a:tblGrid>
              <a:tr h="501627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800" u="none" strike="noStrike" dirty="0">
                          <a:effectLst/>
                        </a:rPr>
                        <a:t>beam heating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800" u="none" strike="noStrike" dirty="0">
                          <a:effectLst/>
                        </a:rPr>
                        <a:t>joule heating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800" u="none" strike="noStrike" dirty="0">
                          <a:effectLst/>
                        </a:rPr>
                        <a:t>radiation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800" u="none" strike="noStrike" dirty="0">
                          <a:effectLst/>
                        </a:rPr>
                        <a:t>total heating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7492041"/>
                  </a:ext>
                </a:extLst>
              </a:tr>
              <a:tr h="501627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800" u="none" strike="noStrike">
                          <a:effectLst/>
                        </a:rPr>
                        <a:t>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800" u="none" strike="noStrike" dirty="0">
                          <a:effectLst/>
                        </a:rPr>
                        <a:t>410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800" u="none" strike="noStrike" dirty="0">
                          <a:effectLst/>
                        </a:rPr>
                        <a:t>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800" u="none" strike="noStrike" dirty="0">
                          <a:effectLst/>
                        </a:rPr>
                        <a:t>782 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683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25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and Boundary Conditions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Top end insulated</a:t>
            </a:r>
          </a:p>
          <a:p>
            <a:r>
              <a:rPr lang="en-US" dirty="0"/>
              <a:t>Bottom end temperature match horn conductor temperature</a:t>
            </a:r>
          </a:p>
          <a:p>
            <a:r>
              <a:rPr lang="en-US" dirty="0"/>
              <a:t>Surface convection film coefficients provided by Cory Crowley</a:t>
            </a:r>
          </a:p>
          <a:p>
            <a:r>
              <a:rPr lang="en-US" dirty="0"/>
              <a:t>Nitrogen gas temperature is 30 C</a:t>
            </a:r>
          </a:p>
          <a:p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EC3112-36F6-4999-A2A6-815CBB7E5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13988"/>
              </p:ext>
            </p:extLst>
          </p:nvPr>
        </p:nvGraphicFramePr>
        <p:xfrm>
          <a:off x="2460812" y="3257391"/>
          <a:ext cx="4397187" cy="2672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5729">
                  <a:extLst>
                    <a:ext uri="{9D8B030D-6E8A-4147-A177-3AD203B41FA5}">
                      <a16:colId xmlns:a16="http://schemas.microsoft.com/office/drawing/2014/main" val="2243708657"/>
                    </a:ext>
                  </a:extLst>
                </a:gridCol>
                <a:gridCol w="1465729">
                  <a:extLst>
                    <a:ext uri="{9D8B030D-6E8A-4147-A177-3AD203B41FA5}">
                      <a16:colId xmlns:a16="http://schemas.microsoft.com/office/drawing/2014/main" val="3016455110"/>
                    </a:ext>
                  </a:extLst>
                </a:gridCol>
                <a:gridCol w="1465729">
                  <a:extLst>
                    <a:ext uri="{9D8B030D-6E8A-4147-A177-3AD203B41FA5}">
                      <a16:colId xmlns:a16="http://schemas.microsoft.com/office/drawing/2014/main" val="460665330"/>
                    </a:ext>
                  </a:extLst>
                </a:gridCol>
              </a:tblGrid>
              <a:tr h="6194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Cooling film coefficient (W/m^2-C)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660193"/>
                  </a:ext>
                </a:extLst>
              </a:tr>
              <a:tr h="342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section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external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internal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5017098"/>
                  </a:ext>
                </a:extLst>
              </a:tr>
              <a:tr h="342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1485978"/>
                  </a:ext>
                </a:extLst>
              </a:tr>
              <a:tr h="342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2~6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333083"/>
                  </a:ext>
                </a:extLst>
              </a:tr>
              <a:tr h="342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7071880"/>
                  </a:ext>
                </a:extLst>
              </a:tr>
              <a:tr h="342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8~10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844581"/>
                  </a:ext>
                </a:extLst>
              </a:tr>
              <a:tr h="342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11~12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190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63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Distribution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0D5DCC-1D4D-4F6C-BF67-D076857F1A44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7" y="1385047"/>
            <a:ext cx="7100047" cy="4612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70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Model Loads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Weight – standard gravitation</a:t>
            </a:r>
          </a:p>
          <a:p>
            <a:r>
              <a:rPr lang="en-US" dirty="0"/>
              <a:t>Thermal – temperature as calculated</a:t>
            </a:r>
          </a:p>
          <a:p>
            <a:r>
              <a:rPr lang="en-US" dirty="0"/>
              <a:t>Bolt preload (50262 N per bolt)</a:t>
            </a:r>
          </a:p>
          <a:p>
            <a:r>
              <a:rPr lang="en-US" dirty="0"/>
              <a:t>Magnetic force (with peak current) calculated using Maxwell 3D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</p:spTree>
    <p:extLst>
      <p:ext uri="{BB962C8B-B14F-4D97-AF65-F5344CB8AC3E}">
        <p14:creationId xmlns:p14="http://schemas.microsoft.com/office/powerpoint/2010/main" val="216103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Force on </a:t>
            </a:r>
            <a:r>
              <a:rPr lang="en-US" dirty="0" err="1"/>
              <a:t>stripline</a:t>
            </a:r>
            <a:r>
              <a:rPr lang="en-US" dirty="0"/>
              <a:t> A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961F95E-D54C-48E8-AC1D-DE1B91A0CCD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92048" y="1277471"/>
            <a:ext cx="7437552" cy="4651952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</p:spTree>
    <p:extLst>
      <p:ext uri="{BB962C8B-B14F-4D97-AF65-F5344CB8AC3E}">
        <p14:creationId xmlns:p14="http://schemas.microsoft.com/office/powerpoint/2010/main" val="225068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531EFB4-CB67-45D3-B077-1BB2958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1.27.2021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 | Preliminary Design Review – Horn A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0AA45D-E726-4F81-B142-87B09DC419BF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1519518"/>
            <a:ext cx="7543799" cy="3737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257117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12180</TotalTime>
  <Words>781</Words>
  <Application>Microsoft Office PowerPoint</Application>
  <PresentationFormat>On-screen Show (4:3)</PresentationFormat>
  <Paragraphs>198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Neutrino Beamline Horn A Preliminary Design Review</vt:lpstr>
      <vt:lpstr>Outline </vt:lpstr>
      <vt:lpstr>Finite Element Model</vt:lpstr>
      <vt:lpstr>Thermal Loads </vt:lpstr>
      <vt:lpstr>Cooling and Boundary Conditions</vt:lpstr>
      <vt:lpstr>Temperature Distribution </vt:lpstr>
      <vt:lpstr>Structural Model Loads </vt:lpstr>
      <vt:lpstr>Magnetic Force on stripline A </vt:lpstr>
      <vt:lpstr>Displacement </vt:lpstr>
      <vt:lpstr>Stress </vt:lpstr>
      <vt:lpstr>Alternate Stress</vt:lpstr>
      <vt:lpstr>Mean Stress </vt:lpstr>
      <vt:lpstr>Materials and welds</vt:lpstr>
      <vt:lpstr>Material strength data  </vt:lpstr>
      <vt:lpstr>Safety Factor Calculation </vt:lpstr>
      <vt:lpstr>Minimum Safety Factor  </vt:lpstr>
      <vt:lpstr>Other Beam Scenarios</vt:lpstr>
      <vt:lpstr>Temperature for 60 GeV beam operation Scenario</vt:lpstr>
      <vt:lpstr>Displacement of strip lines (60 GeV)  </vt:lpstr>
      <vt:lpstr>Solution combinations for 60 GeV case 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zhijing tang</cp:lastModifiedBy>
  <cp:revision>298</cp:revision>
  <cp:lastPrinted>2015-05-22T11:54:13Z</cp:lastPrinted>
  <dcterms:created xsi:type="dcterms:W3CDTF">2015-04-30T14:29:22Z</dcterms:created>
  <dcterms:modified xsi:type="dcterms:W3CDTF">2021-01-20T23:00:58Z</dcterms:modified>
</cp:coreProperties>
</file>