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63" r:id="rId3"/>
    <p:sldId id="1798" r:id="rId4"/>
    <p:sldId id="1817" r:id="rId5"/>
    <p:sldId id="1818" r:id="rId6"/>
    <p:sldId id="1827" r:id="rId7"/>
    <p:sldId id="1819" r:id="rId8"/>
    <p:sldId id="1820" r:id="rId9"/>
    <p:sldId id="1777" r:id="rId10"/>
    <p:sldId id="1821" r:id="rId11"/>
    <p:sldId id="1808" r:id="rId12"/>
    <p:sldId id="1815" r:id="rId13"/>
    <p:sldId id="1828" r:id="rId14"/>
    <p:sldId id="1829" r:id="rId15"/>
    <p:sldId id="1831" r:id="rId16"/>
    <p:sldId id="1833" r:id="rId17"/>
    <p:sldId id="1835" r:id="rId18"/>
    <p:sldId id="1834" r:id="rId19"/>
    <p:sldId id="1824" r:id="rId20"/>
    <p:sldId id="1800" r:id="rId21"/>
    <p:sldId id="1812" r:id="rId22"/>
    <p:sldId id="1801" r:id="rId23"/>
    <p:sldId id="1816" r:id="rId24"/>
    <p:sldId id="1836" r:id="rId25"/>
    <p:sldId id="1822" r:id="rId26"/>
    <p:sldId id="339" r:id="rId27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646"/>
    <a:srgbClr val="FFFF99"/>
    <a:srgbClr val="4F81BD"/>
    <a:srgbClr val="C0504D"/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35" autoAdjust="0"/>
    <p:restoredTop sz="98464" autoAdjust="0"/>
  </p:normalViewPr>
  <p:slideViewPr>
    <p:cSldViewPr snapToGrid="0" snapToObjects="1">
      <p:cViewPr varScale="1">
        <p:scale>
          <a:sx n="106" d="100"/>
          <a:sy n="106" d="100"/>
        </p:scale>
        <p:origin x="234" y="114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10.25.18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name | talk title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64343" y="1381504"/>
            <a:ext cx="8218488" cy="145165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Neutrino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Prototype Horn A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Final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61168" y="4670423"/>
            <a:ext cx="8221663" cy="793781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Cory Crowley / Nnamdi Agbo</a:t>
            </a:r>
          </a:p>
          <a:p>
            <a:r>
              <a:rPr lang="en-US" dirty="0">
                <a:latin typeface="Helvetica" charset="0"/>
              </a:rPr>
              <a:t>27 January 2021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DE82728-9F5E-49DE-A354-8C40A65F00D7}"/>
              </a:ext>
            </a:extLst>
          </p:cNvPr>
          <p:cNvSpPr txBox="1">
            <a:spLocks/>
          </p:cNvSpPr>
          <p:nvPr/>
        </p:nvSpPr>
        <p:spPr bwMode="auto">
          <a:xfrm>
            <a:off x="461168" y="3489122"/>
            <a:ext cx="8221663" cy="525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2pPr>
            <a:lvl3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3pPr>
            <a:lvl4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4pPr>
            <a:lvl5pPr marL="0" indent="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1800" kern="1200" baseline="0">
                <a:solidFill>
                  <a:srgbClr val="004C97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Helvetica" charset="0"/>
              </a:rPr>
              <a:t>Ancillary Structure Analysis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Tank FEA – Structural: ED0012923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8293100" cy="237117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Water tank support system is designed for all horns.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Heaviest horn is Horn B (~8500lbs), but worst-case scenario is maximum hydraulic table loading in work cell.</a:t>
            </a:r>
          </a:p>
          <a:p>
            <a:r>
              <a:rPr lang="en-US" sz="2000" dirty="0">
                <a:solidFill>
                  <a:schemeClr val="tx1"/>
                </a:solidFill>
              </a:rPr>
              <a:t>6000lb-force per support table, 1 support table for each end.</a:t>
            </a:r>
          </a:p>
          <a:p>
            <a:r>
              <a:rPr lang="en-US" sz="2000" dirty="0">
                <a:solidFill>
                  <a:schemeClr val="tx1"/>
                </a:solidFill>
              </a:rPr>
              <a:t>Need to ensure water tank and Horn do not catastrophically fail during remote handling link-up to support module.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E555373-BDA6-4A00-9561-505651EDBD7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74" y="4050484"/>
            <a:ext cx="2050757" cy="153268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678362B-69FF-420F-A7E8-E94ACE781B4D}"/>
              </a:ext>
            </a:extLst>
          </p:cNvPr>
          <p:cNvSpPr/>
          <p:nvPr/>
        </p:nvSpPr>
        <p:spPr>
          <a:xfrm>
            <a:off x="511374" y="3974009"/>
            <a:ext cx="2150345" cy="164108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F4369E9-AE4D-4438-B4B8-D44451788DF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032" y="3974011"/>
            <a:ext cx="2097268" cy="1609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816918A-64E4-4530-B7EF-A28C1FADC92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69" y="3974010"/>
            <a:ext cx="3649813" cy="1641088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3D27F27-7276-4028-94F7-4EA01E89DA34}"/>
              </a:ext>
            </a:extLst>
          </p:cNvPr>
          <p:cNvSpPr/>
          <p:nvPr/>
        </p:nvSpPr>
        <p:spPr>
          <a:xfrm>
            <a:off x="2832469" y="3974011"/>
            <a:ext cx="3649813" cy="164108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2325FC-0E2A-44BE-92E9-6E36A5686BCB}"/>
              </a:ext>
            </a:extLst>
          </p:cNvPr>
          <p:cNvSpPr/>
          <p:nvPr/>
        </p:nvSpPr>
        <p:spPr>
          <a:xfrm>
            <a:off x="6653032" y="3974009"/>
            <a:ext cx="2097268" cy="164108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C3977220-823F-4070-B251-75CC50DA1E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4ABC6713-9C6B-40FC-80A8-04897159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4160477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Tank FEA - Structural: ED0012923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1675E1-134D-4964-BB70-151E0AEFEB1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64" y="3777256"/>
            <a:ext cx="2979145" cy="24139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AB1515-F4E5-4299-864B-88B378CB5D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94" y="1299058"/>
            <a:ext cx="3258706" cy="226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AAFFE2-636A-44BC-8025-F924B84DFA1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9058"/>
            <a:ext cx="4703275" cy="226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F45FA7C-0EF2-4A0E-83CA-5DD814B0EFF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594" y="3777256"/>
            <a:ext cx="3258706" cy="241399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9690E78-C1A2-4829-82A0-10D00821EB47}"/>
              </a:ext>
            </a:extLst>
          </p:cNvPr>
          <p:cNvSpPr/>
          <p:nvPr/>
        </p:nvSpPr>
        <p:spPr>
          <a:xfrm>
            <a:off x="454025" y="1299057"/>
            <a:ext cx="4706450" cy="226214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C6DF5-B2B0-43C1-959A-28DF49C7E918}"/>
              </a:ext>
            </a:extLst>
          </p:cNvPr>
          <p:cNvSpPr/>
          <p:nvPr/>
        </p:nvSpPr>
        <p:spPr>
          <a:xfrm>
            <a:off x="5491595" y="1289903"/>
            <a:ext cx="3258706" cy="227130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E786BA5-C73C-42BA-ACEC-06011E7EB878}"/>
              </a:ext>
            </a:extLst>
          </p:cNvPr>
          <p:cNvSpPr/>
          <p:nvPr/>
        </p:nvSpPr>
        <p:spPr>
          <a:xfrm>
            <a:off x="5491595" y="3777254"/>
            <a:ext cx="3258705" cy="241399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6A23569-0D36-4A0E-9AA2-115CCA3667ED}"/>
              </a:ext>
            </a:extLst>
          </p:cNvPr>
          <p:cNvSpPr/>
          <p:nvPr/>
        </p:nvSpPr>
        <p:spPr>
          <a:xfrm>
            <a:off x="1319264" y="3777253"/>
            <a:ext cx="2979145" cy="241399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C39F8D5E-D9CA-49F5-8F28-72AAB5AE0E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08464379-9F72-4108-B66E-995CE28E0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3123408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Tank FEA – Thermal / Structural: ED0013085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6713145" cy="237117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PDR comment: Confirm water tank thermal expansion does not cause bellows failure for (furthest) drain line.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Internal secondary check: confirm pivot link swing from expansion does not cause excessive moment at U.S. </a:t>
            </a:r>
            <a:r>
              <a:rPr lang="en-US" sz="2000" dirty="0">
                <a:solidFill>
                  <a:srgbClr val="FF0000"/>
                </a:solidFill>
              </a:rPr>
              <a:t>rigid connection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67FE90-0892-4801-88D7-70CC48BF8FE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330" y="3516298"/>
            <a:ext cx="3567191" cy="25972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Diagram, engineering drawing&#10;&#10;Description automatically generated">
            <a:extLst>
              <a:ext uri="{FF2B5EF4-FFF2-40B4-BE49-F238E27FC236}">
                <a16:creationId xmlns:a16="http://schemas.microsoft.com/office/drawing/2014/main" id="{B6C1823E-4680-4DF5-997C-360896808435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842" y="3823254"/>
            <a:ext cx="4066458" cy="2099943"/>
          </a:xfrm>
          <a:prstGeom prst="rect">
            <a:avLst/>
          </a:prstGeom>
        </p:spPr>
      </p:pic>
      <p:pic>
        <p:nvPicPr>
          <p:cNvPr id="9" name="Picture 8" descr="Diagram, schematic&#10;&#10;Description automatically generated">
            <a:extLst>
              <a:ext uri="{FF2B5EF4-FFF2-40B4-BE49-F238E27FC236}">
                <a16:creationId xmlns:a16="http://schemas.microsoft.com/office/drawing/2014/main" id="{7D54FD6A-F301-43BB-BFE4-6B7A9B39A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9995" y="1277585"/>
            <a:ext cx="1440305" cy="194326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A8F2564-3507-4B8A-B333-1F3729F57D99}"/>
              </a:ext>
            </a:extLst>
          </p:cNvPr>
          <p:cNvSpPr/>
          <p:nvPr/>
        </p:nvSpPr>
        <p:spPr>
          <a:xfrm>
            <a:off x="5521911" y="3874840"/>
            <a:ext cx="788354" cy="615679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2E06C8-B17E-4DF4-8D6C-54AA6D0D9A13}"/>
              </a:ext>
            </a:extLst>
          </p:cNvPr>
          <p:cNvSpPr/>
          <p:nvPr/>
        </p:nvSpPr>
        <p:spPr>
          <a:xfrm>
            <a:off x="528851" y="3429000"/>
            <a:ext cx="3771670" cy="279314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4FC893-F051-4AD5-8718-9397CEC5B4AF}"/>
              </a:ext>
            </a:extLst>
          </p:cNvPr>
          <p:cNvSpPr/>
          <p:nvPr/>
        </p:nvSpPr>
        <p:spPr>
          <a:xfrm>
            <a:off x="4683842" y="3823254"/>
            <a:ext cx="4066458" cy="242637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44F504-4DC1-4F8B-A6EF-9CA43275D868}"/>
              </a:ext>
            </a:extLst>
          </p:cNvPr>
          <p:cNvSpPr/>
          <p:nvPr/>
        </p:nvSpPr>
        <p:spPr>
          <a:xfrm>
            <a:off x="7309995" y="1240684"/>
            <a:ext cx="1440305" cy="187370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54E031F3-26A3-4CBE-AB17-BF9D7065E7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AA76BFC0-D286-4C86-9154-97C8F5418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1842835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Tank FEA – Thermal / Structural: ED0013085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3653073" cy="5165144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Applied internal pressure from argon system (2PSIG).</a:t>
            </a:r>
          </a:p>
          <a:p>
            <a:r>
              <a:rPr lang="en-US" sz="2000" dirty="0">
                <a:solidFill>
                  <a:schemeClr val="tx1"/>
                </a:solidFill>
              </a:rPr>
              <a:t>Applied 115% EDEP from 1.8M target @ 1.2MW.</a:t>
            </a:r>
          </a:p>
          <a:p>
            <a:r>
              <a:rPr lang="en-US" sz="2000" dirty="0">
                <a:solidFill>
                  <a:schemeClr val="tx1"/>
                </a:solidFill>
              </a:rPr>
              <a:t>Applied thermal radiation load from average chase floor &amp; wall temperature assuming form factor of 1 &amp; corroded aluminum (conservative).</a:t>
            </a:r>
          </a:p>
          <a:p>
            <a:r>
              <a:rPr lang="en-US" sz="2000" dirty="0">
                <a:solidFill>
                  <a:schemeClr val="tx1"/>
                </a:solidFill>
              </a:rPr>
              <a:t>Exterior tank convective cooling matches standard chase values.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Interior cooling provided by water flow from horn.</a:t>
            </a:r>
          </a:p>
        </p:txBody>
      </p:sp>
      <p:pic>
        <p:nvPicPr>
          <p:cNvPr id="10" name="Picture 9" descr="Diagram, engineering drawing&#10;&#10;Description automatically generated">
            <a:extLst>
              <a:ext uri="{FF2B5EF4-FFF2-40B4-BE49-F238E27FC236}">
                <a16:creationId xmlns:a16="http://schemas.microsoft.com/office/drawing/2014/main" id="{51ADC002-230A-44F7-AD6C-65695C45DF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00" y="1145121"/>
            <a:ext cx="4567600" cy="23711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6A889E-1A8B-4DB6-9142-56ABC786A52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701" y="3516298"/>
            <a:ext cx="4567599" cy="260970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360CBB-F8EB-4337-B18B-7387BFFB86EB}"/>
              </a:ext>
            </a:extLst>
          </p:cNvPr>
          <p:cNvSpPr/>
          <p:nvPr/>
        </p:nvSpPr>
        <p:spPr>
          <a:xfrm>
            <a:off x="4182701" y="3516299"/>
            <a:ext cx="4567599" cy="269438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2128C6-AB74-4FF2-BADF-CD6CF1ED3CB6}"/>
              </a:ext>
            </a:extLst>
          </p:cNvPr>
          <p:cNvSpPr/>
          <p:nvPr/>
        </p:nvSpPr>
        <p:spPr>
          <a:xfrm>
            <a:off x="4182701" y="1145121"/>
            <a:ext cx="4567599" cy="227967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ED29A471-3B45-4992-A495-99572D8F6C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B7713E9D-85A2-49F3-AC1C-5DAC60EBB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1846403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Tank FEA – Thermal / Structural: ED0013085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73B9BC2B-D910-4A9E-9007-035B82290BD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57" y="1072253"/>
            <a:ext cx="3335962" cy="23567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EDB4DD-8DBB-47D7-BE4D-9B1C6273D7B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56"/>
          <a:stretch/>
        </p:blipFill>
        <p:spPr>
          <a:xfrm>
            <a:off x="4834550" y="1072253"/>
            <a:ext cx="3381469" cy="2430615"/>
          </a:xfrm>
          <a:prstGeom prst="rect">
            <a:avLst/>
          </a:prstGeom>
        </p:spPr>
      </p:pic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6DBF957B-7BDC-40C3-8D88-00F366F8008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550" y="3704120"/>
            <a:ext cx="3381469" cy="24306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9FD719-780E-4112-851D-E8EDCE7E4E6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016" r="21781"/>
          <a:stretch/>
        </p:blipFill>
        <p:spPr>
          <a:xfrm>
            <a:off x="1365076" y="3704120"/>
            <a:ext cx="2860123" cy="251929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89B8ADC-9545-4F24-9286-AA49642EBB00}"/>
              </a:ext>
            </a:extLst>
          </p:cNvPr>
          <p:cNvSpPr/>
          <p:nvPr/>
        </p:nvSpPr>
        <p:spPr>
          <a:xfrm>
            <a:off x="1127158" y="1072253"/>
            <a:ext cx="3335962" cy="242712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A66798-403F-4033-86CF-E77A7A241B44}"/>
              </a:ext>
            </a:extLst>
          </p:cNvPr>
          <p:cNvSpPr/>
          <p:nvPr/>
        </p:nvSpPr>
        <p:spPr>
          <a:xfrm>
            <a:off x="4834550" y="1072252"/>
            <a:ext cx="3381469" cy="243061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30F140-9B56-4719-954A-5871F02355FE}"/>
              </a:ext>
            </a:extLst>
          </p:cNvPr>
          <p:cNvSpPr/>
          <p:nvPr/>
        </p:nvSpPr>
        <p:spPr>
          <a:xfrm>
            <a:off x="4834550" y="3702133"/>
            <a:ext cx="3381469" cy="243061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F52E7DB-98A2-4774-91D6-9E697DCB01FF}"/>
              </a:ext>
            </a:extLst>
          </p:cNvPr>
          <p:cNvSpPr/>
          <p:nvPr/>
        </p:nvSpPr>
        <p:spPr>
          <a:xfrm>
            <a:off x="1127158" y="3694015"/>
            <a:ext cx="3335962" cy="244072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AC1A11ED-8A37-45B2-BB18-EF89CE4C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5FDAD74A-C378-433D-80B1-2715A89EB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821671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Tank FEA – Thermal / Structural: ED0013085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4676115" cy="237117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Temperatures not too high…</a:t>
            </a:r>
          </a:p>
          <a:p>
            <a:r>
              <a:rPr lang="en-US" sz="2000" dirty="0">
                <a:solidFill>
                  <a:schemeClr val="tx1"/>
                </a:solidFill>
              </a:rPr>
              <a:t>Hot spots are not surprising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Main swinging link bracket with no direct contact to water cooled surface.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Stainless swivel foot is hottest @ 71C.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EACFAA2-7C38-4B2C-B69F-ABF483F14F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89" y="3032911"/>
            <a:ext cx="5997921" cy="314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2BF4F73-D9C2-4AC4-8BBE-D1B25CCBC9A0}"/>
              </a:ext>
            </a:extLst>
          </p:cNvPr>
          <p:cNvSpPr/>
          <p:nvPr/>
        </p:nvSpPr>
        <p:spPr>
          <a:xfrm>
            <a:off x="1604789" y="3032911"/>
            <a:ext cx="5997921" cy="314917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CCC5B1C4-9D10-437B-BC28-EC5A52CF55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0A3B42AF-F83E-49F1-9484-5108AF523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783634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Tank FEA – Thermal / Structural: ED0013085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8293100" cy="145144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Performed sensitivity studies.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Trial 1: Cut exterior convection 50% (Nitrogen cooling)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Trial 2: Cut Interior convection 50% (water cooling)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Trial 3: Cut all cooling 50% except ejector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AA54CF-1C15-4BF1-B6FA-7F449D96305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587" y="4261429"/>
            <a:ext cx="3243389" cy="189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F598AE-77FC-40BB-B74B-026780047C2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61" y="2308775"/>
            <a:ext cx="3333939" cy="1841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AA77622-8993-42C5-BDDF-BD197316D35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361" y="4261432"/>
            <a:ext cx="3333939" cy="18955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B977AA-5968-447A-B21D-1F9683C51C2E}"/>
              </a:ext>
            </a:extLst>
          </p:cNvPr>
          <p:cNvSpPr txBox="1"/>
          <p:nvPr/>
        </p:nvSpPr>
        <p:spPr>
          <a:xfrm>
            <a:off x="4216056" y="45056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EE3AD7-233B-401D-ADEB-E2BB83831C1D}"/>
              </a:ext>
            </a:extLst>
          </p:cNvPr>
          <p:cNvSpPr txBox="1"/>
          <p:nvPr/>
        </p:nvSpPr>
        <p:spPr>
          <a:xfrm>
            <a:off x="7581870" y="253823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AB14B9-4AEB-4154-92DC-F6FA7A1BF669}"/>
              </a:ext>
            </a:extLst>
          </p:cNvPr>
          <p:cNvSpPr txBox="1"/>
          <p:nvPr/>
        </p:nvSpPr>
        <p:spPr>
          <a:xfrm>
            <a:off x="7581870" y="45056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FF10A7EC-D38E-47F2-9AB8-82EFDE9E0039}"/>
              </a:ext>
            </a:extLst>
          </p:cNvPr>
          <p:cNvSpPr txBox="1">
            <a:spLocks/>
          </p:cNvSpPr>
          <p:nvPr/>
        </p:nvSpPr>
        <p:spPr>
          <a:xfrm>
            <a:off x="454025" y="2617954"/>
            <a:ext cx="4905501" cy="1451447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All reductions had minor effects.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Cutting chase cooling had larger effect than interior cooling.</a:t>
            </a:r>
          </a:p>
          <a:p>
            <a:r>
              <a:rPr lang="en-US" sz="2000" dirty="0">
                <a:solidFill>
                  <a:schemeClr val="tx1"/>
                </a:solidFill>
              </a:rPr>
              <a:t>Points to thin shell thermal conductivity limitations.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6758D23-3E1D-4D45-AA4E-ACAA288B180C}"/>
              </a:ext>
            </a:extLst>
          </p:cNvPr>
          <p:cNvSpPr/>
          <p:nvPr/>
        </p:nvSpPr>
        <p:spPr>
          <a:xfrm>
            <a:off x="5416361" y="2308775"/>
            <a:ext cx="3335962" cy="184125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C708BAC-7E07-4A74-9B96-B1C06389B08A}"/>
              </a:ext>
            </a:extLst>
          </p:cNvPr>
          <p:cNvSpPr/>
          <p:nvPr/>
        </p:nvSpPr>
        <p:spPr>
          <a:xfrm>
            <a:off x="5416360" y="4261432"/>
            <a:ext cx="3333939" cy="196772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468C8B4-475C-418A-AC9D-522959AA7CF6}"/>
              </a:ext>
            </a:extLst>
          </p:cNvPr>
          <p:cNvSpPr/>
          <p:nvPr/>
        </p:nvSpPr>
        <p:spPr>
          <a:xfrm>
            <a:off x="2025588" y="4261432"/>
            <a:ext cx="3243388" cy="196772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2">
            <a:extLst>
              <a:ext uri="{FF2B5EF4-FFF2-40B4-BE49-F238E27FC236}">
                <a16:creationId xmlns:a16="http://schemas.microsoft.com/office/drawing/2014/main" id="{ADC1AC15-7C1E-457C-926C-5179DAF53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257EA002-36A1-482B-8E9D-F82AC1F1B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112239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Tank FEA – Thermal / Structural: ED0013085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2"/>
            <a:ext cx="5454713" cy="228387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Conclusion: Pivot link growth and differential tank swing is very low.</a:t>
            </a:r>
          </a:p>
          <a:p>
            <a:r>
              <a:rPr lang="en-US" sz="2000" dirty="0">
                <a:solidFill>
                  <a:schemeClr val="tx1"/>
                </a:solidFill>
              </a:rPr>
              <a:t>Links grow .005” from thermal load.</a:t>
            </a:r>
          </a:p>
          <a:p>
            <a:r>
              <a:rPr lang="en-US" sz="2000" dirty="0">
                <a:solidFill>
                  <a:schemeClr val="tx1"/>
                </a:solidFill>
              </a:rPr>
              <a:t>Links swing out .024” from tank growth when measuring from rigid base to point B (bracket location).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53B36A-BF9D-4943-97B4-A4BA9A5E8F7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62"/>
          <a:stretch/>
        </p:blipFill>
        <p:spPr bwMode="auto">
          <a:xfrm>
            <a:off x="5024673" y="3132498"/>
            <a:ext cx="3725627" cy="15938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F9C1FAB-1A2E-41B4-BABA-46CC0F33B62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73" y="4834550"/>
            <a:ext cx="3725627" cy="144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3501B08-7549-4727-A1B0-DA354AD1B6A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609" y="1275598"/>
            <a:ext cx="2720692" cy="1750152"/>
          </a:xfrm>
          <a:prstGeom prst="rect">
            <a:avLst/>
          </a:prstGeom>
        </p:spPr>
      </p:pic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38EBCD93-D54F-482F-A2C6-8638FE37BE8A}"/>
              </a:ext>
            </a:extLst>
          </p:cNvPr>
          <p:cNvSpPr txBox="1">
            <a:spLocks/>
          </p:cNvSpPr>
          <p:nvPr/>
        </p:nvSpPr>
        <p:spPr>
          <a:xfrm>
            <a:off x="457200" y="3438965"/>
            <a:ext cx="4449777" cy="2283878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Vendor guidance is 10% offset of 1” live length is acceptable.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Even factoring in rare thermal event where conductors are immediately cooled and tank remains hot, D.S. bellows @ point C have 3X allowable flexibility before surpassing guidelines.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FED5A2-EFC3-486E-ADDA-6F0909D8C80E}"/>
              </a:ext>
            </a:extLst>
          </p:cNvPr>
          <p:cNvSpPr/>
          <p:nvPr/>
        </p:nvSpPr>
        <p:spPr>
          <a:xfrm>
            <a:off x="6029609" y="1275599"/>
            <a:ext cx="2722714" cy="175015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F3DB3A-D3AC-421A-9DD7-D46ED8C8F8BF}"/>
              </a:ext>
            </a:extLst>
          </p:cNvPr>
          <p:cNvSpPr/>
          <p:nvPr/>
        </p:nvSpPr>
        <p:spPr>
          <a:xfrm>
            <a:off x="5024673" y="3117464"/>
            <a:ext cx="3725627" cy="160892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6B50EE4-0E57-4358-973D-7016EC4D7590}"/>
              </a:ext>
            </a:extLst>
          </p:cNvPr>
          <p:cNvSpPr/>
          <p:nvPr/>
        </p:nvSpPr>
        <p:spPr>
          <a:xfrm>
            <a:off x="5024673" y="4818105"/>
            <a:ext cx="3727650" cy="1456828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2">
            <a:extLst>
              <a:ext uri="{FF2B5EF4-FFF2-40B4-BE49-F238E27FC236}">
                <a16:creationId xmlns:a16="http://schemas.microsoft.com/office/drawing/2014/main" id="{FE556877-BBD5-4D3E-B437-DB562EFA4B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19DA4DBE-A7A6-417F-9694-C54095F9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42052974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Block FEA - ED0012923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8293100" cy="237117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Pivot blocks are primary structural attachments that link the conductor package to the support hangers &amp; module.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They must take full horn weight, target weight, target utility lines, and </a:t>
            </a:r>
            <a:r>
              <a:rPr lang="en-US" sz="2000" dirty="0" err="1">
                <a:solidFill>
                  <a:schemeClr val="tx1"/>
                </a:solidFill>
              </a:rPr>
              <a:t>stripline</a:t>
            </a:r>
            <a:r>
              <a:rPr lang="en-US" sz="2000" dirty="0">
                <a:solidFill>
                  <a:schemeClr val="tx1"/>
                </a:solidFill>
              </a:rPr>
              <a:t> offset reaction force for vertical displacement.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They can </a:t>
            </a:r>
            <a:r>
              <a:rPr lang="en-US" sz="2000" u="sng" dirty="0">
                <a:solidFill>
                  <a:schemeClr val="tx1"/>
                </a:solidFill>
              </a:rPr>
              <a:t>ignore</a:t>
            </a:r>
            <a:r>
              <a:rPr lang="en-US" sz="2000" dirty="0">
                <a:solidFill>
                  <a:schemeClr val="tx1"/>
                </a:solidFill>
              </a:rPr>
              <a:t> all horn utility line weights, as those are carried by the utility beams and link back to module mounts.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4DA837-5189-4888-A17D-3CD07A7EA46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09" y="3594226"/>
            <a:ext cx="2376660" cy="2554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EC8A13-ADAD-4EDD-AEC4-0057ECC2F7F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660" y="3516298"/>
            <a:ext cx="2847426" cy="27697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458349-E5EC-4B34-9B9B-CDFDBAC00E84}"/>
              </a:ext>
            </a:extLst>
          </p:cNvPr>
          <p:cNvSpPr/>
          <p:nvPr/>
        </p:nvSpPr>
        <p:spPr>
          <a:xfrm>
            <a:off x="1368786" y="3516298"/>
            <a:ext cx="3065299" cy="276977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2090D8-5474-48B1-B81A-DEF73FF425A4}"/>
              </a:ext>
            </a:extLst>
          </p:cNvPr>
          <p:cNvSpPr/>
          <p:nvPr/>
        </p:nvSpPr>
        <p:spPr>
          <a:xfrm>
            <a:off x="4990173" y="3516298"/>
            <a:ext cx="2742540" cy="276977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AA0520AA-BE26-4CBC-A8FE-EA75292969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FE388DBF-B093-49C4-B892-9B85CC9C2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1498273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Block FEA	- ED0012923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3609308"/>
            <a:ext cx="5020147" cy="2163416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Loads on hanger are trivial; extremely rigid. SF 50+ for most areas.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Deformations on conductor harder to understand with complexity of geometry.</a:t>
            </a:r>
          </a:p>
          <a:p>
            <a:r>
              <a:rPr lang="en-US" sz="2000" dirty="0">
                <a:solidFill>
                  <a:schemeClr val="tx1"/>
                </a:solidFill>
              </a:rPr>
              <a:t>Must not cause outer conductor concentricity to be appreciably affected.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1FCDD-E938-4415-A59B-8CE1CEBF5E7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488" y="1350634"/>
            <a:ext cx="3005750" cy="216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86E8DF-A3F1-4F4B-BDA1-C8F76E5FDE5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21" y="1350634"/>
            <a:ext cx="3345180" cy="216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CF4CF1-C79D-4C78-91F1-1110CA21BB59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405120" y="3816775"/>
            <a:ext cx="3345180" cy="23711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C991DF-DA0F-4A5A-A957-2B5BFCB1AF00}"/>
              </a:ext>
            </a:extLst>
          </p:cNvPr>
          <p:cNvSpPr/>
          <p:nvPr/>
        </p:nvSpPr>
        <p:spPr>
          <a:xfrm>
            <a:off x="1172489" y="1350634"/>
            <a:ext cx="3005750" cy="216341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5A59D9-D0F2-4B69-A8E1-B044AB991560}"/>
              </a:ext>
            </a:extLst>
          </p:cNvPr>
          <p:cNvSpPr/>
          <p:nvPr/>
        </p:nvSpPr>
        <p:spPr>
          <a:xfrm>
            <a:off x="4490720" y="1350634"/>
            <a:ext cx="3345180" cy="2163415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5D4E04C-0978-4D34-88C5-A281C9ED46A5}"/>
              </a:ext>
            </a:extLst>
          </p:cNvPr>
          <p:cNvSpPr/>
          <p:nvPr/>
        </p:nvSpPr>
        <p:spPr>
          <a:xfrm>
            <a:off x="5405121" y="3814526"/>
            <a:ext cx="3345180" cy="237342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60A50E26-7F88-4774-A71E-FE048B696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43D35349-1279-4483-97AC-7C1406C02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107704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7703989-AC3B-406E-A64D-BAB105E7560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Analysis Approach &amp; Documentation Tracking</a:t>
            </a:r>
          </a:p>
          <a:p>
            <a:r>
              <a:rPr lang="en-US" dirty="0">
                <a:solidFill>
                  <a:schemeClr val="tx1"/>
                </a:solidFill>
              </a:rPr>
              <a:t>Significant FEA Projects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Lift Clamps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Water Tank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Pivot Blocks</a:t>
            </a:r>
          </a:p>
          <a:p>
            <a:r>
              <a:rPr lang="en-US" dirty="0">
                <a:solidFill>
                  <a:schemeClr val="tx1"/>
                </a:solidFill>
              </a:rPr>
              <a:t>Excel Sheet Calculations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Plateau Loads &amp; </a:t>
            </a:r>
            <a:r>
              <a:rPr lang="en-US" dirty="0" err="1">
                <a:solidFill>
                  <a:schemeClr val="tx1"/>
                </a:solidFill>
              </a:rPr>
              <a:t>Helicoflex</a:t>
            </a:r>
            <a:r>
              <a:rPr lang="en-US" dirty="0">
                <a:solidFill>
                  <a:schemeClr val="tx1"/>
                </a:solidFill>
              </a:rPr>
              <a:t> Seal Compression</a:t>
            </a:r>
          </a:p>
          <a:p>
            <a:pPr lvl="1"/>
            <a:r>
              <a:rPr lang="en-US" dirty="0" err="1">
                <a:solidFill>
                  <a:schemeClr val="tx1"/>
                </a:solidFill>
              </a:rPr>
              <a:t>Stripline</a:t>
            </a:r>
            <a:r>
              <a:rPr lang="en-US" dirty="0">
                <a:solidFill>
                  <a:schemeClr val="tx1"/>
                </a:solidFill>
              </a:rPr>
              <a:t> Features</a:t>
            </a:r>
          </a:p>
          <a:p>
            <a:r>
              <a:rPr lang="en-US" dirty="0">
                <a:solidFill>
                  <a:schemeClr val="tx1"/>
                </a:solidFill>
              </a:rPr>
              <a:t>Summary</a:t>
            </a:r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C1671ACC-74F9-42DC-ACAB-7345008259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0EA31F69-A9BB-4308-B862-86BB92C3D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412190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Pivot Block FEA - ED0012923 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285D24-A6F8-4093-A83B-EEB23F39448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2" y="3861222"/>
            <a:ext cx="3598878" cy="2356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2CFC35-C111-448C-AD7F-2F5A5ABAAE8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1226072"/>
            <a:ext cx="3598877" cy="2519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BD7D24-56DF-4B5D-AD26-0159E228E00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6" y="3861224"/>
            <a:ext cx="3597275" cy="2356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5BEF86-58B4-4393-B1C8-C7296452F7E0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803" y="1226072"/>
            <a:ext cx="3598877" cy="251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67FE97D7-6010-4762-A335-8932FB2F4546}"/>
              </a:ext>
            </a:extLst>
          </p:cNvPr>
          <p:cNvSpPr/>
          <p:nvPr/>
        </p:nvSpPr>
        <p:spPr>
          <a:xfrm>
            <a:off x="979488" y="1226073"/>
            <a:ext cx="3592512" cy="251908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27EF0E1-8721-4038-9F77-EB107CF1243F}"/>
              </a:ext>
            </a:extLst>
          </p:cNvPr>
          <p:cNvSpPr/>
          <p:nvPr/>
        </p:nvSpPr>
        <p:spPr>
          <a:xfrm>
            <a:off x="4701438" y="1226072"/>
            <a:ext cx="3605242" cy="251908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B5BC2B-B6AC-4584-9645-2A0D84B7A318}"/>
              </a:ext>
            </a:extLst>
          </p:cNvPr>
          <p:cNvSpPr/>
          <p:nvPr/>
        </p:nvSpPr>
        <p:spPr>
          <a:xfrm>
            <a:off x="967746" y="3861223"/>
            <a:ext cx="3598877" cy="235636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8A216CA-B603-4542-8A15-6954394A4876}"/>
              </a:ext>
            </a:extLst>
          </p:cNvPr>
          <p:cNvSpPr/>
          <p:nvPr/>
        </p:nvSpPr>
        <p:spPr>
          <a:xfrm>
            <a:off x="4707803" y="3861225"/>
            <a:ext cx="3598877" cy="235636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2">
            <a:extLst>
              <a:ext uri="{FF2B5EF4-FFF2-40B4-BE49-F238E27FC236}">
                <a16:creationId xmlns:a16="http://schemas.microsoft.com/office/drawing/2014/main" id="{6E27BBE0-4F41-40F6-A896-80616E2A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BFB73EC0-FA60-43BB-B6B5-662BEEAF5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4157356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Plateau Loads &amp; </a:t>
            </a:r>
            <a:r>
              <a:rPr lang="en-US" dirty="0" err="1"/>
              <a:t>Helicoflex</a:t>
            </a:r>
            <a:r>
              <a:rPr lang="en-US" dirty="0"/>
              <a:t> Seal Compression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8293100" cy="743559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LBNF Horns use </a:t>
            </a:r>
            <a:r>
              <a:rPr lang="en-US" sz="2000" dirty="0" err="1">
                <a:solidFill>
                  <a:schemeClr val="tx1"/>
                </a:solidFill>
              </a:rPr>
              <a:t>Helicoflex</a:t>
            </a:r>
            <a:r>
              <a:rPr lang="en-US" sz="2000" dirty="0">
                <a:solidFill>
                  <a:schemeClr val="tx1"/>
                </a:solidFill>
              </a:rPr>
              <a:t> seals for conductor joints, ceramic ring / connecting flange, water drain ports, &amp; spider supports.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B170AA-B4F2-4E77-B3EC-D6ABDB42A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481" y="2179831"/>
            <a:ext cx="2593381" cy="22030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77E27A-F1FB-4990-A626-20E55D45A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9357" y="2179832"/>
            <a:ext cx="2550943" cy="21705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BC7C84-F2EC-4CDE-91B2-2E64717F1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427" y="4415455"/>
            <a:ext cx="5428873" cy="1781823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A86631C9-6E4E-49FE-A7C5-C41238B05119}"/>
              </a:ext>
            </a:extLst>
          </p:cNvPr>
          <p:cNvSpPr txBox="1">
            <a:spLocks/>
          </p:cNvSpPr>
          <p:nvPr/>
        </p:nvSpPr>
        <p:spPr>
          <a:xfrm>
            <a:off x="457200" y="1883677"/>
            <a:ext cx="2792994" cy="4313601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Chosen for company reliability, available size ranges, and cost.</a:t>
            </a:r>
          </a:p>
          <a:p>
            <a:r>
              <a:rPr lang="en-US" sz="2000" dirty="0">
                <a:solidFill>
                  <a:schemeClr val="tx1"/>
                </a:solidFill>
              </a:rPr>
              <a:t>2 sizes used throughout entire Horns WBS.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Y2 is required load per linear inch to compress.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Known difficulty is achieving high compression load.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52C9B7-5191-492C-BBBC-D4B7847ADD1D}"/>
              </a:ext>
            </a:extLst>
          </p:cNvPr>
          <p:cNvSpPr/>
          <p:nvPr/>
        </p:nvSpPr>
        <p:spPr>
          <a:xfrm>
            <a:off x="3333403" y="4447997"/>
            <a:ext cx="5416897" cy="174928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FD3C10-F484-4BCB-A36D-61440F479E6E}"/>
              </a:ext>
            </a:extLst>
          </p:cNvPr>
          <p:cNvSpPr/>
          <p:nvPr/>
        </p:nvSpPr>
        <p:spPr>
          <a:xfrm>
            <a:off x="6199357" y="2179832"/>
            <a:ext cx="2560528" cy="219758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2FF72C9-A69C-4E2C-B2BB-A8FDF0B7D2C8}"/>
              </a:ext>
            </a:extLst>
          </p:cNvPr>
          <p:cNvSpPr/>
          <p:nvPr/>
        </p:nvSpPr>
        <p:spPr>
          <a:xfrm>
            <a:off x="3321427" y="2179832"/>
            <a:ext cx="2814972" cy="221660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8C3C6574-4F8D-45BD-8B9B-8339B9909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7FAC56FC-8F46-4193-9172-8DE16F3CC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4062500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Plateau Loads &amp; </a:t>
            </a:r>
            <a:r>
              <a:rPr lang="en-US" dirty="0" err="1"/>
              <a:t>Helicoflex</a:t>
            </a:r>
            <a:r>
              <a:rPr lang="en-US" dirty="0"/>
              <a:t> Seal Compression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8293100" cy="2371177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Conductor joints must also meet 1400PSI current plateau load minimum.</a:t>
            </a:r>
          </a:p>
          <a:p>
            <a:r>
              <a:rPr lang="en-US" sz="1800" dirty="0">
                <a:solidFill>
                  <a:schemeClr val="tx1"/>
                </a:solidFill>
              </a:rPr>
              <a:t>Some bolt groups have 2 jobs to do: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Compress </a:t>
            </a:r>
            <a:r>
              <a:rPr lang="en-US" sz="1600" dirty="0" err="1">
                <a:solidFill>
                  <a:schemeClr val="tx1"/>
                </a:solidFill>
              </a:rPr>
              <a:t>Helicoflex</a:t>
            </a:r>
            <a:r>
              <a:rPr lang="en-US" sz="1600" dirty="0">
                <a:solidFill>
                  <a:schemeClr val="tx1"/>
                </a:solidFill>
              </a:rPr>
              <a:t> seal first.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Increase joint load to 1400PSI with remaining preload.</a:t>
            </a:r>
          </a:p>
          <a:p>
            <a:r>
              <a:rPr lang="en-US" sz="1800" dirty="0">
                <a:solidFill>
                  <a:schemeClr val="tx1"/>
                </a:solidFill>
              </a:rPr>
              <a:t>These joints are arguably the most critical in horn design; how to test preload??</a:t>
            </a:r>
          </a:p>
          <a:p>
            <a:r>
              <a:rPr lang="en-US" sz="1800" dirty="0">
                <a:solidFill>
                  <a:schemeClr val="tx1"/>
                </a:solidFill>
              </a:rPr>
              <a:t>Measure resistance across the joint after conductor fastening.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F3C1D-621B-4352-A432-F9E082B10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60" y="3477043"/>
            <a:ext cx="8044004" cy="275394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5E4065-4AB6-4B5A-BA98-247E94553636}"/>
              </a:ext>
            </a:extLst>
          </p:cNvPr>
          <p:cNvSpPr/>
          <p:nvPr/>
        </p:nvSpPr>
        <p:spPr>
          <a:xfrm>
            <a:off x="580160" y="3477043"/>
            <a:ext cx="8044004" cy="2751890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2">
            <a:extLst>
              <a:ext uri="{FF2B5EF4-FFF2-40B4-BE49-F238E27FC236}">
                <a16:creationId xmlns:a16="http://schemas.microsoft.com/office/drawing/2014/main" id="{5ED6F8E4-2925-4DA1-9140-97BCF9F760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2663B60-AF00-489C-A9CB-34518EF3A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681325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97CD2F48-B77F-4EB1-93C9-0F28CC6E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DDD3575F-C310-4208-BEF7-1AC531E7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7175C11-2C82-4901-BAC8-73A68CD63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2609"/>
            <a:ext cx="3015684" cy="725211"/>
          </a:xfrm>
        </p:spPr>
        <p:txBody>
          <a:bodyPr/>
          <a:lstStyle/>
          <a:p>
            <a:r>
              <a:rPr lang="en-US" dirty="0" err="1"/>
              <a:t>Stripline</a:t>
            </a:r>
            <a:r>
              <a:rPr lang="en-US" dirty="0"/>
              <a:t> Force &amp; Vibrations	</a:t>
            </a:r>
          </a:p>
        </p:txBody>
      </p:sp>
      <p:sp>
        <p:nvSpPr>
          <p:cNvPr id="22" name="Content Placeholder 5">
            <a:extLst>
              <a:ext uri="{FF2B5EF4-FFF2-40B4-BE49-F238E27FC236}">
                <a16:creationId xmlns:a16="http://schemas.microsoft.com/office/drawing/2014/main" id="{67357BE6-8169-47AC-9CC9-45AC8082FE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145121"/>
            <a:ext cx="3184525" cy="158178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Force check</a:t>
            </a:r>
          </a:p>
          <a:p>
            <a:r>
              <a:rPr lang="en-US" sz="2000" dirty="0">
                <a:solidFill>
                  <a:schemeClr val="tx1"/>
                </a:solidFill>
              </a:rPr>
              <a:t>Vibration check</a:t>
            </a:r>
          </a:p>
          <a:p>
            <a:r>
              <a:rPr lang="en-US" sz="2000" dirty="0">
                <a:solidFill>
                  <a:schemeClr val="tx1"/>
                </a:solidFill>
              </a:rPr>
              <a:t>Both determine bolt group spacing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8657AC5-9A7D-41F4-AB1A-9D6D623ED4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2141" y="566899"/>
            <a:ext cx="5074509" cy="211668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9F56A98D-EF91-4E24-A598-82B0F83757E7}"/>
              </a:ext>
            </a:extLst>
          </p:cNvPr>
          <p:cNvSpPr/>
          <p:nvPr/>
        </p:nvSpPr>
        <p:spPr>
          <a:xfrm>
            <a:off x="3667125" y="566899"/>
            <a:ext cx="5089525" cy="2116684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EF5E5B2B-6797-4DC3-A58A-901110D53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20571"/>
            <a:ext cx="8293100" cy="3393882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97781DE-61A8-4FA5-8A1E-311FA37C8DD0}"/>
              </a:ext>
            </a:extLst>
          </p:cNvPr>
          <p:cNvSpPr/>
          <p:nvPr/>
        </p:nvSpPr>
        <p:spPr>
          <a:xfrm>
            <a:off x="457200" y="2820571"/>
            <a:ext cx="8293100" cy="3393882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98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Stripline</a:t>
            </a:r>
            <a:r>
              <a:rPr lang="en-US" dirty="0"/>
              <a:t> Features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006975-2BE1-491D-9593-025940BF9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525917"/>
            <a:ext cx="4077467" cy="37415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C4B2635-7FCD-426B-8C8B-E5ADFDC8C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604" y="2525917"/>
            <a:ext cx="4094696" cy="374157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1B0F3356-9272-450D-B16F-AD492A806BBD}"/>
              </a:ext>
            </a:extLst>
          </p:cNvPr>
          <p:cNvSpPr/>
          <p:nvPr/>
        </p:nvSpPr>
        <p:spPr>
          <a:xfrm>
            <a:off x="4655604" y="2525917"/>
            <a:ext cx="4094696" cy="374157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68F8E9-D1E4-4959-B2E3-B843EA2F82EB}"/>
              </a:ext>
            </a:extLst>
          </p:cNvPr>
          <p:cNvSpPr/>
          <p:nvPr/>
        </p:nvSpPr>
        <p:spPr>
          <a:xfrm>
            <a:off x="439971" y="2525917"/>
            <a:ext cx="4094696" cy="373046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7C81C8A0-9366-49E7-A468-D1E144C7B65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145121"/>
            <a:ext cx="8293100" cy="2371177"/>
          </a:xfrm>
        </p:spPr>
        <p:txBody>
          <a:bodyPr/>
          <a:lstStyle/>
          <a:p>
            <a:r>
              <a:rPr lang="en-US" sz="1600" dirty="0">
                <a:solidFill>
                  <a:schemeClr val="tx1"/>
                </a:solidFill>
              </a:rPr>
              <a:t>Unbalanced portion of LBNF </a:t>
            </a:r>
            <a:r>
              <a:rPr lang="en-US" sz="1600" dirty="0" err="1">
                <a:solidFill>
                  <a:schemeClr val="tx1"/>
                </a:solidFill>
              </a:rPr>
              <a:t>stripline</a:t>
            </a:r>
            <a:r>
              <a:rPr lang="en-US" sz="1600" dirty="0">
                <a:solidFill>
                  <a:schemeClr val="tx1"/>
                </a:solidFill>
              </a:rPr>
              <a:t> after jumpers is one of most highly stressed areas.</a:t>
            </a:r>
          </a:p>
          <a:p>
            <a:r>
              <a:rPr lang="en-US" sz="1600" dirty="0">
                <a:solidFill>
                  <a:schemeClr val="tx1"/>
                </a:solidFill>
              </a:rPr>
              <a:t>Theoretical calculations agree well with Z. Tang analysis work.</a:t>
            </a:r>
          </a:p>
          <a:p>
            <a:r>
              <a:rPr lang="en-US" sz="1600" dirty="0">
                <a:solidFill>
                  <a:schemeClr val="tx1"/>
                </a:solidFill>
              </a:rPr>
              <a:t>Need to have great Q.A. / no surface imperfections, or most likely failure point for Horn A.</a:t>
            </a:r>
          </a:p>
          <a:p>
            <a:pPr lvl="1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0" name="Date Placeholder 2">
            <a:extLst>
              <a:ext uri="{FF2B5EF4-FFF2-40B4-BE49-F238E27FC236}">
                <a16:creationId xmlns:a16="http://schemas.microsoft.com/office/drawing/2014/main" id="{97CD2F48-B77F-4EB1-93C9-0F28CC6EA9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DDD3575F-C310-4208-BEF7-1AC531E75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9657265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564D-1385-439C-A29C-80920A66D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7A991-1904-406A-B52E-D4644C1D0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98AC8EF8-537B-44F0-B363-50C1784799C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502674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All major subcomponents have been structurally and thermally analyzed when difficult to capture with engineering basics.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Final design iterations meet all required safety factors or design criteria per DUNE / LBNF requirements, FESHM / EM, &amp; Aluminum Conductor Bus Handbook.</a:t>
            </a:r>
          </a:p>
          <a:p>
            <a:r>
              <a:rPr lang="en-US" sz="2000" dirty="0">
                <a:solidFill>
                  <a:schemeClr val="tx1"/>
                </a:solidFill>
              </a:rPr>
              <a:t>All work is documented on DUNE-doc-db.</a:t>
            </a:r>
          </a:p>
          <a:p>
            <a:r>
              <a:rPr lang="en-US" sz="2000" dirty="0">
                <a:solidFill>
                  <a:schemeClr val="tx1"/>
                </a:solidFill>
              </a:rPr>
              <a:t>All work has been peer reviewed and has supporting peer review correspondence.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							 </a:t>
            </a:r>
            <a:r>
              <a:rPr lang="en-US" sz="2400" dirty="0">
                <a:solidFill>
                  <a:schemeClr val="tx1"/>
                </a:solidFill>
              </a:rPr>
              <a:t>Questions?</a:t>
            </a:r>
          </a:p>
          <a:p>
            <a:endParaRPr lang="en-US" dirty="0"/>
          </a:p>
        </p:txBody>
      </p:sp>
      <p:sp>
        <p:nvSpPr>
          <p:cNvPr id="7" name="Date Placeholder 2">
            <a:extLst>
              <a:ext uri="{FF2B5EF4-FFF2-40B4-BE49-F238E27FC236}">
                <a16:creationId xmlns:a16="http://schemas.microsoft.com/office/drawing/2014/main" id="{F721348A-E3F6-4E3E-BF0E-F787C343C3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53C353FB-EEAD-47DF-BBB7-2F26AEB1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144515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Approach &amp; Documentation Tracking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2"/>
            <a:ext cx="8293100" cy="393968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Master excel sheet listing identifies all Horn Systems analysis efforts.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6B8BCB-AF4A-4B65-A589-139D9A8AA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7043" y="1611517"/>
            <a:ext cx="5623257" cy="4613956"/>
          </a:xfrm>
          <a:prstGeom prst="rect">
            <a:avLst/>
          </a:prstGeom>
        </p:spPr>
      </p:pic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C9DC46CA-CB8D-4285-9BEC-4C3B56864CC2}"/>
              </a:ext>
            </a:extLst>
          </p:cNvPr>
          <p:cNvSpPr txBox="1">
            <a:spLocks/>
          </p:cNvSpPr>
          <p:nvPr/>
        </p:nvSpPr>
        <p:spPr>
          <a:xfrm>
            <a:off x="454025" y="1573652"/>
            <a:ext cx="2673018" cy="4651821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Highlighted items applicable to prototype Horn A.</a:t>
            </a:r>
          </a:p>
          <a:p>
            <a:r>
              <a:rPr lang="en-US" sz="2000" dirty="0">
                <a:solidFill>
                  <a:schemeClr val="tx1"/>
                </a:solidFill>
              </a:rPr>
              <a:t>Lists author &amp; reviewer(s).</a:t>
            </a:r>
          </a:p>
          <a:p>
            <a:r>
              <a:rPr lang="en-US" sz="2000" dirty="0">
                <a:solidFill>
                  <a:schemeClr val="tx1"/>
                </a:solidFill>
              </a:rPr>
              <a:t>Location of analysis work per DUNE/LBNF.</a:t>
            </a:r>
          </a:p>
          <a:p>
            <a:r>
              <a:rPr lang="en-US" sz="2000" dirty="0">
                <a:solidFill>
                  <a:schemeClr val="tx1"/>
                </a:solidFill>
              </a:rPr>
              <a:t>Most have ED number in Teamcenter.</a:t>
            </a:r>
          </a:p>
          <a:p>
            <a:r>
              <a:rPr lang="en-US" sz="2000" dirty="0">
                <a:solidFill>
                  <a:schemeClr val="tx1"/>
                </a:solidFill>
              </a:rPr>
              <a:t>Nothing should be local to engineer.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DAF7C651-93C9-4B2F-AD8E-AA1CAA495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CA71D45B-57D9-4D92-B46F-0B6B7823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1683379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Approach &amp; Documentation Tracking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8293100" cy="496596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EM allows graded approach. Individual engineer needs to match complexity of work to amount of documentation.</a:t>
            </a:r>
          </a:p>
          <a:p>
            <a:r>
              <a:rPr lang="en-US" sz="2000" dirty="0">
                <a:solidFill>
                  <a:schemeClr val="tx1"/>
                </a:solidFill>
              </a:rPr>
              <a:t>Most FEA work is substantial and receives dedicated ED number and can be found in Teamcenter as required per the EM.</a:t>
            </a:r>
          </a:p>
          <a:p>
            <a:r>
              <a:rPr lang="en-US" sz="2000" dirty="0">
                <a:solidFill>
                  <a:schemeClr val="tx1"/>
                </a:solidFill>
              </a:rPr>
              <a:t>Non-critical brackets / mounts / weldments are at discretion of engineer / designer.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Peer review correspondence is tracked through email </a:t>
            </a:r>
            <a:r>
              <a:rPr lang="en-US" sz="2000" u="sng" dirty="0">
                <a:solidFill>
                  <a:schemeClr val="tx1"/>
                </a:solidFill>
              </a:rPr>
              <a:t>at minimum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</a:rPr>
              <a:t>All documents found in DUNE-doc-</a:t>
            </a:r>
            <a:r>
              <a:rPr lang="en-US" sz="2000" dirty="0" err="1">
                <a:solidFill>
                  <a:schemeClr val="tx1"/>
                </a:solidFill>
              </a:rPr>
              <a:t>db</a:t>
            </a:r>
            <a:r>
              <a:rPr lang="en-US" sz="2000" dirty="0">
                <a:solidFill>
                  <a:schemeClr val="tx1"/>
                </a:solidFill>
              </a:rPr>
              <a:t> will still have ED number associated with it for traceability. Teamcenter ED will continue for versioning after project is complete.</a:t>
            </a:r>
          </a:p>
          <a:p>
            <a:r>
              <a:rPr lang="en-US" sz="2000" dirty="0">
                <a:solidFill>
                  <a:schemeClr val="tx1"/>
                </a:solidFill>
              </a:rPr>
              <a:t>Release process is group effort / takes time. Any ED not yet released in TC while waiting for checker / approver team has email peer review correspondence to substantiate review completion.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Date Placeholder 2">
            <a:extLst>
              <a:ext uri="{FF2B5EF4-FFF2-40B4-BE49-F238E27FC236}">
                <a16:creationId xmlns:a16="http://schemas.microsoft.com/office/drawing/2014/main" id="{CD5C389F-E3CC-4542-A089-D4531840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BA31B07-6F49-4A3F-92ED-BE19F9879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2323925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Horn A Conductor Stiffness / Spider Loading Check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4802862" cy="1958505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</a:rPr>
              <a:t>PDR recommendation: confirm spider supports have the ability to pull Horn A into straightness tolerance.</a:t>
            </a:r>
          </a:p>
          <a:p>
            <a:r>
              <a:rPr lang="en-US" sz="1800" dirty="0">
                <a:solidFill>
                  <a:schemeClr val="tx1"/>
                </a:solidFill>
              </a:rPr>
              <a:t>Horn A profile should not leave welding machine more than .010” out of ideal centerline.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Picture 3" descr="Chart, arrow&#10;&#10;Description automatically generated">
            <a:extLst>
              <a:ext uri="{FF2B5EF4-FFF2-40B4-BE49-F238E27FC236}">
                <a16:creationId xmlns:a16="http://schemas.microsoft.com/office/drawing/2014/main" id="{4BF3A3F5-A953-4E91-940E-28DA3A8EE5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2745" y="3969303"/>
            <a:ext cx="5237554" cy="23025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AA89E8-DEE5-4024-A389-F994C75DB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0062" y="1381681"/>
            <a:ext cx="3490237" cy="2330995"/>
          </a:xfrm>
          <a:prstGeom prst="rect">
            <a:avLst/>
          </a:prstGeom>
        </p:spPr>
      </p:pic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16A695CE-C52B-46CF-9186-35B640CB955A}"/>
              </a:ext>
            </a:extLst>
          </p:cNvPr>
          <p:cNvSpPr txBox="1">
            <a:spLocks/>
          </p:cNvSpPr>
          <p:nvPr/>
        </p:nvSpPr>
        <p:spPr>
          <a:xfrm>
            <a:off x="457200" y="3054622"/>
            <a:ext cx="3055545" cy="3217259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solidFill>
                  <a:schemeClr val="tx1"/>
                </a:solidFill>
              </a:rPr>
              <a:t>Force offsets to pull horn .010” from centerline in ANSYS should be near identical to pull horn .010” back in centerline…</a:t>
            </a:r>
          </a:p>
          <a:p>
            <a:r>
              <a:rPr lang="en-US" sz="1800" dirty="0">
                <a:solidFill>
                  <a:schemeClr val="tx1"/>
                </a:solidFill>
              </a:rPr>
              <a:t>2 spiders need 60lb force advantage @ 120 degree azimuth to achieve goal.</a:t>
            </a:r>
          </a:p>
          <a:p>
            <a:r>
              <a:rPr lang="en-US" sz="1800" dirty="0">
                <a:solidFill>
                  <a:schemeClr val="tx1"/>
                </a:solidFill>
              </a:rPr>
              <a:t>285lb available preload is sufficient.</a:t>
            </a:r>
          </a:p>
          <a:p>
            <a:pPr marL="0" indent="0">
              <a:buFont typeface="Arial"/>
              <a:buNone/>
            </a:pPr>
            <a:r>
              <a:rPr lang="en-US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F8B770-3FDF-42EE-9421-527CCDCDDD91}"/>
              </a:ext>
            </a:extLst>
          </p:cNvPr>
          <p:cNvSpPr/>
          <p:nvPr/>
        </p:nvSpPr>
        <p:spPr>
          <a:xfrm>
            <a:off x="5260061" y="1381681"/>
            <a:ext cx="3490237" cy="2438881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AF3A63-8F93-4946-8CB7-9F716DAE5AE6}"/>
              </a:ext>
            </a:extLst>
          </p:cNvPr>
          <p:cNvSpPr/>
          <p:nvPr/>
        </p:nvSpPr>
        <p:spPr>
          <a:xfrm>
            <a:off x="3512745" y="3969302"/>
            <a:ext cx="5237555" cy="228427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2">
            <a:extLst>
              <a:ext uri="{FF2B5EF4-FFF2-40B4-BE49-F238E27FC236}">
                <a16:creationId xmlns:a16="http://schemas.microsoft.com/office/drawing/2014/main" id="{3E0EDEF6-951C-448A-AD93-DB5C151CBB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8D43BF67-87DE-4388-B4CD-653D9C47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2508391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 Clamp FEA – ED0013019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5708210" cy="1789925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Special clamps provide coupling surfaces &amp; keyway for remote handling fixture insertion.</a:t>
            </a:r>
          </a:p>
          <a:p>
            <a:r>
              <a:rPr lang="en-US" sz="2000" dirty="0">
                <a:solidFill>
                  <a:schemeClr val="tx1"/>
                </a:solidFill>
              </a:rPr>
              <a:t>Identical concept to </a:t>
            </a:r>
            <a:r>
              <a:rPr lang="en-US" sz="2000" dirty="0" err="1">
                <a:solidFill>
                  <a:schemeClr val="tx1"/>
                </a:solidFill>
              </a:rPr>
              <a:t>NuMI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Strengthened concept to handle Horn A weight.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95B777-7765-4275-A770-13E32731496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34" y="2921472"/>
            <a:ext cx="4190403" cy="3259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2001BD-CCB7-4828-8F69-52B2708E292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410" y="947562"/>
            <a:ext cx="2394390" cy="272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2A351C2-3C95-4B08-83FF-BD373E8BD24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5" y="3922954"/>
            <a:ext cx="3310236" cy="207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E4BF88-6743-4723-A7E3-A6ADE8E7B3ED}"/>
              </a:ext>
            </a:extLst>
          </p:cNvPr>
          <p:cNvSpPr/>
          <p:nvPr/>
        </p:nvSpPr>
        <p:spPr>
          <a:xfrm>
            <a:off x="621811" y="2779414"/>
            <a:ext cx="4411916" cy="3474166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D29757-0D6C-4D69-8DDE-E9C8C69D015A}"/>
              </a:ext>
            </a:extLst>
          </p:cNvPr>
          <p:cNvSpPr/>
          <p:nvPr/>
        </p:nvSpPr>
        <p:spPr>
          <a:xfrm>
            <a:off x="5445125" y="3910562"/>
            <a:ext cx="3310236" cy="208338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02CB1F-78FF-4D2F-A158-2EB959072A37}"/>
              </a:ext>
            </a:extLst>
          </p:cNvPr>
          <p:cNvSpPr/>
          <p:nvPr/>
        </p:nvSpPr>
        <p:spPr>
          <a:xfrm>
            <a:off x="6241133" y="864054"/>
            <a:ext cx="2514228" cy="2811657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E194CFB0-46B9-43E6-A7C0-CDCA83542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4CD629C2-7D4B-4BD5-84D9-250DB5110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2858218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 Clamp FEA – ED0013019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2"/>
            <a:ext cx="8293100" cy="774214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Mass is overestimate due to steel “dummy” target. Don’t know target weight, but steel is worst case, so, use worst case.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0415DA-BCFC-4BA3-9BBF-95AAEBE664F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49" y="1991763"/>
            <a:ext cx="3137151" cy="4185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3273626-80B4-4C3C-9BD1-801E324C5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6004" y="3502560"/>
            <a:ext cx="3549695" cy="2600949"/>
          </a:xfrm>
          <a:prstGeom prst="rect">
            <a:avLst/>
          </a:prstGeom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F44BDA8E-92EE-46EB-AF31-BBFFD02BE84E}"/>
              </a:ext>
            </a:extLst>
          </p:cNvPr>
          <p:cNvSpPr txBox="1">
            <a:spLocks/>
          </p:cNvSpPr>
          <p:nvPr/>
        </p:nvSpPr>
        <p:spPr>
          <a:xfrm>
            <a:off x="457200" y="1919336"/>
            <a:ext cx="5155949" cy="1509664"/>
          </a:xfrm>
          <a:prstGeom prst="rect">
            <a:avLst/>
          </a:prstGeom>
        </p:spPr>
        <p:txBody>
          <a:bodyPr lIns="0" rIns="0"/>
          <a:lstStyle>
            <a:lvl1pPr marL="256032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 kern="120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 kern="120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/>
                </a:solidFill>
              </a:rPr>
              <a:t>C.G. is known to be close to U.S. clamp, but not past it.</a:t>
            </a:r>
          </a:p>
          <a:p>
            <a:r>
              <a:rPr lang="en-US" sz="2000" dirty="0">
                <a:solidFill>
                  <a:schemeClr val="tx1"/>
                </a:solidFill>
              </a:rPr>
              <a:t>Decided to load single clamp with full horn weight for conservative analysis.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0961FF-98BB-4F0F-A0AF-70A737BB8E5B}"/>
              </a:ext>
            </a:extLst>
          </p:cNvPr>
          <p:cNvSpPr/>
          <p:nvPr/>
        </p:nvSpPr>
        <p:spPr>
          <a:xfrm>
            <a:off x="1756003" y="3502559"/>
            <a:ext cx="3549695" cy="2600949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EFFE4F-1382-47AC-9CF8-5474C3CB6537}"/>
              </a:ext>
            </a:extLst>
          </p:cNvPr>
          <p:cNvSpPr/>
          <p:nvPr/>
        </p:nvSpPr>
        <p:spPr>
          <a:xfrm>
            <a:off x="5649364" y="1991763"/>
            <a:ext cx="3100936" cy="425773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2">
            <a:extLst>
              <a:ext uri="{FF2B5EF4-FFF2-40B4-BE49-F238E27FC236}">
                <a16:creationId xmlns:a16="http://schemas.microsoft.com/office/drawing/2014/main" id="{66E9DB97-B51E-4909-8AA9-062152AF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563CEB88-D7B9-4DAA-9B80-43725930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3175828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 Clamp FEA – ED0013019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8293100" cy="237117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All stresses are acceptable &amp; well below allowable for yield.</a:t>
            </a:r>
          </a:p>
          <a:p>
            <a:r>
              <a:rPr lang="en-US" sz="2000" dirty="0">
                <a:solidFill>
                  <a:schemeClr val="tx1"/>
                </a:solidFill>
              </a:rPr>
              <a:t>Ignored any stiffening contributions from water line clamps.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No threads for binding plate shoulder bolts are in shear.</a:t>
            </a:r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F3F123F-E40F-48C1-9595-0C64BE40C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694629"/>
            <a:ext cx="2692695" cy="24577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BE2D889-5AC9-46BC-A58A-2978CE469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801" y="3241280"/>
            <a:ext cx="2948115" cy="2092211"/>
          </a:xfrm>
          <a:prstGeom prst="rect">
            <a:avLst/>
          </a:prstGeom>
        </p:spPr>
      </p:pic>
      <p:pic>
        <p:nvPicPr>
          <p:cNvPr id="19" name="Picture 18" descr="A picture containing diagram&#10;&#10;Description automatically generated">
            <a:extLst>
              <a:ext uri="{FF2B5EF4-FFF2-40B4-BE49-F238E27FC236}">
                <a16:creationId xmlns:a16="http://schemas.microsoft.com/office/drawing/2014/main" id="{64662B8C-45FE-4859-877C-C439F62282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1182" y="3659541"/>
            <a:ext cx="2868455" cy="2571718"/>
          </a:xfrm>
          <a:prstGeom prst="rect">
            <a:avLst/>
          </a:prstGeom>
        </p:spPr>
      </p:pic>
      <p:sp>
        <p:nvSpPr>
          <p:cNvPr id="21" name="Date Placeholder 2">
            <a:extLst>
              <a:ext uri="{FF2B5EF4-FFF2-40B4-BE49-F238E27FC236}">
                <a16:creationId xmlns:a16="http://schemas.microsoft.com/office/drawing/2014/main" id="{5EF861C8-0202-49A7-944E-147DB58F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1964839E-2E0E-418B-8504-2799CF3A2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2162991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Lift Clamp FEA – ED0013019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57200" y="1145121"/>
            <a:ext cx="8293100" cy="2371177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Investigation of equivalent stress at binding plate shows concentration where expected. Did not ignore concentration &amp; upgraded material from 304SS to </a:t>
            </a:r>
            <a:r>
              <a:rPr lang="en-US" sz="2000" dirty="0" err="1">
                <a:solidFill>
                  <a:schemeClr val="tx1"/>
                </a:solidFill>
              </a:rPr>
              <a:t>Nitronic</a:t>
            </a:r>
            <a:r>
              <a:rPr lang="en-US" sz="2000" dirty="0">
                <a:solidFill>
                  <a:schemeClr val="tx1"/>
                </a:solidFill>
              </a:rPr>
              <a:t> 60 to get S.F. above 2 &amp; meet AISC / ASD criteria.</a:t>
            </a:r>
          </a:p>
          <a:p>
            <a:r>
              <a:rPr lang="en-US" sz="2000" dirty="0">
                <a:solidFill>
                  <a:schemeClr val="tx1"/>
                </a:solidFill>
              </a:rPr>
              <a:t>Binding plate can be suppressed, and clamp studs will hold load, though deflection increases.</a:t>
            </a:r>
          </a:p>
          <a:p>
            <a:r>
              <a:rPr lang="en-US" sz="2000" dirty="0">
                <a:solidFill>
                  <a:schemeClr val="tx1"/>
                </a:solidFill>
              </a:rPr>
              <a:t>Lift clamp deflection as analyzed is acceptable.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5D34F9-6969-460F-A177-6F0F5DF388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74" y="3765386"/>
            <a:ext cx="1990412" cy="2371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704729-9766-4415-AE84-303129F5D5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49" y="3765386"/>
            <a:ext cx="2115667" cy="254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9C20F6F2-AE59-4D41-BACF-507D406A5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2079" y="3765386"/>
            <a:ext cx="2811227" cy="24576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82880C5-4F5C-4261-9511-F983E6383047}"/>
              </a:ext>
            </a:extLst>
          </p:cNvPr>
          <p:cNvSpPr/>
          <p:nvPr/>
        </p:nvSpPr>
        <p:spPr>
          <a:xfrm>
            <a:off x="979488" y="3765385"/>
            <a:ext cx="1990412" cy="245761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75117C-FA16-4C39-9EAC-7F46B860533D}"/>
              </a:ext>
            </a:extLst>
          </p:cNvPr>
          <p:cNvSpPr/>
          <p:nvPr/>
        </p:nvSpPr>
        <p:spPr>
          <a:xfrm>
            <a:off x="3156290" y="3765384"/>
            <a:ext cx="2112825" cy="245761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140FEE-85B3-41EB-84D8-05A58F90AE14}"/>
              </a:ext>
            </a:extLst>
          </p:cNvPr>
          <p:cNvSpPr/>
          <p:nvPr/>
        </p:nvSpPr>
        <p:spPr>
          <a:xfrm>
            <a:off x="5452664" y="3765383"/>
            <a:ext cx="2790641" cy="2457613"/>
          </a:xfrm>
          <a:prstGeom prst="rect">
            <a:avLst/>
          </a:prstGeom>
          <a:noFill/>
          <a:ln w="381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ate Placeholder 2">
            <a:extLst>
              <a:ext uri="{FF2B5EF4-FFF2-40B4-BE49-F238E27FC236}">
                <a16:creationId xmlns:a16="http://schemas.microsoft.com/office/drawing/2014/main" id="{718F2A8C-2C5A-46F2-A6A8-47DB6E5143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79488" y="6488430"/>
            <a:ext cx="1136650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1/27/21</a:t>
            </a: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0C140A1F-8352-4BFA-97BF-C971557D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 dirty="0"/>
              <a:t>Cory Crowley | Ancillary Structure Analysis</a:t>
            </a:r>
          </a:p>
        </p:txBody>
      </p:sp>
    </p:spTree>
    <p:extLst>
      <p:ext uri="{BB962C8B-B14F-4D97-AF65-F5344CB8AC3E}">
        <p14:creationId xmlns:p14="http://schemas.microsoft.com/office/powerpoint/2010/main" val="2425945873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32343</TotalTime>
  <Words>1544</Words>
  <Application>Microsoft Office PowerPoint</Application>
  <PresentationFormat>On-screen Show (4:3)</PresentationFormat>
  <Paragraphs>198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Neutrino Beamline Prototype Horn A Final Design Review</vt:lpstr>
      <vt:lpstr>Outline </vt:lpstr>
      <vt:lpstr>Analysis Approach &amp; Documentation Tracking </vt:lpstr>
      <vt:lpstr>Analysis Approach &amp; Documentation Tracking </vt:lpstr>
      <vt:lpstr>Horn A Conductor Stiffness / Spider Loading Check </vt:lpstr>
      <vt:lpstr>Lift Clamp FEA – ED0013019 </vt:lpstr>
      <vt:lpstr>Lift Clamp FEA – ED0013019 </vt:lpstr>
      <vt:lpstr>Lift Clamp FEA – ED0013019 </vt:lpstr>
      <vt:lpstr>Lift Clamp FEA – ED0013019 </vt:lpstr>
      <vt:lpstr>Water Tank FEA – Structural: ED0012923 </vt:lpstr>
      <vt:lpstr>Water Tank FEA - Structural: ED0012923  </vt:lpstr>
      <vt:lpstr>Water Tank FEA – Thermal / Structural: ED0013085 </vt:lpstr>
      <vt:lpstr>Water Tank FEA – Thermal / Structural: ED0013085  </vt:lpstr>
      <vt:lpstr>Water Tank FEA – Thermal / Structural: ED0013085  </vt:lpstr>
      <vt:lpstr>Water Tank FEA – Thermal / Structural: ED0013085  </vt:lpstr>
      <vt:lpstr>Water Tank FEA – Thermal / Structural: ED0013085  </vt:lpstr>
      <vt:lpstr>Water Tank FEA – Thermal / Structural: ED0013085  </vt:lpstr>
      <vt:lpstr>Pivot Block FEA - ED0012923  </vt:lpstr>
      <vt:lpstr>Pivot Block FEA - ED0012923</vt:lpstr>
      <vt:lpstr>Pivot Block FEA - ED0012923  </vt:lpstr>
      <vt:lpstr>Plateau Loads &amp; Helicoflex Seal Compression </vt:lpstr>
      <vt:lpstr>Plateau Loads &amp; Helicoflex Seal Compression </vt:lpstr>
      <vt:lpstr>Stripline Force &amp; Vibrations </vt:lpstr>
      <vt:lpstr>Stripline Features 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Cory F. Crowley</cp:lastModifiedBy>
  <cp:revision>534</cp:revision>
  <cp:lastPrinted>2015-05-22T11:54:13Z</cp:lastPrinted>
  <dcterms:created xsi:type="dcterms:W3CDTF">2015-04-30T14:29:22Z</dcterms:created>
  <dcterms:modified xsi:type="dcterms:W3CDTF">2021-01-24T15:43:01Z</dcterms:modified>
</cp:coreProperties>
</file>