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0"/>
  </p:notesMasterIdLst>
  <p:handoutMasterIdLst>
    <p:handoutMasterId r:id="rId21"/>
  </p:handoutMasterIdLst>
  <p:sldIdLst>
    <p:sldId id="263" r:id="rId3"/>
    <p:sldId id="328" r:id="rId4"/>
    <p:sldId id="356" r:id="rId5"/>
    <p:sldId id="341" r:id="rId6"/>
    <p:sldId id="352" r:id="rId7"/>
    <p:sldId id="363" r:id="rId8"/>
    <p:sldId id="355" r:id="rId9"/>
    <p:sldId id="353" r:id="rId10"/>
    <p:sldId id="367" r:id="rId11"/>
    <p:sldId id="354" r:id="rId12"/>
    <p:sldId id="365" r:id="rId13"/>
    <p:sldId id="361" r:id="rId14"/>
    <p:sldId id="362" r:id="rId15"/>
    <p:sldId id="366" r:id="rId16"/>
    <p:sldId id="360" r:id="rId17"/>
    <p:sldId id="364" r:id="rId18"/>
    <p:sldId id="359" r:id="rId19"/>
  </p:sldIdLst>
  <p:sldSz cx="9144000" cy="6858000" type="screen4x3"/>
  <p:notesSz cx="6985000" cy="92837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988">
          <p15:clr>
            <a:srgbClr val="A4A3A4"/>
          </p15:clr>
        </p15:guide>
        <p15:guide id="2" orient="horz" pos="4186">
          <p15:clr>
            <a:srgbClr val="A4A3A4"/>
          </p15:clr>
        </p15:guide>
        <p15:guide id="3" orient="horz" pos="3394">
          <p15:clr>
            <a:srgbClr val="A4A3A4"/>
          </p15:clr>
        </p15:guide>
        <p15:guide id="4" orient="horz" pos="777">
          <p15:clr>
            <a:srgbClr val="A4A3A4"/>
          </p15:clr>
        </p15:guide>
        <p15:guide id="5" orient="horz" pos="1749">
          <p15:clr>
            <a:srgbClr val="A4A3A4"/>
          </p15:clr>
        </p15:guide>
        <p15:guide id="6" orient="horz" pos="457">
          <p15:clr>
            <a:srgbClr val="A4A3A4"/>
          </p15:clr>
        </p15:guide>
        <p15:guide id="7" pos="285">
          <p15:clr>
            <a:srgbClr val="A4A3A4"/>
          </p15:clr>
        </p15:guide>
        <p15:guide id="8" pos="55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79646"/>
    <a:srgbClr val="4F81BD"/>
    <a:srgbClr val="C0504D"/>
    <a:srgbClr val="004C97"/>
    <a:srgbClr val="00B5E2"/>
    <a:srgbClr val="63666A"/>
    <a:srgbClr val="5A5A5A"/>
    <a:srgbClr val="67676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2" autoAdjust="0"/>
    <p:restoredTop sz="98464" autoAdjust="0"/>
  </p:normalViewPr>
  <p:slideViewPr>
    <p:cSldViewPr snapToGrid="0" snapToObjects="1">
      <p:cViewPr varScale="1">
        <p:scale>
          <a:sx n="86" d="100"/>
          <a:sy n="86" d="100"/>
        </p:scale>
        <p:origin x="1195" y="58"/>
      </p:cViewPr>
      <p:guideLst>
        <p:guide orient="horz" pos="988"/>
        <p:guide orient="horz" pos="4186"/>
        <p:guide orient="horz" pos="3394"/>
        <p:guide orient="horz" pos="777"/>
        <p:guide orient="horz" pos="1749"/>
        <p:guide orient="horz" pos="457"/>
        <p:guide pos="285"/>
        <p:guide pos="551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1/25/2021</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1/25/2021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711746"/>
            <a:ext cx="8293100" cy="1143000"/>
          </a:xfrm>
          <a:prstGeom prst="rect">
            <a:avLst/>
          </a:prstGeom>
        </p:spPr>
        <p:txBody>
          <a:bodyPr vert="horz" lIns="0" tIns="0" rIns="0" bIns="0" anchor="b" anchorCtr="0"/>
          <a:lstStyle>
            <a:lvl1pPr algn="l">
              <a:defRPr sz="3200" b="1" i="0" baseline="0">
                <a:solidFill>
                  <a:srgbClr val="004C97"/>
                </a:solidFill>
                <a:latin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25" y="3209907"/>
            <a:ext cx="8296275" cy="1721069"/>
          </a:xfrm>
          <a:prstGeom prst="rect">
            <a:avLst/>
          </a:prstGeom>
        </p:spPr>
        <p:txBody>
          <a:bodyPr vert="horz" lIns="0" tIns="0" rIns="0" bIns="0"/>
          <a:lstStyle>
            <a:lvl1pPr marL="0" indent="0">
              <a:buFontTx/>
              <a:buNone/>
              <a:defRPr sz="2200" baseline="0">
                <a:solidFill>
                  <a:srgbClr val="004C97"/>
                </a:solidFill>
                <a:latin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10.25.18</a:t>
            </a:r>
            <a:endParaRPr lang="en-US" dirty="0"/>
          </a:p>
        </p:txBody>
      </p:sp>
      <p:sp>
        <p:nvSpPr>
          <p:cNvPr id="5" name="Footer Placeholder 4"/>
          <p:cNvSpPr>
            <a:spLocks noGrp="1"/>
          </p:cNvSpPr>
          <p:nvPr>
            <p:ph type="ftr" sz="quarter" idx="11"/>
          </p:nvPr>
        </p:nvSpPr>
        <p:spPr/>
        <p:txBody>
          <a:bodyPr/>
          <a:lstStyle/>
          <a:p>
            <a:pPr>
              <a:defRPr/>
            </a:pPr>
            <a:r>
              <a:rPr lang="en-US"/>
              <a:t>name | talk title </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432609"/>
            <a:ext cx="8293100" cy="548785"/>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r>
              <a:rPr lang="en-US"/>
              <a:t>10.25.18</a:t>
            </a:r>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name | talk title </a:t>
            </a:r>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457200"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4751454"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446058" y="432610"/>
            <a:ext cx="8304267" cy="57950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4" name="Text Placeholder 2"/>
          <p:cNvSpPr>
            <a:spLocks noGrp="1"/>
          </p:cNvSpPr>
          <p:nvPr>
            <p:ph type="body" idx="13"/>
          </p:nvPr>
        </p:nvSpPr>
        <p:spPr>
          <a:xfrm>
            <a:off x="4683195" y="5347368"/>
            <a:ext cx="406713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3"/>
          <p:cNvSpPr>
            <a:spLocks noGrp="1"/>
          </p:cNvSpPr>
          <p:nvPr>
            <p:ph type="dt" sz="half" idx="16"/>
          </p:nvPr>
        </p:nvSpPr>
        <p:spPr/>
        <p:txBody>
          <a:bodyPr/>
          <a:lstStyle>
            <a:lvl1pPr>
              <a:defRPr/>
            </a:lvl1pPr>
          </a:lstStyle>
          <a:p>
            <a:pPr>
              <a:defRPr/>
            </a:pPr>
            <a:r>
              <a:rPr lang="en-US"/>
              <a:t>10.25.18</a:t>
            </a:r>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name | talk title </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457200" y="1238250"/>
            <a:ext cx="3998846" cy="3892550"/>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4751454"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lang="en-US" sz="2200" b="0" i="0" kern="1200" dirty="0" smtClean="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lang="en-US" sz="2000" b="0" i="0" kern="1200" dirty="0" smtClean="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lang="en-US" sz="2000" b="0" i="0" kern="1200" dirty="0">
                <a:solidFill>
                  <a:srgbClr val="63666A"/>
                </a:solidFill>
                <a:latin typeface="Helvetica"/>
                <a:ea typeface="Geneva" charset="0"/>
                <a:cs typeface="+mn-cs"/>
              </a:defRPr>
            </a:lvl5pPr>
          </a:lstStyle>
          <a:p>
            <a:pPr marL="256032" lvl="0" indent="-265176" algn="l" defTabSz="457200" rtl="0" fontAlgn="base">
              <a:lnSpc>
                <a:spcPct val="100000"/>
              </a:lnSpc>
              <a:spcBef>
                <a:spcPts val="600"/>
              </a:spcBef>
              <a:spcAft>
                <a:spcPts val="600"/>
              </a:spcAft>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457200" y="432609"/>
            <a:ext cx="8293100"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457200" y="1238250"/>
            <a:ext cx="8293100"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Date Placeholder 3"/>
          <p:cNvSpPr>
            <a:spLocks noGrp="1"/>
          </p:cNvSpPr>
          <p:nvPr>
            <p:ph type="dt" sz="half" idx="11"/>
          </p:nvPr>
        </p:nvSpPr>
        <p:spPr/>
        <p:txBody>
          <a:bodyPr/>
          <a:lstStyle>
            <a:lvl1pPr>
              <a:defRPr/>
            </a:lvl1pPr>
          </a:lstStyle>
          <a:p>
            <a:pPr>
              <a:defRPr/>
            </a:pPr>
            <a:r>
              <a:rPr lang="en-US"/>
              <a:t>10.25.18</a:t>
            </a:r>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name | talk title </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3" name="Date Placeholder 3"/>
          <p:cNvSpPr>
            <a:spLocks noGrp="1"/>
          </p:cNvSpPr>
          <p:nvPr>
            <p:ph type="dt" sz="half" idx="11"/>
          </p:nvPr>
        </p:nvSpPr>
        <p:spPr/>
        <p:txBody>
          <a:bodyPr/>
          <a:lstStyle>
            <a:lvl1pPr>
              <a:defRPr/>
            </a:lvl1pPr>
          </a:lstStyle>
          <a:p>
            <a:pPr>
              <a:defRPr/>
            </a:pPr>
            <a:r>
              <a:rPr lang="en-US"/>
              <a:t>10.25.18</a:t>
            </a:r>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name | talk title </a:t>
            </a:r>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75906"/>
            <a:ext cx="3017520" cy="915332"/>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38250"/>
            <a:ext cx="5033962" cy="4852988"/>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6" name="Date Placeholder 3"/>
          <p:cNvSpPr>
            <a:spLocks noGrp="1"/>
          </p:cNvSpPr>
          <p:nvPr>
            <p:ph type="dt" sz="half" idx="16"/>
          </p:nvPr>
        </p:nvSpPr>
        <p:spPr/>
        <p:txBody>
          <a:bodyPr/>
          <a:lstStyle>
            <a:lvl1pPr>
              <a:defRPr sz="1200" baseline="0" smtClean="0">
                <a:solidFill>
                  <a:srgbClr val="004C97"/>
                </a:solidFill>
                <a:latin typeface="Helvetica"/>
              </a:defRPr>
            </a:lvl1pPr>
          </a:lstStyle>
          <a:p>
            <a:pPr>
              <a:defRPr/>
            </a:pPr>
            <a:r>
              <a:rPr lang="en-US"/>
              <a:t>10.25.18</a:t>
            </a:r>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Helvetica"/>
              </a:defRPr>
            </a:lvl1pPr>
          </a:lstStyle>
          <a:p>
            <a:pPr>
              <a:defRPr/>
            </a:pPr>
            <a:r>
              <a:rPr lang="en-US"/>
              <a:t>name | talk title </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Helvetica"/>
              </a:defRPr>
            </a:lvl1pPr>
          </a:lstStyle>
          <a:p>
            <a:pPr>
              <a:defRPr/>
            </a:pPr>
            <a:fld id="{609735B5-E0F8-D44A-A3DE-E2CD0DCDE7CF}" type="slidenum">
              <a:rPr lang="en-US"/>
              <a:pPr>
                <a:defRPr/>
              </a:pPr>
              <a:t>‹#›</a:t>
            </a:fld>
            <a:endParaRPr lang="en-US" dirty="0"/>
          </a:p>
        </p:txBody>
      </p:sp>
      <p:sp>
        <p:nvSpPr>
          <p:cNvPr id="2" name="Title 1"/>
          <p:cNvSpPr>
            <a:spLocks noGrp="1"/>
          </p:cNvSpPr>
          <p:nvPr>
            <p:ph type="title"/>
          </p:nvPr>
        </p:nvSpPr>
        <p:spPr>
          <a:xfrm>
            <a:off x="457200" y="429098"/>
            <a:ext cx="8293100" cy="647102"/>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9" name="Content Placeholder 2"/>
          <p:cNvSpPr>
            <a:spLocks noGrp="1"/>
          </p:cNvSpPr>
          <p:nvPr>
            <p:ph idx="19"/>
          </p:nvPr>
        </p:nvSpPr>
        <p:spPr>
          <a:xfrm>
            <a:off x="457200" y="1238250"/>
            <a:ext cx="3017524"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4" y="1227137"/>
            <a:ext cx="8296275" cy="4241851"/>
          </a:xfrm>
          <a:prstGeom prst="rect">
            <a:avLst/>
          </a:prstGeom>
        </p:spPr>
        <p:txBody>
          <a:bodyPr/>
          <a:lstStyle>
            <a:lvl1pPr marL="0" indent="0">
              <a:buNone/>
              <a:defRPr sz="3200">
                <a:solidFill>
                  <a:srgbClr val="63666A"/>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3" y="5686118"/>
            <a:ext cx="8293095" cy="439738"/>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Helvetica"/>
              </a:defRPr>
            </a:lvl1pPr>
          </a:lstStyle>
          <a:p>
            <a:pPr>
              <a:defRPr/>
            </a:pPr>
            <a:r>
              <a:rPr lang="en-US"/>
              <a:t>10.25.18</a:t>
            </a:r>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Helvetica"/>
              </a:defRPr>
            </a:lvl1pPr>
          </a:lstStyle>
          <a:p>
            <a:pPr>
              <a:defRPr/>
            </a:pPr>
            <a:r>
              <a:rPr lang="en-US"/>
              <a:t>name | talk title </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Helvetica"/>
              </a:defRPr>
            </a:lvl1pPr>
          </a:lstStyle>
          <a:p>
            <a:pPr>
              <a:defRPr/>
            </a:pPr>
            <a:fld id="{D7C6703C-D516-5C41-9D7B-DB72F4B68AE4}" type="slidenum">
              <a:rPr lang="en-US"/>
              <a:pPr>
                <a:defRPr/>
              </a:pPr>
              <a:t>‹#›</a:t>
            </a:fld>
            <a:endParaRPr lang="en-US" dirty="0"/>
          </a:p>
        </p:txBody>
      </p:sp>
      <p:sp>
        <p:nvSpPr>
          <p:cNvPr id="2" name="Title 1"/>
          <p:cNvSpPr>
            <a:spLocks noGrp="1"/>
          </p:cNvSpPr>
          <p:nvPr>
            <p:ph type="title"/>
          </p:nvPr>
        </p:nvSpPr>
        <p:spPr>
          <a:xfrm>
            <a:off x="457204" y="425568"/>
            <a:ext cx="8293096" cy="60376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Placeholder 7"/>
          <p:cNvSpPr txBox="1">
            <a:spLocks/>
          </p:cNvSpPr>
          <p:nvPr/>
        </p:nvSpPr>
        <p:spPr>
          <a:xfrm>
            <a:off x="985866" y="195263"/>
            <a:ext cx="4381500" cy="247650"/>
          </a:xfrm>
          <a:prstGeom prst="rect">
            <a:avLst/>
          </a:prstGeom>
        </p:spPr>
        <p:txBody>
          <a:bodyPr lIns="0" tIns="0" rIns="0" bIns="0"/>
          <a:lstStyle>
            <a:lvl1pPr marL="0" indent="0" algn="l" defTabSz="457200" rtl="0" eaLnBrk="1" latinLnBrk="0" hangingPunct="1">
              <a:spcBef>
                <a:spcPts val="0"/>
              </a:spcBef>
              <a:buFontTx/>
              <a:buNone/>
              <a:defRPr sz="1400" b="0"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a:t>Long-Baseline Neutrino Facility</a:t>
            </a:r>
          </a:p>
        </p:txBody>
      </p:sp>
      <p:cxnSp>
        <p:nvCxnSpPr>
          <p:cNvPr id="10" name="Straight Connector 9"/>
          <p:cNvCxnSpPr/>
          <p:nvPr/>
        </p:nvCxnSpPr>
        <p:spPr>
          <a:xfrm>
            <a:off x="457200" y="475760"/>
            <a:ext cx="8302625" cy="0"/>
          </a:xfrm>
          <a:prstGeom prst="line">
            <a:avLst/>
          </a:prstGeom>
          <a:ln w="19050" cmpd="sng">
            <a:solidFill>
              <a:srgbClr val="004C97"/>
            </a:solidFill>
          </a:ln>
        </p:spPr>
        <p:style>
          <a:lnRef idx="1">
            <a:schemeClr val="dk1"/>
          </a:lnRef>
          <a:fillRef idx="0">
            <a:schemeClr val="dk1"/>
          </a:fillRef>
          <a:effectRef idx="0">
            <a:schemeClr val="dk1"/>
          </a:effectRef>
          <a:fontRef idx="minor">
            <a:schemeClr val="tx1"/>
          </a:fontRef>
        </p:style>
      </p:cxnSp>
      <p:sp>
        <p:nvSpPr>
          <p:cNvPr id="11" name="Text Placeholder 7"/>
          <p:cNvSpPr txBox="1">
            <a:spLocks/>
          </p:cNvSpPr>
          <p:nvPr/>
        </p:nvSpPr>
        <p:spPr>
          <a:xfrm>
            <a:off x="457200" y="196850"/>
            <a:ext cx="506413" cy="246063"/>
          </a:xfrm>
          <a:prstGeom prst="rect">
            <a:avLst/>
          </a:prstGeom>
        </p:spPr>
        <p:txBody>
          <a:bodyPr lIns="0" tIns="0" rIns="0" bIns="0"/>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a:t>LBNF</a:t>
            </a:r>
          </a:p>
        </p:txBody>
      </p:sp>
      <p:pic>
        <p:nvPicPr>
          <p:cNvPr id="1029"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6154906"/>
            <a:ext cx="1594477" cy="288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Connector 12"/>
          <p:cNvCxnSpPr/>
          <p:nvPr/>
        </p:nvCxnSpPr>
        <p:spPr>
          <a:xfrm>
            <a:off x="457200" y="5728951"/>
            <a:ext cx="830262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31" name="Picture 13" descr="CERN-logo_outl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7456" y="6003296"/>
            <a:ext cx="65405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16" descr="SanfordSURF-horiz-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2024" y="5916605"/>
            <a:ext cx="1857669" cy="69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Color-Seal_Green-Mark_SC_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2209" y="6083428"/>
            <a:ext cx="2202053" cy="368028"/>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7"/>
          <p:cNvSpPr txBox="1">
            <a:spLocks/>
          </p:cNvSpPr>
          <p:nvPr/>
        </p:nvSpPr>
        <p:spPr>
          <a:xfrm>
            <a:off x="8337550" y="6483731"/>
            <a:ext cx="419100" cy="192024"/>
          </a:xfrm>
          <a:prstGeom prst="rect">
            <a:avLst/>
          </a:prstGeom>
        </p:spPr>
        <p:txBody>
          <a:bodyPr lIns="0" tIns="0" rIns="0" bIns="0" anchor="b"/>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1200" dirty="0"/>
              <a:t>LBNF</a:t>
            </a:r>
          </a:p>
        </p:txBody>
      </p:sp>
      <p:cxnSp>
        <p:nvCxnSpPr>
          <p:cNvPr id="13" name="Straight Connector 12"/>
          <p:cNvCxnSpPr/>
          <p:nvPr/>
        </p:nvCxnSpPr>
        <p:spPr>
          <a:xfrm>
            <a:off x="457200" y="6357938"/>
            <a:ext cx="8293100"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10.25.18</a:t>
            </a:r>
            <a:endParaRPr lang="en-US" dirty="0"/>
          </a:p>
        </p:txBody>
      </p:sp>
      <p:sp>
        <p:nvSpPr>
          <p:cNvPr id="5" name="Footer Placeholder 4"/>
          <p:cNvSpPr>
            <a:spLocks noGrp="1"/>
          </p:cNvSpPr>
          <p:nvPr>
            <p:ph type="ftr" sz="quarter" idx="3"/>
          </p:nvPr>
        </p:nvSpPr>
        <p:spPr>
          <a:xfrm>
            <a:off x="2116138" y="6488430"/>
            <a:ext cx="5616575"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a:defRPr/>
            </a:pPr>
            <a:r>
              <a:rPr lang="en-US"/>
              <a:t>name | talk title </a:t>
            </a:r>
            <a:endParaRPr lang="en-US" dirty="0"/>
          </a:p>
        </p:txBody>
      </p:sp>
      <p:sp>
        <p:nvSpPr>
          <p:cNvPr id="6" name="Slide Number Placeholder 5"/>
          <p:cNvSpPr>
            <a:spLocks noGrp="1"/>
          </p:cNvSpPr>
          <p:nvPr>
            <p:ph type="sldNum" sz="quarter" idx="4"/>
          </p:nvPr>
        </p:nvSpPr>
        <p:spPr>
          <a:xfrm>
            <a:off x="454025" y="6488430"/>
            <a:ext cx="525463"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a:defRPr/>
            </a:pPr>
            <a:fld id="{0C39C72E-2A13-EB4D-AD45-6D4E6ACAED8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12" Type="http://schemas.openxmlformats.org/officeDocument/2006/relationships/image" Target="../media/image32.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9.wmf"/><Relationship Id="rId11" Type="http://schemas.openxmlformats.org/officeDocument/2006/relationships/package" Target="../embeddings/Microsoft_Excel_Worksheet3.xlsx"/><Relationship Id="rId5" Type="http://schemas.openxmlformats.org/officeDocument/2006/relationships/package" Target="../embeddings/Microsoft_Excel_Worksheet1.xlsx"/><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bwMode="auto">
          <a:xfrm>
            <a:off x="464343" y="1381504"/>
            <a:ext cx="8218488" cy="145165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p>
            <a:r>
              <a:rPr lang="en-US" dirty="0">
                <a:latin typeface="Helvetica" charset="0"/>
              </a:rPr>
              <a:t>Neutrino Beamline</a:t>
            </a:r>
            <a:br>
              <a:rPr lang="en-US" dirty="0">
                <a:latin typeface="Helvetica" charset="0"/>
              </a:rPr>
            </a:br>
            <a:r>
              <a:rPr lang="en-US" dirty="0">
                <a:latin typeface="Helvetica" charset="0"/>
              </a:rPr>
              <a:t>Horn A Design Review</a:t>
            </a:r>
          </a:p>
        </p:txBody>
      </p:sp>
      <p:sp>
        <p:nvSpPr>
          <p:cNvPr id="6146" name="Text Placeholder 2"/>
          <p:cNvSpPr>
            <a:spLocks noGrp="1"/>
          </p:cNvSpPr>
          <p:nvPr>
            <p:ph type="body" sz="quarter" idx="10"/>
          </p:nvPr>
        </p:nvSpPr>
        <p:spPr bwMode="auto">
          <a:xfrm>
            <a:off x="461168" y="4670423"/>
            <a:ext cx="8221663" cy="7937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Helvetica" charset="0"/>
              </a:rPr>
              <a:t>Nnamdi Agbo</a:t>
            </a:r>
          </a:p>
          <a:p>
            <a:r>
              <a:rPr lang="en-US" dirty="0">
                <a:latin typeface="Helvetica" charset="0"/>
              </a:rPr>
              <a:t>26 – 29 January 2021</a:t>
            </a:r>
          </a:p>
        </p:txBody>
      </p:sp>
      <p:sp>
        <p:nvSpPr>
          <p:cNvPr id="4" name="Text Placeholder 2">
            <a:extLst>
              <a:ext uri="{FF2B5EF4-FFF2-40B4-BE49-F238E27FC236}">
                <a16:creationId xmlns:a16="http://schemas.microsoft.com/office/drawing/2014/main" id="{6DE82728-9F5E-49DE-A354-8C40A65F00D7}"/>
              </a:ext>
            </a:extLst>
          </p:cNvPr>
          <p:cNvSpPr txBox="1">
            <a:spLocks/>
          </p:cNvSpPr>
          <p:nvPr/>
        </p:nvSpPr>
        <p:spPr bwMode="auto">
          <a:xfrm>
            <a:off x="461168" y="3489122"/>
            <a:ext cx="8221663" cy="5253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1" fontAlgn="base" hangingPunct="1">
              <a:spcBef>
                <a:spcPct val="20000"/>
              </a:spcBef>
              <a:spcAft>
                <a:spcPct val="0"/>
              </a:spcAft>
              <a:buFontTx/>
              <a:buNone/>
              <a:defRPr sz="2200" kern="1200" baseline="0">
                <a:solidFill>
                  <a:srgbClr val="004C97"/>
                </a:solidFill>
                <a:latin typeface="Helvetica"/>
                <a:ea typeface="Geneva" charset="0"/>
                <a:cs typeface="Geneva" charset="0"/>
              </a:defRPr>
            </a:lvl1pPr>
            <a:lvl2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2pPr>
            <a:lvl3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3pPr>
            <a:lvl4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4pPr>
            <a:lvl5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Helvetica" charset="0"/>
              </a:rPr>
              <a:t>Horn A Hanger Analysis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BF45-08CC-41EF-BF12-97ADFD4103BC}"/>
              </a:ext>
            </a:extLst>
          </p:cNvPr>
          <p:cNvSpPr>
            <a:spLocks noGrp="1"/>
          </p:cNvSpPr>
          <p:nvPr>
            <p:ph type="title"/>
          </p:nvPr>
        </p:nvSpPr>
        <p:spPr/>
        <p:txBody>
          <a:bodyPr/>
          <a:lstStyle/>
          <a:p>
            <a:r>
              <a:rPr lang="en-US" dirty="0"/>
              <a:t>Analysis Results: Max Temperature</a:t>
            </a:r>
          </a:p>
        </p:txBody>
      </p:sp>
      <p:sp>
        <p:nvSpPr>
          <p:cNvPr id="3" name="Date Placeholder 2">
            <a:extLst>
              <a:ext uri="{FF2B5EF4-FFF2-40B4-BE49-F238E27FC236}">
                <a16:creationId xmlns:a16="http://schemas.microsoft.com/office/drawing/2014/main" id="{EC7CFAA8-DAF9-47AF-A9FD-665974165650}"/>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45DC96C5-BA92-4646-89E7-3CF1C082CEF6}"/>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5BCEA71B-4FAF-4D7B-A536-3BB2C8FDBF58}"/>
              </a:ext>
            </a:extLst>
          </p:cNvPr>
          <p:cNvSpPr>
            <a:spLocks noGrp="1"/>
          </p:cNvSpPr>
          <p:nvPr>
            <p:ph type="sldNum" sz="quarter" idx="15"/>
          </p:nvPr>
        </p:nvSpPr>
        <p:spPr/>
        <p:txBody>
          <a:bodyPr/>
          <a:lstStyle/>
          <a:p>
            <a:pPr>
              <a:defRPr/>
            </a:pPr>
            <a:fld id="{98AA3EDC-84CE-5D44-955B-22A59AD27526}" type="slidenum">
              <a:rPr lang="en-US" smtClean="0"/>
              <a:pPr>
                <a:defRPr/>
              </a:pPr>
              <a:t>10</a:t>
            </a:fld>
            <a:endParaRPr lang="en-US" dirty="0"/>
          </a:p>
        </p:txBody>
      </p:sp>
      <p:pic>
        <p:nvPicPr>
          <p:cNvPr id="8" name="Content Placeholder 7">
            <a:extLst>
              <a:ext uri="{FF2B5EF4-FFF2-40B4-BE49-F238E27FC236}">
                <a16:creationId xmlns:a16="http://schemas.microsoft.com/office/drawing/2014/main" id="{0B8E9A4A-6E53-4267-8630-6C6FCAF48215}"/>
              </a:ext>
            </a:extLst>
          </p:cNvPr>
          <p:cNvPicPr>
            <a:picLocks noGrp="1" noChangeAspect="1"/>
          </p:cNvPicPr>
          <p:nvPr>
            <p:ph idx="16"/>
          </p:nvPr>
        </p:nvPicPr>
        <p:blipFill>
          <a:blip r:embed="rId2"/>
          <a:stretch>
            <a:fillRect/>
          </a:stretch>
        </p:blipFill>
        <p:spPr>
          <a:xfrm>
            <a:off x="457200" y="981394"/>
            <a:ext cx="8293100" cy="3592952"/>
          </a:xfrm>
          <a:prstGeom prst="rect">
            <a:avLst/>
          </a:prstGeom>
        </p:spPr>
      </p:pic>
      <p:sp>
        <p:nvSpPr>
          <p:cNvPr id="6" name="TextBox 5">
            <a:extLst>
              <a:ext uri="{FF2B5EF4-FFF2-40B4-BE49-F238E27FC236}">
                <a16:creationId xmlns:a16="http://schemas.microsoft.com/office/drawing/2014/main" id="{73466BFB-630F-4438-8561-1D5CE34390E0}"/>
              </a:ext>
            </a:extLst>
          </p:cNvPr>
          <p:cNvSpPr txBox="1"/>
          <p:nvPr/>
        </p:nvSpPr>
        <p:spPr>
          <a:xfrm>
            <a:off x="433511" y="4795706"/>
            <a:ext cx="8293100" cy="1200329"/>
          </a:xfrm>
          <a:prstGeom prst="rect">
            <a:avLst/>
          </a:prstGeom>
          <a:noFill/>
        </p:spPr>
        <p:txBody>
          <a:bodyPr wrap="square" rtlCol="0">
            <a:spAutoFit/>
          </a:bodyPr>
          <a:lstStyle/>
          <a:p>
            <a:r>
              <a:rPr lang="en-US" dirty="0"/>
              <a:t>The maximum temperature seen on the utility support beam was also less than the design threshold for aluminum 6061-T6 which experiences some materials degradation at temperatures above 100 Deg C. As such, Aluminum was shown to be adequate for the design.</a:t>
            </a:r>
          </a:p>
        </p:txBody>
      </p:sp>
    </p:spTree>
    <p:extLst>
      <p:ext uri="{BB962C8B-B14F-4D97-AF65-F5344CB8AC3E}">
        <p14:creationId xmlns:p14="http://schemas.microsoft.com/office/powerpoint/2010/main" val="13766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404E-DE64-4EC3-B5C2-D5C4D0267156}"/>
              </a:ext>
            </a:extLst>
          </p:cNvPr>
          <p:cNvSpPr>
            <a:spLocks noGrp="1"/>
          </p:cNvSpPr>
          <p:nvPr>
            <p:ph type="title"/>
          </p:nvPr>
        </p:nvSpPr>
        <p:spPr>
          <a:xfrm>
            <a:off x="457200" y="237729"/>
            <a:ext cx="8293100" cy="548785"/>
          </a:xfrm>
        </p:spPr>
        <p:txBody>
          <a:bodyPr/>
          <a:lstStyle/>
          <a:p>
            <a:r>
              <a:rPr lang="en-US" dirty="0"/>
              <a:t>Steady State Structural - Loading / Boundary Condition</a:t>
            </a:r>
          </a:p>
        </p:txBody>
      </p:sp>
      <p:sp>
        <p:nvSpPr>
          <p:cNvPr id="3" name="Date Placeholder 2">
            <a:extLst>
              <a:ext uri="{FF2B5EF4-FFF2-40B4-BE49-F238E27FC236}">
                <a16:creationId xmlns:a16="http://schemas.microsoft.com/office/drawing/2014/main" id="{5B0BA12C-E161-46FE-966C-C075CE6EDAED}"/>
              </a:ext>
            </a:extLst>
          </p:cNvPr>
          <p:cNvSpPr>
            <a:spLocks noGrp="1"/>
          </p:cNvSpPr>
          <p:nvPr>
            <p:ph type="dt" sz="half" idx="13"/>
          </p:nvPr>
        </p:nvSpPr>
        <p:spPr/>
        <p:txBody>
          <a:bodyPr/>
          <a:lstStyle/>
          <a:p>
            <a:pPr>
              <a:defRPr/>
            </a:pPr>
            <a:r>
              <a:rPr lang="en-US" dirty="0"/>
              <a:t>10.28.18</a:t>
            </a:r>
          </a:p>
        </p:txBody>
      </p:sp>
      <p:sp>
        <p:nvSpPr>
          <p:cNvPr id="4" name="Footer Placeholder 3">
            <a:extLst>
              <a:ext uri="{FF2B5EF4-FFF2-40B4-BE49-F238E27FC236}">
                <a16:creationId xmlns:a16="http://schemas.microsoft.com/office/drawing/2014/main" id="{59BE0DDE-2D8D-4195-9165-9CE2FC634CDC}"/>
              </a:ext>
            </a:extLst>
          </p:cNvPr>
          <p:cNvSpPr>
            <a:spLocks noGrp="1"/>
          </p:cNvSpPr>
          <p:nvPr>
            <p:ph type="ftr" sz="quarter" idx="14"/>
          </p:nvPr>
        </p:nvSpPr>
        <p:spPr/>
        <p:txBody>
          <a:bodyPr/>
          <a:lstStyle/>
          <a:p>
            <a:pPr>
              <a:defRPr/>
            </a:pPr>
            <a:r>
              <a:rPr lang="en-US"/>
              <a:t>name | talk title </a:t>
            </a:r>
          </a:p>
        </p:txBody>
      </p:sp>
      <p:sp>
        <p:nvSpPr>
          <p:cNvPr id="5" name="Slide Number Placeholder 4">
            <a:extLst>
              <a:ext uri="{FF2B5EF4-FFF2-40B4-BE49-F238E27FC236}">
                <a16:creationId xmlns:a16="http://schemas.microsoft.com/office/drawing/2014/main" id="{E298DB40-9753-4576-8779-EFAF2CF71C97}"/>
              </a:ext>
            </a:extLst>
          </p:cNvPr>
          <p:cNvSpPr>
            <a:spLocks noGrp="1"/>
          </p:cNvSpPr>
          <p:nvPr>
            <p:ph type="sldNum" sz="quarter" idx="15"/>
          </p:nvPr>
        </p:nvSpPr>
        <p:spPr/>
        <p:txBody>
          <a:bodyPr/>
          <a:lstStyle/>
          <a:p>
            <a:pPr>
              <a:defRPr/>
            </a:pPr>
            <a:fld id="{98AA3EDC-84CE-5D44-955B-22A59AD27526}" type="slidenum">
              <a:rPr lang="en-US" smtClean="0"/>
              <a:pPr>
                <a:defRPr/>
              </a:pPr>
              <a:t>11</a:t>
            </a:fld>
            <a:endParaRPr lang="en-US" dirty="0"/>
          </a:p>
        </p:txBody>
      </p:sp>
      <p:pic>
        <p:nvPicPr>
          <p:cNvPr id="8" name="Content Placeholder 7">
            <a:extLst>
              <a:ext uri="{FF2B5EF4-FFF2-40B4-BE49-F238E27FC236}">
                <a16:creationId xmlns:a16="http://schemas.microsoft.com/office/drawing/2014/main" id="{F8CA1F76-0090-41CA-BC13-0717FC7A5714}"/>
              </a:ext>
            </a:extLst>
          </p:cNvPr>
          <p:cNvPicPr>
            <a:picLocks noGrp="1" noChangeAspect="1"/>
          </p:cNvPicPr>
          <p:nvPr>
            <p:ph idx="17"/>
          </p:nvPr>
        </p:nvPicPr>
        <p:blipFill>
          <a:blip r:embed="rId2"/>
          <a:stretch>
            <a:fillRect/>
          </a:stretch>
        </p:blipFill>
        <p:spPr>
          <a:xfrm>
            <a:off x="457201" y="1533069"/>
            <a:ext cx="7688510" cy="4261426"/>
          </a:xfrm>
          <a:prstGeom prst="rect">
            <a:avLst/>
          </a:prstGeom>
        </p:spPr>
      </p:pic>
      <p:sp>
        <p:nvSpPr>
          <p:cNvPr id="6" name="TextBox 5">
            <a:extLst>
              <a:ext uri="{FF2B5EF4-FFF2-40B4-BE49-F238E27FC236}">
                <a16:creationId xmlns:a16="http://schemas.microsoft.com/office/drawing/2014/main" id="{967D57BC-61AE-4A1D-909F-0AAA868DA655}"/>
              </a:ext>
            </a:extLst>
          </p:cNvPr>
          <p:cNvSpPr txBox="1"/>
          <p:nvPr/>
        </p:nvSpPr>
        <p:spPr>
          <a:xfrm>
            <a:off x="393700" y="609738"/>
            <a:ext cx="8159750" cy="923330"/>
          </a:xfrm>
          <a:prstGeom prst="rect">
            <a:avLst/>
          </a:prstGeom>
          <a:noFill/>
        </p:spPr>
        <p:txBody>
          <a:bodyPr wrap="square" rtlCol="0">
            <a:spAutoFit/>
          </a:bodyPr>
          <a:lstStyle/>
          <a:p>
            <a:r>
              <a:rPr lang="en-US" dirty="0"/>
              <a:t>This shows the loads exerted on the hanger utility support beam by the various utility lines. Horn A specifications sheet has been attached on the appendix for more information on the loading condition. </a:t>
            </a:r>
          </a:p>
        </p:txBody>
      </p:sp>
      <p:sp>
        <p:nvSpPr>
          <p:cNvPr id="7" name="TextBox 6">
            <a:extLst>
              <a:ext uri="{FF2B5EF4-FFF2-40B4-BE49-F238E27FC236}">
                <a16:creationId xmlns:a16="http://schemas.microsoft.com/office/drawing/2014/main" id="{7E23D5A1-3CC2-4AFE-8E18-51630F97ECFA}"/>
              </a:ext>
            </a:extLst>
          </p:cNvPr>
          <p:cNvSpPr txBox="1"/>
          <p:nvPr/>
        </p:nvSpPr>
        <p:spPr>
          <a:xfrm>
            <a:off x="457200" y="5942821"/>
            <a:ext cx="7531742" cy="369332"/>
          </a:xfrm>
          <a:prstGeom prst="rect">
            <a:avLst/>
          </a:prstGeom>
          <a:noFill/>
        </p:spPr>
        <p:txBody>
          <a:bodyPr wrap="none" rtlCol="0">
            <a:spAutoFit/>
          </a:bodyPr>
          <a:lstStyle/>
          <a:p>
            <a:r>
              <a:rPr lang="en-US" dirty="0"/>
              <a:t>#Note: The thermal load was also applied to understand its effect on the horn.</a:t>
            </a:r>
          </a:p>
        </p:txBody>
      </p:sp>
    </p:spTree>
    <p:extLst>
      <p:ext uri="{BB962C8B-B14F-4D97-AF65-F5344CB8AC3E}">
        <p14:creationId xmlns:p14="http://schemas.microsoft.com/office/powerpoint/2010/main" val="336771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BF45-08CC-41EF-BF12-97ADFD4103BC}"/>
              </a:ext>
            </a:extLst>
          </p:cNvPr>
          <p:cNvSpPr>
            <a:spLocks noGrp="1"/>
          </p:cNvSpPr>
          <p:nvPr>
            <p:ph type="title"/>
          </p:nvPr>
        </p:nvSpPr>
        <p:spPr/>
        <p:txBody>
          <a:bodyPr/>
          <a:lstStyle/>
          <a:p>
            <a:r>
              <a:rPr lang="en-US" dirty="0"/>
              <a:t>Analysis Result – Total Deformation</a:t>
            </a:r>
          </a:p>
        </p:txBody>
      </p:sp>
      <p:sp>
        <p:nvSpPr>
          <p:cNvPr id="3" name="Date Placeholder 2">
            <a:extLst>
              <a:ext uri="{FF2B5EF4-FFF2-40B4-BE49-F238E27FC236}">
                <a16:creationId xmlns:a16="http://schemas.microsoft.com/office/drawing/2014/main" id="{EC7CFAA8-DAF9-47AF-A9FD-665974165650}"/>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45DC96C5-BA92-4646-89E7-3CF1C082CEF6}"/>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5BCEA71B-4FAF-4D7B-A536-3BB2C8FDBF58}"/>
              </a:ext>
            </a:extLst>
          </p:cNvPr>
          <p:cNvSpPr>
            <a:spLocks noGrp="1"/>
          </p:cNvSpPr>
          <p:nvPr>
            <p:ph type="sldNum" sz="quarter" idx="15"/>
          </p:nvPr>
        </p:nvSpPr>
        <p:spPr/>
        <p:txBody>
          <a:bodyPr/>
          <a:lstStyle/>
          <a:p>
            <a:pPr>
              <a:defRPr/>
            </a:pPr>
            <a:fld id="{98AA3EDC-84CE-5D44-955B-22A59AD27526}" type="slidenum">
              <a:rPr lang="en-US" smtClean="0"/>
              <a:pPr>
                <a:defRPr/>
              </a:pPr>
              <a:t>12</a:t>
            </a:fld>
            <a:endParaRPr lang="en-US" dirty="0"/>
          </a:p>
        </p:txBody>
      </p:sp>
      <p:pic>
        <p:nvPicPr>
          <p:cNvPr id="10" name="Content Placeholder 9">
            <a:extLst>
              <a:ext uri="{FF2B5EF4-FFF2-40B4-BE49-F238E27FC236}">
                <a16:creationId xmlns:a16="http://schemas.microsoft.com/office/drawing/2014/main" id="{FC2A759F-4453-44A8-BA05-FDE534C7A159}"/>
              </a:ext>
            </a:extLst>
          </p:cNvPr>
          <p:cNvPicPr>
            <a:picLocks noGrp="1" noChangeAspect="1"/>
          </p:cNvPicPr>
          <p:nvPr>
            <p:ph idx="16"/>
          </p:nvPr>
        </p:nvPicPr>
        <p:blipFill>
          <a:blip r:embed="rId2"/>
          <a:stretch>
            <a:fillRect/>
          </a:stretch>
        </p:blipFill>
        <p:spPr>
          <a:xfrm>
            <a:off x="457200" y="981394"/>
            <a:ext cx="7692501" cy="3709065"/>
          </a:xfrm>
          <a:prstGeom prst="rect">
            <a:avLst/>
          </a:prstGeom>
        </p:spPr>
      </p:pic>
      <p:sp>
        <p:nvSpPr>
          <p:cNvPr id="6" name="TextBox 5">
            <a:extLst>
              <a:ext uri="{FF2B5EF4-FFF2-40B4-BE49-F238E27FC236}">
                <a16:creationId xmlns:a16="http://schemas.microsoft.com/office/drawing/2014/main" id="{80C93B10-AD3E-4F07-B7F4-08E8A4378EF0}"/>
              </a:ext>
            </a:extLst>
          </p:cNvPr>
          <p:cNvSpPr txBox="1"/>
          <p:nvPr/>
        </p:nvSpPr>
        <p:spPr>
          <a:xfrm>
            <a:off x="371274" y="4785064"/>
            <a:ext cx="7864352" cy="1200329"/>
          </a:xfrm>
          <a:prstGeom prst="rect">
            <a:avLst/>
          </a:prstGeom>
          <a:noFill/>
        </p:spPr>
        <p:txBody>
          <a:bodyPr wrap="square" rtlCol="0">
            <a:spAutoFit/>
          </a:bodyPr>
          <a:lstStyle/>
          <a:p>
            <a:r>
              <a:rPr lang="en-US" dirty="0"/>
              <a:t>The maximum deformation of the utility support beam was also below the required design specification which is expected to be below 2mm. The initial iteration was significant higher which resulted to an increase of the horn’s utility line to 5/8” thickness and increase the height by ½”. </a:t>
            </a:r>
          </a:p>
        </p:txBody>
      </p:sp>
    </p:spTree>
    <p:extLst>
      <p:ext uri="{BB962C8B-B14F-4D97-AF65-F5344CB8AC3E}">
        <p14:creationId xmlns:p14="http://schemas.microsoft.com/office/powerpoint/2010/main" val="274285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BF45-08CC-41EF-BF12-97ADFD4103BC}"/>
              </a:ext>
            </a:extLst>
          </p:cNvPr>
          <p:cNvSpPr>
            <a:spLocks noGrp="1"/>
          </p:cNvSpPr>
          <p:nvPr>
            <p:ph type="title"/>
          </p:nvPr>
        </p:nvSpPr>
        <p:spPr>
          <a:xfrm>
            <a:off x="317615" y="306820"/>
            <a:ext cx="8293100" cy="548785"/>
          </a:xfrm>
        </p:spPr>
        <p:txBody>
          <a:bodyPr/>
          <a:lstStyle/>
          <a:p>
            <a:r>
              <a:rPr lang="en-US" dirty="0"/>
              <a:t>Analysis Result – Total Deformation</a:t>
            </a:r>
          </a:p>
        </p:txBody>
      </p:sp>
      <p:sp>
        <p:nvSpPr>
          <p:cNvPr id="3" name="Date Placeholder 2">
            <a:extLst>
              <a:ext uri="{FF2B5EF4-FFF2-40B4-BE49-F238E27FC236}">
                <a16:creationId xmlns:a16="http://schemas.microsoft.com/office/drawing/2014/main" id="{EC7CFAA8-DAF9-47AF-A9FD-665974165650}"/>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45DC96C5-BA92-4646-89E7-3CF1C082CEF6}"/>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5BCEA71B-4FAF-4D7B-A536-3BB2C8FDBF58}"/>
              </a:ext>
            </a:extLst>
          </p:cNvPr>
          <p:cNvSpPr>
            <a:spLocks noGrp="1"/>
          </p:cNvSpPr>
          <p:nvPr>
            <p:ph type="sldNum" sz="quarter" idx="15"/>
          </p:nvPr>
        </p:nvSpPr>
        <p:spPr/>
        <p:txBody>
          <a:bodyPr/>
          <a:lstStyle/>
          <a:p>
            <a:pPr>
              <a:defRPr/>
            </a:pPr>
            <a:fld id="{98AA3EDC-84CE-5D44-955B-22A59AD27526}" type="slidenum">
              <a:rPr lang="en-US" smtClean="0"/>
              <a:pPr>
                <a:defRPr/>
              </a:pPr>
              <a:t>13</a:t>
            </a:fld>
            <a:endParaRPr lang="en-US" dirty="0"/>
          </a:p>
        </p:txBody>
      </p:sp>
      <p:pic>
        <p:nvPicPr>
          <p:cNvPr id="8" name="Content Placeholder 7">
            <a:extLst>
              <a:ext uri="{FF2B5EF4-FFF2-40B4-BE49-F238E27FC236}">
                <a16:creationId xmlns:a16="http://schemas.microsoft.com/office/drawing/2014/main" id="{93CB6DDE-E0FD-49D0-A1E1-158FD3748AC6}"/>
              </a:ext>
            </a:extLst>
          </p:cNvPr>
          <p:cNvPicPr>
            <a:picLocks noGrp="1" noChangeAspect="1"/>
          </p:cNvPicPr>
          <p:nvPr>
            <p:ph idx="16"/>
          </p:nvPr>
        </p:nvPicPr>
        <p:blipFill>
          <a:blip r:embed="rId2"/>
          <a:stretch>
            <a:fillRect/>
          </a:stretch>
        </p:blipFill>
        <p:spPr>
          <a:xfrm>
            <a:off x="317615" y="866879"/>
            <a:ext cx="8572270" cy="3495487"/>
          </a:xfrm>
          <a:prstGeom prst="rect">
            <a:avLst/>
          </a:prstGeom>
        </p:spPr>
      </p:pic>
      <p:sp>
        <p:nvSpPr>
          <p:cNvPr id="6" name="TextBox 5">
            <a:extLst>
              <a:ext uri="{FF2B5EF4-FFF2-40B4-BE49-F238E27FC236}">
                <a16:creationId xmlns:a16="http://schemas.microsoft.com/office/drawing/2014/main" id="{F0B8C732-BF5A-4F23-9C2E-2E036D3B9985}"/>
              </a:ext>
            </a:extLst>
          </p:cNvPr>
          <p:cNvSpPr txBox="1"/>
          <p:nvPr/>
        </p:nvSpPr>
        <p:spPr>
          <a:xfrm>
            <a:off x="248575" y="4545367"/>
            <a:ext cx="8572270" cy="1200329"/>
          </a:xfrm>
          <a:prstGeom prst="rect">
            <a:avLst/>
          </a:prstGeom>
          <a:noFill/>
        </p:spPr>
        <p:txBody>
          <a:bodyPr wrap="square" rtlCol="0">
            <a:spAutoFit/>
          </a:bodyPr>
          <a:lstStyle/>
          <a:p>
            <a:r>
              <a:rPr lang="en-US" dirty="0"/>
              <a:t>The maximum principal stress of 38.4MPa was recorded around the utility beam bolt hole.</a:t>
            </a:r>
          </a:p>
          <a:p>
            <a:r>
              <a:rPr lang="en-US" dirty="0"/>
              <a:t>This is very low when compared to the yield strength of Aluminum 6061-T6 which is about 276MPa. Thus resulting to a safety factor of about 7.</a:t>
            </a:r>
          </a:p>
          <a:p>
            <a:r>
              <a:rPr lang="en-US" dirty="0"/>
              <a:t>  </a:t>
            </a:r>
          </a:p>
        </p:txBody>
      </p:sp>
    </p:spTree>
    <p:extLst>
      <p:ext uri="{BB962C8B-B14F-4D97-AF65-F5344CB8AC3E}">
        <p14:creationId xmlns:p14="http://schemas.microsoft.com/office/powerpoint/2010/main" val="431206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BF45-08CC-41EF-BF12-97ADFD4103BC}"/>
              </a:ext>
            </a:extLst>
          </p:cNvPr>
          <p:cNvSpPr>
            <a:spLocks noGrp="1"/>
          </p:cNvSpPr>
          <p:nvPr>
            <p:ph type="title"/>
          </p:nvPr>
        </p:nvSpPr>
        <p:spPr/>
        <p:txBody>
          <a:bodyPr/>
          <a:lstStyle/>
          <a:p>
            <a:r>
              <a:rPr lang="en-US" dirty="0"/>
              <a:t>Horn Center Displacement – No Thermal Load</a:t>
            </a:r>
          </a:p>
        </p:txBody>
      </p:sp>
      <p:sp>
        <p:nvSpPr>
          <p:cNvPr id="3" name="Date Placeholder 2">
            <a:extLst>
              <a:ext uri="{FF2B5EF4-FFF2-40B4-BE49-F238E27FC236}">
                <a16:creationId xmlns:a16="http://schemas.microsoft.com/office/drawing/2014/main" id="{EC7CFAA8-DAF9-47AF-A9FD-665974165650}"/>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45DC96C5-BA92-4646-89E7-3CF1C082CEF6}"/>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5BCEA71B-4FAF-4D7B-A536-3BB2C8FDBF58}"/>
              </a:ext>
            </a:extLst>
          </p:cNvPr>
          <p:cNvSpPr>
            <a:spLocks noGrp="1"/>
          </p:cNvSpPr>
          <p:nvPr>
            <p:ph type="sldNum" sz="quarter" idx="15"/>
          </p:nvPr>
        </p:nvSpPr>
        <p:spPr/>
        <p:txBody>
          <a:bodyPr/>
          <a:lstStyle/>
          <a:p>
            <a:pPr>
              <a:defRPr/>
            </a:pPr>
            <a:fld id="{98AA3EDC-84CE-5D44-955B-22A59AD27526}" type="slidenum">
              <a:rPr lang="en-US" smtClean="0"/>
              <a:pPr>
                <a:defRPr/>
              </a:pPr>
              <a:t>14</a:t>
            </a:fld>
            <a:endParaRPr lang="en-US" dirty="0"/>
          </a:p>
        </p:txBody>
      </p:sp>
      <p:pic>
        <p:nvPicPr>
          <p:cNvPr id="8" name="Content Placeholder 7">
            <a:extLst>
              <a:ext uri="{FF2B5EF4-FFF2-40B4-BE49-F238E27FC236}">
                <a16:creationId xmlns:a16="http://schemas.microsoft.com/office/drawing/2014/main" id="{3C363CC4-C7E8-4544-AF8F-A057FEBC792B}"/>
              </a:ext>
            </a:extLst>
          </p:cNvPr>
          <p:cNvPicPr>
            <a:picLocks noGrp="1" noChangeAspect="1"/>
          </p:cNvPicPr>
          <p:nvPr>
            <p:ph idx="16"/>
          </p:nvPr>
        </p:nvPicPr>
        <p:blipFill>
          <a:blip r:embed="rId2"/>
          <a:stretch>
            <a:fillRect/>
          </a:stretch>
        </p:blipFill>
        <p:spPr>
          <a:xfrm>
            <a:off x="416945" y="1199270"/>
            <a:ext cx="3998913" cy="2245199"/>
          </a:xfrm>
          <a:prstGeom prst="rect">
            <a:avLst/>
          </a:prstGeom>
          <a:ln>
            <a:solidFill>
              <a:schemeClr val="tx1"/>
            </a:solidFill>
          </a:ln>
        </p:spPr>
      </p:pic>
      <p:pic>
        <p:nvPicPr>
          <p:cNvPr id="9" name="Picture 8">
            <a:extLst>
              <a:ext uri="{FF2B5EF4-FFF2-40B4-BE49-F238E27FC236}">
                <a16:creationId xmlns:a16="http://schemas.microsoft.com/office/drawing/2014/main" id="{6B99B2C9-8452-4CBE-AE9D-9E14B26CE79A}"/>
              </a:ext>
            </a:extLst>
          </p:cNvPr>
          <p:cNvPicPr>
            <a:picLocks noChangeAspect="1"/>
          </p:cNvPicPr>
          <p:nvPr/>
        </p:nvPicPr>
        <p:blipFill>
          <a:blip r:embed="rId3"/>
          <a:stretch>
            <a:fillRect/>
          </a:stretch>
        </p:blipFill>
        <p:spPr>
          <a:xfrm>
            <a:off x="4847208" y="1199270"/>
            <a:ext cx="3721729" cy="2247005"/>
          </a:xfrm>
          <a:prstGeom prst="rect">
            <a:avLst/>
          </a:prstGeom>
          <a:ln>
            <a:solidFill>
              <a:schemeClr val="tx1"/>
            </a:solidFill>
          </a:ln>
        </p:spPr>
      </p:pic>
      <p:pic>
        <p:nvPicPr>
          <p:cNvPr id="6" name="Picture 5">
            <a:extLst>
              <a:ext uri="{FF2B5EF4-FFF2-40B4-BE49-F238E27FC236}">
                <a16:creationId xmlns:a16="http://schemas.microsoft.com/office/drawing/2014/main" id="{9B0A610A-183C-4816-89B0-6065CA66A953}"/>
              </a:ext>
            </a:extLst>
          </p:cNvPr>
          <p:cNvPicPr>
            <a:picLocks noChangeAspect="1"/>
          </p:cNvPicPr>
          <p:nvPr/>
        </p:nvPicPr>
        <p:blipFill rotWithShape="1">
          <a:blip r:embed="rId4"/>
          <a:srcRect r="3116"/>
          <a:stretch/>
        </p:blipFill>
        <p:spPr>
          <a:xfrm>
            <a:off x="416944" y="3662345"/>
            <a:ext cx="3998914" cy="1375849"/>
          </a:xfrm>
          <a:prstGeom prst="rect">
            <a:avLst/>
          </a:prstGeom>
          <a:ln>
            <a:solidFill>
              <a:schemeClr val="tx1"/>
            </a:solidFill>
          </a:ln>
        </p:spPr>
      </p:pic>
      <p:pic>
        <p:nvPicPr>
          <p:cNvPr id="7" name="Picture 6">
            <a:extLst>
              <a:ext uri="{FF2B5EF4-FFF2-40B4-BE49-F238E27FC236}">
                <a16:creationId xmlns:a16="http://schemas.microsoft.com/office/drawing/2014/main" id="{81720EAF-93C2-4A0D-828E-04E50839DF21}"/>
              </a:ext>
            </a:extLst>
          </p:cNvPr>
          <p:cNvPicPr>
            <a:picLocks noChangeAspect="1"/>
          </p:cNvPicPr>
          <p:nvPr/>
        </p:nvPicPr>
        <p:blipFill rotWithShape="1">
          <a:blip r:embed="rId5"/>
          <a:srcRect r="3298"/>
          <a:stretch/>
        </p:blipFill>
        <p:spPr>
          <a:xfrm>
            <a:off x="4847208" y="3645712"/>
            <a:ext cx="3721729" cy="1375848"/>
          </a:xfrm>
          <a:prstGeom prst="rect">
            <a:avLst/>
          </a:prstGeom>
          <a:ln>
            <a:solidFill>
              <a:schemeClr val="tx1"/>
            </a:solidFill>
          </a:ln>
        </p:spPr>
      </p:pic>
      <p:sp>
        <p:nvSpPr>
          <p:cNvPr id="10" name="TextBox 9">
            <a:extLst>
              <a:ext uri="{FF2B5EF4-FFF2-40B4-BE49-F238E27FC236}">
                <a16:creationId xmlns:a16="http://schemas.microsoft.com/office/drawing/2014/main" id="{ADDF4329-4482-43D8-A7B5-6CD810D26C47}"/>
              </a:ext>
            </a:extLst>
          </p:cNvPr>
          <p:cNvSpPr txBox="1"/>
          <p:nvPr/>
        </p:nvSpPr>
        <p:spPr>
          <a:xfrm>
            <a:off x="397789" y="5220997"/>
            <a:ext cx="8036137" cy="646331"/>
          </a:xfrm>
          <a:prstGeom prst="rect">
            <a:avLst/>
          </a:prstGeom>
          <a:noFill/>
        </p:spPr>
        <p:txBody>
          <a:bodyPr wrap="square" rtlCol="0">
            <a:spAutoFit/>
          </a:bodyPr>
          <a:lstStyle/>
          <a:p>
            <a:r>
              <a:rPr lang="en-US" dirty="0"/>
              <a:t>The horn center displacement for the downstream end of the horn due to the utility line weight was approximately 0.00078” on the y-axis. </a:t>
            </a:r>
          </a:p>
        </p:txBody>
      </p:sp>
    </p:spTree>
    <p:extLst>
      <p:ext uri="{BB962C8B-B14F-4D97-AF65-F5344CB8AC3E}">
        <p14:creationId xmlns:p14="http://schemas.microsoft.com/office/powerpoint/2010/main" val="1504885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BF45-08CC-41EF-BF12-97ADFD4103BC}"/>
              </a:ext>
            </a:extLst>
          </p:cNvPr>
          <p:cNvSpPr>
            <a:spLocks noGrp="1"/>
          </p:cNvSpPr>
          <p:nvPr>
            <p:ph type="title"/>
          </p:nvPr>
        </p:nvSpPr>
        <p:spPr/>
        <p:txBody>
          <a:bodyPr/>
          <a:lstStyle/>
          <a:p>
            <a:r>
              <a:rPr lang="en-US" dirty="0"/>
              <a:t>Horn Center Displacement with thermal load</a:t>
            </a:r>
          </a:p>
        </p:txBody>
      </p:sp>
      <p:sp>
        <p:nvSpPr>
          <p:cNvPr id="3" name="Date Placeholder 2">
            <a:extLst>
              <a:ext uri="{FF2B5EF4-FFF2-40B4-BE49-F238E27FC236}">
                <a16:creationId xmlns:a16="http://schemas.microsoft.com/office/drawing/2014/main" id="{EC7CFAA8-DAF9-47AF-A9FD-665974165650}"/>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45DC96C5-BA92-4646-89E7-3CF1C082CEF6}"/>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5BCEA71B-4FAF-4D7B-A536-3BB2C8FDBF58}"/>
              </a:ext>
            </a:extLst>
          </p:cNvPr>
          <p:cNvSpPr>
            <a:spLocks noGrp="1"/>
          </p:cNvSpPr>
          <p:nvPr>
            <p:ph type="sldNum" sz="quarter" idx="15"/>
          </p:nvPr>
        </p:nvSpPr>
        <p:spPr/>
        <p:txBody>
          <a:bodyPr/>
          <a:lstStyle/>
          <a:p>
            <a:pPr>
              <a:defRPr/>
            </a:pPr>
            <a:fld id="{98AA3EDC-84CE-5D44-955B-22A59AD27526}" type="slidenum">
              <a:rPr lang="en-US" smtClean="0"/>
              <a:pPr>
                <a:defRPr/>
              </a:pPr>
              <a:t>15</a:t>
            </a:fld>
            <a:endParaRPr lang="en-US" dirty="0"/>
          </a:p>
        </p:txBody>
      </p:sp>
      <p:pic>
        <p:nvPicPr>
          <p:cNvPr id="8" name="Content Placeholder 7">
            <a:extLst>
              <a:ext uri="{FF2B5EF4-FFF2-40B4-BE49-F238E27FC236}">
                <a16:creationId xmlns:a16="http://schemas.microsoft.com/office/drawing/2014/main" id="{3C363CC4-C7E8-4544-AF8F-A057FEBC792B}"/>
              </a:ext>
            </a:extLst>
          </p:cNvPr>
          <p:cNvPicPr>
            <a:picLocks noGrp="1" noChangeAspect="1"/>
          </p:cNvPicPr>
          <p:nvPr>
            <p:ph idx="16"/>
          </p:nvPr>
        </p:nvPicPr>
        <p:blipFill>
          <a:blip r:embed="rId2"/>
          <a:stretch>
            <a:fillRect/>
          </a:stretch>
        </p:blipFill>
        <p:spPr>
          <a:xfrm>
            <a:off x="416945" y="1199270"/>
            <a:ext cx="3998913" cy="2245199"/>
          </a:xfrm>
          <a:prstGeom prst="rect">
            <a:avLst/>
          </a:prstGeom>
          <a:ln>
            <a:solidFill>
              <a:schemeClr val="tx1"/>
            </a:solidFill>
          </a:ln>
        </p:spPr>
      </p:pic>
      <p:pic>
        <p:nvPicPr>
          <p:cNvPr id="9" name="Picture 8">
            <a:extLst>
              <a:ext uri="{FF2B5EF4-FFF2-40B4-BE49-F238E27FC236}">
                <a16:creationId xmlns:a16="http://schemas.microsoft.com/office/drawing/2014/main" id="{6B99B2C9-8452-4CBE-AE9D-9E14B26CE79A}"/>
              </a:ext>
            </a:extLst>
          </p:cNvPr>
          <p:cNvPicPr>
            <a:picLocks noChangeAspect="1"/>
          </p:cNvPicPr>
          <p:nvPr/>
        </p:nvPicPr>
        <p:blipFill>
          <a:blip r:embed="rId3"/>
          <a:stretch>
            <a:fillRect/>
          </a:stretch>
        </p:blipFill>
        <p:spPr>
          <a:xfrm>
            <a:off x="4847208" y="1199270"/>
            <a:ext cx="3721729" cy="2247005"/>
          </a:xfrm>
          <a:prstGeom prst="rect">
            <a:avLst/>
          </a:prstGeom>
          <a:ln>
            <a:solidFill>
              <a:schemeClr val="tx1"/>
            </a:solidFill>
          </a:ln>
        </p:spPr>
      </p:pic>
      <p:pic>
        <p:nvPicPr>
          <p:cNvPr id="12" name="Content Placeholder 19">
            <a:extLst>
              <a:ext uri="{FF2B5EF4-FFF2-40B4-BE49-F238E27FC236}">
                <a16:creationId xmlns:a16="http://schemas.microsoft.com/office/drawing/2014/main" id="{A6263B02-559C-4C59-B860-C87340638DD6}"/>
              </a:ext>
            </a:extLst>
          </p:cNvPr>
          <p:cNvPicPr>
            <a:picLocks noChangeAspect="1"/>
          </p:cNvPicPr>
          <p:nvPr/>
        </p:nvPicPr>
        <p:blipFill rotWithShape="1">
          <a:blip r:embed="rId4"/>
          <a:srcRect t="3815" b="4872"/>
          <a:stretch/>
        </p:blipFill>
        <p:spPr>
          <a:xfrm>
            <a:off x="416945" y="3664151"/>
            <a:ext cx="3998913" cy="1236323"/>
          </a:xfrm>
          <a:prstGeom prst="rect">
            <a:avLst/>
          </a:prstGeom>
          <a:ln>
            <a:solidFill>
              <a:schemeClr val="tx1"/>
            </a:solidFill>
          </a:ln>
        </p:spPr>
      </p:pic>
      <p:pic>
        <p:nvPicPr>
          <p:cNvPr id="13" name="Picture 12">
            <a:extLst>
              <a:ext uri="{FF2B5EF4-FFF2-40B4-BE49-F238E27FC236}">
                <a16:creationId xmlns:a16="http://schemas.microsoft.com/office/drawing/2014/main" id="{4068D59E-E312-4EB0-961B-9EB0C13E75C9}"/>
              </a:ext>
            </a:extLst>
          </p:cNvPr>
          <p:cNvPicPr>
            <a:picLocks noChangeAspect="1"/>
          </p:cNvPicPr>
          <p:nvPr/>
        </p:nvPicPr>
        <p:blipFill rotWithShape="1">
          <a:blip r:embed="rId5"/>
          <a:srcRect l="1125" t="3815" r="5655"/>
          <a:stretch/>
        </p:blipFill>
        <p:spPr>
          <a:xfrm>
            <a:off x="4847208" y="3664151"/>
            <a:ext cx="3721729" cy="1302298"/>
          </a:xfrm>
          <a:prstGeom prst="rect">
            <a:avLst/>
          </a:prstGeom>
          <a:ln>
            <a:solidFill>
              <a:schemeClr val="tx1"/>
            </a:solidFill>
          </a:ln>
        </p:spPr>
      </p:pic>
      <p:sp>
        <p:nvSpPr>
          <p:cNvPr id="6" name="TextBox 5">
            <a:extLst>
              <a:ext uri="{FF2B5EF4-FFF2-40B4-BE49-F238E27FC236}">
                <a16:creationId xmlns:a16="http://schemas.microsoft.com/office/drawing/2014/main" id="{9F459EFD-E467-47B0-8BFB-58FB59C0CF80}"/>
              </a:ext>
            </a:extLst>
          </p:cNvPr>
          <p:cNvSpPr txBox="1"/>
          <p:nvPr/>
        </p:nvSpPr>
        <p:spPr>
          <a:xfrm>
            <a:off x="416945" y="5056934"/>
            <a:ext cx="8151992" cy="923330"/>
          </a:xfrm>
          <a:prstGeom prst="rect">
            <a:avLst/>
          </a:prstGeom>
          <a:noFill/>
        </p:spPr>
        <p:txBody>
          <a:bodyPr wrap="square" rtlCol="0">
            <a:spAutoFit/>
          </a:bodyPr>
          <a:lstStyle/>
          <a:p>
            <a:r>
              <a:rPr lang="en-US" dirty="0"/>
              <a:t>With the addition of thermal load, the horn was displaced by a magnitude of 0.019” on the y-axis which verifies that the thermal load plays a significant impact to the horn displacement.</a:t>
            </a:r>
          </a:p>
        </p:txBody>
      </p:sp>
    </p:spTree>
    <p:extLst>
      <p:ext uri="{BB962C8B-B14F-4D97-AF65-F5344CB8AC3E}">
        <p14:creationId xmlns:p14="http://schemas.microsoft.com/office/powerpoint/2010/main" val="28857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BF45-08CC-41EF-BF12-97ADFD4103BC}"/>
              </a:ext>
            </a:extLst>
          </p:cNvPr>
          <p:cNvSpPr>
            <a:spLocks noGrp="1"/>
          </p:cNvSpPr>
          <p:nvPr>
            <p:ph type="title"/>
          </p:nvPr>
        </p:nvSpPr>
        <p:spPr>
          <a:xfrm>
            <a:off x="457200" y="432610"/>
            <a:ext cx="8293100" cy="401892"/>
          </a:xfrm>
        </p:spPr>
        <p:txBody>
          <a:bodyPr/>
          <a:lstStyle/>
          <a:p>
            <a:r>
              <a:rPr lang="en-US" dirty="0"/>
              <a:t>Conclusion</a:t>
            </a:r>
          </a:p>
        </p:txBody>
      </p:sp>
      <p:sp>
        <p:nvSpPr>
          <p:cNvPr id="3" name="Date Placeholder 2">
            <a:extLst>
              <a:ext uri="{FF2B5EF4-FFF2-40B4-BE49-F238E27FC236}">
                <a16:creationId xmlns:a16="http://schemas.microsoft.com/office/drawing/2014/main" id="{EC7CFAA8-DAF9-47AF-A9FD-665974165650}"/>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45DC96C5-BA92-4646-89E7-3CF1C082CEF6}"/>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5BCEA71B-4FAF-4D7B-A536-3BB2C8FDBF58}"/>
              </a:ext>
            </a:extLst>
          </p:cNvPr>
          <p:cNvSpPr>
            <a:spLocks noGrp="1"/>
          </p:cNvSpPr>
          <p:nvPr>
            <p:ph type="sldNum" sz="quarter" idx="15"/>
          </p:nvPr>
        </p:nvSpPr>
        <p:spPr/>
        <p:txBody>
          <a:bodyPr/>
          <a:lstStyle/>
          <a:p>
            <a:pPr>
              <a:defRPr/>
            </a:pPr>
            <a:fld id="{98AA3EDC-84CE-5D44-955B-22A59AD27526}" type="slidenum">
              <a:rPr lang="en-US" smtClean="0"/>
              <a:pPr>
                <a:defRPr/>
              </a:pPr>
              <a:t>16</a:t>
            </a:fld>
            <a:endParaRPr lang="en-US" dirty="0"/>
          </a:p>
        </p:txBody>
      </p:sp>
      <p:sp>
        <p:nvSpPr>
          <p:cNvPr id="7" name="Content Placeholder 6">
            <a:extLst>
              <a:ext uri="{FF2B5EF4-FFF2-40B4-BE49-F238E27FC236}">
                <a16:creationId xmlns:a16="http://schemas.microsoft.com/office/drawing/2014/main" id="{04C8729D-5C78-44AC-AD2F-B0EA44138CEF}"/>
              </a:ext>
            </a:extLst>
          </p:cNvPr>
          <p:cNvSpPr>
            <a:spLocks noGrp="1"/>
          </p:cNvSpPr>
          <p:nvPr>
            <p:ph idx="16"/>
          </p:nvPr>
        </p:nvSpPr>
        <p:spPr>
          <a:xfrm>
            <a:off x="469330" y="825625"/>
            <a:ext cx="8083118" cy="4921913"/>
          </a:xfrm>
        </p:spPr>
        <p:txBody>
          <a:bodyPr/>
          <a:lstStyle/>
          <a:p>
            <a:r>
              <a:rPr lang="en-US" dirty="0"/>
              <a:t>The thermal analysis result shows that the maximum temperature during steady state operation at 1.2MW /120GeV beam power was below the maximum permissible temperature (100 Deg C) for all Al 6061-T6 parts. </a:t>
            </a:r>
          </a:p>
          <a:p>
            <a:r>
              <a:rPr lang="en-US" dirty="0"/>
              <a:t>The maximum deformation of the utility support beams were also less than 0.080” (2.03mm) specified.</a:t>
            </a:r>
          </a:p>
          <a:p>
            <a:r>
              <a:rPr lang="en-US" dirty="0"/>
              <a:t>From the steady state structural analysis, the Horn center is expected to experience a 0.019” (0.48mm) offset from the line of beam during full operation. This is mainly due to the thermal load input. It should be noted that the analysis was performed using 1.2MW beam power with 15% margin added was . </a:t>
            </a:r>
          </a:p>
          <a:p>
            <a:r>
              <a:rPr lang="en-US" dirty="0"/>
              <a:t>The maximum principle stress on the utility support beam was also well below the material’s yield strength which verifies that Al 6061-T6 is sufficient for the design.  </a:t>
            </a:r>
          </a:p>
        </p:txBody>
      </p:sp>
    </p:spTree>
    <p:extLst>
      <p:ext uri="{BB962C8B-B14F-4D97-AF65-F5344CB8AC3E}">
        <p14:creationId xmlns:p14="http://schemas.microsoft.com/office/powerpoint/2010/main" val="69631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BF45-08CC-41EF-BF12-97ADFD4103BC}"/>
              </a:ext>
            </a:extLst>
          </p:cNvPr>
          <p:cNvSpPr>
            <a:spLocks noGrp="1"/>
          </p:cNvSpPr>
          <p:nvPr>
            <p:ph type="title"/>
          </p:nvPr>
        </p:nvSpPr>
        <p:spPr/>
        <p:txBody>
          <a:bodyPr/>
          <a:lstStyle/>
          <a:p>
            <a:r>
              <a:rPr lang="en-US" dirty="0"/>
              <a:t>Appendix</a:t>
            </a:r>
          </a:p>
        </p:txBody>
      </p:sp>
      <p:sp>
        <p:nvSpPr>
          <p:cNvPr id="3" name="Date Placeholder 2">
            <a:extLst>
              <a:ext uri="{FF2B5EF4-FFF2-40B4-BE49-F238E27FC236}">
                <a16:creationId xmlns:a16="http://schemas.microsoft.com/office/drawing/2014/main" id="{EC7CFAA8-DAF9-47AF-A9FD-665974165650}"/>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45DC96C5-BA92-4646-89E7-3CF1C082CEF6}"/>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5BCEA71B-4FAF-4D7B-A536-3BB2C8FDBF58}"/>
              </a:ext>
            </a:extLst>
          </p:cNvPr>
          <p:cNvSpPr>
            <a:spLocks noGrp="1"/>
          </p:cNvSpPr>
          <p:nvPr>
            <p:ph type="sldNum" sz="quarter" idx="15"/>
          </p:nvPr>
        </p:nvSpPr>
        <p:spPr/>
        <p:txBody>
          <a:bodyPr/>
          <a:lstStyle/>
          <a:p>
            <a:pPr>
              <a:defRPr/>
            </a:pPr>
            <a:fld id="{98AA3EDC-84CE-5D44-955B-22A59AD27526}" type="slidenum">
              <a:rPr lang="en-US" smtClean="0"/>
              <a:pPr>
                <a:defRPr/>
              </a:pPr>
              <a:t>17</a:t>
            </a:fld>
            <a:endParaRPr lang="en-US" dirty="0"/>
          </a:p>
        </p:txBody>
      </p:sp>
      <p:graphicFrame>
        <p:nvGraphicFramePr>
          <p:cNvPr id="13" name="Object 12">
            <a:extLst>
              <a:ext uri="{FF2B5EF4-FFF2-40B4-BE49-F238E27FC236}">
                <a16:creationId xmlns:a16="http://schemas.microsoft.com/office/drawing/2014/main" id="{103FEB2B-E35B-4DF1-A770-409D78CB1461}"/>
              </a:ext>
            </a:extLst>
          </p:cNvPr>
          <p:cNvGraphicFramePr>
            <a:graphicFrameLocks noChangeAspect="1"/>
          </p:cNvGraphicFramePr>
          <p:nvPr>
            <p:extLst>
              <p:ext uri="{D42A27DB-BD31-4B8C-83A1-F6EECF244321}">
                <p14:modId xmlns:p14="http://schemas.microsoft.com/office/powerpoint/2010/main" val="3579087491"/>
              </p:ext>
            </p:extLst>
          </p:nvPr>
        </p:nvGraphicFramePr>
        <p:xfrm>
          <a:off x="518400" y="1206485"/>
          <a:ext cx="914400" cy="792163"/>
        </p:xfrm>
        <a:graphic>
          <a:graphicData uri="http://schemas.openxmlformats.org/presentationml/2006/ole">
            <mc:AlternateContent xmlns:mc="http://schemas.openxmlformats.org/markup-compatibility/2006">
              <mc:Choice xmlns:v="urn:schemas-microsoft-com:vml" Requires="v">
                <p:oleObj spid="_x0000_s2305" name="Worksheet" showAsIcon="1" r:id="rId3" imgW="914400" imgH="792360" progId="Excel.Sheet.12">
                  <p:embed/>
                </p:oleObj>
              </mc:Choice>
              <mc:Fallback>
                <p:oleObj name="Worksheet" showAsIcon="1" r:id="rId3" imgW="914400" imgH="792360" progId="Excel.Sheet.12">
                  <p:embed/>
                  <p:pic>
                    <p:nvPicPr>
                      <p:cNvPr id="13" name="Object 12">
                        <a:extLst>
                          <a:ext uri="{FF2B5EF4-FFF2-40B4-BE49-F238E27FC236}">
                            <a16:creationId xmlns:a16="http://schemas.microsoft.com/office/drawing/2014/main" id="{103FEB2B-E35B-4DF1-A770-409D78CB1461}"/>
                          </a:ext>
                        </a:extLst>
                      </p:cNvPr>
                      <p:cNvPicPr/>
                      <p:nvPr/>
                    </p:nvPicPr>
                    <p:blipFill>
                      <a:blip r:embed="rId4"/>
                      <a:stretch>
                        <a:fillRect/>
                      </a:stretch>
                    </p:blipFill>
                    <p:spPr>
                      <a:xfrm>
                        <a:off x="518400" y="1206485"/>
                        <a:ext cx="914400" cy="792163"/>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D9034241-D3BF-405B-856C-948235A5A679}"/>
              </a:ext>
            </a:extLst>
          </p:cNvPr>
          <p:cNvSpPr>
            <a:spLocks noGrp="1"/>
          </p:cNvSpPr>
          <p:nvPr>
            <p:ph idx="16"/>
          </p:nvPr>
        </p:nvSpPr>
        <p:spPr>
          <a:xfrm>
            <a:off x="259556" y="833475"/>
            <a:ext cx="7994342" cy="4930791"/>
          </a:xfrm>
        </p:spPr>
        <p:txBody>
          <a:bodyPr/>
          <a:lstStyle/>
          <a:p>
            <a:r>
              <a:rPr lang="en-US" sz="1600" dirty="0"/>
              <a:t>Energy Deposition Data Sheet – Diane Reitzner</a:t>
            </a:r>
          </a:p>
          <a:p>
            <a:endParaRPr lang="en-US" sz="1600" dirty="0"/>
          </a:p>
          <a:p>
            <a:endParaRPr lang="en-US" sz="1600" dirty="0"/>
          </a:p>
          <a:p>
            <a:endParaRPr lang="en-US" sz="1600" dirty="0"/>
          </a:p>
          <a:p>
            <a:r>
              <a:rPr lang="en-US" sz="1600" dirty="0"/>
              <a:t>Determination of Heat Transfer Coefficient of Horn A Ejector Line Utility Cup – Cory Crowley</a:t>
            </a:r>
          </a:p>
          <a:p>
            <a:endParaRPr lang="en-US" sz="1600" dirty="0"/>
          </a:p>
          <a:p>
            <a:endParaRPr lang="en-US" sz="1600" dirty="0"/>
          </a:p>
          <a:p>
            <a:endParaRPr lang="en-US" sz="1600" dirty="0"/>
          </a:p>
          <a:p>
            <a:r>
              <a:rPr lang="en-US" sz="1600" dirty="0"/>
              <a:t>Thermal Calculation for LBNF Drawbar  - Michael Campbell</a:t>
            </a:r>
          </a:p>
          <a:p>
            <a:endParaRPr lang="en-US" sz="1600" dirty="0"/>
          </a:p>
          <a:p>
            <a:endParaRPr lang="en-US" sz="1600" dirty="0"/>
          </a:p>
          <a:p>
            <a:endParaRPr lang="en-US" sz="1600" dirty="0"/>
          </a:p>
          <a:p>
            <a:r>
              <a:rPr lang="en-US" sz="1600" dirty="0"/>
              <a:t>Horn Line weight from Horn A Spec Sheet – Cory Crowley</a:t>
            </a:r>
          </a:p>
          <a:p>
            <a:endParaRPr lang="en-US" sz="1600" dirty="0"/>
          </a:p>
          <a:p>
            <a:endParaRPr lang="en-US" sz="1600" dirty="0"/>
          </a:p>
          <a:p>
            <a:endParaRPr lang="en-US" sz="1600" dirty="0"/>
          </a:p>
          <a:p>
            <a:r>
              <a:rPr lang="en-US" sz="1600" dirty="0"/>
              <a:t>PSZ-MGO Material Specifications</a:t>
            </a:r>
          </a:p>
        </p:txBody>
      </p:sp>
      <p:graphicFrame>
        <p:nvGraphicFramePr>
          <p:cNvPr id="16" name="Object 15">
            <a:extLst>
              <a:ext uri="{FF2B5EF4-FFF2-40B4-BE49-F238E27FC236}">
                <a16:creationId xmlns:a16="http://schemas.microsoft.com/office/drawing/2014/main" id="{3959BDBD-0410-4EAA-8C27-01CC7756EEBF}"/>
              </a:ext>
            </a:extLst>
          </p:cNvPr>
          <p:cNvGraphicFramePr>
            <a:graphicFrameLocks noChangeAspect="1"/>
          </p:cNvGraphicFramePr>
          <p:nvPr>
            <p:extLst>
              <p:ext uri="{D42A27DB-BD31-4B8C-83A1-F6EECF244321}">
                <p14:modId xmlns:p14="http://schemas.microsoft.com/office/powerpoint/2010/main" val="1834337833"/>
              </p:ext>
            </p:extLst>
          </p:nvPr>
        </p:nvGraphicFramePr>
        <p:xfrm>
          <a:off x="518400" y="2376146"/>
          <a:ext cx="914400" cy="792163"/>
        </p:xfrm>
        <a:graphic>
          <a:graphicData uri="http://schemas.openxmlformats.org/presentationml/2006/ole">
            <mc:AlternateContent xmlns:mc="http://schemas.openxmlformats.org/markup-compatibility/2006">
              <mc:Choice xmlns:v="urn:schemas-microsoft-com:vml" Requires="v">
                <p:oleObj spid="_x0000_s2306" name="Worksheet" showAsIcon="1" r:id="rId5" imgW="914400" imgH="792360" progId="Excel.Sheet.12">
                  <p:embed/>
                </p:oleObj>
              </mc:Choice>
              <mc:Fallback>
                <p:oleObj name="Worksheet" showAsIcon="1" r:id="rId5" imgW="914400" imgH="792360" progId="Excel.Sheet.12">
                  <p:embed/>
                  <p:pic>
                    <p:nvPicPr>
                      <p:cNvPr id="16" name="Object 15">
                        <a:extLst>
                          <a:ext uri="{FF2B5EF4-FFF2-40B4-BE49-F238E27FC236}">
                            <a16:creationId xmlns:a16="http://schemas.microsoft.com/office/drawing/2014/main" id="{3959BDBD-0410-4EAA-8C27-01CC7756EEBF}"/>
                          </a:ext>
                        </a:extLst>
                      </p:cNvPr>
                      <p:cNvPicPr/>
                      <p:nvPr/>
                    </p:nvPicPr>
                    <p:blipFill>
                      <a:blip r:embed="rId6"/>
                      <a:stretch>
                        <a:fillRect/>
                      </a:stretch>
                    </p:blipFill>
                    <p:spPr>
                      <a:xfrm>
                        <a:off x="518400" y="2376146"/>
                        <a:ext cx="914400" cy="79216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046F42B-E8DD-4677-883A-52ED4897F7BB}"/>
              </a:ext>
            </a:extLst>
          </p:cNvPr>
          <p:cNvGraphicFramePr>
            <a:graphicFrameLocks noChangeAspect="1"/>
          </p:cNvGraphicFramePr>
          <p:nvPr>
            <p:extLst>
              <p:ext uri="{D42A27DB-BD31-4B8C-83A1-F6EECF244321}">
                <p14:modId xmlns:p14="http://schemas.microsoft.com/office/powerpoint/2010/main" val="4243502357"/>
              </p:ext>
            </p:extLst>
          </p:nvPr>
        </p:nvGraphicFramePr>
        <p:xfrm>
          <a:off x="522288" y="3338830"/>
          <a:ext cx="914400" cy="792163"/>
        </p:xfrm>
        <a:graphic>
          <a:graphicData uri="http://schemas.openxmlformats.org/presentationml/2006/ole">
            <mc:AlternateContent xmlns:mc="http://schemas.openxmlformats.org/markup-compatibility/2006">
              <mc:Choice xmlns:v="urn:schemas-microsoft-com:vml" Requires="v">
                <p:oleObj spid="_x0000_s2307" name="Worksheet" showAsIcon="1" r:id="rId7" imgW="914400" imgH="792360" progId="Excel.Sheet.12">
                  <p:embed/>
                </p:oleObj>
              </mc:Choice>
              <mc:Fallback>
                <p:oleObj name="Worksheet" showAsIcon="1" r:id="rId7" imgW="914400" imgH="792360" progId="Excel.Sheet.12">
                  <p:embed/>
                  <p:pic>
                    <p:nvPicPr>
                      <p:cNvPr id="17" name="Object 16">
                        <a:extLst>
                          <a:ext uri="{FF2B5EF4-FFF2-40B4-BE49-F238E27FC236}">
                            <a16:creationId xmlns:a16="http://schemas.microsoft.com/office/drawing/2014/main" id="{1046F42B-E8DD-4677-883A-52ED4897F7BB}"/>
                          </a:ext>
                        </a:extLst>
                      </p:cNvPr>
                      <p:cNvPicPr/>
                      <p:nvPr/>
                    </p:nvPicPr>
                    <p:blipFill>
                      <a:blip r:embed="rId8"/>
                      <a:stretch>
                        <a:fillRect/>
                      </a:stretch>
                    </p:blipFill>
                    <p:spPr>
                      <a:xfrm>
                        <a:off x="522288" y="3338830"/>
                        <a:ext cx="914400" cy="7921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3479825-0649-4310-A5A9-572C74DCC09B}"/>
              </a:ext>
            </a:extLst>
          </p:cNvPr>
          <p:cNvGraphicFramePr>
            <a:graphicFrameLocks noChangeAspect="1"/>
          </p:cNvGraphicFramePr>
          <p:nvPr>
            <p:extLst>
              <p:ext uri="{D42A27DB-BD31-4B8C-83A1-F6EECF244321}">
                <p14:modId xmlns:p14="http://schemas.microsoft.com/office/powerpoint/2010/main" val="3845226042"/>
              </p:ext>
            </p:extLst>
          </p:nvPr>
        </p:nvGraphicFramePr>
        <p:xfrm>
          <a:off x="524623" y="5328222"/>
          <a:ext cx="914400" cy="792163"/>
        </p:xfrm>
        <a:graphic>
          <a:graphicData uri="http://schemas.openxmlformats.org/presentationml/2006/ole">
            <mc:AlternateContent xmlns:mc="http://schemas.openxmlformats.org/markup-compatibility/2006">
              <mc:Choice xmlns:v="urn:schemas-microsoft-com:vml" Requires="v">
                <p:oleObj spid="_x0000_s2308" name="Acrobat Document" showAsIcon="1" r:id="rId9" imgW="914400" imgH="792360" progId="AcroExch.Document.DC">
                  <p:embed/>
                </p:oleObj>
              </mc:Choice>
              <mc:Fallback>
                <p:oleObj name="Acrobat Document" showAsIcon="1" r:id="rId9" imgW="914400" imgH="792360" progId="AcroExch.Document.DC">
                  <p:embed/>
                  <p:pic>
                    <p:nvPicPr>
                      <p:cNvPr id="0" name=""/>
                      <p:cNvPicPr/>
                      <p:nvPr/>
                    </p:nvPicPr>
                    <p:blipFill>
                      <a:blip r:embed="rId10"/>
                      <a:stretch>
                        <a:fillRect/>
                      </a:stretch>
                    </p:blipFill>
                    <p:spPr>
                      <a:xfrm>
                        <a:off x="524623" y="5328222"/>
                        <a:ext cx="914400" cy="7921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A28E037-AB1C-40A3-A657-AA8186E43409}"/>
              </a:ext>
            </a:extLst>
          </p:cNvPr>
          <p:cNvGraphicFramePr>
            <a:graphicFrameLocks noChangeAspect="1"/>
          </p:cNvGraphicFramePr>
          <p:nvPr>
            <p:extLst>
              <p:ext uri="{D42A27DB-BD31-4B8C-83A1-F6EECF244321}">
                <p14:modId xmlns:p14="http://schemas.microsoft.com/office/powerpoint/2010/main" val="3406065456"/>
              </p:ext>
            </p:extLst>
          </p:nvPr>
        </p:nvGraphicFramePr>
        <p:xfrm>
          <a:off x="522288" y="4335626"/>
          <a:ext cx="914400" cy="792163"/>
        </p:xfrm>
        <a:graphic>
          <a:graphicData uri="http://schemas.openxmlformats.org/presentationml/2006/ole">
            <mc:AlternateContent xmlns:mc="http://schemas.openxmlformats.org/markup-compatibility/2006">
              <mc:Choice xmlns:v="urn:schemas-microsoft-com:vml" Requires="v">
                <p:oleObj spid="_x0000_s2309" name="Worksheet" showAsIcon="1" r:id="rId11" imgW="914400" imgH="792360" progId="Excel.Sheet.12">
                  <p:embed/>
                </p:oleObj>
              </mc:Choice>
              <mc:Fallback>
                <p:oleObj name="Worksheet" showAsIcon="1" r:id="rId11" imgW="914400" imgH="792360" progId="Excel.Sheet.12">
                  <p:embed/>
                  <p:pic>
                    <p:nvPicPr>
                      <p:cNvPr id="0" name=""/>
                      <p:cNvPicPr/>
                      <p:nvPr/>
                    </p:nvPicPr>
                    <p:blipFill>
                      <a:blip r:embed="rId12"/>
                      <a:stretch>
                        <a:fillRect/>
                      </a:stretch>
                    </p:blipFill>
                    <p:spPr>
                      <a:xfrm>
                        <a:off x="522288" y="433562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90912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a:t>
            </a:fld>
            <a:endParaRPr lang="en-US" dirty="0"/>
          </a:p>
        </p:txBody>
      </p:sp>
      <p:sp>
        <p:nvSpPr>
          <p:cNvPr id="9" name="Content Placeholder 5">
            <a:extLst>
              <a:ext uri="{FF2B5EF4-FFF2-40B4-BE49-F238E27FC236}">
                <a16:creationId xmlns:a16="http://schemas.microsoft.com/office/drawing/2014/main" id="{A7703989-AC3B-406E-A64D-BAB105E75605}"/>
              </a:ext>
            </a:extLst>
          </p:cNvPr>
          <p:cNvSpPr>
            <a:spLocks noGrp="1"/>
          </p:cNvSpPr>
          <p:nvPr>
            <p:ph idx="13"/>
          </p:nvPr>
        </p:nvSpPr>
        <p:spPr>
          <a:xfrm>
            <a:off x="457200" y="981779"/>
            <a:ext cx="8293100" cy="4846638"/>
          </a:xfrm>
        </p:spPr>
        <p:txBody>
          <a:bodyPr/>
          <a:lstStyle/>
          <a:p>
            <a:r>
              <a:rPr lang="en-US" sz="1600" dirty="0">
                <a:solidFill>
                  <a:schemeClr val="tx1"/>
                </a:solidFill>
              </a:rPr>
              <a:t>Introduction</a:t>
            </a:r>
          </a:p>
          <a:p>
            <a:pPr lvl="1"/>
            <a:r>
              <a:rPr lang="en-US" sz="1400" dirty="0">
                <a:solidFill>
                  <a:schemeClr val="tx1"/>
                </a:solidFill>
              </a:rPr>
              <a:t>Executive summary</a:t>
            </a:r>
          </a:p>
          <a:p>
            <a:pPr lvl="1"/>
            <a:r>
              <a:rPr lang="en-US" sz="1400" dirty="0">
                <a:solidFill>
                  <a:schemeClr val="tx1"/>
                </a:solidFill>
              </a:rPr>
              <a:t>Horn A final design model</a:t>
            </a:r>
          </a:p>
          <a:p>
            <a:r>
              <a:rPr lang="en-US" sz="1600" dirty="0">
                <a:solidFill>
                  <a:schemeClr val="tx1"/>
                </a:solidFill>
              </a:rPr>
              <a:t>Problem Statement</a:t>
            </a:r>
          </a:p>
          <a:p>
            <a:r>
              <a:rPr lang="en-US" sz="1600" dirty="0">
                <a:solidFill>
                  <a:schemeClr val="tx1"/>
                </a:solidFill>
              </a:rPr>
              <a:t>Thermal Analysis Setup </a:t>
            </a:r>
          </a:p>
          <a:p>
            <a:pPr lvl="1"/>
            <a:r>
              <a:rPr lang="en-US" sz="1400" dirty="0">
                <a:solidFill>
                  <a:schemeClr val="tx1"/>
                </a:solidFill>
              </a:rPr>
              <a:t>Loading / Boundary Conditions</a:t>
            </a:r>
          </a:p>
          <a:p>
            <a:pPr lvl="1"/>
            <a:r>
              <a:rPr lang="en-US" sz="1400" dirty="0">
                <a:solidFill>
                  <a:schemeClr val="tx1"/>
                </a:solidFill>
              </a:rPr>
              <a:t>Material Properties</a:t>
            </a:r>
          </a:p>
          <a:p>
            <a:r>
              <a:rPr lang="en-US" sz="1600" dirty="0">
                <a:solidFill>
                  <a:schemeClr val="tx1"/>
                </a:solidFill>
              </a:rPr>
              <a:t>Thermal Analysis Results</a:t>
            </a:r>
          </a:p>
          <a:p>
            <a:r>
              <a:rPr lang="en-US" sz="1600" dirty="0">
                <a:solidFill>
                  <a:schemeClr val="tx1"/>
                </a:solidFill>
              </a:rPr>
              <a:t>Structural analysis Setup </a:t>
            </a:r>
          </a:p>
          <a:p>
            <a:pPr lvl="1"/>
            <a:r>
              <a:rPr lang="en-US" sz="1400" dirty="0">
                <a:solidFill>
                  <a:schemeClr val="tx1"/>
                </a:solidFill>
              </a:rPr>
              <a:t> Loading / Boundary Conditions</a:t>
            </a:r>
          </a:p>
          <a:p>
            <a:r>
              <a:rPr lang="en-US" sz="1600" dirty="0">
                <a:solidFill>
                  <a:schemeClr val="tx1"/>
                </a:solidFill>
              </a:rPr>
              <a:t>Structural Analysis Result</a:t>
            </a:r>
          </a:p>
          <a:p>
            <a:r>
              <a:rPr lang="en-US" sz="1600" dirty="0">
                <a:solidFill>
                  <a:schemeClr val="tx1"/>
                </a:solidFill>
              </a:rPr>
              <a:t>Conclusion</a:t>
            </a:r>
          </a:p>
          <a:p>
            <a:r>
              <a:rPr lang="en-US" sz="1600" dirty="0">
                <a:solidFill>
                  <a:schemeClr val="tx1"/>
                </a:solidFill>
              </a:rPr>
              <a:t>Appendix</a:t>
            </a:r>
          </a:p>
        </p:txBody>
      </p:sp>
      <p:sp>
        <p:nvSpPr>
          <p:cNvPr id="6" name="Date Placeholder 2">
            <a:extLst>
              <a:ext uri="{FF2B5EF4-FFF2-40B4-BE49-F238E27FC236}">
                <a16:creationId xmlns:a16="http://schemas.microsoft.com/office/drawing/2014/main" id="{C1671ACC-74F9-42DC-ACAB-734500825931}"/>
              </a:ext>
            </a:extLst>
          </p:cNvPr>
          <p:cNvSpPr>
            <a:spLocks noGrp="1"/>
          </p:cNvSpPr>
          <p:nvPr>
            <p:ph type="dt" sz="half" idx="10"/>
          </p:nvPr>
        </p:nvSpPr>
        <p:spPr>
          <a:xfrm>
            <a:off x="979488" y="6488430"/>
            <a:ext cx="1136650" cy="187325"/>
          </a:xfrm>
        </p:spPr>
        <p:txBody>
          <a:bodyPr/>
          <a:lstStyle/>
          <a:p>
            <a:pPr>
              <a:defRPr/>
            </a:pPr>
            <a:r>
              <a:rPr lang="en-US" dirty="0"/>
              <a:t>01.27.21</a:t>
            </a:r>
          </a:p>
        </p:txBody>
      </p:sp>
      <p:sp>
        <p:nvSpPr>
          <p:cNvPr id="7" name="Footer Placeholder 3">
            <a:extLst>
              <a:ext uri="{FF2B5EF4-FFF2-40B4-BE49-F238E27FC236}">
                <a16:creationId xmlns:a16="http://schemas.microsoft.com/office/drawing/2014/main" id="{0EA31F69-A9BB-4308-B862-86BB92C3D2EF}"/>
              </a:ext>
            </a:extLst>
          </p:cNvPr>
          <p:cNvSpPr>
            <a:spLocks noGrp="1"/>
          </p:cNvSpPr>
          <p:nvPr>
            <p:ph type="ftr" sz="quarter" idx="11"/>
          </p:nvPr>
        </p:nvSpPr>
        <p:spPr>
          <a:xfrm>
            <a:off x="2116138" y="6488430"/>
            <a:ext cx="5616575" cy="187325"/>
          </a:xfrm>
        </p:spPr>
        <p:txBody>
          <a:bodyPr/>
          <a:lstStyle/>
          <a:p>
            <a:pPr>
              <a:defRPr/>
            </a:pPr>
            <a:r>
              <a:rPr lang="en-US" dirty="0"/>
              <a:t>Nnamdi Agbo| Final Design Review – Horn A Hanger Analysis </a:t>
            </a:r>
          </a:p>
        </p:txBody>
      </p:sp>
    </p:spTree>
    <p:extLst>
      <p:ext uri="{BB962C8B-B14F-4D97-AF65-F5344CB8AC3E}">
        <p14:creationId xmlns:p14="http://schemas.microsoft.com/office/powerpoint/2010/main" val="260765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Introduction</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3</a:t>
            </a:fld>
            <a:endParaRPr lang="en-US" dirty="0"/>
          </a:p>
        </p:txBody>
      </p:sp>
      <p:sp>
        <p:nvSpPr>
          <p:cNvPr id="10" name="TextBox 9">
            <a:extLst>
              <a:ext uri="{FF2B5EF4-FFF2-40B4-BE49-F238E27FC236}">
                <a16:creationId xmlns:a16="http://schemas.microsoft.com/office/drawing/2014/main" id="{66249D73-5F43-4D48-BB08-E23BE4383893}"/>
              </a:ext>
            </a:extLst>
          </p:cNvPr>
          <p:cNvSpPr txBox="1"/>
          <p:nvPr/>
        </p:nvSpPr>
        <p:spPr>
          <a:xfrm>
            <a:off x="261002" y="485031"/>
            <a:ext cx="8540575" cy="2108269"/>
          </a:xfrm>
          <a:prstGeom prst="rect">
            <a:avLst/>
          </a:prstGeom>
          <a:noFill/>
        </p:spPr>
        <p:txBody>
          <a:bodyPr wrap="square" rtlCol="0">
            <a:spAutoFit/>
          </a:bodyPr>
          <a:lstStyle/>
          <a:p>
            <a:r>
              <a:rPr lang="en-US" b="1" dirty="0"/>
              <a:t>Executive Summary</a:t>
            </a:r>
            <a:r>
              <a:rPr lang="en-US" dirty="0"/>
              <a:t>:</a:t>
            </a:r>
          </a:p>
          <a:p>
            <a:pPr>
              <a:spcBef>
                <a:spcPts val="600"/>
              </a:spcBef>
            </a:pPr>
            <a:r>
              <a:rPr lang="en-US" dirty="0"/>
              <a:t>This presentation is focused on the thermal and structural analysis performed to determine the maximum temperature and deformation seen in Horn A Hanger Utility Support Beam as well as investigate the magnitude of Horn A center offset due to the thermal and structural loads inputs on the Horn.</a:t>
            </a:r>
          </a:p>
          <a:p>
            <a:endParaRPr lang="en-US" dirty="0"/>
          </a:p>
          <a:p>
            <a:r>
              <a:rPr lang="en-US" b="1" dirty="0"/>
              <a:t>Final Design Model:</a:t>
            </a:r>
          </a:p>
        </p:txBody>
      </p:sp>
      <p:pic>
        <p:nvPicPr>
          <p:cNvPr id="7" name="Picture 6">
            <a:extLst>
              <a:ext uri="{FF2B5EF4-FFF2-40B4-BE49-F238E27FC236}">
                <a16:creationId xmlns:a16="http://schemas.microsoft.com/office/drawing/2014/main" id="{D74E296B-C376-48CC-A8DE-49502821BF52}"/>
              </a:ext>
            </a:extLst>
          </p:cNvPr>
          <p:cNvPicPr>
            <a:picLocks noChangeAspect="1"/>
          </p:cNvPicPr>
          <p:nvPr/>
        </p:nvPicPr>
        <p:blipFill>
          <a:blip r:embed="rId2"/>
          <a:stretch>
            <a:fillRect/>
          </a:stretch>
        </p:blipFill>
        <p:spPr>
          <a:xfrm>
            <a:off x="301713" y="2647274"/>
            <a:ext cx="4500256" cy="3465774"/>
          </a:xfrm>
          <a:prstGeom prst="rect">
            <a:avLst/>
          </a:prstGeom>
          <a:ln>
            <a:solidFill>
              <a:schemeClr val="tx1"/>
            </a:solidFill>
          </a:ln>
        </p:spPr>
      </p:pic>
      <p:pic>
        <p:nvPicPr>
          <p:cNvPr id="8" name="Picture 7">
            <a:extLst>
              <a:ext uri="{FF2B5EF4-FFF2-40B4-BE49-F238E27FC236}">
                <a16:creationId xmlns:a16="http://schemas.microsoft.com/office/drawing/2014/main" id="{5FC08B11-A3DB-473C-8C06-4FDBB54B8144}"/>
              </a:ext>
            </a:extLst>
          </p:cNvPr>
          <p:cNvPicPr>
            <a:picLocks noChangeAspect="1"/>
          </p:cNvPicPr>
          <p:nvPr/>
        </p:nvPicPr>
        <p:blipFill>
          <a:blip r:embed="rId3"/>
          <a:stretch>
            <a:fillRect/>
          </a:stretch>
        </p:blipFill>
        <p:spPr>
          <a:xfrm>
            <a:off x="5015883" y="2647274"/>
            <a:ext cx="3422923" cy="3452096"/>
          </a:xfrm>
          <a:prstGeom prst="rect">
            <a:avLst/>
          </a:prstGeom>
          <a:ln>
            <a:solidFill>
              <a:schemeClr val="tx1"/>
            </a:solidFill>
          </a:ln>
        </p:spPr>
      </p:pic>
    </p:spTree>
    <p:extLst>
      <p:ext uri="{BB962C8B-B14F-4D97-AF65-F5344CB8AC3E}">
        <p14:creationId xmlns:p14="http://schemas.microsoft.com/office/powerpoint/2010/main" val="208513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2" y="123404"/>
            <a:ext cx="8540575" cy="413492"/>
          </a:xfrm>
        </p:spPr>
        <p:txBody>
          <a:bodyPr/>
          <a:lstStyle/>
          <a:p>
            <a:r>
              <a:rPr lang="en-US" dirty="0"/>
              <a:t>Problem Statement</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Final Design Review – Horn A Hanger Analysis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4</a:t>
            </a:fld>
            <a:endParaRPr lang="en-US" dirty="0"/>
          </a:p>
        </p:txBody>
      </p:sp>
      <p:sp>
        <p:nvSpPr>
          <p:cNvPr id="9" name="Rectangle 8">
            <a:extLst>
              <a:ext uri="{FF2B5EF4-FFF2-40B4-BE49-F238E27FC236}">
                <a16:creationId xmlns:a16="http://schemas.microsoft.com/office/drawing/2014/main" id="{F778267B-90BE-4F31-A023-57C69852273E}"/>
              </a:ext>
            </a:extLst>
          </p:cNvPr>
          <p:cNvSpPr/>
          <p:nvPr/>
        </p:nvSpPr>
        <p:spPr>
          <a:xfrm>
            <a:off x="284933" y="483231"/>
            <a:ext cx="4408400" cy="5755422"/>
          </a:xfrm>
          <a:prstGeom prst="rect">
            <a:avLst/>
          </a:prstGeom>
        </p:spPr>
        <p:txBody>
          <a:bodyPr wrap="square">
            <a:spAutoFit/>
          </a:bodyPr>
          <a:lstStyle/>
          <a:p>
            <a:r>
              <a:rPr lang="en-US" sz="1600" dirty="0"/>
              <a:t>The utility support beams for LBNF are significantly longer and more heavily loaded than it was in prior horn designs. The load which is asymmetric was suspected to create a large moment around the horn-drawbar connection point. This in turn could move the horn away from the beamline or impact the ability to thread on utility lines remotely. The initial analysis presented during the preliminary design review resulted to the utilization of a double drawbar system. It also showed that the resulting horn displacement was negligible. However, the accurate energy deposition was not available at the time. This analysis was therefore completed for the purpose of addressing some of the issues raised during this preliminary design review and equally ensure that the design objectives has been met.  </a:t>
            </a:r>
          </a:p>
          <a:p>
            <a:endParaRPr lang="en-US" sz="1600" dirty="0"/>
          </a:p>
          <a:p>
            <a:r>
              <a:rPr lang="en-US" sz="1600" dirty="0"/>
              <a:t>The following analysis will be discussed during this presentation;</a:t>
            </a:r>
          </a:p>
          <a:p>
            <a:pPr marL="857250" lvl="1" indent="-400050">
              <a:buFont typeface="+mj-lt"/>
              <a:buAutoNum type="romanUcPeriod"/>
            </a:pPr>
            <a:r>
              <a:rPr lang="en-US" sz="1600" dirty="0"/>
              <a:t>LBNF Horn Utility Support Beam Thermal Analysis</a:t>
            </a:r>
          </a:p>
          <a:p>
            <a:pPr marL="857250" lvl="1" indent="-400050">
              <a:buFont typeface="+mj-lt"/>
              <a:buAutoNum type="romanUcPeriod"/>
            </a:pPr>
            <a:r>
              <a:rPr lang="en-US" sz="1600" dirty="0"/>
              <a:t>LBNF Horn A Structural Offset Analysis 	</a:t>
            </a:r>
          </a:p>
        </p:txBody>
      </p:sp>
      <p:pic>
        <p:nvPicPr>
          <p:cNvPr id="10" name="Picture 9">
            <a:extLst>
              <a:ext uri="{FF2B5EF4-FFF2-40B4-BE49-F238E27FC236}">
                <a16:creationId xmlns:a16="http://schemas.microsoft.com/office/drawing/2014/main" id="{3803B8D5-9443-4705-BDC0-9903720B20F6}"/>
              </a:ext>
            </a:extLst>
          </p:cNvPr>
          <p:cNvPicPr>
            <a:picLocks noChangeAspect="1"/>
          </p:cNvPicPr>
          <p:nvPr/>
        </p:nvPicPr>
        <p:blipFill>
          <a:blip r:embed="rId2"/>
          <a:stretch>
            <a:fillRect/>
          </a:stretch>
        </p:blipFill>
        <p:spPr>
          <a:xfrm>
            <a:off x="4974672" y="4377479"/>
            <a:ext cx="3280095" cy="1759931"/>
          </a:xfrm>
          <a:prstGeom prst="rect">
            <a:avLst/>
          </a:prstGeom>
          <a:ln>
            <a:solidFill>
              <a:schemeClr val="tx1"/>
            </a:solidFill>
          </a:ln>
        </p:spPr>
      </p:pic>
      <p:pic>
        <p:nvPicPr>
          <p:cNvPr id="11" name="Picture 10">
            <a:extLst>
              <a:ext uri="{FF2B5EF4-FFF2-40B4-BE49-F238E27FC236}">
                <a16:creationId xmlns:a16="http://schemas.microsoft.com/office/drawing/2014/main" id="{C4EFEBF9-9241-44E3-8678-E8A9FC47170A}"/>
              </a:ext>
            </a:extLst>
          </p:cNvPr>
          <p:cNvPicPr>
            <a:picLocks noChangeAspect="1"/>
          </p:cNvPicPr>
          <p:nvPr/>
        </p:nvPicPr>
        <p:blipFill>
          <a:blip r:embed="rId3"/>
          <a:stretch>
            <a:fillRect/>
          </a:stretch>
        </p:blipFill>
        <p:spPr>
          <a:xfrm>
            <a:off x="4974671" y="250881"/>
            <a:ext cx="3280095" cy="3866228"/>
          </a:xfrm>
          <a:prstGeom prst="rect">
            <a:avLst/>
          </a:prstGeom>
          <a:ln>
            <a:solidFill>
              <a:schemeClr val="tx1"/>
            </a:solidFill>
          </a:ln>
        </p:spPr>
      </p:pic>
    </p:spTree>
    <p:extLst>
      <p:ext uri="{BB962C8B-B14F-4D97-AF65-F5344CB8AC3E}">
        <p14:creationId xmlns:p14="http://schemas.microsoft.com/office/powerpoint/2010/main" val="319707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Thermal Analysis Setup  </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5</a:t>
            </a:fld>
            <a:endParaRPr lang="en-US" dirty="0"/>
          </a:p>
        </p:txBody>
      </p:sp>
      <p:pic>
        <p:nvPicPr>
          <p:cNvPr id="7" name="Picture 6">
            <a:extLst>
              <a:ext uri="{FF2B5EF4-FFF2-40B4-BE49-F238E27FC236}">
                <a16:creationId xmlns:a16="http://schemas.microsoft.com/office/drawing/2014/main" id="{E14A11B1-98A0-4456-A8DE-17E10F7B7F0A}"/>
              </a:ext>
            </a:extLst>
          </p:cNvPr>
          <p:cNvPicPr>
            <a:picLocks noChangeAspect="1"/>
          </p:cNvPicPr>
          <p:nvPr/>
        </p:nvPicPr>
        <p:blipFill>
          <a:blip r:embed="rId2"/>
          <a:stretch>
            <a:fillRect/>
          </a:stretch>
        </p:blipFill>
        <p:spPr>
          <a:xfrm>
            <a:off x="374573" y="912408"/>
            <a:ext cx="4231416" cy="3230223"/>
          </a:xfrm>
          <a:prstGeom prst="rect">
            <a:avLst/>
          </a:prstGeom>
        </p:spPr>
      </p:pic>
      <p:pic>
        <p:nvPicPr>
          <p:cNvPr id="8" name="Picture 7">
            <a:extLst>
              <a:ext uri="{FF2B5EF4-FFF2-40B4-BE49-F238E27FC236}">
                <a16:creationId xmlns:a16="http://schemas.microsoft.com/office/drawing/2014/main" id="{4DC0F505-955F-45D8-AC33-16C23EF14909}"/>
              </a:ext>
            </a:extLst>
          </p:cNvPr>
          <p:cNvPicPr>
            <a:picLocks noChangeAspect="1"/>
          </p:cNvPicPr>
          <p:nvPr/>
        </p:nvPicPr>
        <p:blipFill>
          <a:blip r:embed="rId3"/>
          <a:stretch>
            <a:fillRect/>
          </a:stretch>
        </p:blipFill>
        <p:spPr>
          <a:xfrm>
            <a:off x="4735648" y="912408"/>
            <a:ext cx="4106640" cy="3230223"/>
          </a:xfrm>
          <a:prstGeom prst="rect">
            <a:avLst/>
          </a:prstGeom>
        </p:spPr>
      </p:pic>
      <p:sp>
        <p:nvSpPr>
          <p:cNvPr id="9" name="TextBox 8">
            <a:extLst>
              <a:ext uri="{FF2B5EF4-FFF2-40B4-BE49-F238E27FC236}">
                <a16:creationId xmlns:a16="http://schemas.microsoft.com/office/drawing/2014/main" id="{68DD8588-E5AF-427E-A0E0-D0F3EA62FB3A}"/>
              </a:ext>
            </a:extLst>
          </p:cNvPr>
          <p:cNvSpPr txBox="1"/>
          <p:nvPr/>
        </p:nvSpPr>
        <p:spPr>
          <a:xfrm>
            <a:off x="261002" y="4353575"/>
            <a:ext cx="8689974" cy="1754326"/>
          </a:xfrm>
          <a:prstGeom prst="rect">
            <a:avLst/>
          </a:prstGeom>
          <a:noFill/>
        </p:spPr>
        <p:txBody>
          <a:bodyPr wrap="square" rtlCol="0">
            <a:spAutoFit/>
          </a:bodyPr>
          <a:lstStyle/>
          <a:p>
            <a:pPr marL="342900" indent="-342900">
              <a:buFont typeface="+mj-lt"/>
              <a:buAutoNum type="arabicPeriod"/>
            </a:pPr>
            <a:r>
              <a:rPr lang="en-US" dirty="0"/>
              <a:t>Convection Coefficient of 10W/m^2 in the surfaces</a:t>
            </a:r>
          </a:p>
          <a:p>
            <a:pPr marL="342900" indent="-342900">
              <a:buFont typeface="+mj-lt"/>
              <a:buAutoNum type="arabicPeriod"/>
            </a:pPr>
            <a:r>
              <a:rPr lang="en-US" dirty="0"/>
              <a:t>Heat flux from the drawbars – Input from Michael Campbell’s Calculation ( File Attached on the Appendix)</a:t>
            </a:r>
          </a:p>
          <a:p>
            <a:pPr marL="342900" indent="-342900">
              <a:buFont typeface="+mj-lt"/>
              <a:buAutoNum type="arabicPeriod"/>
            </a:pPr>
            <a:r>
              <a:rPr lang="en-US" dirty="0"/>
              <a:t>Temperature constraint of 40Deg C on the horn’s surface attached to the hanger pivot clamps </a:t>
            </a:r>
          </a:p>
          <a:p>
            <a:pPr marL="342900" indent="-342900">
              <a:buFont typeface="+mj-lt"/>
              <a:buAutoNum type="arabicPeriod"/>
            </a:pPr>
            <a:endParaRPr lang="en-US" dirty="0"/>
          </a:p>
        </p:txBody>
      </p:sp>
      <p:sp>
        <p:nvSpPr>
          <p:cNvPr id="10" name="TextBox 9">
            <a:extLst>
              <a:ext uri="{FF2B5EF4-FFF2-40B4-BE49-F238E27FC236}">
                <a16:creationId xmlns:a16="http://schemas.microsoft.com/office/drawing/2014/main" id="{66249D73-5F43-4D48-BB08-E23BE4383893}"/>
              </a:ext>
            </a:extLst>
          </p:cNvPr>
          <p:cNvSpPr txBox="1"/>
          <p:nvPr/>
        </p:nvSpPr>
        <p:spPr>
          <a:xfrm>
            <a:off x="261002" y="485031"/>
            <a:ext cx="2096279" cy="369332"/>
          </a:xfrm>
          <a:prstGeom prst="rect">
            <a:avLst/>
          </a:prstGeom>
          <a:noFill/>
        </p:spPr>
        <p:txBody>
          <a:bodyPr wrap="none" rtlCol="0">
            <a:spAutoFit/>
          </a:bodyPr>
          <a:lstStyle/>
          <a:p>
            <a:r>
              <a:rPr lang="en-US" dirty="0"/>
              <a:t>Boundary condition:</a:t>
            </a:r>
          </a:p>
        </p:txBody>
      </p:sp>
    </p:spTree>
    <p:extLst>
      <p:ext uri="{BB962C8B-B14F-4D97-AF65-F5344CB8AC3E}">
        <p14:creationId xmlns:p14="http://schemas.microsoft.com/office/powerpoint/2010/main" val="23239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Thermal Analysis Setup  </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6</a:t>
            </a:fld>
            <a:endParaRPr lang="en-US" dirty="0"/>
          </a:p>
        </p:txBody>
      </p:sp>
      <p:sp>
        <p:nvSpPr>
          <p:cNvPr id="10" name="TextBox 9">
            <a:extLst>
              <a:ext uri="{FF2B5EF4-FFF2-40B4-BE49-F238E27FC236}">
                <a16:creationId xmlns:a16="http://schemas.microsoft.com/office/drawing/2014/main" id="{66249D73-5F43-4D48-BB08-E23BE4383893}"/>
              </a:ext>
            </a:extLst>
          </p:cNvPr>
          <p:cNvSpPr txBox="1"/>
          <p:nvPr/>
        </p:nvSpPr>
        <p:spPr>
          <a:xfrm>
            <a:off x="261002" y="485031"/>
            <a:ext cx="1952971" cy="369332"/>
          </a:xfrm>
          <a:prstGeom prst="rect">
            <a:avLst/>
          </a:prstGeom>
          <a:noFill/>
        </p:spPr>
        <p:txBody>
          <a:bodyPr wrap="none" rtlCol="0">
            <a:spAutoFit/>
          </a:bodyPr>
          <a:lstStyle/>
          <a:p>
            <a:r>
              <a:rPr lang="en-US" dirty="0"/>
              <a:t>Material Selection:</a:t>
            </a:r>
          </a:p>
        </p:txBody>
      </p:sp>
      <p:graphicFrame>
        <p:nvGraphicFramePr>
          <p:cNvPr id="6" name="Table 5">
            <a:extLst>
              <a:ext uri="{FF2B5EF4-FFF2-40B4-BE49-F238E27FC236}">
                <a16:creationId xmlns:a16="http://schemas.microsoft.com/office/drawing/2014/main" id="{567EFC79-5D27-459D-92F1-B27B164F1B02}"/>
              </a:ext>
            </a:extLst>
          </p:cNvPr>
          <p:cNvGraphicFramePr>
            <a:graphicFrameLocks noGrp="1"/>
          </p:cNvGraphicFramePr>
          <p:nvPr>
            <p:extLst>
              <p:ext uri="{D42A27DB-BD31-4B8C-83A1-F6EECF244321}">
                <p14:modId xmlns:p14="http://schemas.microsoft.com/office/powerpoint/2010/main" val="1929800495"/>
              </p:ext>
            </p:extLst>
          </p:nvPr>
        </p:nvGraphicFramePr>
        <p:xfrm>
          <a:off x="363984" y="845097"/>
          <a:ext cx="8650416" cy="1483506"/>
        </p:xfrm>
        <a:graphic>
          <a:graphicData uri="http://schemas.openxmlformats.org/drawingml/2006/table">
            <a:tbl>
              <a:tblPr firstRow="1" bandRow="1">
                <a:tableStyleId>{5C22544A-7EE6-4342-B048-85BDC9FD1C3A}</a:tableStyleId>
              </a:tblPr>
              <a:tblGrid>
                <a:gridCol w="1231586">
                  <a:extLst>
                    <a:ext uri="{9D8B030D-6E8A-4147-A177-3AD203B41FA5}">
                      <a16:colId xmlns:a16="http://schemas.microsoft.com/office/drawing/2014/main" val="1849013497"/>
                    </a:ext>
                  </a:extLst>
                </a:gridCol>
                <a:gridCol w="1633999">
                  <a:extLst>
                    <a:ext uri="{9D8B030D-6E8A-4147-A177-3AD203B41FA5}">
                      <a16:colId xmlns:a16="http://schemas.microsoft.com/office/drawing/2014/main" val="1739149623"/>
                    </a:ext>
                  </a:extLst>
                </a:gridCol>
                <a:gridCol w="1347198">
                  <a:extLst>
                    <a:ext uri="{9D8B030D-6E8A-4147-A177-3AD203B41FA5}">
                      <a16:colId xmlns:a16="http://schemas.microsoft.com/office/drawing/2014/main" val="2799586840"/>
                    </a:ext>
                  </a:extLst>
                </a:gridCol>
                <a:gridCol w="1319025">
                  <a:extLst>
                    <a:ext uri="{9D8B030D-6E8A-4147-A177-3AD203B41FA5}">
                      <a16:colId xmlns:a16="http://schemas.microsoft.com/office/drawing/2014/main" val="3758733912"/>
                    </a:ext>
                  </a:extLst>
                </a:gridCol>
                <a:gridCol w="1559304">
                  <a:extLst>
                    <a:ext uri="{9D8B030D-6E8A-4147-A177-3AD203B41FA5}">
                      <a16:colId xmlns:a16="http://schemas.microsoft.com/office/drawing/2014/main" val="2151518514"/>
                    </a:ext>
                  </a:extLst>
                </a:gridCol>
                <a:gridCol w="1559304">
                  <a:extLst>
                    <a:ext uri="{9D8B030D-6E8A-4147-A177-3AD203B41FA5}">
                      <a16:colId xmlns:a16="http://schemas.microsoft.com/office/drawing/2014/main" val="511554802"/>
                    </a:ext>
                  </a:extLst>
                </a:gridCol>
              </a:tblGrid>
              <a:tr h="660546">
                <a:tc>
                  <a:txBody>
                    <a:bodyPr/>
                    <a:lstStyle/>
                    <a:p>
                      <a:r>
                        <a:rPr lang="en-US" sz="1200" dirty="0"/>
                        <a:t>Material</a:t>
                      </a:r>
                    </a:p>
                  </a:txBody>
                  <a:tcPr/>
                </a:tc>
                <a:tc>
                  <a:txBody>
                    <a:bodyPr/>
                    <a:lstStyle/>
                    <a:p>
                      <a:r>
                        <a:rPr lang="en-US" sz="1200" dirty="0"/>
                        <a:t>Density(g/cc)</a:t>
                      </a:r>
                    </a:p>
                  </a:txBody>
                  <a:tcPr/>
                </a:tc>
                <a:tc>
                  <a:txBody>
                    <a:bodyPr/>
                    <a:lstStyle/>
                    <a:p>
                      <a:r>
                        <a:rPr lang="en-US" sz="1200" dirty="0"/>
                        <a:t>UTS (MPa)</a:t>
                      </a:r>
                    </a:p>
                  </a:txBody>
                  <a:tcPr/>
                </a:tc>
                <a:tc>
                  <a:txBody>
                    <a:bodyPr/>
                    <a:lstStyle/>
                    <a:p>
                      <a:r>
                        <a:rPr lang="en-US" sz="1200" dirty="0"/>
                        <a:t>YTS (MPa)</a:t>
                      </a:r>
                    </a:p>
                  </a:txBody>
                  <a:tcPr/>
                </a:tc>
                <a:tc>
                  <a:txBody>
                    <a:bodyPr/>
                    <a:lstStyle/>
                    <a:p>
                      <a:r>
                        <a:rPr lang="en-US" sz="1200" dirty="0"/>
                        <a:t>Young’s Modulus (GPa)</a:t>
                      </a:r>
                    </a:p>
                  </a:txBody>
                  <a:tcPr/>
                </a:tc>
                <a:tc>
                  <a:txBody>
                    <a:bodyPr/>
                    <a:lstStyle/>
                    <a:p>
                      <a:r>
                        <a:rPr lang="en-US" sz="1200" dirty="0"/>
                        <a:t>Thermal Conductivity (W/mK)</a:t>
                      </a:r>
                    </a:p>
                  </a:txBody>
                  <a:tcPr/>
                </a:tc>
                <a:extLst>
                  <a:ext uri="{0D108BD9-81ED-4DB2-BD59-A6C34878D82A}">
                    <a16:rowId xmlns:a16="http://schemas.microsoft.com/office/drawing/2014/main" val="1737309945"/>
                  </a:ext>
                </a:extLst>
              </a:tr>
              <a:tr h="264218">
                <a:tc>
                  <a:txBody>
                    <a:bodyPr/>
                    <a:lstStyle/>
                    <a:p>
                      <a:r>
                        <a:rPr lang="en-US" sz="1200" dirty="0"/>
                        <a:t>6061-T6</a:t>
                      </a:r>
                    </a:p>
                  </a:txBody>
                  <a:tcPr/>
                </a:tc>
                <a:tc>
                  <a:txBody>
                    <a:bodyPr/>
                    <a:lstStyle/>
                    <a:p>
                      <a:r>
                        <a:rPr lang="en-US" sz="1200" dirty="0"/>
                        <a:t>2.7</a:t>
                      </a:r>
                    </a:p>
                  </a:txBody>
                  <a:tcPr/>
                </a:tc>
                <a:tc>
                  <a:txBody>
                    <a:bodyPr/>
                    <a:lstStyle/>
                    <a:p>
                      <a:r>
                        <a:rPr lang="en-US" sz="1200" dirty="0"/>
                        <a:t>310</a:t>
                      </a:r>
                    </a:p>
                  </a:txBody>
                  <a:tcPr/>
                </a:tc>
                <a:tc>
                  <a:txBody>
                    <a:bodyPr/>
                    <a:lstStyle/>
                    <a:p>
                      <a:r>
                        <a:rPr lang="en-US" sz="1200" dirty="0"/>
                        <a:t>276</a:t>
                      </a:r>
                    </a:p>
                  </a:txBody>
                  <a:tcPr/>
                </a:tc>
                <a:tc>
                  <a:txBody>
                    <a:bodyPr/>
                    <a:lstStyle/>
                    <a:p>
                      <a:r>
                        <a:rPr lang="en-US" sz="1200" dirty="0"/>
                        <a:t>68.9</a:t>
                      </a:r>
                    </a:p>
                  </a:txBody>
                  <a:tcPr/>
                </a:tc>
                <a:tc>
                  <a:txBody>
                    <a:bodyPr/>
                    <a:lstStyle/>
                    <a:p>
                      <a:r>
                        <a:rPr lang="en-US" sz="1200" dirty="0"/>
                        <a:t>167</a:t>
                      </a:r>
                    </a:p>
                  </a:txBody>
                  <a:tcPr/>
                </a:tc>
                <a:extLst>
                  <a:ext uri="{0D108BD9-81ED-4DB2-BD59-A6C34878D82A}">
                    <a16:rowId xmlns:a16="http://schemas.microsoft.com/office/drawing/2014/main" val="658054611"/>
                  </a:ext>
                </a:extLst>
              </a:tr>
              <a:tr h="264218">
                <a:tc>
                  <a:txBody>
                    <a:bodyPr/>
                    <a:lstStyle/>
                    <a:p>
                      <a:r>
                        <a:rPr lang="en-US" sz="1200" dirty="0"/>
                        <a:t>SS304</a:t>
                      </a:r>
                    </a:p>
                  </a:txBody>
                  <a:tcPr/>
                </a:tc>
                <a:tc>
                  <a:txBody>
                    <a:bodyPr/>
                    <a:lstStyle/>
                    <a:p>
                      <a:r>
                        <a:rPr lang="en-US" sz="1200" dirty="0"/>
                        <a:t>8.0</a:t>
                      </a:r>
                    </a:p>
                  </a:txBody>
                  <a:tcPr/>
                </a:tc>
                <a:tc>
                  <a:txBody>
                    <a:bodyPr/>
                    <a:lstStyle/>
                    <a:p>
                      <a:r>
                        <a:rPr lang="en-US" sz="1200" dirty="0"/>
                        <a:t>505</a:t>
                      </a:r>
                    </a:p>
                  </a:txBody>
                  <a:tcPr/>
                </a:tc>
                <a:tc>
                  <a:txBody>
                    <a:bodyPr/>
                    <a:lstStyle/>
                    <a:p>
                      <a:r>
                        <a:rPr lang="en-US" sz="1200" dirty="0"/>
                        <a:t>215</a:t>
                      </a:r>
                    </a:p>
                  </a:txBody>
                  <a:tcPr/>
                </a:tc>
                <a:tc>
                  <a:txBody>
                    <a:bodyPr/>
                    <a:lstStyle/>
                    <a:p>
                      <a:r>
                        <a:rPr lang="en-US" sz="1200" dirty="0"/>
                        <a:t>200</a:t>
                      </a:r>
                    </a:p>
                  </a:txBody>
                  <a:tcPr/>
                </a:tc>
                <a:tc>
                  <a:txBody>
                    <a:bodyPr/>
                    <a:lstStyle/>
                    <a:p>
                      <a:r>
                        <a:rPr lang="en-US" sz="1200" dirty="0"/>
                        <a:t>16.2</a:t>
                      </a:r>
                    </a:p>
                  </a:txBody>
                  <a:tcPr/>
                </a:tc>
                <a:extLst>
                  <a:ext uri="{0D108BD9-81ED-4DB2-BD59-A6C34878D82A}">
                    <a16:rowId xmlns:a16="http://schemas.microsoft.com/office/drawing/2014/main" val="3570561696"/>
                  </a:ext>
                </a:extLst>
              </a:tr>
              <a:tr h="264218">
                <a:tc>
                  <a:txBody>
                    <a:bodyPr/>
                    <a:lstStyle/>
                    <a:p>
                      <a:r>
                        <a:rPr lang="en-US" sz="1200" dirty="0"/>
                        <a:t>Ti 6Al 4V</a:t>
                      </a:r>
                    </a:p>
                  </a:txBody>
                  <a:tcPr/>
                </a:tc>
                <a:tc>
                  <a:txBody>
                    <a:bodyPr/>
                    <a:lstStyle/>
                    <a:p>
                      <a:r>
                        <a:rPr lang="en-US" sz="1200" dirty="0"/>
                        <a:t>4.43</a:t>
                      </a:r>
                    </a:p>
                  </a:txBody>
                  <a:tcPr/>
                </a:tc>
                <a:tc>
                  <a:txBody>
                    <a:bodyPr/>
                    <a:lstStyle/>
                    <a:p>
                      <a:r>
                        <a:rPr lang="en-US" sz="1200" dirty="0"/>
                        <a:t>900</a:t>
                      </a:r>
                    </a:p>
                  </a:txBody>
                  <a:tcPr/>
                </a:tc>
                <a:tc>
                  <a:txBody>
                    <a:bodyPr/>
                    <a:lstStyle/>
                    <a:p>
                      <a:r>
                        <a:rPr lang="en-US" sz="1200" dirty="0"/>
                        <a:t>830</a:t>
                      </a:r>
                    </a:p>
                  </a:txBody>
                  <a:tcPr/>
                </a:tc>
                <a:tc>
                  <a:txBody>
                    <a:bodyPr/>
                    <a:lstStyle/>
                    <a:p>
                      <a:r>
                        <a:rPr lang="en-US" sz="1200" dirty="0"/>
                        <a:t>114</a:t>
                      </a:r>
                    </a:p>
                  </a:txBody>
                  <a:tcPr/>
                </a:tc>
                <a:tc>
                  <a:txBody>
                    <a:bodyPr/>
                    <a:lstStyle/>
                    <a:p>
                      <a:r>
                        <a:rPr lang="en-US" sz="1200" dirty="0"/>
                        <a:t>6.7</a:t>
                      </a:r>
                    </a:p>
                  </a:txBody>
                  <a:tcPr/>
                </a:tc>
                <a:extLst>
                  <a:ext uri="{0D108BD9-81ED-4DB2-BD59-A6C34878D82A}">
                    <a16:rowId xmlns:a16="http://schemas.microsoft.com/office/drawing/2014/main" val="4015511581"/>
                  </a:ext>
                </a:extLst>
              </a:tr>
            </a:tbl>
          </a:graphicData>
        </a:graphic>
      </p:graphicFrame>
      <p:grpSp>
        <p:nvGrpSpPr>
          <p:cNvPr id="46" name="Group 45">
            <a:extLst>
              <a:ext uri="{FF2B5EF4-FFF2-40B4-BE49-F238E27FC236}">
                <a16:creationId xmlns:a16="http://schemas.microsoft.com/office/drawing/2014/main" id="{E1B0FA41-234A-468C-A466-E191AE0C4339}"/>
              </a:ext>
            </a:extLst>
          </p:cNvPr>
          <p:cNvGrpSpPr/>
          <p:nvPr/>
        </p:nvGrpSpPr>
        <p:grpSpPr>
          <a:xfrm>
            <a:off x="543984" y="3827329"/>
            <a:ext cx="7836816" cy="2328363"/>
            <a:chOff x="363984" y="3402837"/>
            <a:chExt cx="8523496" cy="2843265"/>
          </a:xfrm>
        </p:grpSpPr>
        <p:pic>
          <p:nvPicPr>
            <p:cNvPr id="7" name="Picture 6">
              <a:extLst>
                <a:ext uri="{FF2B5EF4-FFF2-40B4-BE49-F238E27FC236}">
                  <a16:creationId xmlns:a16="http://schemas.microsoft.com/office/drawing/2014/main" id="{1B21BA34-652A-4788-B7C5-F3DA62711A29}"/>
                </a:ext>
              </a:extLst>
            </p:cNvPr>
            <p:cNvPicPr>
              <a:picLocks noChangeAspect="1"/>
            </p:cNvPicPr>
            <p:nvPr/>
          </p:nvPicPr>
          <p:blipFill>
            <a:blip r:embed="rId2"/>
            <a:stretch>
              <a:fillRect/>
            </a:stretch>
          </p:blipFill>
          <p:spPr>
            <a:xfrm>
              <a:off x="2001976" y="3402837"/>
              <a:ext cx="4647400" cy="2843265"/>
            </a:xfrm>
            <a:prstGeom prst="rect">
              <a:avLst/>
            </a:prstGeom>
          </p:spPr>
        </p:pic>
        <p:cxnSp>
          <p:nvCxnSpPr>
            <p:cNvPr id="9" name="Straight Arrow Connector 8">
              <a:extLst>
                <a:ext uri="{FF2B5EF4-FFF2-40B4-BE49-F238E27FC236}">
                  <a16:creationId xmlns:a16="http://schemas.microsoft.com/office/drawing/2014/main" id="{64176B90-5946-4F28-960F-3F9DAB849DD6}"/>
                </a:ext>
              </a:extLst>
            </p:cNvPr>
            <p:cNvCxnSpPr>
              <a:cxnSpLocks/>
            </p:cNvCxnSpPr>
            <p:nvPr/>
          </p:nvCxnSpPr>
          <p:spPr>
            <a:xfrm flipH="1">
              <a:off x="5681711" y="4012272"/>
              <a:ext cx="1966400" cy="68401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AD64F9D-732A-47BE-BD73-79D8F5E2E9EC}"/>
                </a:ext>
              </a:extLst>
            </p:cNvPr>
            <p:cNvCxnSpPr>
              <a:cxnSpLocks/>
            </p:cNvCxnSpPr>
            <p:nvPr/>
          </p:nvCxnSpPr>
          <p:spPr>
            <a:xfrm flipH="1">
              <a:off x="5919219" y="4012272"/>
              <a:ext cx="172889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B73A827-AD50-4126-A609-8F90D6EDB36E}"/>
                </a:ext>
              </a:extLst>
            </p:cNvPr>
            <p:cNvCxnSpPr>
              <a:cxnSpLocks/>
              <a:stCxn id="32" idx="3"/>
            </p:cNvCxnSpPr>
            <p:nvPr/>
          </p:nvCxnSpPr>
          <p:spPr>
            <a:xfrm flipV="1">
              <a:off x="1823329" y="3864189"/>
              <a:ext cx="3414496" cy="1308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FBC2ACD-FB02-4D26-AF40-D3BA5273BA36}"/>
                </a:ext>
              </a:extLst>
            </p:cNvPr>
            <p:cNvCxnSpPr>
              <a:cxnSpLocks/>
              <a:stCxn id="32" idx="3"/>
            </p:cNvCxnSpPr>
            <p:nvPr/>
          </p:nvCxnSpPr>
          <p:spPr>
            <a:xfrm>
              <a:off x="1823329" y="3877271"/>
              <a:ext cx="1638962" cy="46391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F9C11A9-EA3B-4733-8094-528FB860D4D4}"/>
                </a:ext>
              </a:extLst>
            </p:cNvPr>
            <p:cNvCxnSpPr>
              <a:cxnSpLocks/>
            </p:cNvCxnSpPr>
            <p:nvPr/>
          </p:nvCxnSpPr>
          <p:spPr>
            <a:xfrm flipH="1">
              <a:off x="6276513" y="4012272"/>
              <a:ext cx="1371598" cy="2078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735819F0-3F64-4877-9FB9-458F4F9726DE}"/>
                </a:ext>
              </a:extLst>
            </p:cNvPr>
            <p:cNvCxnSpPr/>
            <p:nvPr/>
          </p:nvCxnSpPr>
          <p:spPr>
            <a:xfrm flipV="1">
              <a:off x="1237487" y="4598633"/>
              <a:ext cx="1825309" cy="1597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33E6D113-6A66-446E-BEF9-B5ECDB307144}"/>
                </a:ext>
              </a:extLst>
            </p:cNvPr>
            <p:cNvSpPr txBox="1"/>
            <p:nvPr/>
          </p:nvSpPr>
          <p:spPr>
            <a:xfrm>
              <a:off x="363984" y="4573765"/>
              <a:ext cx="973280" cy="369332"/>
            </a:xfrm>
            <a:prstGeom prst="rect">
              <a:avLst/>
            </a:prstGeom>
            <a:noFill/>
          </p:spPr>
          <p:txBody>
            <a:bodyPr wrap="none" rtlCol="0">
              <a:spAutoFit/>
            </a:bodyPr>
            <a:lstStyle/>
            <a:p>
              <a:r>
                <a:rPr lang="en-US" dirty="0"/>
                <a:t>PZ-MGO</a:t>
              </a:r>
            </a:p>
          </p:txBody>
        </p:sp>
        <p:sp>
          <p:nvSpPr>
            <p:cNvPr id="32" name="TextBox 31">
              <a:extLst>
                <a:ext uri="{FF2B5EF4-FFF2-40B4-BE49-F238E27FC236}">
                  <a16:creationId xmlns:a16="http://schemas.microsoft.com/office/drawing/2014/main" id="{D694FBE4-C656-45D6-97D3-11A6687B276D}"/>
                </a:ext>
              </a:extLst>
            </p:cNvPr>
            <p:cNvSpPr txBox="1"/>
            <p:nvPr/>
          </p:nvSpPr>
          <p:spPr>
            <a:xfrm>
              <a:off x="1076009" y="3692605"/>
              <a:ext cx="747320" cy="369332"/>
            </a:xfrm>
            <a:prstGeom prst="rect">
              <a:avLst/>
            </a:prstGeom>
            <a:noFill/>
          </p:spPr>
          <p:txBody>
            <a:bodyPr wrap="none" rtlCol="0">
              <a:spAutoFit/>
            </a:bodyPr>
            <a:lstStyle/>
            <a:p>
              <a:r>
                <a:rPr lang="en-US" dirty="0"/>
                <a:t>SS304</a:t>
              </a:r>
            </a:p>
          </p:txBody>
        </p:sp>
        <p:cxnSp>
          <p:nvCxnSpPr>
            <p:cNvPr id="34" name="Straight Arrow Connector 33">
              <a:extLst>
                <a:ext uri="{FF2B5EF4-FFF2-40B4-BE49-F238E27FC236}">
                  <a16:creationId xmlns:a16="http://schemas.microsoft.com/office/drawing/2014/main" id="{72EC18C6-827F-46DE-B4BA-C93C33DCFCFC}"/>
                </a:ext>
              </a:extLst>
            </p:cNvPr>
            <p:cNvCxnSpPr>
              <a:cxnSpLocks/>
            </p:cNvCxnSpPr>
            <p:nvPr/>
          </p:nvCxnSpPr>
          <p:spPr>
            <a:xfrm flipH="1" flipV="1">
              <a:off x="5619565" y="4943098"/>
              <a:ext cx="2028546" cy="14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42147E9-CEFF-4417-9791-EB9D8F82EDF5}"/>
                </a:ext>
              </a:extLst>
            </p:cNvPr>
            <p:cNvSpPr txBox="1"/>
            <p:nvPr/>
          </p:nvSpPr>
          <p:spPr>
            <a:xfrm>
              <a:off x="7648111" y="4769791"/>
              <a:ext cx="747320" cy="369332"/>
            </a:xfrm>
            <a:prstGeom prst="rect">
              <a:avLst/>
            </a:prstGeom>
            <a:noFill/>
          </p:spPr>
          <p:txBody>
            <a:bodyPr wrap="none" rtlCol="0">
              <a:spAutoFit/>
            </a:bodyPr>
            <a:lstStyle/>
            <a:p>
              <a:r>
                <a:rPr lang="en-US" dirty="0"/>
                <a:t>SS304</a:t>
              </a:r>
            </a:p>
          </p:txBody>
        </p:sp>
        <p:sp>
          <p:nvSpPr>
            <p:cNvPr id="37" name="TextBox 36">
              <a:extLst>
                <a:ext uri="{FF2B5EF4-FFF2-40B4-BE49-F238E27FC236}">
                  <a16:creationId xmlns:a16="http://schemas.microsoft.com/office/drawing/2014/main" id="{354AF396-50CF-4FF0-A8B2-CABCDE05062D}"/>
                </a:ext>
              </a:extLst>
            </p:cNvPr>
            <p:cNvSpPr txBox="1"/>
            <p:nvPr/>
          </p:nvSpPr>
          <p:spPr>
            <a:xfrm>
              <a:off x="7598345" y="3832842"/>
              <a:ext cx="1289135" cy="369332"/>
            </a:xfrm>
            <a:prstGeom prst="rect">
              <a:avLst/>
            </a:prstGeom>
            <a:noFill/>
          </p:spPr>
          <p:txBody>
            <a:bodyPr wrap="none" rtlCol="0">
              <a:spAutoFit/>
            </a:bodyPr>
            <a:lstStyle/>
            <a:p>
              <a:r>
                <a:rPr lang="en-US" dirty="0"/>
                <a:t>Al 6061 –T6</a:t>
              </a:r>
            </a:p>
          </p:txBody>
        </p:sp>
        <p:cxnSp>
          <p:nvCxnSpPr>
            <p:cNvPr id="39" name="Straight Arrow Connector 38">
              <a:extLst>
                <a:ext uri="{FF2B5EF4-FFF2-40B4-BE49-F238E27FC236}">
                  <a16:creationId xmlns:a16="http://schemas.microsoft.com/office/drawing/2014/main" id="{16E59BA0-DCF2-40E4-B262-66495B81041D}"/>
                </a:ext>
              </a:extLst>
            </p:cNvPr>
            <p:cNvCxnSpPr>
              <a:cxnSpLocks/>
              <a:stCxn id="32" idx="3"/>
            </p:cNvCxnSpPr>
            <p:nvPr/>
          </p:nvCxnSpPr>
          <p:spPr>
            <a:xfrm>
              <a:off x="1823329" y="3877271"/>
              <a:ext cx="600275" cy="47700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aphicFrame>
        <p:nvGraphicFramePr>
          <p:cNvPr id="45" name="Table 44">
            <a:extLst>
              <a:ext uri="{FF2B5EF4-FFF2-40B4-BE49-F238E27FC236}">
                <a16:creationId xmlns:a16="http://schemas.microsoft.com/office/drawing/2014/main" id="{85017DE6-94FA-46F0-8C83-C766BB7A2AB0}"/>
              </a:ext>
            </a:extLst>
          </p:cNvPr>
          <p:cNvGraphicFramePr>
            <a:graphicFrameLocks noGrp="1"/>
          </p:cNvGraphicFramePr>
          <p:nvPr>
            <p:extLst>
              <p:ext uri="{D42A27DB-BD31-4B8C-83A1-F6EECF244321}">
                <p14:modId xmlns:p14="http://schemas.microsoft.com/office/powerpoint/2010/main" val="3472978176"/>
              </p:ext>
            </p:extLst>
          </p:nvPr>
        </p:nvGraphicFramePr>
        <p:xfrm>
          <a:off x="363984" y="2603456"/>
          <a:ext cx="8650418" cy="1097280"/>
        </p:xfrm>
        <a:graphic>
          <a:graphicData uri="http://schemas.openxmlformats.org/drawingml/2006/table">
            <a:tbl>
              <a:tblPr firstRow="1" bandRow="1">
                <a:tableStyleId>{5C22544A-7EE6-4342-B048-85BDC9FD1C3A}</a:tableStyleId>
              </a:tblPr>
              <a:tblGrid>
                <a:gridCol w="1235774">
                  <a:extLst>
                    <a:ext uri="{9D8B030D-6E8A-4147-A177-3AD203B41FA5}">
                      <a16:colId xmlns:a16="http://schemas.microsoft.com/office/drawing/2014/main" val="1940708726"/>
                    </a:ext>
                  </a:extLst>
                </a:gridCol>
                <a:gridCol w="1235774">
                  <a:extLst>
                    <a:ext uri="{9D8B030D-6E8A-4147-A177-3AD203B41FA5}">
                      <a16:colId xmlns:a16="http://schemas.microsoft.com/office/drawing/2014/main" val="1532035849"/>
                    </a:ext>
                  </a:extLst>
                </a:gridCol>
                <a:gridCol w="1235774">
                  <a:extLst>
                    <a:ext uri="{9D8B030D-6E8A-4147-A177-3AD203B41FA5}">
                      <a16:colId xmlns:a16="http://schemas.microsoft.com/office/drawing/2014/main" val="2643559648"/>
                    </a:ext>
                  </a:extLst>
                </a:gridCol>
                <a:gridCol w="1235774">
                  <a:extLst>
                    <a:ext uri="{9D8B030D-6E8A-4147-A177-3AD203B41FA5}">
                      <a16:colId xmlns:a16="http://schemas.microsoft.com/office/drawing/2014/main" val="3234779598"/>
                    </a:ext>
                  </a:extLst>
                </a:gridCol>
                <a:gridCol w="1235774">
                  <a:extLst>
                    <a:ext uri="{9D8B030D-6E8A-4147-A177-3AD203B41FA5}">
                      <a16:colId xmlns:a16="http://schemas.microsoft.com/office/drawing/2014/main" val="58860807"/>
                    </a:ext>
                  </a:extLst>
                </a:gridCol>
                <a:gridCol w="1235774">
                  <a:extLst>
                    <a:ext uri="{9D8B030D-6E8A-4147-A177-3AD203B41FA5}">
                      <a16:colId xmlns:a16="http://schemas.microsoft.com/office/drawing/2014/main" val="1433791010"/>
                    </a:ext>
                  </a:extLst>
                </a:gridCol>
                <a:gridCol w="1235774">
                  <a:extLst>
                    <a:ext uri="{9D8B030D-6E8A-4147-A177-3AD203B41FA5}">
                      <a16:colId xmlns:a16="http://schemas.microsoft.com/office/drawing/2014/main" val="3503110881"/>
                    </a:ext>
                  </a:extLst>
                </a:gridCol>
              </a:tblGrid>
              <a:tr h="370840">
                <a:tc>
                  <a:txBody>
                    <a:bodyPr/>
                    <a:lstStyle/>
                    <a:p>
                      <a:r>
                        <a:rPr lang="en-US" sz="1200" dirty="0"/>
                        <a:t>Material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Density(g/cc)</a:t>
                      </a:r>
                    </a:p>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Flexural Strength (MPa)</a:t>
                      </a:r>
                    </a:p>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Compressive Strength (MPa)</a:t>
                      </a:r>
                    </a:p>
                    <a:p>
                      <a:endParaRPr lang="en-US" sz="1200" dirty="0"/>
                    </a:p>
                  </a:txBody>
                  <a:tcPr/>
                </a:tc>
                <a:tc>
                  <a:txBody>
                    <a:bodyPr/>
                    <a:lstStyle/>
                    <a:p>
                      <a:r>
                        <a:rPr lang="en-US" sz="1200" dirty="0"/>
                        <a:t>Poison Ratio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Young’s Modulus (GPa)</a:t>
                      </a:r>
                    </a:p>
                    <a:p>
                      <a:endParaRPr lang="en-US" sz="1200" dirty="0"/>
                    </a:p>
                  </a:txBody>
                  <a:tcPr/>
                </a:tc>
                <a:tc>
                  <a:txBody>
                    <a:bodyPr/>
                    <a:lstStyle/>
                    <a:p>
                      <a:r>
                        <a:rPr lang="en-US" sz="1200" dirty="0"/>
                        <a:t>Thermal Conductivity (W/mK)</a:t>
                      </a:r>
                    </a:p>
                  </a:txBody>
                  <a:tcPr/>
                </a:tc>
                <a:extLst>
                  <a:ext uri="{0D108BD9-81ED-4DB2-BD59-A6C34878D82A}">
                    <a16:rowId xmlns:a16="http://schemas.microsoft.com/office/drawing/2014/main" val="88611868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PSZ-MGO</a:t>
                      </a:r>
                    </a:p>
                    <a:p>
                      <a:endParaRPr lang="en-US" sz="1200" dirty="0"/>
                    </a:p>
                  </a:txBody>
                  <a:tcPr/>
                </a:tc>
                <a:tc>
                  <a:txBody>
                    <a:bodyPr/>
                    <a:lstStyle/>
                    <a:p>
                      <a:r>
                        <a:rPr lang="en-US" sz="1200" dirty="0"/>
                        <a:t>5.72</a:t>
                      </a:r>
                    </a:p>
                  </a:txBody>
                  <a:tcPr/>
                </a:tc>
                <a:tc>
                  <a:txBody>
                    <a:bodyPr/>
                    <a:lstStyle/>
                    <a:p>
                      <a:r>
                        <a:rPr lang="en-US" sz="1200" dirty="0"/>
                        <a:t>900</a:t>
                      </a:r>
                    </a:p>
                  </a:txBody>
                  <a:tcPr/>
                </a:tc>
                <a:tc>
                  <a:txBody>
                    <a:bodyPr/>
                    <a:lstStyle/>
                    <a:p>
                      <a:r>
                        <a:rPr lang="en-US" sz="1200" dirty="0"/>
                        <a:t>1970</a:t>
                      </a:r>
                    </a:p>
                  </a:txBody>
                  <a:tcPr/>
                </a:tc>
                <a:tc>
                  <a:txBody>
                    <a:bodyPr/>
                    <a:lstStyle/>
                    <a:p>
                      <a:r>
                        <a:rPr lang="en-US" sz="1200" dirty="0"/>
                        <a:t>0.3</a:t>
                      </a:r>
                    </a:p>
                  </a:txBody>
                  <a:tcPr/>
                </a:tc>
                <a:tc>
                  <a:txBody>
                    <a:bodyPr/>
                    <a:lstStyle/>
                    <a:p>
                      <a:r>
                        <a:rPr lang="en-US" sz="1200" dirty="0"/>
                        <a:t>200</a:t>
                      </a:r>
                    </a:p>
                  </a:txBody>
                  <a:tcPr/>
                </a:tc>
                <a:tc>
                  <a:txBody>
                    <a:bodyPr/>
                    <a:lstStyle/>
                    <a:p>
                      <a:r>
                        <a:rPr lang="en-US" sz="1200" dirty="0"/>
                        <a:t>2.8</a:t>
                      </a:r>
                    </a:p>
                  </a:txBody>
                  <a:tcPr/>
                </a:tc>
                <a:extLst>
                  <a:ext uri="{0D108BD9-81ED-4DB2-BD59-A6C34878D82A}">
                    <a16:rowId xmlns:a16="http://schemas.microsoft.com/office/drawing/2014/main" val="3350456313"/>
                  </a:ext>
                </a:extLst>
              </a:tr>
            </a:tbl>
          </a:graphicData>
        </a:graphic>
      </p:graphicFrame>
    </p:spTree>
    <p:extLst>
      <p:ext uri="{BB962C8B-B14F-4D97-AF65-F5344CB8AC3E}">
        <p14:creationId xmlns:p14="http://schemas.microsoft.com/office/powerpoint/2010/main" val="419076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Analysis Results: Max Temperature</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7</a:t>
            </a:fld>
            <a:endParaRPr lang="en-US" dirty="0"/>
          </a:p>
        </p:txBody>
      </p:sp>
      <p:pic>
        <p:nvPicPr>
          <p:cNvPr id="6" name="Picture 5">
            <a:extLst>
              <a:ext uri="{FF2B5EF4-FFF2-40B4-BE49-F238E27FC236}">
                <a16:creationId xmlns:a16="http://schemas.microsoft.com/office/drawing/2014/main" id="{6AAD2924-B9D0-4436-9E84-86BE171CE65C}"/>
              </a:ext>
            </a:extLst>
          </p:cNvPr>
          <p:cNvPicPr>
            <a:picLocks noChangeAspect="1"/>
          </p:cNvPicPr>
          <p:nvPr/>
        </p:nvPicPr>
        <p:blipFill>
          <a:blip r:embed="rId2"/>
          <a:stretch>
            <a:fillRect/>
          </a:stretch>
        </p:blipFill>
        <p:spPr>
          <a:xfrm>
            <a:off x="301713" y="573869"/>
            <a:ext cx="8540575" cy="4397488"/>
          </a:xfrm>
          <a:prstGeom prst="rect">
            <a:avLst/>
          </a:prstGeom>
        </p:spPr>
      </p:pic>
      <p:sp>
        <p:nvSpPr>
          <p:cNvPr id="7" name="TextBox 6">
            <a:extLst>
              <a:ext uri="{FF2B5EF4-FFF2-40B4-BE49-F238E27FC236}">
                <a16:creationId xmlns:a16="http://schemas.microsoft.com/office/drawing/2014/main" id="{CBE5AE47-B37D-4513-9D62-AB27679DA352}"/>
              </a:ext>
            </a:extLst>
          </p:cNvPr>
          <p:cNvSpPr txBox="1"/>
          <p:nvPr/>
        </p:nvSpPr>
        <p:spPr>
          <a:xfrm>
            <a:off x="301713" y="5141936"/>
            <a:ext cx="8540575" cy="923330"/>
          </a:xfrm>
          <a:prstGeom prst="rect">
            <a:avLst/>
          </a:prstGeom>
          <a:noFill/>
        </p:spPr>
        <p:txBody>
          <a:bodyPr wrap="square" rtlCol="0">
            <a:spAutoFit/>
          </a:bodyPr>
          <a:lstStyle/>
          <a:p>
            <a:r>
              <a:rPr lang="en-US" dirty="0"/>
              <a:t>Due to the high EDEP on the downstream side, the maximum temperature is on the zirconia ceramic on the downstream end. This is as a result of its lower thermal conductivity compared to steel and aluminum.</a:t>
            </a:r>
          </a:p>
        </p:txBody>
      </p:sp>
    </p:spTree>
    <p:extLst>
      <p:ext uri="{BB962C8B-B14F-4D97-AF65-F5344CB8AC3E}">
        <p14:creationId xmlns:p14="http://schemas.microsoft.com/office/powerpoint/2010/main" val="5604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D7B6-9FE0-4F46-A2C0-BDA085ADA7C9}"/>
              </a:ext>
            </a:extLst>
          </p:cNvPr>
          <p:cNvSpPr>
            <a:spLocks noGrp="1"/>
          </p:cNvSpPr>
          <p:nvPr>
            <p:ph type="title"/>
          </p:nvPr>
        </p:nvSpPr>
        <p:spPr/>
        <p:txBody>
          <a:bodyPr/>
          <a:lstStyle/>
          <a:p>
            <a:r>
              <a:rPr lang="en-US" dirty="0"/>
              <a:t>Analysis Results: Max Temperature</a:t>
            </a:r>
          </a:p>
        </p:txBody>
      </p:sp>
      <p:sp>
        <p:nvSpPr>
          <p:cNvPr id="3" name="Date Placeholder 2">
            <a:extLst>
              <a:ext uri="{FF2B5EF4-FFF2-40B4-BE49-F238E27FC236}">
                <a16:creationId xmlns:a16="http://schemas.microsoft.com/office/drawing/2014/main" id="{F7EE7620-10D8-4958-93E3-33BE1E742C79}"/>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F27557D6-34C2-4430-822C-5B4602985015}"/>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6E605089-EC56-4124-BFEF-62A3A4D34BDC}"/>
              </a:ext>
            </a:extLst>
          </p:cNvPr>
          <p:cNvSpPr>
            <a:spLocks noGrp="1"/>
          </p:cNvSpPr>
          <p:nvPr>
            <p:ph type="sldNum" sz="quarter" idx="15"/>
          </p:nvPr>
        </p:nvSpPr>
        <p:spPr/>
        <p:txBody>
          <a:bodyPr/>
          <a:lstStyle/>
          <a:p>
            <a:pPr>
              <a:defRPr/>
            </a:pPr>
            <a:fld id="{98AA3EDC-84CE-5D44-955B-22A59AD27526}" type="slidenum">
              <a:rPr lang="en-US" smtClean="0"/>
              <a:pPr>
                <a:defRPr/>
              </a:pPr>
              <a:t>8</a:t>
            </a:fld>
            <a:endParaRPr lang="en-US" dirty="0"/>
          </a:p>
        </p:txBody>
      </p:sp>
      <p:pic>
        <p:nvPicPr>
          <p:cNvPr id="10" name="Content Placeholder 9">
            <a:extLst>
              <a:ext uri="{FF2B5EF4-FFF2-40B4-BE49-F238E27FC236}">
                <a16:creationId xmlns:a16="http://schemas.microsoft.com/office/drawing/2014/main" id="{161FCF8D-0EEA-43AF-9CAD-4CC10E51902D}"/>
              </a:ext>
            </a:extLst>
          </p:cNvPr>
          <p:cNvPicPr>
            <a:picLocks noGrp="1" noChangeAspect="1"/>
          </p:cNvPicPr>
          <p:nvPr>
            <p:ph idx="16"/>
          </p:nvPr>
        </p:nvPicPr>
        <p:blipFill>
          <a:blip r:embed="rId2"/>
          <a:stretch>
            <a:fillRect/>
          </a:stretch>
        </p:blipFill>
        <p:spPr>
          <a:xfrm>
            <a:off x="4827236" y="829877"/>
            <a:ext cx="3923064" cy="4846638"/>
          </a:xfrm>
          <a:prstGeom prst="rect">
            <a:avLst/>
          </a:prstGeom>
        </p:spPr>
      </p:pic>
      <p:pic>
        <p:nvPicPr>
          <p:cNvPr id="9" name="Content Placeholder 8">
            <a:extLst>
              <a:ext uri="{FF2B5EF4-FFF2-40B4-BE49-F238E27FC236}">
                <a16:creationId xmlns:a16="http://schemas.microsoft.com/office/drawing/2014/main" id="{85A40093-7395-43CC-B129-F7FE361C72B9}"/>
              </a:ext>
            </a:extLst>
          </p:cNvPr>
          <p:cNvPicPr>
            <a:picLocks noGrp="1" noChangeAspect="1"/>
          </p:cNvPicPr>
          <p:nvPr>
            <p:ph idx="17"/>
          </p:nvPr>
        </p:nvPicPr>
        <p:blipFill rotWithShape="1">
          <a:blip r:embed="rId3"/>
          <a:srcRect t="19329"/>
          <a:stretch/>
        </p:blipFill>
        <p:spPr>
          <a:xfrm>
            <a:off x="454023" y="829877"/>
            <a:ext cx="3862741" cy="4846638"/>
          </a:xfrm>
          <a:prstGeom prst="rect">
            <a:avLst/>
          </a:prstGeom>
        </p:spPr>
      </p:pic>
      <p:sp>
        <p:nvSpPr>
          <p:cNvPr id="6" name="TextBox 5">
            <a:extLst>
              <a:ext uri="{FF2B5EF4-FFF2-40B4-BE49-F238E27FC236}">
                <a16:creationId xmlns:a16="http://schemas.microsoft.com/office/drawing/2014/main" id="{06C4451E-228E-49D2-87D9-E7BF286BB3A1}"/>
              </a:ext>
            </a:extLst>
          </p:cNvPr>
          <p:cNvSpPr txBox="1"/>
          <p:nvPr/>
        </p:nvSpPr>
        <p:spPr>
          <a:xfrm>
            <a:off x="368423" y="5704451"/>
            <a:ext cx="8381877" cy="646331"/>
          </a:xfrm>
          <a:prstGeom prst="rect">
            <a:avLst/>
          </a:prstGeom>
          <a:noFill/>
        </p:spPr>
        <p:txBody>
          <a:bodyPr wrap="square" rtlCol="0">
            <a:spAutoFit/>
          </a:bodyPr>
          <a:lstStyle/>
          <a:p>
            <a:r>
              <a:rPr lang="en-US" dirty="0"/>
              <a:t>The images above shows the max temperatures recorded on the upstream end (on the left) and downstream end (on the right) of Horn A hangers</a:t>
            </a:r>
          </a:p>
        </p:txBody>
      </p:sp>
    </p:spTree>
    <p:extLst>
      <p:ext uri="{BB962C8B-B14F-4D97-AF65-F5344CB8AC3E}">
        <p14:creationId xmlns:p14="http://schemas.microsoft.com/office/powerpoint/2010/main" val="321954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D7B6-9FE0-4F46-A2C0-BDA085ADA7C9}"/>
              </a:ext>
            </a:extLst>
          </p:cNvPr>
          <p:cNvSpPr>
            <a:spLocks noGrp="1"/>
          </p:cNvSpPr>
          <p:nvPr>
            <p:ph type="title"/>
          </p:nvPr>
        </p:nvSpPr>
        <p:spPr/>
        <p:txBody>
          <a:bodyPr/>
          <a:lstStyle/>
          <a:p>
            <a:r>
              <a:rPr lang="en-US" dirty="0"/>
              <a:t>Analysis Results: Max Temperature (Downstream End)</a:t>
            </a:r>
          </a:p>
        </p:txBody>
      </p:sp>
      <p:sp>
        <p:nvSpPr>
          <p:cNvPr id="3" name="Date Placeholder 2">
            <a:extLst>
              <a:ext uri="{FF2B5EF4-FFF2-40B4-BE49-F238E27FC236}">
                <a16:creationId xmlns:a16="http://schemas.microsoft.com/office/drawing/2014/main" id="{F7EE7620-10D8-4958-93E3-33BE1E742C79}"/>
              </a:ext>
            </a:extLst>
          </p:cNvPr>
          <p:cNvSpPr>
            <a:spLocks noGrp="1"/>
          </p:cNvSpPr>
          <p:nvPr>
            <p:ph type="dt" sz="half" idx="13"/>
          </p:nvPr>
        </p:nvSpPr>
        <p:spPr/>
        <p:txBody>
          <a:bodyPr/>
          <a:lstStyle/>
          <a:p>
            <a:pPr>
              <a:defRPr/>
            </a:pPr>
            <a:r>
              <a:rPr lang="en-US" dirty="0"/>
              <a:t>01.28.21</a:t>
            </a:r>
          </a:p>
        </p:txBody>
      </p:sp>
      <p:sp>
        <p:nvSpPr>
          <p:cNvPr id="4" name="Footer Placeholder 3">
            <a:extLst>
              <a:ext uri="{FF2B5EF4-FFF2-40B4-BE49-F238E27FC236}">
                <a16:creationId xmlns:a16="http://schemas.microsoft.com/office/drawing/2014/main" id="{F27557D6-34C2-4430-822C-5B4602985015}"/>
              </a:ext>
            </a:extLst>
          </p:cNvPr>
          <p:cNvSpPr>
            <a:spLocks noGrp="1"/>
          </p:cNvSpPr>
          <p:nvPr>
            <p:ph type="ftr" sz="quarter" idx="14"/>
          </p:nvPr>
        </p:nvSpPr>
        <p:spPr/>
        <p:txBody>
          <a:bodyPr/>
          <a:lstStyle/>
          <a:p>
            <a:pPr>
              <a:defRPr/>
            </a:pPr>
            <a:r>
              <a:rPr lang="en-US" dirty="0"/>
              <a:t>Nnamdi Agbo| Final Design Review – Horn A Hanger Analysis</a:t>
            </a:r>
          </a:p>
        </p:txBody>
      </p:sp>
      <p:sp>
        <p:nvSpPr>
          <p:cNvPr id="5" name="Slide Number Placeholder 4">
            <a:extLst>
              <a:ext uri="{FF2B5EF4-FFF2-40B4-BE49-F238E27FC236}">
                <a16:creationId xmlns:a16="http://schemas.microsoft.com/office/drawing/2014/main" id="{6E605089-EC56-4124-BFEF-62A3A4D34BDC}"/>
              </a:ext>
            </a:extLst>
          </p:cNvPr>
          <p:cNvSpPr>
            <a:spLocks noGrp="1"/>
          </p:cNvSpPr>
          <p:nvPr>
            <p:ph type="sldNum" sz="quarter" idx="15"/>
          </p:nvPr>
        </p:nvSpPr>
        <p:spPr/>
        <p:txBody>
          <a:bodyPr/>
          <a:lstStyle/>
          <a:p>
            <a:pPr>
              <a:defRPr/>
            </a:pPr>
            <a:fld id="{98AA3EDC-84CE-5D44-955B-22A59AD27526}" type="slidenum">
              <a:rPr lang="en-US" smtClean="0"/>
              <a:pPr>
                <a:defRPr/>
              </a:pPr>
              <a:t>9</a:t>
            </a:fld>
            <a:endParaRPr lang="en-US" dirty="0"/>
          </a:p>
        </p:txBody>
      </p:sp>
      <p:pic>
        <p:nvPicPr>
          <p:cNvPr id="12" name="Content Placeholder 11">
            <a:extLst>
              <a:ext uri="{FF2B5EF4-FFF2-40B4-BE49-F238E27FC236}">
                <a16:creationId xmlns:a16="http://schemas.microsoft.com/office/drawing/2014/main" id="{58574AEB-7EE2-430E-AFE9-7CA573F37B29}"/>
              </a:ext>
            </a:extLst>
          </p:cNvPr>
          <p:cNvPicPr>
            <a:picLocks noGrp="1" noChangeAspect="1"/>
          </p:cNvPicPr>
          <p:nvPr>
            <p:ph idx="16"/>
          </p:nvPr>
        </p:nvPicPr>
        <p:blipFill>
          <a:blip r:embed="rId2"/>
          <a:stretch>
            <a:fillRect/>
          </a:stretch>
        </p:blipFill>
        <p:spPr>
          <a:xfrm>
            <a:off x="577878" y="981394"/>
            <a:ext cx="3779832" cy="2336401"/>
          </a:xfrm>
          <a:prstGeom prst="rect">
            <a:avLst/>
          </a:prstGeom>
        </p:spPr>
      </p:pic>
      <p:sp>
        <p:nvSpPr>
          <p:cNvPr id="13" name="TextBox 12">
            <a:extLst>
              <a:ext uri="{FF2B5EF4-FFF2-40B4-BE49-F238E27FC236}">
                <a16:creationId xmlns:a16="http://schemas.microsoft.com/office/drawing/2014/main" id="{4EB610D5-9EE6-4E3D-BBEC-1167BCFA4C4B}"/>
              </a:ext>
            </a:extLst>
          </p:cNvPr>
          <p:cNvSpPr txBox="1"/>
          <p:nvPr/>
        </p:nvSpPr>
        <p:spPr>
          <a:xfrm>
            <a:off x="1030558" y="3268817"/>
            <a:ext cx="2442785" cy="369332"/>
          </a:xfrm>
          <a:prstGeom prst="rect">
            <a:avLst/>
          </a:prstGeom>
          <a:noFill/>
        </p:spPr>
        <p:txBody>
          <a:bodyPr wrap="none" rtlCol="0">
            <a:spAutoFit/>
          </a:bodyPr>
          <a:lstStyle/>
          <a:p>
            <a:r>
              <a:rPr lang="en-US" dirty="0"/>
              <a:t>(6061-T6) at 78.9 Deg C </a:t>
            </a:r>
          </a:p>
        </p:txBody>
      </p:sp>
      <p:pic>
        <p:nvPicPr>
          <p:cNvPr id="14" name="Content Placeholder 7">
            <a:extLst>
              <a:ext uri="{FF2B5EF4-FFF2-40B4-BE49-F238E27FC236}">
                <a16:creationId xmlns:a16="http://schemas.microsoft.com/office/drawing/2014/main" id="{FB9B909A-9DCA-4EB2-9C39-F140B617C6E8}"/>
              </a:ext>
            </a:extLst>
          </p:cNvPr>
          <p:cNvPicPr>
            <a:picLocks noChangeAspect="1"/>
          </p:cNvPicPr>
          <p:nvPr/>
        </p:nvPicPr>
        <p:blipFill>
          <a:blip r:embed="rId3"/>
          <a:stretch>
            <a:fillRect/>
          </a:stretch>
        </p:blipFill>
        <p:spPr>
          <a:xfrm>
            <a:off x="4618060" y="981393"/>
            <a:ext cx="3871890" cy="2336401"/>
          </a:xfrm>
          <a:prstGeom prst="rect">
            <a:avLst/>
          </a:prstGeom>
        </p:spPr>
      </p:pic>
      <p:pic>
        <p:nvPicPr>
          <p:cNvPr id="15" name="Picture 14">
            <a:extLst>
              <a:ext uri="{FF2B5EF4-FFF2-40B4-BE49-F238E27FC236}">
                <a16:creationId xmlns:a16="http://schemas.microsoft.com/office/drawing/2014/main" id="{A36EE79C-FF8D-4A43-B7F3-DB25B9BAAFDD}"/>
              </a:ext>
            </a:extLst>
          </p:cNvPr>
          <p:cNvPicPr>
            <a:picLocks noChangeAspect="1"/>
          </p:cNvPicPr>
          <p:nvPr/>
        </p:nvPicPr>
        <p:blipFill>
          <a:blip r:embed="rId4"/>
          <a:stretch>
            <a:fillRect/>
          </a:stretch>
        </p:blipFill>
        <p:spPr>
          <a:xfrm>
            <a:off x="2368142" y="3773856"/>
            <a:ext cx="3979135" cy="2200225"/>
          </a:xfrm>
          <a:prstGeom prst="rect">
            <a:avLst/>
          </a:prstGeom>
        </p:spPr>
      </p:pic>
      <p:sp>
        <p:nvSpPr>
          <p:cNvPr id="16" name="TextBox 15">
            <a:extLst>
              <a:ext uri="{FF2B5EF4-FFF2-40B4-BE49-F238E27FC236}">
                <a16:creationId xmlns:a16="http://schemas.microsoft.com/office/drawing/2014/main" id="{B0DB7EB6-9F69-4E87-9B83-2FD2266A1439}"/>
              </a:ext>
            </a:extLst>
          </p:cNvPr>
          <p:cNvSpPr txBox="1"/>
          <p:nvPr/>
        </p:nvSpPr>
        <p:spPr>
          <a:xfrm>
            <a:off x="5125884" y="3315525"/>
            <a:ext cx="2442785" cy="369332"/>
          </a:xfrm>
          <a:prstGeom prst="rect">
            <a:avLst/>
          </a:prstGeom>
          <a:noFill/>
        </p:spPr>
        <p:txBody>
          <a:bodyPr wrap="none" rtlCol="0">
            <a:spAutoFit/>
          </a:bodyPr>
          <a:lstStyle/>
          <a:p>
            <a:r>
              <a:rPr lang="en-US" dirty="0"/>
              <a:t>(6061-T6) at 88.7 Deg C </a:t>
            </a:r>
          </a:p>
        </p:txBody>
      </p:sp>
      <p:sp>
        <p:nvSpPr>
          <p:cNvPr id="17" name="TextBox 16">
            <a:extLst>
              <a:ext uri="{FF2B5EF4-FFF2-40B4-BE49-F238E27FC236}">
                <a16:creationId xmlns:a16="http://schemas.microsoft.com/office/drawing/2014/main" id="{0B3B6C01-6D90-4690-8EB2-542E82CA3EFE}"/>
              </a:ext>
            </a:extLst>
          </p:cNvPr>
          <p:cNvSpPr txBox="1"/>
          <p:nvPr/>
        </p:nvSpPr>
        <p:spPr>
          <a:xfrm>
            <a:off x="3323629" y="5942736"/>
            <a:ext cx="2237600" cy="369332"/>
          </a:xfrm>
          <a:prstGeom prst="rect">
            <a:avLst/>
          </a:prstGeom>
          <a:noFill/>
        </p:spPr>
        <p:txBody>
          <a:bodyPr wrap="none" rtlCol="0">
            <a:spAutoFit/>
          </a:bodyPr>
          <a:lstStyle/>
          <a:p>
            <a:r>
              <a:rPr lang="en-US" dirty="0"/>
              <a:t>(SS304) at 77.4 Deg C </a:t>
            </a:r>
          </a:p>
        </p:txBody>
      </p:sp>
    </p:spTree>
    <p:extLst>
      <p:ext uri="{BB962C8B-B14F-4D97-AF65-F5344CB8AC3E}">
        <p14:creationId xmlns:p14="http://schemas.microsoft.com/office/powerpoint/2010/main" val="2374170178"/>
      </p:ext>
    </p:extLst>
  </p:cSld>
  <p:clrMapOvr>
    <a:masterClrMapping/>
  </p:clrMapOvr>
</p:sld>
</file>

<file path=ppt/theme/theme1.xml><?xml version="1.0" encoding="utf-8"?>
<a:theme xmlns:a="http://schemas.openxmlformats.org/drawingml/2006/main" name="LBNF Template_0512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29863</TotalTime>
  <Words>1197</Words>
  <Application>Microsoft Office PowerPoint</Application>
  <PresentationFormat>On-screen Show (4:3)</PresentationFormat>
  <Paragraphs>172</Paragraphs>
  <Slides>17</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17</vt:i4>
      </vt:variant>
    </vt:vector>
  </HeadingPairs>
  <TitlesOfParts>
    <vt:vector size="25" baseType="lpstr">
      <vt:lpstr>Arial</vt:lpstr>
      <vt:lpstr>Calibri</vt:lpstr>
      <vt:lpstr>Helvetica</vt:lpstr>
      <vt:lpstr>Lucida Grande</vt:lpstr>
      <vt:lpstr>LBNF Template_051215</vt:lpstr>
      <vt:lpstr>LBNF Content-Footer Theme</vt:lpstr>
      <vt:lpstr>Worksheet</vt:lpstr>
      <vt:lpstr>Acrobat Document</vt:lpstr>
      <vt:lpstr>Neutrino Beamline Horn A Design Review</vt:lpstr>
      <vt:lpstr>Outline </vt:lpstr>
      <vt:lpstr>Introduction</vt:lpstr>
      <vt:lpstr>Problem Statement</vt:lpstr>
      <vt:lpstr>Thermal Analysis Setup  </vt:lpstr>
      <vt:lpstr>Thermal Analysis Setup  </vt:lpstr>
      <vt:lpstr>Analysis Results: Max Temperature</vt:lpstr>
      <vt:lpstr>Analysis Results: Max Temperature</vt:lpstr>
      <vt:lpstr>Analysis Results: Max Temperature (Downstream End)</vt:lpstr>
      <vt:lpstr>Analysis Results: Max Temperature</vt:lpstr>
      <vt:lpstr>Steady State Structural - Loading / Boundary Condition</vt:lpstr>
      <vt:lpstr>Analysis Result – Total Deformation</vt:lpstr>
      <vt:lpstr>Analysis Result – Total Deformation</vt:lpstr>
      <vt:lpstr>Horn Center Displacement – No Thermal Load</vt:lpstr>
      <vt:lpstr>Horn Center Displacement with thermal load</vt:lpstr>
      <vt:lpstr>Conclusion</vt:lpstr>
      <vt:lpstr>Appendix</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Nnamdi Agbo</cp:lastModifiedBy>
  <cp:revision>410</cp:revision>
  <cp:lastPrinted>2015-05-22T11:54:13Z</cp:lastPrinted>
  <dcterms:created xsi:type="dcterms:W3CDTF">2015-04-30T14:29:22Z</dcterms:created>
  <dcterms:modified xsi:type="dcterms:W3CDTF">2021-01-25T07:48:29Z</dcterms:modified>
</cp:coreProperties>
</file>