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3" r:id="rId5"/>
    <p:sldId id="265" r:id="rId6"/>
    <p:sldId id="271" r:id="rId7"/>
    <p:sldId id="264" r:id="rId8"/>
    <p:sldId id="268" r:id="rId9"/>
    <p:sldId id="272" r:id="rId10"/>
    <p:sldId id="274" r:id="rId11"/>
    <p:sldId id="270" r:id="rId1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1A18"/>
    <a:srgbClr val="41332A"/>
    <a:srgbClr val="FFE699"/>
    <a:srgbClr val="FFCC00"/>
    <a:srgbClr val="0099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13" autoAdjust="0"/>
    <p:restoredTop sz="96407" autoAdjust="0"/>
  </p:normalViewPr>
  <p:slideViewPr>
    <p:cSldViewPr snapToObjects="1" showGuides="1">
      <p:cViewPr varScale="1">
        <p:scale>
          <a:sx n="107" d="100"/>
          <a:sy n="107" d="100"/>
        </p:scale>
        <p:origin x="1080" y="108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9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11/11/2020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11/11/2020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C81D83-D392-484C-A88E-6AB33035C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Coil Working Group Meeting  –  Nov 11, 2020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3772849-B30F-D54C-A5F3-D64DAAABE84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Coil Working Group Meeting  –  Nov 11, 2020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6B94D09-7A60-A648-B25A-0BFF5AB8E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Coil Working Group Meeting  –  Nov 11, 2020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286763-24AF-3C41-8603-905CD75B0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Coil Working Group Meeting  –  Nov 11, 2020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68520C9-A998-9043-9707-54258A4F6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Coil Working Group Meeting  –  Nov 11, 2020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Coil Working Group Meeting  –  Nov 11, 2020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8915" y="2634656"/>
            <a:ext cx="7200000" cy="1658439"/>
          </a:xfrm>
        </p:spPr>
        <p:txBody>
          <a:bodyPr/>
          <a:lstStyle/>
          <a:p>
            <a:r>
              <a:rPr lang="en-US" sz="3600" dirty="0"/>
              <a:t>MQXF125 Midplane Cable Damage From Filing Epoxy Flash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Fred Nobrega – FNAL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835696" y="5877272"/>
            <a:ext cx="6048672" cy="349250"/>
          </a:xfrm>
        </p:spPr>
        <p:txBody>
          <a:bodyPr>
            <a:normAutofit/>
          </a:bodyPr>
          <a:lstStyle/>
          <a:p>
            <a:r>
              <a:rPr lang="en-US" dirty="0"/>
              <a:t>Coil Working Group Meeting </a:t>
            </a:r>
            <a:r>
              <a:rPr lang="en-GB" dirty="0"/>
              <a:t>–</a:t>
            </a:r>
            <a:r>
              <a:rPr lang="en-US" dirty="0"/>
              <a:t> Wednesday Nov 11, 2020</a:t>
            </a:r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0CF32E3-229F-4235-8366-77BA7C1C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3960000" cy="720000"/>
          </a:xfrm>
        </p:spPr>
        <p:txBody>
          <a:bodyPr/>
          <a:lstStyle/>
          <a:p>
            <a:r>
              <a:rPr lang="en-US" dirty="0"/>
              <a:t>Discrepancy 12166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41D9A-6D28-4C4C-A050-0CB0E4EE4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E4C72-50CA-470D-A2D5-B5E3B9B84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Coil Working Group Meeting  –  Nov 11, 2020</a:t>
            </a:r>
            <a:endParaRPr lang="en-GB" dirty="0"/>
          </a:p>
        </p:txBody>
      </p:sp>
      <p:pic>
        <p:nvPicPr>
          <p:cNvPr id="7" name="Picture 6" descr="A picture containing indoor, sitting, toy, small&#10;&#10;Description automatically generated">
            <a:extLst>
              <a:ext uri="{FF2B5EF4-FFF2-40B4-BE49-F238E27FC236}">
                <a16:creationId xmlns:a16="http://schemas.microsoft.com/office/drawing/2014/main" id="{4D2DF300-44B7-4AD0-B121-760469249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 rot="10800000">
            <a:off x="4572000" y="0"/>
            <a:ext cx="457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4122A4E-7D77-4D55-9114-BCFF84B747FC}"/>
              </a:ext>
            </a:extLst>
          </p:cNvPr>
          <p:cNvGrpSpPr/>
          <p:nvPr/>
        </p:nvGrpSpPr>
        <p:grpSpPr>
          <a:xfrm>
            <a:off x="6670536" y="2492896"/>
            <a:ext cx="2376264" cy="2304348"/>
            <a:chOff x="2555776" y="3068868"/>
            <a:chExt cx="2376264" cy="2304348"/>
          </a:xfrm>
        </p:grpSpPr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82D438EF-061C-47C4-80E8-F0BAB557C80F}"/>
                </a:ext>
              </a:extLst>
            </p:cNvPr>
            <p:cNvSpPr/>
            <p:nvPr/>
          </p:nvSpPr>
          <p:spPr>
            <a:xfrm>
              <a:off x="2555776" y="3140968"/>
              <a:ext cx="2376264" cy="2232248"/>
            </a:xfrm>
            <a:prstGeom prst="blockArc">
              <a:avLst>
                <a:gd name="adj1" fmla="val 16155234"/>
                <a:gd name="adj2" fmla="val 21547773"/>
                <a:gd name="adj3" fmla="val 20517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E75CD17-2CDE-4B8C-BCF6-53A74D6C7F37}"/>
                </a:ext>
              </a:extLst>
            </p:cNvPr>
            <p:cNvSpPr/>
            <p:nvPr/>
          </p:nvSpPr>
          <p:spPr>
            <a:xfrm rot="2415638">
              <a:off x="3714191" y="3068868"/>
              <a:ext cx="73886" cy="156437"/>
            </a:xfrm>
            <a:prstGeom prst="rect">
              <a:avLst/>
            </a:prstGeom>
            <a:solidFill>
              <a:srgbClr val="251A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7C4B48-AC1F-4175-9046-5BFF5215F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862800" cy="4906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Description</a:t>
            </a:r>
          </a:p>
          <a:p>
            <a:pPr lvl="1"/>
            <a:r>
              <a:rPr lang="en-US" dirty="0"/>
              <a:t>After coil QXF125 impregnation and during epoxy flash removal, too much epoxy and fiberglass was filed exposing the corner of the cable.</a:t>
            </a:r>
          </a:p>
          <a:p>
            <a:r>
              <a:rPr lang="en-US" dirty="0"/>
              <a:t>Cause</a:t>
            </a:r>
          </a:p>
          <a:p>
            <a:pPr lvl="1"/>
            <a:r>
              <a:rPr lang="en-US" dirty="0"/>
              <a:t>Improper use of file angle and pressure</a:t>
            </a:r>
          </a:p>
          <a:p>
            <a:r>
              <a:rPr lang="en-US" dirty="0"/>
              <a:t>Corrective Action</a:t>
            </a:r>
          </a:p>
          <a:p>
            <a:pPr lvl="1"/>
            <a:r>
              <a:rPr lang="en-US" dirty="0"/>
              <a:t>Refresher training and demonstration for technicians performing epoxy flash removal.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162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4D8C7-F37D-47B8-88A6-FF74F544F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QXFA125 Damaged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F7F5E-6885-4FDE-B10F-641E1A262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A9230-2831-4561-BE10-9A883A065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Coil Working Group Meeting  –  Nov 11, 2020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D7C40-9837-4024-97C3-03ABB915F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26375" r="63387" b="15875"/>
          <a:stretch/>
        </p:blipFill>
        <p:spPr>
          <a:xfrm>
            <a:off x="4186303" y="1844824"/>
            <a:ext cx="4615058" cy="338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8EC1F1-0139-45E5-9007-8C6ED2E79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00" r="87799" b="29000"/>
          <a:stretch/>
        </p:blipFill>
        <p:spPr>
          <a:xfrm>
            <a:off x="342639" y="1844824"/>
            <a:ext cx="3277122" cy="3384376"/>
          </a:xfrm>
          <a:prstGeom prst="rect">
            <a:avLst/>
          </a:prstGeom>
        </p:spPr>
      </p:pic>
      <p:sp>
        <p:nvSpPr>
          <p:cNvPr id="9" name="Right Bracket 8">
            <a:extLst>
              <a:ext uri="{FF2B5EF4-FFF2-40B4-BE49-F238E27FC236}">
                <a16:creationId xmlns:a16="http://schemas.microsoft.com/office/drawing/2014/main" id="{DF9B2C2E-9B75-4D4E-9B75-75CAA0198CA9}"/>
              </a:ext>
            </a:extLst>
          </p:cNvPr>
          <p:cNvSpPr/>
          <p:nvPr/>
        </p:nvSpPr>
        <p:spPr>
          <a:xfrm rot="16200000">
            <a:off x="1601670" y="2150858"/>
            <a:ext cx="396044" cy="1080120"/>
          </a:xfrm>
          <a:prstGeom prst="rightBracket">
            <a:avLst>
              <a:gd name="adj" fmla="val 37358"/>
            </a:avLst>
          </a:prstGeom>
          <a:ln>
            <a:solidFill>
              <a:schemeClr val="bg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F31BC8C1-CC69-4EFA-ABDD-2D28047BF2FE}"/>
              </a:ext>
            </a:extLst>
          </p:cNvPr>
          <p:cNvSpPr/>
          <p:nvPr/>
        </p:nvSpPr>
        <p:spPr>
          <a:xfrm rot="5400000">
            <a:off x="6210182" y="3266982"/>
            <a:ext cx="396044" cy="1080120"/>
          </a:xfrm>
          <a:prstGeom prst="rightBracket">
            <a:avLst>
              <a:gd name="adj" fmla="val 37358"/>
            </a:avLst>
          </a:prstGeom>
          <a:ln>
            <a:solidFill>
              <a:schemeClr val="bg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9CCBBA1-39C5-4B0B-B22C-FF9317AA981A}"/>
              </a:ext>
            </a:extLst>
          </p:cNvPr>
          <p:cNvSpPr/>
          <p:nvPr/>
        </p:nvSpPr>
        <p:spPr>
          <a:xfrm rot="10800000" flipV="1">
            <a:off x="936604" y="1940727"/>
            <a:ext cx="1726175" cy="454427"/>
          </a:xfrm>
          <a:prstGeom prst="rightArrow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Lead End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1BDE66E-3601-4DAB-874A-BD46AE557FA1}"/>
              </a:ext>
            </a:extLst>
          </p:cNvPr>
          <p:cNvSpPr/>
          <p:nvPr/>
        </p:nvSpPr>
        <p:spPr>
          <a:xfrm>
            <a:off x="5545116" y="4162704"/>
            <a:ext cx="1726175" cy="454427"/>
          </a:xfrm>
          <a:prstGeom prst="rightArrow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Lead End</a:t>
            </a:r>
          </a:p>
        </p:txBody>
      </p:sp>
    </p:spTree>
    <p:extLst>
      <p:ext uri="{BB962C8B-B14F-4D97-AF65-F5344CB8AC3E}">
        <p14:creationId xmlns:p14="http://schemas.microsoft.com/office/powerpoint/2010/main" val="1845266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53BC2-8B29-42AB-8778-DA9F8E30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BF106-BD40-4EFE-9D39-3CFBEC143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Coil Working Group Meeting  –  Nov 11, 2020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3F98FF-724B-482D-BA36-58A419BBC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18" t="4488" r="25544" b="22508"/>
          <a:stretch/>
        </p:blipFill>
        <p:spPr>
          <a:xfrm>
            <a:off x="4603150" y="605812"/>
            <a:ext cx="4526151" cy="5348207"/>
          </a:xfrm>
          <a:prstGeom prst="rect">
            <a:avLst/>
          </a:prstGeom>
        </p:spPr>
      </p:pic>
      <p:pic>
        <p:nvPicPr>
          <p:cNvPr id="7" name="Picture 6" descr="A picture containing outdoor, surfing, riding, wave&#10;&#10;Description automatically generated">
            <a:extLst>
              <a:ext uri="{FF2B5EF4-FFF2-40B4-BE49-F238E27FC236}">
                <a16:creationId xmlns:a16="http://schemas.microsoft.com/office/drawing/2014/main" id="{EE1272C4-6B64-461D-9B03-5B68A23B6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224950" cy="3168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505A84-4E86-437F-A9CE-A7732181F0FF}"/>
              </a:ext>
            </a:extLst>
          </p:cNvPr>
          <p:cNvSpPr txBox="1"/>
          <p:nvPr/>
        </p:nvSpPr>
        <p:spPr>
          <a:xfrm>
            <a:off x="35496" y="3284984"/>
            <a:ext cx="4526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\\tdserver1\project\HFM\LARP\QXF Coils\QXFA Coils\QXFA 125\DR Post Impregnation Filed Lead\QXFA125\Picture \</a:t>
            </a:r>
            <a:r>
              <a:rPr lang="en-US" sz="1800" dirty="0">
                <a:solidFill>
                  <a:schemeClr val="accent2"/>
                </a:solidFill>
              </a:rPr>
              <a:t>A022 - 20201028_112237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564C6-895A-46FA-97D5-45077D4E1E19}"/>
              </a:ext>
            </a:extLst>
          </p:cNvPr>
          <p:cNvSpPr txBox="1"/>
          <p:nvPr/>
        </p:nvSpPr>
        <p:spPr>
          <a:xfrm>
            <a:off x="4551939" y="5242527"/>
            <a:ext cx="462857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\\tdserver1\project\HFM\LARP\QXF Coils\QXFA Coils\QXFA 125\DR Post Impregnation Filed Lead\QXFA125\Picture \</a:t>
            </a:r>
            <a:r>
              <a:rPr lang="en-US" sz="1800" dirty="0">
                <a:solidFill>
                  <a:schemeClr val="accent2"/>
                </a:solidFill>
              </a:rPr>
              <a:t>A007 - 20201013_095629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9D44C8-6DE5-4BDD-8D6E-805680D1B063}"/>
              </a:ext>
            </a:extLst>
          </p:cNvPr>
          <p:cNvCxnSpPr/>
          <p:nvPr/>
        </p:nvCxnSpPr>
        <p:spPr>
          <a:xfrm>
            <a:off x="6253906" y="150672"/>
            <a:ext cx="0" cy="306740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C4DE56-F824-47F0-956C-9F188A40EC85}"/>
              </a:ext>
            </a:extLst>
          </p:cNvPr>
          <p:cNvCxnSpPr/>
          <p:nvPr/>
        </p:nvCxnSpPr>
        <p:spPr>
          <a:xfrm>
            <a:off x="7166797" y="150672"/>
            <a:ext cx="0" cy="306740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DF941D9-270C-49D8-BE30-D0D772E603A5}"/>
              </a:ext>
            </a:extLst>
          </p:cNvPr>
          <p:cNvCxnSpPr/>
          <p:nvPr/>
        </p:nvCxnSpPr>
        <p:spPr>
          <a:xfrm>
            <a:off x="6253906" y="259311"/>
            <a:ext cx="912891" cy="0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73C5BDF-B3C5-4A20-88AD-901C44207601}"/>
              </a:ext>
            </a:extLst>
          </p:cNvPr>
          <p:cNvSpPr txBox="1"/>
          <p:nvPr/>
        </p:nvSpPr>
        <p:spPr>
          <a:xfrm>
            <a:off x="7347859" y="116632"/>
            <a:ext cx="1566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4/64 = 0.0625” (1.588 mm)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4AC2AA-AE2F-41F1-8478-6AB1D4D500FA}"/>
              </a:ext>
            </a:extLst>
          </p:cNvPr>
          <p:cNvCxnSpPr/>
          <p:nvPr/>
        </p:nvCxnSpPr>
        <p:spPr>
          <a:xfrm>
            <a:off x="7185313" y="259311"/>
            <a:ext cx="179545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30EE86-2C30-4EF0-A01C-62CF1DCEB7BA}"/>
              </a:ext>
            </a:extLst>
          </p:cNvPr>
          <p:cNvCxnSpPr>
            <a:cxnSpLocks/>
          </p:cNvCxnSpPr>
          <p:nvPr/>
        </p:nvCxnSpPr>
        <p:spPr>
          <a:xfrm>
            <a:off x="6681681" y="1753130"/>
            <a:ext cx="0" cy="129464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384AE9-5136-4BB3-A5EE-682D3755FE5C}"/>
              </a:ext>
            </a:extLst>
          </p:cNvPr>
          <p:cNvCxnSpPr>
            <a:cxnSpLocks/>
          </p:cNvCxnSpPr>
          <p:nvPr/>
        </p:nvCxnSpPr>
        <p:spPr>
          <a:xfrm>
            <a:off x="6866225" y="1753130"/>
            <a:ext cx="1" cy="129464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5BEB82C-943C-4D46-B646-048AA4D6D06D}"/>
              </a:ext>
            </a:extLst>
          </p:cNvPr>
          <p:cNvCxnSpPr>
            <a:cxnSpLocks/>
          </p:cNvCxnSpPr>
          <p:nvPr/>
        </p:nvCxnSpPr>
        <p:spPr>
          <a:xfrm>
            <a:off x="6480243" y="2468354"/>
            <a:ext cx="1669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CCE56F-7C25-4285-8280-F84B6AB47CE6}"/>
              </a:ext>
            </a:extLst>
          </p:cNvPr>
          <p:cNvCxnSpPr>
            <a:cxnSpLocks/>
          </p:cNvCxnSpPr>
          <p:nvPr/>
        </p:nvCxnSpPr>
        <p:spPr>
          <a:xfrm flipH="1">
            <a:off x="6866226" y="2468354"/>
            <a:ext cx="5653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3437132-3C95-4473-8E46-02471F542223}"/>
              </a:ext>
            </a:extLst>
          </p:cNvPr>
          <p:cNvSpPr txBox="1"/>
          <p:nvPr/>
        </p:nvSpPr>
        <p:spPr>
          <a:xfrm>
            <a:off x="7467369" y="2311383"/>
            <a:ext cx="1566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1/64 = 0.016” (0.397 mm)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90E36A99-76FC-4A6E-AA3F-BA770E628E37}"/>
              </a:ext>
            </a:extLst>
          </p:cNvPr>
          <p:cNvSpPr/>
          <p:nvPr/>
        </p:nvSpPr>
        <p:spPr>
          <a:xfrm>
            <a:off x="7347859" y="676767"/>
            <a:ext cx="1726175" cy="454427"/>
          </a:xfrm>
          <a:prstGeom prst="rightArrow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Lead End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F725034-0F26-4192-9B65-71C02BD81019}"/>
              </a:ext>
            </a:extLst>
          </p:cNvPr>
          <p:cNvSpPr/>
          <p:nvPr/>
        </p:nvSpPr>
        <p:spPr>
          <a:xfrm>
            <a:off x="2411760" y="682219"/>
            <a:ext cx="1726175" cy="454427"/>
          </a:xfrm>
          <a:prstGeom prst="rightArrow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Lead End</a:t>
            </a:r>
          </a:p>
        </p:txBody>
      </p:sp>
    </p:spTree>
    <p:extLst>
      <p:ext uri="{BB962C8B-B14F-4D97-AF65-F5344CB8AC3E}">
        <p14:creationId xmlns:p14="http://schemas.microsoft.com/office/powerpoint/2010/main" val="781284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F0BF61-670B-416B-AA4D-7A3F16E4F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DE7C1-01B6-4CDF-8429-BA4F0AE06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Coil Working Group Meeting  –  Nov 11, 2020</a:t>
            </a:r>
            <a:endParaRPr lang="en-GB" dirty="0"/>
          </a:p>
        </p:txBody>
      </p:sp>
      <p:pic>
        <p:nvPicPr>
          <p:cNvPr id="5" name="Picture 4" descr="A picture containing outdoor, riding, water, building&#10;&#10;Description automatically generated">
            <a:extLst>
              <a:ext uri="{FF2B5EF4-FFF2-40B4-BE49-F238E27FC236}">
                <a16:creationId xmlns:a16="http://schemas.microsoft.com/office/drawing/2014/main" id="{0E110BF4-1515-41CF-AA86-F1306A712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37400" r="62712" b="32150"/>
          <a:stretch/>
        </p:blipFill>
        <p:spPr>
          <a:xfrm>
            <a:off x="0" y="0"/>
            <a:ext cx="5436660" cy="4798378"/>
          </a:xfrm>
          <a:prstGeom prst="rect">
            <a:avLst/>
          </a:prstGeom>
        </p:spPr>
      </p:pic>
      <p:pic>
        <p:nvPicPr>
          <p:cNvPr id="6" name="Picture 5" descr="A picture containing outdoor, riding, water, building&#10;&#10;Description automatically generated">
            <a:extLst>
              <a:ext uri="{FF2B5EF4-FFF2-40B4-BE49-F238E27FC236}">
                <a16:creationId xmlns:a16="http://schemas.microsoft.com/office/drawing/2014/main" id="{969FEC98-0CC1-4AA0-8408-D49F4FF04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69" t="37400" r="27162" b="32150"/>
          <a:stretch/>
        </p:blipFill>
        <p:spPr>
          <a:xfrm>
            <a:off x="3923927" y="2983513"/>
            <a:ext cx="5220073" cy="38744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44BE89-0E0F-42AE-8772-27B4E943271C}"/>
              </a:ext>
            </a:extLst>
          </p:cNvPr>
          <p:cNvSpPr/>
          <p:nvPr/>
        </p:nvSpPr>
        <p:spPr>
          <a:xfrm rot="19418155">
            <a:off x="1688383" y="2905253"/>
            <a:ext cx="5767233" cy="192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able, sitting, monitor, dark&#10;&#10;Description automatically generated">
            <a:extLst>
              <a:ext uri="{FF2B5EF4-FFF2-40B4-BE49-F238E27FC236}">
                <a16:creationId xmlns:a16="http://schemas.microsoft.com/office/drawing/2014/main" id="{76F0FB27-26F7-459A-8B9C-BF5A5812A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822"/>
            <a:ext cx="9144000" cy="1278259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CF1E82C4-BC74-4AC2-A5DA-715CCBB0D92C}"/>
              </a:ext>
            </a:extLst>
          </p:cNvPr>
          <p:cNvSpPr/>
          <p:nvPr/>
        </p:nvSpPr>
        <p:spPr>
          <a:xfrm>
            <a:off x="6392281" y="768797"/>
            <a:ext cx="1726175" cy="454427"/>
          </a:xfrm>
          <a:prstGeom prst="rightArrow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Lead End</a:t>
            </a:r>
          </a:p>
        </p:txBody>
      </p:sp>
    </p:spTree>
    <p:extLst>
      <p:ext uri="{BB962C8B-B14F-4D97-AF65-F5344CB8AC3E}">
        <p14:creationId xmlns:p14="http://schemas.microsoft.com/office/powerpoint/2010/main" val="2729332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0C99-E7C6-4754-AC76-DF792200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QXFA125 CMM Scan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41461DB9-AC89-4ADA-95A1-F0686C36E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3422" y="1219200"/>
            <a:ext cx="4157156" cy="4906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AB2AA-9832-4924-9941-469A5F51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13932-DB30-429E-A087-D0DCC3C1B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Coil Working Group Meeting  –  Nov 11, 2020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AA4BF8-7EEF-46CC-BB5F-EBC8881D09A3}"/>
              </a:ext>
            </a:extLst>
          </p:cNvPr>
          <p:cNvCxnSpPr>
            <a:cxnSpLocks/>
          </p:cNvCxnSpPr>
          <p:nvPr/>
        </p:nvCxnSpPr>
        <p:spPr>
          <a:xfrm>
            <a:off x="2699792" y="1243006"/>
            <a:ext cx="2556808" cy="254603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4A1DF0-8AFA-4184-B851-898570A17757}"/>
              </a:ext>
            </a:extLst>
          </p:cNvPr>
          <p:cNvCxnSpPr>
            <a:cxnSpLocks/>
          </p:cNvCxnSpPr>
          <p:nvPr/>
        </p:nvCxnSpPr>
        <p:spPr>
          <a:xfrm flipH="1">
            <a:off x="2411760" y="2338602"/>
            <a:ext cx="3294628" cy="327549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AD81B53-AE2D-48A5-8E03-1EEE6C88BF42}"/>
              </a:ext>
            </a:extLst>
          </p:cNvPr>
          <p:cNvSpPr/>
          <p:nvPr/>
        </p:nvSpPr>
        <p:spPr>
          <a:xfrm>
            <a:off x="5809228" y="5752512"/>
            <a:ext cx="1728192" cy="4710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Midplane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9A7D9E-C5DF-4573-8C03-8679EDF990D6}"/>
              </a:ext>
            </a:extLst>
          </p:cNvPr>
          <p:cNvSpPr/>
          <p:nvPr/>
        </p:nvSpPr>
        <p:spPr>
          <a:xfrm>
            <a:off x="5580112" y="1000307"/>
            <a:ext cx="1728192" cy="4710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Coil OD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25ADF51-2934-43AA-BB37-2BAF02CF47AF}"/>
              </a:ext>
            </a:extLst>
          </p:cNvPr>
          <p:cNvCxnSpPr>
            <a:cxnSpLocks/>
          </p:cNvCxnSpPr>
          <p:nvPr/>
        </p:nvCxnSpPr>
        <p:spPr>
          <a:xfrm flipH="1" flipV="1">
            <a:off x="3117508" y="5085185"/>
            <a:ext cx="2670542" cy="902863"/>
          </a:xfrm>
          <a:prstGeom prst="straightConnector1">
            <a:avLst/>
          </a:prstGeom>
          <a:ln w="28575">
            <a:headEnd type="non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C8E2ECF-5BDD-4467-95EC-94E4F28BCFCF}"/>
              </a:ext>
            </a:extLst>
          </p:cNvPr>
          <p:cNvCxnSpPr>
            <a:cxnSpLocks/>
          </p:cNvCxnSpPr>
          <p:nvPr/>
        </p:nvCxnSpPr>
        <p:spPr>
          <a:xfrm flipH="1">
            <a:off x="3563888" y="1252485"/>
            <a:ext cx="2016224" cy="743111"/>
          </a:xfrm>
          <a:prstGeom prst="straightConnector1">
            <a:avLst/>
          </a:prstGeom>
          <a:ln w="28575">
            <a:headEnd type="non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A1DA427-C34B-48D3-999E-739C26F8A6FB}"/>
              </a:ext>
            </a:extLst>
          </p:cNvPr>
          <p:cNvGrpSpPr/>
          <p:nvPr/>
        </p:nvGrpSpPr>
        <p:grpSpPr>
          <a:xfrm rot="2658930" flipH="1">
            <a:off x="162566" y="3002130"/>
            <a:ext cx="2993664" cy="2795135"/>
            <a:chOff x="2555776" y="3054783"/>
            <a:chExt cx="2376264" cy="2318433"/>
          </a:xfr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grpSpPr>
        <p:sp>
          <p:nvSpPr>
            <p:cNvPr id="31" name="Block Arc 30">
              <a:extLst>
                <a:ext uri="{FF2B5EF4-FFF2-40B4-BE49-F238E27FC236}">
                  <a16:creationId xmlns:a16="http://schemas.microsoft.com/office/drawing/2014/main" id="{D79880C0-B718-4700-9D49-4FD387557C98}"/>
                </a:ext>
              </a:extLst>
            </p:cNvPr>
            <p:cNvSpPr/>
            <p:nvPr/>
          </p:nvSpPr>
          <p:spPr>
            <a:xfrm>
              <a:off x="2555776" y="3140968"/>
              <a:ext cx="2376264" cy="2232248"/>
            </a:xfrm>
            <a:prstGeom prst="blockArc">
              <a:avLst>
                <a:gd name="adj1" fmla="val 16155234"/>
                <a:gd name="adj2" fmla="val 21547773"/>
                <a:gd name="adj3" fmla="val 20517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EC44B9A-C710-4DC1-AE38-BDF447BE788C}"/>
                </a:ext>
              </a:extLst>
            </p:cNvPr>
            <p:cNvSpPr/>
            <p:nvPr/>
          </p:nvSpPr>
          <p:spPr>
            <a:xfrm rot="1639120">
              <a:off x="3666175" y="3054783"/>
              <a:ext cx="73886" cy="363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888C434-9551-41A0-AE74-B158ACEE73FE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2474785" y="3429000"/>
            <a:ext cx="36550" cy="149959"/>
          </a:xfrm>
          <a:prstGeom prst="line">
            <a:avLst/>
          </a:prstGeom>
          <a:ln w="9525">
            <a:solidFill>
              <a:srgbClr val="251A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009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0C99-E7C6-4754-AC76-DF792200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QXFA125 CMM Scan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41461DB9-AC89-4ADA-95A1-F0686C36E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3422" y="1219200"/>
            <a:ext cx="4157156" cy="4906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AB2AA-9832-4924-9941-469A5F51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13932-DB30-429E-A087-D0DCC3C1B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Coil Working Group Meeting  –  Nov 11, 2020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AA4BF8-7EEF-46CC-BB5F-EBC8881D09A3}"/>
              </a:ext>
            </a:extLst>
          </p:cNvPr>
          <p:cNvCxnSpPr>
            <a:cxnSpLocks/>
          </p:cNvCxnSpPr>
          <p:nvPr/>
        </p:nvCxnSpPr>
        <p:spPr>
          <a:xfrm>
            <a:off x="2699792" y="1243006"/>
            <a:ext cx="2556808" cy="254603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4A1DF0-8AFA-4184-B851-898570A17757}"/>
              </a:ext>
            </a:extLst>
          </p:cNvPr>
          <p:cNvCxnSpPr>
            <a:cxnSpLocks/>
          </p:cNvCxnSpPr>
          <p:nvPr/>
        </p:nvCxnSpPr>
        <p:spPr>
          <a:xfrm flipH="1">
            <a:off x="2411760" y="2338602"/>
            <a:ext cx="3294628" cy="327549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20151005_180023">
            <a:extLst>
              <a:ext uri="{FF2B5EF4-FFF2-40B4-BE49-F238E27FC236}">
                <a16:creationId xmlns:a16="http://schemas.microsoft.com/office/drawing/2014/main" id="{56CF12C6-9D41-4F7C-B0DC-36C1BF44F9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1" t="49258" r="17109" b="44220"/>
          <a:stretch/>
        </p:blipFill>
        <p:spPr bwMode="auto">
          <a:xfrm>
            <a:off x="611999" y="1013713"/>
            <a:ext cx="4397167" cy="51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AD81B53-AE2D-48A5-8E03-1EEE6C88BF42}"/>
              </a:ext>
            </a:extLst>
          </p:cNvPr>
          <p:cNvSpPr/>
          <p:nvPr/>
        </p:nvSpPr>
        <p:spPr>
          <a:xfrm>
            <a:off x="5809228" y="5752512"/>
            <a:ext cx="1728192" cy="4710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Midplane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9A7D9E-C5DF-4573-8C03-8679EDF990D6}"/>
              </a:ext>
            </a:extLst>
          </p:cNvPr>
          <p:cNvSpPr/>
          <p:nvPr/>
        </p:nvSpPr>
        <p:spPr>
          <a:xfrm>
            <a:off x="5580112" y="1000307"/>
            <a:ext cx="1728192" cy="4710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Coil OD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25ADF51-2934-43AA-BB37-2BAF02CF47AF}"/>
              </a:ext>
            </a:extLst>
          </p:cNvPr>
          <p:cNvCxnSpPr>
            <a:cxnSpLocks/>
          </p:cNvCxnSpPr>
          <p:nvPr/>
        </p:nvCxnSpPr>
        <p:spPr>
          <a:xfrm flipH="1" flipV="1">
            <a:off x="3117508" y="5085185"/>
            <a:ext cx="2670542" cy="902863"/>
          </a:xfrm>
          <a:prstGeom prst="straightConnector1">
            <a:avLst/>
          </a:prstGeom>
          <a:ln w="28575">
            <a:headEnd type="non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C8E2ECF-5BDD-4467-95EC-94E4F28BCFCF}"/>
              </a:ext>
            </a:extLst>
          </p:cNvPr>
          <p:cNvCxnSpPr>
            <a:cxnSpLocks/>
          </p:cNvCxnSpPr>
          <p:nvPr/>
        </p:nvCxnSpPr>
        <p:spPr>
          <a:xfrm flipH="1">
            <a:off x="3563888" y="1252485"/>
            <a:ext cx="2016224" cy="743111"/>
          </a:xfrm>
          <a:prstGeom prst="straightConnector1">
            <a:avLst/>
          </a:prstGeom>
          <a:ln w="28575">
            <a:headEnd type="non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7B13218-D0A4-468D-8EA1-572D068373AD}"/>
              </a:ext>
            </a:extLst>
          </p:cNvPr>
          <p:cNvSpPr txBox="1"/>
          <p:nvPr/>
        </p:nvSpPr>
        <p:spPr>
          <a:xfrm>
            <a:off x="6039639" y="1765285"/>
            <a:ext cx="3096344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/>
              <a:t>COIL OD</a:t>
            </a:r>
          </a:p>
          <a:p>
            <a:r>
              <a:rPr lang="en-US" dirty="0"/>
              <a:t>0.145 mm cable insulation</a:t>
            </a:r>
          </a:p>
          <a:p>
            <a:r>
              <a:rPr lang="en-US" dirty="0"/>
              <a:t>0.100 mm trace</a:t>
            </a:r>
          </a:p>
          <a:p>
            <a:r>
              <a:rPr lang="en-US" u="sng" dirty="0"/>
              <a:t>0.310 mm </a:t>
            </a:r>
            <a:r>
              <a:rPr lang="en-US" dirty="0" err="1"/>
              <a:t>Hexel</a:t>
            </a:r>
            <a:r>
              <a:rPr lang="en-US" dirty="0"/>
              <a:t> S2 glass</a:t>
            </a:r>
          </a:p>
          <a:p>
            <a:r>
              <a:rPr lang="en-US" dirty="0"/>
              <a:t>0.555 mm nominal thickness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u="sng" dirty="0"/>
              <a:t>Midplane</a:t>
            </a:r>
          </a:p>
          <a:p>
            <a:r>
              <a:rPr lang="en-US" dirty="0"/>
              <a:t>0.145 mm cable insulation</a:t>
            </a:r>
          </a:p>
          <a:p>
            <a:r>
              <a:rPr lang="en-US" u="sng" dirty="0"/>
              <a:t>0.125 mm </a:t>
            </a:r>
            <a:r>
              <a:rPr lang="en-US" dirty="0"/>
              <a:t>G11</a:t>
            </a:r>
          </a:p>
          <a:p>
            <a:r>
              <a:rPr lang="en-US" dirty="0"/>
              <a:t>0.270 mm nominal thickness</a:t>
            </a:r>
          </a:p>
        </p:txBody>
      </p:sp>
    </p:spTree>
    <p:extLst>
      <p:ext uri="{BB962C8B-B14F-4D97-AF65-F5344CB8AC3E}">
        <p14:creationId xmlns:p14="http://schemas.microsoft.com/office/powerpoint/2010/main" val="3452642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AB987-4B70-490F-A8EA-C70595FC1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QXFA125 CMM Scan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7254B-8C3A-40F7-B3B9-316D7DD2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2996A-06C8-48F7-AB20-82367F835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Coil Working Group Meeting  –  Nov 11, 2020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3FB5CD-E2F6-4F49-A80F-5A6E51048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" y="938519"/>
            <a:ext cx="6903720" cy="3868143"/>
          </a:xfrm>
          <a:prstGeom prst="rect">
            <a:avLst/>
          </a:prstGeom>
        </p:spPr>
      </p:pic>
      <p:pic>
        <p:nvPicPr>
          <p:cNvPr id="11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2B51C8C4-4154-49B5-826E-0EC802D7F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195"/>
          <a:stretch/>
        </p:blipFill>
        <p:spPr>
          <a:xfrm>
            <a:off x="7258879" y="615478"/>
            <a:ext cx="1862618" cy="490696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EDC806D-E0AB-4C99-A324-C5B89F23A024}"/>
              </a:ext>
            </a:extLst>
          </p:cNvPr>
          <p:cNvSpPr/>
          <p:nvPr/>
        </p:nvSpPr>
        <p:spPr>
          <a:xfrm>
            <a:off x="641094" y="3068960"/>
            <a:ext cx="647632" cy="28803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B961AF-0DC9-4AE7-8E1D-0E56ACA73138}"/>
              </a:ext>
            </a:extLst>
          </p:cNvPr>
          <p:cNvSpPr/>
          <p:nvPr/>
        </p:nvSpPr>
        <p:spPr>
          <a:xfrm>
            <a:off x="5652120" y="1193468"/>
            <a:ext cx="647632" cy="28803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88AA76-1507-4F89-9774-8D95542A11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1" t="59294" r="51752" b="9210"/>
          <a:stretch/>
        </p:blipFill>
        <p:spPr>
          <a:xfrm>
            <a:off x="6907056" y="4224545"/>
            <a:ext cx="792088" cy="576065"/>
          </a:xfrm>
          <a:prstGeom prst="triangle">
            <a:avLst>
              <a:gd name="adj" fmla="val 8916"/>
            </a:avLst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A710CA-FB0A-41DC-B55B-78FCE3D3BC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1" t="59294" r="51752" b="9210"/>
          <a:stretch/>
        </p:blipFill>
        <p:spPr>
          <a:xfrm>
            <a:off x="7248868" y="3860532"/>
            <a:ext cx="792088" cy="576065"/>
          </a:xfrm>
          <a:prstGeom prst="triangle">
            <a:avLst>
              <a:gd name="adj" fmla="val 8916"/>
            </a:avLst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C20B25-D6F0-495E-8AE3-ABA4F3A1BA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1" t="59294" r="51752" b="9210"/>
          <a:stretch/>
        </p:blipFill>
        <p:spPr>
          <a:xfrm>
            <a:off x="7537340" y="3572499"/>
            <a:ext cx="792088" cy="576065"/>
          </a:xfrm>
          <a:prstGeom prst="triangle">
            <a:avLst>
              <a:gd name="adj" fmla="val 8916"/>
            </a:avLst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B8269-FBC1-451C-A76E-8F4BB3338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84" y="4982475"/>
            <a:ext cx="7428956" cy="975444"/>
          </a:xfrm>
          <a:noFill/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The difference between the mean of the base plane &amp; the worst point on the edge scan,</a:t>
            </a:r>
          </a:p>
          <a:p>
            <a:pPr marL="0" indent="0">
              <a:buNone/>
            </a:pPr>
            <a:r>
              <a:rPr lang="en-US" dirty="0"/>
              <a:t>Should give us the </a:t>
            </a:r>
            <a:r>
              <a:rPr lang="en-US" u="sng" dirty="0"/>
              <a:t>maximum</a:t>
            </a:r>
            <a:r>
              <a:rPr lang="en-US" dirty="0"/>
              <a:t> amount of missing material.  1.02-0.17 ≈ 0.85mm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Another technique used measured missing material at 0.65 mm.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67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8946e33d-fd2f-4ae4-8ee9-d90c129cdf9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43522</TotalTime>
  <Words>319</Words>
  <Application>Microsoft Office PowerPoint</Application>
  <PresentationFormat>On-screen Show (4:3)</PresentationFormat>
  <Paragraphs>59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Thème Office</vt:lpstr>
      <vt:lpstr>MQXF125 Midplane Cable Damage From Filing Epoxy Flash </vt:lpstr>
      <vt:lpstr>Discrepancy 12166</vt:lpstr>
      <vt:lpstr>QXFA125 Damaged Area</vt:lpstr>
      <vt:lpstr>PowerPoint Presentation</vt:lpstr>
      <vt:lpstr>PowerPoint Presentation</vt:lpstr>
      <vt:lpstr>QXFA125 CMM Scan</vt:lpstr>
      <vt:lpstr>QXFA125 CMM Scan</vt:lpstr>
      <vt:lpstr>QXFA125 CMM Scan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Giorgio Ambrosio</cp:lastModifiedBy>
  <cp:revision>834</cp:revision>
  <cp:lastPrinted>2018-05-26T23:25:07Z</cp:lastPrinted>
  <dcterms:created xsi:type="dcterms:W3CDTF">2016-03-23T12:58:39Z</dcterms:created>
  <dcterms:modified xsi:type="dcterms:W3CDTF">2020-11-12T22:53:48Z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