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76" r:id="rId2"/>
    <p:sldId id="348" r:id="rId3"/>
    <p:sldId id="349" r:id="rId4"/>
    <p:sldId id="350" r:id="rId5"/>
    <p:sldId id="351" r:id="rId6"/>
    <p:sldId id="352" r:id="rId7"/>
    <p:sldId id="353" r:id="rId8"/>
    <p:sldId id="364" r:id="rId9"/>
    <p:sldId id="354" r:id="rId10"/>
    <p:sldId id="362" r:id="rId11"/>
    <p:sldId id="355" r:id="rId12"/>
    <p:sldId id="356" r:id="rId13"/>
    <p:sldId id="357" r:id="rId14"/>
    <p:sldId id="358" r:id="rId15"/>
    <p:sldId id="359" r:id="rId16"/>
    <p:sldId id="365" r:id="rId17"/>
    <p:sldId id="360" r:id="rId18"/>
    <p:sldId id="361" r:id="rId19"/>
    <p:sldId id="346" r:id="rId20"/>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94660"/>
  </p:normalViewPr>
  <p:slideViewPr>
    <p:cSldViewPr>
      <p:cViewPr>
        <p:scale>
          <a:sx n="100" d="100"/>
          <a:sy n="100" d="100"/>
        </p:scale>
        <p:origin x="-546" y="12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76C98D2-E937-4498-9BA4-A518674C6767}" type="datetimeFigureOut">
              <a:rPr lang="en-US"/>
              <a:pPr>
                <a:defRPr/>
              </a:pPr>
              <a:t>9/13/2012</a:t>
            </a:fld>
            <a:endParaRPr lang="en-US"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191BBD5-978B-447B-A74F-C9FBEA931F5D}" type="slidenum">
              <a:rPr lang="en-US"/>
              <a:pPr>
                <a:defRPr/>
              </a:pPr>
              <a:t>‹#›</a:t>
            </a:fld>
            <a:endParaRPr lang="en-US" dirty="0"/>
          </a:p>
        </p:txBody>
      </p:sp>
    </p:spTree>
    <p:extLst>
      <p:ext uri="{BB962C8B-B14F-4D97-AF65-F5344CB8AC3E}">
        <p14:creationId xmlns:p14="http://schemas.microsoft.com/office/powerpoint/2010/main" val="7962219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B653C41-D646-42E9-A0D9-27E119492B28}" type="datetimeFigureOut">
              <a:rPr lang="en-US"/>
              <a:pPr>
                <a:defRPr/>
              </a:pPr>
              <a:t>9/13/2012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12AC2A-EBC3-4FAF-8C44-0447CDF41EA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AC3BE9-D2CD-486A-86BA-304CEB672D4B}" type="datetimeFigureOut">
              <a:rPr lang="en-US"/>
              <a:pPr>
                <a:defRPr/>
              </a:pPr>
              <a:t>9/13/2012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61FAF4-61AD-4058-87FB-8F4518AC4B5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E6BC75-ED26-401D-AD1C-612F868C0160}" type="datetimeFigureOut">
              <a:rPr lang="en-US"/>
              <a:pPr>
                <a:defRPr/>
              </a:pPr>
              <a:t>9/13/2012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A50DF1-1169-427D-9DF9-014FEDC6FBA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C66B4B-C0BF-407A-9B0E-45A9B765A788}" type="datetimeFigureOut">
              <a:rPr lang="en-US"/>
              <a:pPr>
                <a:defRPr/>
              </a:pPr>
              <a:t>9/13/2012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B73B68-B97F-4605-87A5-1736DE5715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7A8FC0-F17D-40A6-9D75-47D17E17EB20}" type="datetimeFigureOut">
              <a:rPr lang="en-US"/>
              <a:pPr>
                <a:defRPr/>
              </a:pPr>
              <a:t>9/13/2012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1AC935-3C4B-4760-8F93-27CFF8B8BF1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0A9973F-F924-4F45-BA34-A67061BFE4C9}" type="datetimeFigureOut">
              <a:rPr lang="en-US"/>
              <a:pPr>
                <a:defRPr/>
              </a:pPr>
              <a:t>9/13/2012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3F052D-61D8-44B2-8735-F897ABD93B8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CC02C9C-8941-44D5-8B27-E69A033B3203}" type="datetimeFigureOut">
              <a:rPr lang="en-US"/>
              <a:pPr>
                <a:defRPr/>
              </a:pPr>
              <a:t>9/13/2012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692A30-2E59-45D6-A527-4BCED560B02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E08115-FD57-4235-92FF-8E97508B8195}" type="datetimeFigureOut">
              <a:rPr lang="en-US"/>
              <a:pPr>
                <a:defRPr/>
              </a:pPr>
              <a:t>9/13/2012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AC7A738-BDDE-4E7B-B2A3-36FDCCE4DC1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B463F8-4139-4D86-9274-F62C5EE6D981}" type="datetimeFigureOut">
              <a:rPr lang="en-US"/>
              <a:pPr>
                <a:defRPr/>
              </a:pPr>
              <a:t>9/13/2012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F0FCE6-C4F1-4F34-AFC7-A9DCD6E5C96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1C2AED-423B-48D6-BCF1-5805A3C1394C}" type="datetimeFigureOut">
              <a:rPr lang="en-US"/>
              <a:pPr>
                <a:defRPr/>
              </a:pPr>
              <a:t>9/13/2012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8E89AC-BC0E-4FDB-8DAD-1C8D040CCF6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4A3E57-9969-4EDA-A352-AAC00EABF3C4}" type="datetimeFigureOut">
              <a:rPr lang="en-US"/>
              <a:pPr>
                <a:defRPr/>
              </a:pPr>
              <a:t>9/13/2012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07B9E1-C46A-4C92-B698-995E1396A1B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92BFEC9-1B87-4DA0-AEFD-A247FC7A4F49}" type="datetimeFigureOut">
              <a:rPr lang="en-US"/>
              <a:pPr>
                <a:defRPr/>
              </a:pPr>
              <a:t>9/13/2012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2D01F80-4087-4C2D-9FF8-185F23A091D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Footer Placeholder 4"/>
          <p:cNvSpPr>
            <a:spLocks noGrp="1"/>
          </p:cNvSpPr>
          <p:nvPr>
            <p:ph type="ftr" sz="quarter" idx="11"/>
          </p:nvPr>
        </p:nvSpPr>
        <p:spPr bwMode="auto">
          <a:xfrm>
            <a:off x="1908175" y="2636838"/>
            <a:ext cx="5638800" cy="457200"/>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z="2000" smtClean="0">
                <a:solidFill>
                  <a:schemeClr val="tx2"/>
                </a:solidFill>
                <a:latin typeface="Comic Sans MS" pitchFamily="66" charset="0"/>
              </a:rPr>
              <a:t>H. MAINAUD DURAND</a:t>
            </a:r>
          </a:p>
          <a:p>
            <a:pPr fontAlgn="base">
              <a:spcBef>
                <a:spcPct val="0"/>
              </a:spcBef>
              <a:spcAft>
                <a:spcPct val="0"/>
              </a:spcAft>
            </a:pPr>
            <a:r>
              <a:rPr lang="en-US" sz="1400" smtClean="0">
                <a:solidFill>
                  <a:schemeClr val="tx2"/>
                </a:solidFill>
                <a:latin typeface="Comic Sans MS" pitchFamily="66" charset="0"/>
              </a:rPr>
              <a:t> </a:t>
            </a:r>
          </a:p>
          <a:p>
            <a:pPr fontAlgn="base">
              <a:spcBef>
                <a:spcPct val="0"/>
              </a:spcBef>
              <a:spcAft>
                <a:spcPct val="0"/>
              </a:spcAft>
            </a:pPr>
            <a:r>
              <a:rPr lang="en-US" sz="1400" smtClean="0">
                <a:solidFill>
                  <a:schemeClr val="tx2"/>
                </a:solidFill>
                <a:latin typeface="Comic Sans MS" pitchFamily="66" charset="0"/>
              </a:rPr>
              <a:t>on behalf of the CLIC active pre-alignment team</a:t>
            </a:r>
          </a:p>
          <a:p>
            <a:pPr fontAlgn="base">
              <a:spcBef>
                <a:spcPct val="0"/>
              </a:spcBef>
              <a:spcAft>
                <a:spcPct val="0"/>
              </a:spcAft>
            </a:pPr>
            <a:endParaRPr lang="en-US" sz="1400" smtClean="0">
              <a:solidFill>
                <a:schemeClr val="tx2"/>
              </a:solidFill>
              <a:latin typeface="Comic Sans MS" pitchFamily="66" charset="0"/>
            </a:endParaRPr>
          </a:p>
        </p:txBody>
      </p:sp>
      <p:sp>
        <p:nvSpPr>
          <p:cNvPr id="24578" name="Rectangle 2"/>
          <p:cNvSpPr>
            <a:spLocks noGrp="1" noChangeArrowheads="1"/>
          </p:cNvSpPr>
          <p:nvPr>
            <p:ph type="ctrTitle"/>
          </p:nvPr>
        </p:nvSpPr>
        <p:spPr>
          <a:xfrm>
            <a:off x="996950" y="1089025"/>
            <a:ext cx="7212013" cy="1470025"/>
          </a:xfrm>
        </p:spPr>
        <p:txBody>
          <a:bodyPr rtlCol="0">
            <a:normAutofit/>
          </a:bodyPr>
          <a:lstStyle/>
          <a:p>
            <a:pPr fontAlgn="auto">
              <a:spcAft>
                <a:spcPts val="0"/>
              </a:spcAft>
              <a:defRPr/>
            </a:pPr>
            <a:r>
              <a:rPr lang="en-US" sz="2800" b="1" dirty="0" smtClean="0">
                <a:solidFill>
                  <a:schemeClr val="tx2"/>
                </a:solidFill>
                <a:latin typeface="Comic Sans MS" pitchFamily="66" charset="0"/>
                <a:ea typeface="+mn-ea"/>
                <a:cs typeface="+mn-cs"/>
              </a:rPr>
              <a:t>Validation of the CLIC alignment strategy on short range</a:t>
            </a:r>
            <a:endParaRPr lang="en-US" sz="2800" b="1" dirty="0">
              <a:solidFill>
                <a:schemeClr val="tx2"/>
              </a:solidFill>
              <a:latin typeface="Comic Sans MS" pitchFamily="66" charset="0"/>
              <a:ea typeface="+mn-ea"/>
              <a:cs typeface="+mn-cs"/>
            </a:endParaRPr>
          </a:p>
        </p:txBody>
      </p:sp>
      <p:pic>
        <p:nvPicPr>
          <p:cNvPr id="14339" name="Picture 9" descr="clic-logo2010t.png"/>
          <p:cNvPicPr>
            <a:picLocks noChangeAspect="1"/>
          </p:cNvPicPr>
          <p:nvPr/>
        </p:nvPicPr>
        <p:blipFill>
          <a:blip r:embed="rId2"/>
          <a:srcRect/>
          <a:stretch>
            <a:fillRect/>
          </a:stretch>
        </p:blipFill>
        <p:spPr bwMode="auto">
          <a:xfrm>
            <a:off x="7924800" y="188913"/>
            <a:ext cx="1071563" cy="1079500"/>
          </a:xfrm>
          <a:prstGeom prst="rect">
            <a:avLst/>
          </a:prstGeom>
          <a:noFill/>
          <a:ln w="9525">
            <a:noFill/>
            <a:miter lim="800000"/>
            <a:headEnd/>
            <a:tailEnd/>
          </a:ln>
        </p:spPr>
      </p:pic>
      <p:sp>
        <p:nvSpPr>
          <p:cNvPr id="6" name="TextBox 5"/>
          <p:cNvSpPr txBox="1">
            <a:spLocks noChangeArrowheads="1"/>
          </p:cNvSpPr>
          <p:nvPr/>
        </p:nvSpPr>
        <p:spPr bwMode="auto">
          <a:xfrm>
            <a:off x="381000" y="4005263"/>
            <a:ext cx="4911725" cy="2892425"/>
          </a:xfrm>
          <a:prstGeom prst="rect">
            <a:avLst/>
          </a:prstGeom>
          <a:noFill/>
          <a:ln w="9525">
            <a:noFill/>
            <a:miter lim="800000"/>
            <a:headEnd/>
            <a:tailEnd/>
          </a:ln>
        </p:spPr>
        <p:txBody>
          <a:bodyPr>
            <a:spAutoFit/>
          </a:bodyPr>
          <a:lstStyle/>
          <a:p>
            <a:pPr fontAlgn="auto">
              <a:spcBef>
                <a:spcPts val="0"/>
              </a:spcBef>
              <a:spcAft>
                <a:spcPts val="0"/>
              </a:spcAft>
              <a:defRPr/>
            </a:pPr>
            <a:r>
              <a:rPr lang="en-US" sz="1400" dirty="0">
                <a:solidFill>
                  <a:schemeClr val="tx2"/>
                </a:solidFill>
                <a:latin typeface="Comic Sans MS" pitchFamily="66" charset="0"/>
              </a:rPr>
              <a:t>OUTLINE</a:t>
            </a:r>
          </a:p>
          <a:p>
            <a:pPr fontAlgn="auto">
              <a:spcBef>
                <a:spcPts val="0"/>
              </a:spcBef>
              <a:spcAft>
                <a:spcPts val="0"/>
              </a:spcAft>
              <a:defRPr/>
            </a:pPr>
            <a:endParaRPr lang="en-US" sz="1400" dirty="0">
              <a:solidFill>
                <a:schemeClr val="tx2"/>
              </a:solidFill>
              <a:latin typeface="Comic Sans MS" pitchFamily="66" charset="0"/>
            </a:endParaRPr>
          </a:p>
          <a:p>
            <a:pPr fontAlgn="auto">
              <a:spcBef>
                <a:spcPts val="0"/>
              </a:spcBef>
              <a:spcAft>
                <a:spcPts val="0"/>
              </a:spcAft>
              <a:defRPr/>
            </a:pPr>
            <a:endParaRPr lang="en-US" sz="1400" dirty="0">
              <a:solidFill>
                <a:schemeClr val="tx2"/>
              </a:solidFill>
              <a:latin typeface="Comic Sans MS" pitchFamily="66" charset="0"/>
            </a:endParaRPr>
          </a:p>
          <a:p>
            <a:pPr indent="-457200" fontAlgn="auto">
              <a:spcBef>
                <a:spcPts val="0"/>
              </a:spcBef>
              <a:spcAft>
                <a:spcPts val="0"/>
              </a:spcAft>
              <a:buFont typeface="Wingdings" pitchFamily="2" charset="2"/>
              <a:buChar char="ü"/>
              <a:defRPr/>
            </a:pPr>
            <a:r>
              <a:rPr lang="en-US" sz="1400" dirty="0">
                <a:solidFill>
                  <a:schemeClr val="tx2"/>
                </a:solidFill>
                <a:latin typeface="Comic Sans MS" pitchFamily="66" charset="0"/>
              </a:rPr>
              <a:t>Introduction: CLIC project &amp; active pre-alignment</a:t>
            </a:r>
          </a:p>
          <a:p>
            <a:pPr indent="-457200" fontAlgn="auto">
              <a:spcBef>
                <a:spcPts val="0"/>
              </a:spcBef>
              <a:spcAft>
                <a:spcPts val="0"/>
              </a:spcAft>
              <a:buFont typeface="Wingdings" pitchFamily="2" charset="2"/>
              <a:buChar char="ü"/>
              <a:defRPr/>
            </a:pPr>
            <a:r>
              <a:rPr lang="en-US" sz="1400" dirty="0">
                <a:solidFill>
                  <a:schemeClr val="tx2"/>
                </a:solidFill>
                <a:latin typeface="Comic Sans MS" pitchFamily="66" charset="0"/>
              </a:rPr>
              <a:t>Alignment strategy on short range </a:t>
            </a:r>
            <a:endParaRPr lang="en-US" sz="1400" b="1" dirty="0">
              <a:solidFill>
                <a:schemeClr val="tx2"/>
              </a:solidFill>
              <a:latin typeface="Comic Sans MS" pitchFamily="66" charset="0"/>
            </a:endParaRPr>
          </a:p>
          <a:p>
            <a:pPr indent="-457200" fontAlgn="auto">
              <a:spcBef>
                <a:spcPts val="0"/>
              </a:spcBef>
              <a:spcAft>
                <a:spcPts val="0"/>
              </a:spcAft>
              <a:buFont typeface="Wingdings" pitchFamily="2" charset="2"/>
              <a:buChar char="ü"/>
              <a:defRPr/>
            </a:pPr>
            <a:r>
              <a:rPr lang="en-US" sz="1400" dirty="0">
                <a:solidFill>
                  <a:schemeClr val="tx2"/>
                </a:solidFill>
                <a:latin typeface="Comic Sans MS" pitchFamily="66" charset="0"/>
              </a:rPr>
              <a:t>Module test setup and associated results</a:t>
            </a:r>
          </a:p>
          <a:p>
            <a:pPr lvl="2" indent="-457200" fontAlgn="auto">
              <a:spcBef>
                <a:spcPts val="0"/>
              </a:spcBef>
              <a:spcAft>
                <a:spcPts val="0"/>
              </a:spcAft>
              <a:buFont typeface="Courier New" pitchFamily="49" charset="0"/>
              <a:buChar char="o"/>
              <a:defRPr/>
            </a:pPr>
            <a:r>
              <a:rPr lang="en-US" sz="1400" dirty="0">
                <a:solidFill>
                  <a:schemeClr val="tx2"/>
                </a:solidFill>
                <a:latin typeface="Comic Sans MS" pitchFamily="66" charset="0"/>
              </a:rPr>
              <a:t>Description</a:t>
            </a:r>
          </a:p>
          <a:p>
            <a:pPr lvl="2" indent="-457200" fontAlgn="auto">
              <a:spcBef>
                <a:spcPts val="0"/>
              </a:spcBef>
              <a:spcAft>
                <a:spcPts val="0"/>
              </a:spcAft>
              <a:buFont typeface="Courier New" pitchFamily="49" charset="0"/>
              <a:buChar char="o"/>
              <a:defRPr/>
            </a:pPr>
            <a:r>
              <a:rPr lang="en-US" sz="1400" dirty="0">
                <a:solidFill>
                  <a:schemeClr val="tx2"/>
                </a:solidFill>
                <a:latin typeface="Comic Sans MS" pitchFamily="66" charset="0"/>
              </a:rPr>
              <a:t>Fiducialisation &amp; alignment on a common support</a:t>
            </a:r>
          </a:p>
          <a:p>
            <a:pPr lvl="2" indent="-457200" fontAlgn="auto">
              <a:spcBef>
                <a:spcPts val="0"/>
              </a:spcBef>
              <a:spcAft>
                <a:spcPts val="0"/>
              </a:spcAft>
              <a:buFont typeface="Courier New" pitchFamily="49" charset="0"/>
              <a:buChar char="o"/>
              <a:defRPr/>
            </a:pPr>
            <a:r>
              <a:rPr lang="en-US" sz="1400" dirty="0">
                <a:solidFill>
                  <a:schemeClr val="tx2"/>
                </a:solidFill>
                <a:latin typeface="Comic Sans MS" pitchFamily="66" charset="0"/>
              </a:rPr>
              <a:t>Adjustment</a:t>
            </a:r>
          </a:p>
          <a:p>
            <a:pPr lvl="2" indent="-457200" fontAlgn="auto">
              <a:spcBef>
                <a:spcPts val="0"/>
              </a:spcBef>
              <a:spcAft>
                <a:spcPts val="0"/>
              </a:spcAft>
              <a:buFont typeface="Courier New" pitchFamily="49" charset="0"/>
              <a:buChar char="o"/>
              <a:defRPr/>
            </a:pPr>
            <a:r>
              <a:rPr lang="en-US" sz="1400" dirty="0">
                <a:solidFill>
                  <a:schemeClr val="tx2"/>
                </a:solidFill>
                <a:latin typeface="Comic Sans MS" pitchFamily="66" charset="0"/>
              </a:rPr>
              <a:t>Validation of the global strategy</a:t>
            </a:r>
          </a:p>
          <a:p>
            <a:pPr indent="-457200" fontAlgn="auto">
              <a:spcBef>
                <a:spcPts val="0"/>
              </a:spcBef>
              <a:spcAft>
                <a:spcPts val="0"/>
              </a:spcAft>
              <a:buFont typeface="Wingdings" pitchFamily="2" charset="2"/>
              <a:buChar char="ü"/>
              <a:defRPr/>
            </a:pPr>
            <a:r>
              <a:rPr lang="en-US" sz="1400" dirty="0">
                <a:solidFill>
                  <a:schemeClr val="tx2"/>
                </a:solidFill>
                <a:latin typeface="Comic Sans MS" pitchFamily="66" charset="0"/>
              </a:rPr>
              <a:t>Conclusion</a:t>
            </a:r>
          </a:p>
          <a:p>
            <a:pPr lvl="1" fontAlgn="auto">
              <a:spcBef>
                <a:spcPts val="0"/>
              </a:spcBef>
              <a:spcAft>
                <a:spcPts val="0"/>
              </a:spcAft>
              <a:defRPr/>
            </a:pPr>
            <a:endParaRPr lang="en-US" sz="1400" dirty="0">
              <a:solidFill>
                <a:schemeClr val="tx2"/>
              </a:solidFill>
              <a:latin typeface="Comic Sans MS" pitchFamily="66" charset="0"/>
            </a:endParaRPr>
          </a:p>
        </p:txBody>
      </p:sp>
      <p:sp>
        <p:nvSpPr>
          <p:cNvPr id="2" name="Rectangle 1"/>
          <p:cNvSpPr/>
          <p:nvPr/>
        </p:nvSpPr>
        <p:spPr>
          <a:xfrm>
            <a:off x="347663" y="3933825"/>
            <a:ext cx="4945062" cy="28082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42" name="Picture 2"/>
          <p:cNvPicPr>
            <a:picLocks noChangeAspect="1" noChangeArrowheads="1"/>
          </p:cNvPicPr>
          <p:nvPr/>
        </p:nvPicPr>
        <p:blipFill>
          <a:blip r:embed="rId3"/>
          <a:srcRect/>
          <a:stretch>
            <a:fillRect/>
          </a:stretch>
        </p:blipFill>
        <p:spPr bwMode="auto">
          <a:xfrm>
            <a:off x="185738" y="333375"/>
            <a:ext cx="1938337" cy="498475"/>
          </a:xfrm>
          <a:prstGeom prst="rect">
            <a:avLst/>
          </a:prstGeom>
          <a:noFill/>
          <a:ln w="9525">
            <a:noFill/>
            <a:miter lim="800000"/>
            <a:headEnd/>
            <a:tailEnd/>
          </a:ln>
        </p:spPr>
      </p:pic>
      <p:pic>
        <p:nvPicPr>
          <p:cNvPr id="14343" name="Picture 3"/>
          <p:cNvPicPr>
            <a:picLocks noChangeAspect="1" noChangeArrowheads="1"/>
          </p:cNvPicPr>
          <p:nvPr/>
        </p:nvPicPr>
        <p:blipFill>
          <a:blip r:embed="rId4"/>
          <a:srcRect/>
          <a:stretch>
            <a:fillRect/>
          </a:stretch>
        </p:blipFill>
        <p:spPr bwMode="auto">
          <a:xfrm>
            <a:off x="5651500" y="6064250"/>
            <a:ext cx="3346450" cy="677863"/>
          </a:xfrm>
          <a:prstGeom prst="rect">
            <a:avLst/>
          </a:prstGeom>
          <a:noFill/>
          <a:ln w="9525">
            <a:noFill/>
            <a:miter lim="800000"/>
            <a:headEnd/>
            <a:tailEnd/>
          </a:ln>
        </p:spPr>
      </p:pic>
      <p:pic>
        <p:nvPicPr>
          <p:cNvPr id="14344" name="Picture 2"/>
          <p:cNvPicPr>
            <a:picLocks noChangeAspect="1" noChangeArrowheads="1"/>
          </p:cNvPicPr>
          <p:nvPr/>
        </p:nvPicPr>
        <p:blipFill>
          <a:blip r:embed="rId5"/>
          <a:srcRect/>
          <a:stretch>
            <a:fillRect/>
          </a:stretch>
        </p:blipFill>
        <p:spPr bwMode="auto">
          <a:xfrm>
            <a:off x="6692900" y="200025"/>
            <a:ext cx="1100138" cy="1068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xfrm>
            <a:off x="457200" y="6356350"/>
            <a:ext cx="2133600" cy="365125"/>
          </a:xfrm>
        </p:spPr>
        <p:txBody>
          <a:bodyPr/>
          <a:lstStyle/>
          <a:p>
            <a:pPr algn="l">
              <a:defRPr/>
            </a:pPr>
            <a:fld id="{2D777441-183A-4613-B545-E8C1903110DB}" type="slidenum">
              <a:rPr lang="fr-FR"/>
              <a:pPr algn="l">
                <a:defRPr/>
              </a:pPr>
              <a:t>10</a:t>
            </a:fld>
            <a:endParaRPr lang="fr-FR" dirty="0"/>
          </a:p>
        </p:txBody>
      </p:sp>
      <p:sp>
        <p:nvSpPr>
          <p:cNvPr id="28674" name="Text Box 3"/>
          <p:cNvSpPr txBox="1">
            <a:spLocks noChangeArrowheads="1"/>
          </p:cNvSpPr>
          <p:nvPr/>
        </p:nvSpPr>
        <p:spPr bwMode="auto">
          <a:xfrm>
            <a:off x="0" y="228600"/>
            <a:ext cx="5003800" cy="369888"/>
          </a:xfrm>
          <a:prstGeom prst="rect">
            <a:avLst/>
          </a:prstGeom>
          <a:solidFill>
            <a:schemeClr val="accent1">
              <a:lumMod val="20000"/>
              <a:lumOff val="80000"/>
            </a:schemeClr>
          </a:solidFill>
          <a:ln w="9525">
            <a:noFill/>
            <a:miter lim="800000"/>
            <a:headEnd/>
            <a:tailEnd/>
          </a:ln>
        </p:spPr>
        <p:txBody>
          <a:bodyPr>
            <a:spAutoFit/>
          </a:bodyPr>
          <a:lstStyle/>
          <a:p>
            <a:pPr fontAlgn="auto">
              <a:spcBef>
                <a:spcPct val="50000"/>
              </a:spcBef>
              <a:spcAft>
                <a:spcPts val="0"/>
              </a:spcAft>
              <a:defRPr/>
            </a:pPr>
            <a:r>
              <a:rPr lang="en-US" dirty="0">
                <a:solidFill>
                  <a:schemeClr val="tx2"/>
                </a:solidFill>
                <a:latin typeface="Comic Sans MS" pitchFamily="66" charset="0"/>
              </a:rPr>
              <a:t>Short range strategy (4) </a:t>
            </a:r>
            <a:r>
              <a:rPr lang="en-US" dirty="0">
                <a:solidFill>
                  <a:schemeClr val="tx2"/>
                </a:solidFill>
                <a:latin typeface="Comic Sans MS" pitchFamily="66" charset="0"/>
                <a:sym typeface="Wingdings" pitchFamily="2" charset="2"/>
              </a:rPr>
              <a:t> adjustment</a:t>
            </a:r>
            <a:endParaRPr lang="en-US" dirty="0">
              <a:solidFill>
                <a:schemeClr val="tx2"/>
              </a:solidFill>
              <a:latin typeface="Comic Sans MS" pitchFamily="66" charset="0"/>
            </a:endParaRPr>
          </a:p>
        </p:txBody>
      </p:sp>
      <p:pic>
        <p:nvPicPr>
          <p:cNvPr id="23555" name="Picture 6"/>
          <p:cNvPicPr>
            <a:picLocks noChangeAspect="1" noChangeArrowheads="1"/>
          </p:cNvPicPr>
          <p:nvPr/>
        </p:nvPicPr>
        <p:blipFill>
          <a:blip r:embed="rId2"/>
          <a:srcRect/>
          <a:stretch>
            <a:fillRect/>
          </a:stretch>
        </p:blipFill>
        <p:spPr bwMode="auto">
          <a:xfrm>
            <a:off x="468313" y="981075"/>
            <a:ext cx="3030537" cy="1366838"/>
          </a:xfrm>
          <a:prstGeom prst="rect">
            <a:avLst/>
          </a:prstGeom>
          <a:noFill/>
          <a:ln w="9525">
            <a:noFill/>
            <a:miter lim="800000"/>
            <a:headEnd/>
            <a:tailEnd/>
          </a:ln>
        </p:spPr>
      </p:pic>
      <p:pic>
        <p:nvPicPr>
          <p:cNvPr id="23556" name="Picture 7"/>
          <p:cNvPicPr>
            <a:picLocks noChangeAspect="1" noChangeArrowheads="1"/>
          </p:cNvPicPr>
          <p:nvPr/>
        </p:nvPicPr>
        <p:blipFill>
          <a:blip r:embed="rId3"/>
          <a:srcRect/>
          <a:stretch>
            <a:fillRect/>
          </a:stretch>
        </p:blipFill>
        <p:spPr bwMode="auto">
          <a:xfrm>
            <a:off x="4211638" y="3429000"/>
            <a:ext cx="2482850" cy="644525"/>
          </a:xfrm>
          <a:prstGeom prst="rect">
            <a:avLst/>
          </a:prstGeom>
          <a:noFill/>
          <a:ln w="9525">
            <a:noFill/>
            <a:miter lim="800000"/>
            <a:headEnd/>
            <a:tailEnd/>
          </a:ln>
        </p:spPr>
      </p:pic>
      <p:pic>
        <p:nvPicPr>
          <p:cNvPr id="23557" name="Picture 9"/>
          <p:cNvPicPr>
            <a:picLocks noChangeAspect="1" noChangeArrowheads="1"/>
          </p:cNvPicPr>
          <p:nvPr/>
        </p:nvPicPr>
        <p:blipFill>
          <a:blip r:embed="rId4"/>
          <a:srcRect/>
          <a:stretch>
            <a:fillRect/>
          </a:stretch>
        </p:blipFill>
        <p:spPr bwMode="auto">
          <a:xfrm>
            <a:off x="4408488" y="620713"/>
            <a:ext cx="2089150" cy="2547937"/>
          </a:xfrm>
          <a:prstGeom prst="rect">
            <a:avLst/>
          </a:prstGeom>
          <a:noFill/>
          <a:ln w="9525">
            <a:noFill/>
            <a:miter lim="800000"/>
            <a:headEnd/>
            <a:tailEnd/>
          </a:ln>
        </p:spPr>
      </p:pic>
      <p:pic>
        <p:nvPicPr>
          <p:cNvPr id="23558" name="Picture 10"/>
          <p:cNvPicPr>
            <a:picLocks noChangeAspect="1" noChangeArrowheads="1"/>
          </p:cNvPicPr>
          <p:nvPr/>
        </p:nvPicPr>
        <p:blipFill>
          <a:blip r:embed="rId5"/>
          <a:srcRect/>
          <a:stretch>
            <a:fillRect/>
          </a:stretch>
        </p:blipFill>
        <p:spPr bwMode="auto">
          <a:xfrm>
            <a:off x="6497638" y="749300"/>
            <a:ext cx="2419350" cy="2289175"/>
          </a:xfrm>
          <a:prstGeom prst="rect">
            <a:avLst/>
          </a:prstGeom>
          <a:noFill/>
          <a:ln w="9525">
            <a:noFill/>
            <a:miter lim="800000"/>
            <a:headEnd/>
            <a:tailEnd/>
          </a:ln>
        </p:spPr>
      </p:pic>
      <p:pic>
        <p:nvPicPr>
          <p:cNvPr id="23" name="Picture 7" descr="BOOSTEC6"/>
          <p:cNvPicPr>
            <a:picLocks noChangeAspect="1" noChangeArrowheads="1"/>
          </p:cNvPicPr>
          <p:nvPr/>
        </p:nvPicPr>
        <p:blipFill>
          <a:blip r:embed="rId6"/>
          <a:srcRect/>
          <a:stretch>
            <a:fillRect/>
          </a:stretch>
        </p:blipFill>
        <p:spPr bwMode="auto">
          <a:xfrm>
            <a:off x="250825" y="2708275"/>
            <a:ext cx="3802063" cy="4014788"/>
          </a:xfrm>
          <a:prstGeom prst="rect">
            <a:avLst/>
          </a:prstGeom>
          <a:noFill/>
          <a:ln>
            <a:solidFill>
              <a:schemeClr val="accent1">
                <a:shade val="50000"/>
              </a:schemeClr>
            </a:solidFill>
          </a:ln>
        </p:spPr>
      </p:pic>
      <p:pic>
        <p:nvPicPr>
          <p:cNvPr id="24" name="Picture 10" descr="BOOSTEC9"/>
          <p:cNvPicPr>
            <a:picLocks noChangeAspect="1" noChangeArrowheads="1"/>
          </p:cNvPicPr>
          <p:nvPr/>
        </p:nvPicPr>
        <p:blipFill>
          <a:blip r:embed="rId7"/>
          <a:srcRect/>
          <a:stretch>
            <a:fillRect/>
          </a:stretch>
        </p:blipFill>
        <p:spPr bwMode="auto">
          <a:xfrm>
            <a:off x="4572000" y="4114800"/>
            <a:ext cx="1993900" cy="2743200"/>
          </a:xfrm>
          <a:prstGeom prst="rect">
            <a:avLst/>
          </a:prstGeom>
          <a:noFill/>
          <a:ln>
            <a:solidFill>
              <a:schemeClr val="accent1">
                <a:shade val="50000"/>
              </a:schemeClr>
            </a:solidFill>
          </a:ln>
        </p:spPr>
      </p:pic>
      <p:pic>
        <p:nvPicPr>
          <p:cNvPr id="23561" name="Picture 14" descr="Helene3.jpg"/>
          <p:cNvPicPr>
            <a:picLocks noChangeAspect="1"/>
          </p:cNvPicPr>
          <p:nvPr/>
        </p:nvPicPr>
        <p:blipFill>
          <a:blip r:embed="rId8"/>
          <a:srcRect/>
          <a:stretch>
            <a:fillRect/>
          </a:stretch>
        </p:blipFill>
        <p:spPr bwMode="auto">
          <a:xfrm>
            <a:off x="6877050" y="4149725"/>
            <a:ext cx="1458913" cy="2579688"/>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033463" y="1341438"/>
            <a:ext cx="5699125" cy="3784600"/>
          </a:xfrm>
          <a:prstGeom prst="rect">
            <a:avLst/>
          </a:prstGeom>
          <a:noFill/>
          <a:ln w="9525">
            <a:noFill/>
            <a:miter lim="800000"/>
            <a:headEnd/>
            <a:tailEnd/>
          </a:ln>
        </p:spPr>
        <p:txBody>
          <a:bodyPr>
            <a:spAutoFit/>
          </a:bodyPr>
          <a:lstStyle/>
          <a:p>
            <a:pPr fontAlgn="auto">
              <a:spcBef>
                <a:spcPts val="0"/>
              </a:spcBef>
              <a:spcAft>
                <a:spcPts val="0"/>
              </a:spcAft>
              <a:defRPr/>
            </a:pPr>
            <a:r>
              <a:rPr lang="en-US" sz="1600" dirty="0">
                <a:solidFill>
                  <a:schemeClr val="tx2"/>
                </a:solidFill>
                <a:latin typeface="Comic Sans MS" pitchFamily="66" charset="0"/>
              </a:rPr>
              <a:t>OUTLINE</a:t>
            </a:r>
          </a:p>
          <a:p>
            <a:pPr fontAlgn="auto">
              <a:spcBef>
                <a:spcPts val="0"/>
              </a:spcBef>
              <a:spcAft>
                <a:spcPts val="0"/>
              </a:spcAft>
              <a:defRPr/>
            </a:pPr>
            <a:endParaRPr lang="en-US" sz="1600" dirty="0">
              <a:solidFill>
                <a:schemeClr val="tx2"/>
              </a:solidFill>
              <a:latin typeface="Comic Sans MS" pitchFamily="66" charset="0"/>
            </a:endParaRPr>
          </a:p>
          <a:p>
            <a:pPr fontAlgn="auto">
              <a:spcBef>
                <a:spcPts val="0"/>
              </a:spcBef>
              <a:spcAft>
                <a:spcPts val="0"/>
              </a:spcAft>
              <a:defRPr/>
            </a:pPr>
            <a:endParaRPr lang="en-US" sz="1600" dirty="0">
              <a:solidFill>
                <a:schemeClr val="tx2"/>
              </a:solidFill>
              <a:latin typeface="Comic Sans MS" pitchFamily="66" charset="0"/>
            </a:endParaRPr>
          </a:p>
          <a:p>
            <a:pPr indent="-457200" fontAlgn="auto">
              <a:spcBef>
                <a:spcPts val="0"/>
              </a:spcBef>
              <a:spcAft>
                <a:spcPts val="0"/>
              </a:spcAft>
              <a:buFont typeface="Wingdings" pitchFamily="2" charset="2"/>
              <a:buChar char="ü"/>
              <a:defRPr/>
            </a:pPr>
            <a:r>
              <a:rPr lang="fr-CH" sz="1600" dirty="0">
                <a:solidFill>
                  <a:schemeClr val="tx2"/>
                </a:solidFill>
                <a:latin typeface="Comic Sans MS" pitchFamily="66" charset="0"/>
              </a:rPr>
              <a:t>Introduction: CLIC project &amp; active pre-alignment</a:t>
            </a:r>
          </a:p>
          <a:p>
            <a:pPr indent="-457200" fontAlgn="auto">
              <a:spcBef>
                <a:spcPts val="0"/>
              </a:spcBef>
              <a:spcAft>
                <a:spcPts val="0"/>
              </a:spcAft>
              <a:buFont typeface="Wingdings" pitchFamily="2" charset="2"/>
              <a:buChar char="ü"/>
              <a:defRPr/>
            </a:pPr>
            <a:endParaRPr lang="en-US" sz="1600" dirty="0">
              <a:solidFill>
                <a:schemeClr val="tx2"/>
              </a:solidFill>
              <a:latin typeface="Comic Sans MS" pitchFamily="66" charset="0"/>
            </a:endParaRPr>
          </a:p>
          <a:p>
            <a:pPr indent="-457200" fontAlgn="auto">
              <a:spcBef>
                <a:spcPts val="0"/>
              </a:spcBef>
              <a:spcAft>
                <a:spcPts val="0"/>
              </a:spcAft>
              <a:buFont typeface="Wingdings" pitchFamily="2" charset="2"/>
              <a:buChar char="ü"/>
              <a:defRPr/>
            </a:pPr>
            <a:r>
              <a:rPr lang="en-US" sz="1600" dirty="0">
                <a:solidFill>
                  <a:schemeClr val="tx2"/>
                </a:solidFill>
                <a:latin typeface="Comic Sans MS" pitchFamily="66" charset="0"/>
              </a:rPr>
              <a:t>Alignment strategy on short range </a:t>
            </a:r>
          </a:p>
          <a:p>
            <a:pPr indent="-457200" fontAlgn="auto">
              <a:spcBef>
                <a:spcPts val="0"/>
              </a:spcBef>
              <a:spcAft>
                <a:spcPts val="0"/>
              </a:spcAft>
              <a:buFont typeface="Wingdings" pitchFamily="2" charset="2"/>
              <a:buChar char="ü"/>
              <a:defRPr/>
            </a:pPr>
            <a:endParaRPr lang="en-US" sz="1600" b="1" dirty="0">
              <a:solidFill>
                <a:schemeClr val="tx2"/>
              </a:solidFill>
              <a:latin typeface="Comic Sans MS" pitchFamily="66" charset="0"/>
            </a:endParaRPr>
          </a:p>
          <a:p>
            <a:pPr indent="-457200" fontAlgn="auto">
              <a:spcBef>
                <a:spcPts val="0"/>
              </a:spcBef>
              <a:spcAft>
                <a:spcPts val="0"/>
              </a:spcAft>
              <a:buFont typeface="Wingdings" pitchFamily="2" charset="2"/>
              <a:buChar char="ü"/>
              <a:defRPr/>
            </a:pPr>
            <a:r>
              <a:rPr lang="en-US" sz="1600" dirty="0">
                <a:solidFill>
                  <a:schemeClr val="tx2"/>
                </a:solidFill>
                <a:latin typeface="Comic Sans MS" pitchFamily="66" charset="0"/>
              </a:rPr>
              <a:t>Module test setup and associated results</a:t>
            </a:r>
          </a:p>
          <a:p>
            <a:pPr lvl="2" indent="-457200" fontAlgn="auto">
              <a:spcBef>
                <a:spcPts val="0"/>
              </a:spcBef>
              <a:spcAft>
                <a:spcPts val="0"/>
              </a:spcAft>
              <a:buFont typeface="Courier New" pitchFamily="49" charset="0"/>
              <a:buChar char="o"/>
              <a:defRPr/>
            </a:pPr>
            <a:r>
              <a:rPr lang="fr-CH" sz="1600" dirty="0">
                <a:solidFill>
                  <a:schemeClr val="tx2"/>
                </a:solidFill>
                <a:latin typeface="Comic Sans MS" pitchFamily="66" charset="0"/>
              </a:rPr>
              <a:t>Description</a:t>
            </a:r>
          </a:p>
          <a:p>
            <a:pPr lvl="2" indent="-457200" fontAlgn="auto">
              <a:spcBef>
                <a:spcPts val="0"/>
              </a:spcBef>
              <a:spcAft>
                <a:spcPts val="0"/>
              </a:spcAft>
              <a:buFont typeface="Courier New" pitchFamily="49" charset="0"/>
              <a:buChar char="o"/>
              <a:defRPr/>
            </a:pPr>
            <a:r>
              <a:rPr lang="fr-CH" sz="1600" dirty="0">
                <a:solidFill>
                  <a:schemeClr val="tx2"/>
                </a:solidFill>
                <a:latin typeface="Comic Sans MS" pitchFamily="66" charset="0"/>
              </a:rPr>
              <a:t>Fiducialisation &amp; alignment on a common support</a:t>
            </a:r>
          </a:p>
          <a:p>
            <a:pPr lvl="2" indent="-457200" fontAlgn="auto">
              <a:spcBef>
                <a:spcPts val="0"/>
              </a:spcBef>
              <a:spcAft>
                <a:spcPts val="0"/>
              </a:spcAft>
              <a:buFont typeface="Courier New" pitchFamily="49" charset="0"/>
              <a:buChar char="o"/>
              <a:defRPr/>
            </a:pPr>
            <a:r>
              <a:rPr lang="fr-CH" sz="1600" dirty="0">
                <a:solidFill>
                  <a:schemeClr val="tx2"/>
                </a:solidFill>
                <a:latin typeface="Comic Sans MS" pitchFamily="66" charset="0"/>
              </a:rPr>
              <a:t>Adjustment</a:t>
            </a:r>
          </a:p>
          <a:p>
            <a:pPr lvl="2" indent="-457200" fontAlgn="auto">
              <a:spcBef>
                <a:spcPts val="0"/>
              </a:spcBef>
              <a:spcAft>
                <a:spcPts val="0"/>
              </a:spcAft>
              <a:buFont typeface="Courier New" pitchFamily="49" charset="0"/>
              <a:buChar char="o"/>
              <a:defRPr/>
            </a:pPr>
            <a:r>
              <a:rPr lang="fr-CH" sz="1600" dirty="0">
                <a:solidFill>
                  <a:schemeClr val="tx2"/>
                </a:solidFill>
                <a:latin typeface="Comic Sans MS" pitchFamily="66" charset="0"/>
              </a:rPr>
              <a:t>Validation of the global strategy</a:t>
            </a:r>
          </a:p>
          <a:p>
            <a:pPr marL="457200" lvl="2" fontAlgn="auto">
              <a:spcBef>
                <a:spcPts val="0"/>
              </a:spcBef>
              <a:spcAft>
                <a:spcPts val="0"/>
              </a:spcAft>
              <a:defRPr/>
            </a:pPr>
            <a:endParaRPr lang="en-US" sz="1600" dirty="0">
              <a:solidFill>
                <a:schemeClr val="tx2"/>
              </a:solidFill>
              <a:latin typeface="Comic Sans MS" pitchFamily="66" charset="0"/>
            </a:endParaRPr>
          </a:p>
          <a:p>
            <a:pPr indent="-457200" fontAlgn="auto">
              <a:spcBef>
                <a:spcPts val="0"/>
              </a:spcBef>
              <a:spcAft>
                <a:spcPts val="0"/>
              </a:spcAft>
              <a:buFont typeface="Wingdings" pitchFamily="2" charset="2"/>
              <a:buChar char="ü"/>
              <a:defRPr/>
            </a:pPr>
            <a:r>
              <a:rPr lang="fr-CH" sz="1600" dirty="0">
                <a:solidFill>
                  <a:schemeClr val="tx2"/>
                </a:solidFill>
                <a:latin typeface="Comic Sans MS" pitchFamily="66" charset="0"/>
              </a:rPr>
              <a:t>Conclusion</a:t>
            </a:r>
            <a:endParaRPr lang="en-US" sz="1600" dirty="0">
              <a:solidFill>
                <a:schemeClr val="tx2"/>
              </a:solidFill>
              <a:latin typeface="Comic Sans MS" pitchFamily="66" charset="0"/>
            </a:endParaRPr>
          </a:p>
          <a:p>
            <a:pPr lvl="1" fontAlgn="auto">
              <a:spcBef>
                <a:spcPts val="0"/>
              </a:spcBef>
              <a:spcAft>
                <a:spcPts val="0"/>
              </a:spcAft>
              <a:defRPr/>
            </a:pPr>
            <a:endParaRPr lang="en-US" sz="1600" dirty="0">
              <a:solidFill>
                <a:schemeClr val="tx2"/>
              </a:solidFill>
              <a:latin typeface="Comic Sans MS" pitchFamily="66" charset="0"/>
            </a:endParaRPr>
          </a:p>
        </p:txBody>
      </p:sp>
      <p:sp>
        <p:nvSpPr>
          <p:cNvPr id="5" name="Rectangle 4"/>
          <p:cNvSpPr/>
          <p:nvPr/>
        </p:nvSpPr>
        <p:spPr>
          <a:xfrm>
            <a:off x="957263" y="2997200"/>
            <a:ext cx="5759450" cy="15113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xfrm>
            <a:off x="457200" y="6356350"/>
            <a:ext cx="2133600" cy="365125"/>
          </a:xfrm>
        </p:spPr>
        <p:txBody>
          <a:bodyPr/>
          <a:lstStyle/>
          <a:p>
            <a:pPr algn="l">
              <a:defRPr/>
            </a:pPr>
            <a:fld id="{1A6CE025-7924-4226-B8C0-56DA0CFD6279}" type="slidenum">
              <a:rPr lang="fr-FR"/>
              <a:pPr algn="l">
                <a:defRPr/>
              </a:pPr>
              <a:t>12</a:t>
            </a:fld>
            <a:endParaRPr lang="fr-FR" dirty="0"/>
          </a:p>
        </p:txBody>
      </p:sp>
      <p:sp>
        <p:nvSpPr>
          <p:cNvPr id="28674" name="Text Box 3"/>
          <p:cNvSpPr txBox="1">
            <a:spLocks noChangeArrowheads="1"/>
          </p:cNvSpPr>
          <p:nvPr/>
        </p:nvSpPr>
        <p:spPr bwMode="auto">
          <a:xfrm>
            <a:off x="0" y="228600"/>
            <a:ext cx="4267200" cy="369888"/>
          </a:xfrm>
          <a:prstGeom prst="rect">
            <a:avLst/>
          </a:prstGeom>
          <a:solidFill>
            <a:schemeClr val="accent1">
              <a:lumMod val="20000"/>
              <a:lumOff val="80000"/>
            </a:schemeClr>
          </a:solidFill>
          <a:ln w="9525">
            <a:noFill/>
            <a:miter lim="800000"/>
            <a:headEnd/>
            <a:tailEnd/>
          </a:ln>
        </p:spPr>
        <p:txBody>
          <a:bodyPr>
            <a:spAutoFit/>
          </a:bodyPr>
          <a:lstStyle/>
          <a:p>
            <a:pPr fontAlgn="auto">
              <a:spcBef>
                <a:spcPct val="50000"/>
              </a:spcBef>
              <a:spcAft>
                <a:spcPts val="0"/>
              </a:spcAft>
              <a:defRPr/>
            </a:pPr>
            <a:r>
              <a:rPr lang="en-US" dirty="0">
                <a:solidFill>
                  <a:schemeClr val="tx2"/>
                </a:solidFill>
                <a:latin typeface="Comic Sans MS" pitchFamily="66" charset="0"/>
              </a:rPr>
              <a:t>Description of module test setup</a:t>
            </a:r>
          </a:p>
        </p:txBody>
      </p:sp>
      <p:sp>
        <p:nvSpPr>
          <p:cNvPr id="25603" name="TextBox 11"/>
          <p:cNvSpPr txBox="1">
            <a:spLocks noChangeArrowheads="1"/>
          </p:cNvSpPr>
          <p:nvPr/>
        </p:nvSpPr>
        <p:spPr bwMode="auto">
          <a:xfrm>
            <a:off x="179388" y="1125538"/>
            <a:ext cx="8424862" cy="2922587"/>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dirty="0">
                <a:solidFill>
                  <a:schemeClr val="tx2"/>
                </a:solidFill>
                <a:latin typeface="Comic Sans MS" pitchFamily="66" charset="0"/>
                <a:sym typeface="Wingdings" pitchFamily="2" charset="2"/>
              </a:rPr>
              <a:t> </a:t>
            </a:r>
            <a:r>
              <a:rPr lang="en-US" sz="1600" u="sng" dirty="0">
                <a:solidFill>
                  <a:schemeClr val="tx2"/>
                </a:solidFill>
                <a:latin typeface="Comic Sans MS" pitchFamily="66" charset="0"/>
                <a:sym typeface="Wingdings" pitchFamily="2" charset="2"/>
              </a:rPr>
              <a:t>Objective</a:t>
            </a:r>
            <a:r>
              <a:rPr lang="en-US" sz="1600" dirty="0">
                <a:solidFill>
                  <a:schemeClr val="tx2"/>
                </a:solidFill>
                <a:latin typeface="Comic Sans MS" pitchFamily="66" charset="0"/>
                <a:sym typeface="Wingdings" pitchFamily="2" charset="2"/>
              </a:rPr>
              <a:t>: demonstration of the two beam module design:</a:t>
            </a:r>
          </a:p>
          <a:p>
            <a:pPr marL="742950" lvl="1" indent="-285750" algn="just">
              <a:spcBef>
                <a:spcPct val="50000"/>
              </a:spcBef>
              <a:buFont typeface="Courier New" pitchFamily="49" charset="0"/>
              <a:buChar char="o"/>
            </a:pPr>
            <a:r>
              <a:rPr lang="en-US" sz="1600" dirty="0">
                <a:solidFill>
                  <a:schemeClr val="tx2"/>
                </a:solidFill>
                <a:latin typeface="Comic Sans MS" pitchFamily="66" charset="0"/>
                <a:sym typeface="Wingdings" pitchFamily="2" charset="2"/>
              </a:rPr>
              <a:t>Assembly and integration of all the components and technical systems (vacuum, stabilization, alignment, beam instrumentation, supporting, RF components and their associated water cooling and waveguides)</a:t>
            </a:r>
          </a:p>
          <a:p>
            <a:pPr marL="742950" lvl="1" indent="-285750">
              <a:spcBef>
                <a:spcPct val="50000"/>
              </a:spcBef>
              <a:buFont typeface="Courier New" pitchFamily="49" charset="0"/>
              <a:buChar char="o"/>
            </a:pPr>
            <a:r>
              <a:rPr lang="en-US" sz="1600" dirty="0">
                <a:solidFill>
                  <a:schemeClr val="tx2"/>
                </a:solidFill>
                <a:latin typeface="Comic Sans MS" pitchFamily="66" charset="0"/>
                <a:sym typeface="Wingdings" pitchFamily="2" charset="2"/>
              </a:rPr>
              <a:t>Validation of sub-systems such as vacuum, supporting and alignment</a:t>
            </a:r>
          </a:p>
          <a:p>
            <a:pPr marL="742950" lvl="1" indent="-285750">
              <a:spcBef>
                <a:spcPct val="50000"/>
              </a:spcBef>
              <a:buFont typeface="Courier New" pitchFamily="49" charset="0"/>
              <a:buChar char="o"/>
            </a:pPr>
            <a:r>
              <a:rPr lang="en-US" sz="1600" dirty="0">
                <a:solidFill>
                  <a:schemeClr val="tx2"/>
                </a:solidFill>
                <a:latin typeface="Comic Sans MS" pitchFamily="66" charset="0"/>
                <a:sym typeface="Wingdings" pitchFamily="2" charset="2"/>
              </a:rPr>
              <a:t>Concerning alignment: </a:t>
            </a:r>
          </a:p>
          <a:p>
            <a:pPr marL="1200150" lvl="2" indent="-285750" algn="just">
              <a:spcBef>
                <a:spcPct val="50000"/>
              </a:spcBef>
              <a:buFont typeface="Wingdings" pitchFamily="2" charset="2"/>
              <a:buChar char="§"/>
            </a:pPr>
            <a:r>
              <a:rPr lang="en-US" sz="1600" dirty="0">
                <a:solidFill>
                  <a:schemeClr val="tx2"/>
                </a:solidFill>
                <a:latin typeface="Comic Sans MS" pitchFamily="66" charset="0"/>
                <a:sym typeface="Wingdings" pitchFamily="2" charset="2"/>
              </a:rPr>
              <a:t>Validation of the </a:t>
            </a:r>
            <a:r>
              <a:rPr lang="en-US" sz="1600" dirty="0" err="1">
                <a:solidFill>
                  <a:schemeClr val="tx2"/>
                </a:solidFill>
                <a:latin typeface="Comic Sans MS" pitchFamily="66" charset="0"/>
                <a:sym typeface="Wingdings" pitchFamily="2" charset="2"/>
              </a:rPr>
              <a:t>fiducialisation</a:t>
            </a:r>
            <a:r>
              <a:rPr lang="en-US" sz="1600" dirty="0">
                <a:solidFill>
                  <a:schemeClr val="tx2"/>
                </a:solidFill>
                <a:latin typeface="Comic Sans MS" pitchFamily="66" charset="0"/>
                <a:sym typeface="Wingdings" pitchFamily="2" charset="2"/>
              </a:rPr>
              <a:t> strategy according to different configurations of girders and actuators</a:t>
            </a:r>
          </a:p>
          <a:p>
            <a:pPr marL="1200150" lvl="2" indent="-285750">
              <a:spcBef>
                <a:spcPct val="50000"/>
              </a:spcBef>
              <a:buFont typeface="Wingdings" pitchFamily="2" charset="2"/>
              <a:buChar char="§"/>
            </a:pPr>
            <a:r>
              <a:rPr lang="en-US" sz="1600" dirty="0">
                <a:solidFill>
                  <a:schemeClr val="tx2"/>
                </a:solidFill>
                <a:latin typeface="Comic Sans MS" pitchFamily="66" charset="0"/>
                <a:sym typeface="Wingdings" pitchFamily="2" charset="2"/>
              </a:rPr>
              <a:t>Validation of the pre-alignment strategy on short range</a:t>
            </a:r>
          </a:p>
        </p:txBody>
      </p:sp>
      <p:sp>
        <p:nvSpPr>
          <p:cNvPr id="25604" name="TextBox 11"/>
          <p:cNvSpPr txBox="1">
            <a:spLocks noChangeArrowheads="1"/>
          </p:cNvSpPr>
          <p:nvPr/>
        </p:nvSpPr>
        <p:spPr bwMode="auto">
          <a:xfrm>
            <a:off x="201613" y="4508500"/>
            <a:ext cx="7696200" cy="1077913"/>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a:solidFill>
                  <a:schemeClr val="tx2"/>
                </a:solidFill>
                <a:latin typeface="Comic Sans MS" pitchFamily="66" charset="0"/>
                <a:sym typeface="Wingdings" pitchFamily="2" charset="2"/>
              </a:rPr>
              <a:t> </a:t>
            </a:r>
            <a:r>
              <a:rPr lang="en-US" sz="1600" u="sng">
                <a:solidFill>
                  <a:schemeClr val="tx2"/>
                </a:solidFill>
                <a:latin typeface="Comic Sans MS" pitchFamily="66" charset="0"/>
                <a:sym typeface="Wingdings" pitchFamily="2" charset="2"/>
              </a:rPr>
              <a:t>Current configuration: </a:t>
            </a:r>
          </a:p>
          <a:p>
            <a:pPr marL="742950" lvl="1" indent="-285750">
              <a:spcBef>
                <a:spcPct val="50000"/>
              </a:spcBef>
              <a:buFont typeface="Courier New" pitchFamily="49" charset="0"/>
              <a:buChar char="o"/>
            </a:pPr>
            <a:r>
              <a:rPr lang="en-US" sz="1600">
                <a:solidFill>
                  <a:schemeClr val="tx2"/>
                </a:solidFill>
                <a:latin typeface="Comic Sans MS" pitchFamily="66" charset="0"/>
                <a:sym typeface="Wingdings" pitchFamily="2" charset="2"/>
              </a:rPr>
              <a:t>2 modules</a:t>
            </a:r>
          </a:p>
          <a:p>
            <a:pPr marL="742950" lvl="1" indent="-285750">
              <a:spcBef>
                <a:spcPct val="50000"/>
              </a:spcBef>
              <a:buFont typeface="Courier New" pitchFamily="49" charset="0"/>
              <a:buChar char="o"/>
            </a:pPr>
            <a:r>
              <a:rPr lang="en-US" sz="1600">
                <a:solidFill>
                  <a:schemeClr val="tx2"/>
                </a:solidFill>
                <a:latin typeface="Comic Sans MS" pitchFamily="66" charset="0"/>
                <a:sym typeface="Wingdings" pitchFamily="2" charset="2"/>
              </a:rPr>
              <a:t>Installed in a laboratory environment (no beam)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xfrm>
            <a:off x="457200" y="6356350"/>
            <a:ext cx="2133600" cy="365125"/>
          </a:xfrm>
        </p:spPr>
        <p:txBody>
          <a:bodyPr/>
          <a:lstStyle/>
          <a:p>
            <a:pPr algn="l">
              <a:defRPr/>
            </a:pPr>
            <a:fld id="{4FD69855-934C-49C9-80B4-D7C334F2D47B}" type="slidenum">
              <a:rPr lang="fr-FR"/>
              <a:pPr algn="l">
                <a:defRPr/>
              </a:pPr>
              <a:t>13</a:t>
            </a:fld>
            <a:endParaRPr lang="fr-FR" dirty="0"/>
          </a:p>
        </p:txBody>
      </p:sp>
      <p:sp>
        <p:nvSpPr>
          <p:cNvPr id="28674" name="Text Box 3"/>
          <p:cNvSpPr txBox="1">
            <a:spLocks noChangeArrowheads="1"/>
          </p:cNvSpPr>
          <p:nvPr/>
        </p:nvSpPr>
        <p:spPr bwMode="auto">
          <a:xfrm>
            <a:off x="0" y="228600"/>
            <a:ext cx="4267200" cy="369888"/>
          </a:xfrm>
          <a:prstGeom prst="rect">
            <a:avLst/>
          </a:prstGeom>
          <a:solidFill>
            <a:schemeClr val="accent1">
              <a:lumMod val="20000"/>
              <a:lumOff val="80000"/>
            </a:schemeClr>
          </a:solidFill>
          <a:ln w="9525">
            <a:noFill/>
            <a:miter lim="800000"/>
            <a:headEnd/>
            <a:tailEnd/>
          </a:ln>
        </p:spPr>
        <p:txBody>
          <a:bodyPr>
            <a:spAutoFit/>
          </a:bodyPr>
          <a:lstStyle/>
          <a:p>
            <a:pPr fontAlgn="auto">
              <a:spcBef>
                <a:spcPct val="50000"/>
              </a:spcBef>
              <a:spcAft>
                <a:spcPts val="0"/>
              </a:spcAft>
              <a:defRPr/>
            </a:pPr>
            <a:r>
              <a:rPr lang="en-US" dirty="0">
                <a:solidFill>
                  <a:schemeClr val="tx2"/>
                </a:solidFill>
                <a:latin typeface="Comic Sans MS" pitchFamily="66" charset="0"/>
              </a:rPr>
              <a:t>Description of module test setup</a:t>
            </a:r>
          </a:p>
        </p:txBody>
      </p:sp>
      <p:sp>
        <p:nvSpPr>
          <p:cNvPr id="26627" name="TextBox 11"/>
          <p:cNvSpPr txBox="1">
            <a:spLocks noChangeArrowheads="1"/>
          </p:cNvSpPr>
          <p:nvPr/>
        </p:nvSpPr>
        <p:spPr bwMode="auto">
          <a:xfrm>
            <a:off x="179388" y="1125538"/>
            <a:ext cx="8424862" cy="338137"/>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a:solidFill>
                  <a:schemeClr val="tx2"/>
                </a:solidFill>
                <a:latin typeface="Comic Sans MS" pitchFamily="66" charset="0"/>
                <a:sym typeface="Wingdings" pitchFamily="2" charset="2"/>
              </a:rPr>
              <a:t> </a:t>
            </a:r>
            <a:r>
              <a:rPr lang="en-US" sz="1600" u="sng">
                <a:solidFill>
                  <a:schemeClr val="tx2"/>
                </a:solidFill>
                <a:latin typeface="Comic Sans MS" pitchFamily="66" charset="0"/>
                <a:sym typeface="Wingdings" pitchFamily="2" charset="2"/>
              </a:rPr>
              <a:t>Configuration</a:t>
            </a:r>
            <a:r>
              <a:rPr lang="en-US" sz="1600">
                <a:solidFill>
                  <a:schemeClr val="tx2"/>
                </a:solidFill>
                <a:latin typeface="Comic Sans MS" pitchFamily="66" charset="0"/>
                <a:sym typeface="Wingdings" pitchFamily="2" charset="2"/>
              </a:rPr>
              <a:t>:</a:t>
            </a:r>
          </a:p>
        </p:txBody>
      </p:sp>
      <p:sp>
        <p:nvSpPr>
          <p:cNvPr id="26628" name="TextBox 11"/>
          <p:cNvSpPr txBox="1">
            <a:spLocks noChangeArrowheads="1"/>
          </p:cNvSpPr>
          <p:nvPr/>
        </p:nvSpPr>
        <p:spPr bwMode="auto">
          <a:xfrm>
            <a:off x="323850" y="4170363"/>
            <a:ext cx="7696200" cy="338137"/>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a:solidFill>
                  <a:schemeClr val="tx2"/>
                </a:solidFill>
                <a:latin typeface="Comic Sans MS" pitchFamily="66" charset="0"/>
                <a:sym typeface="Wingdings" pitchFamily="2" charset="2"/>
              </a:rPr>
              <a:t> </a:t>
            </a:r>
            <a:r>
              <a:rPr lang="en-US" sz="1600" u="sng">
                <a:solidFill>
                  <a:schemeClr val="tx2"/>
                </a:solidFill>
                <a:latin typeface="Comic Sans MS" pitchFamily="66" charset="0"/>
                <a:sym typeface="Wingdings" pitchFamily="2" charset="2"/>
              </a:rPr>
              <a:t>Components: </a:t>
            </a:r>
          </a:p>
        </p:txBody>
      </p:sp>
      <p:pic>
        <p:nvPicPr>
          <p:cNvPr id="26629" name="Picture 2"/>
          <p:cNvPicPr>
            <a:picLocks noChangeAspect="1" noChangeArrowheads="1"/>
          </p:cNvPicPr>
          <p:nvPr/>
        </p:nvPicPr>
        <p:blipFill>
          <a:blip r:embed="rId2"/>
          <a:srcRect/>
          <a:stretch>
            <a:fillRect/>
          </a:stretch>
        </p:blipFill>
        <p:spPr bwMode="auto">
          <a:xfrm>
            <a:off x="468313" y="4686300"/>
            <a:ext cx="2362200" cy="1770063"/>
          </a:xfrm>
          <a:prstGeom prst="rect">
            <a:avLst/>
          </a:prstGeom>
          <a:noFill/>
          <a:ln w="9525">
            <a:noFill/>
            <a:miter lim="800000"/>
            <a:headEnd/>
            <a:tailEnd/>
          </a:ln>
        </p:spPr>
      </p:pic>
      <p:pic>
        <p:nvPicPr>
          <p:cNvPr id="26630" name="Picture 3"/>
          <p:cNvPicPr>
            <a:picLocks noChangeAspect="1" noChangeArrowheads="1"/>
          </p:cNvPicPr>
          <p:nvPr/>
        </p:nvPicPr>
        <p:blipFill>
          <a:blip r:embed="rId3"/>
          <a:srcRect/>
          <a:stretch>
            <a:fillRect/>
          </a:stretch>
        </p:blipFill>
        <p:spPr bwMode="auto">
          <a:xfrm>
            <a:off x="3059113" y="4221163"/>
            <a:ext cx="1714500" cy="2317750"/>
          </a:xfrm>
          <a:prstGeom prst="rect">
            <a:avLst/>
          </a:prstGeom>
          <a:noFill/>
          <a:ln w="9525">
            <a:noFill/>
            <a:miter lim="800000"/>
            <a:headEnd/>
            <a:tailEnd/>
          </a:ln>
        </p:spPr>
      </p:pic>
      <p:pic>
        <p:nvPicPr>
          <p:cNvPr id="26631" name="Picture 2"/>
          <p:cNvPicPr>
            <a:picLocks noChangeAspect="1" noChangeArrowheads="1"/>
          </p:cNvPicPr>
          <p:nvPr/>
        </p:nvPicPr>
        <p:blipFill>
          <a:blip r:embed="rId4"/>
          <a:srcRect/>
          <a:stretch>
            <a:fillRect/>
          </a:stretch>
        </p:blipFill>
        <p:spPr bwMode="auto">
          <a:xfrm>
            <a:off x="498475" y="1628775"/>
            <a:ext cx="7802563" cy="2092325"/>
          </a:xfrm>
          <a:prstGeom prst="rect">
            <a:avLst/>
          </a:prstGeom>
          <a:noFill/>
          <a:ln w="9525">
            <a:noFill/>
            <a:miter lim="800000"/>
            <a:headEnd/>
            <a:tailEnd/>
          </a:ln>
        </p:spPr>
      </p:pic>
      <p:pic>
        <p:nvPicPr>
          <p:cNvPr id="26632" name="Picture 3"/>
          <p:cNvPicPr>
            <a:picLocks noChangeAspect="1" noChangeArrowheads="1"/>
          </p:cNvPicPr>
          <p:nvPr/>
        </p:nvPicPr>
        <p:blipFill>
          <a:blip r:embed="rId5"/>
          <a:srcRect/>
          <a:stretch>
            <a:fillRect/>
          </a:stretch>
        </p:blipFill>
        <p:spPr bwMode="auto">
          <a:xfrm>
            <a:off x="4919663" y="4683125"/>
            <a:ext cx="4037012" cy="170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xfrm>
            <a:off x="457200" y="6356350"/>
            <a:ext cx="2133600" cy="365125"/>
          </a:xfrm>
        </p:spPr>
        <p:txBody>
          <a:bodyPr/>
          <a:lstStyle/>
          <a:p>
            <a:pPr algn="l">
              <a:defRPr/>
            </a:pPr>
            <a:fld id="{D86539D5-3280-4FCB-85D4-32155FCA87D3}" type="slidenum">
              <a:rPr lang="fr-FR"/>
              <a:pPr algn="l">
                <a:defRPr/>
              </a:pPr>
              <a:t>14</a:t>
            </a:fld>
            <a:endParaRPr lang="fr-FR" dirty="0"/>
          </a:p>
        </p:txBody>
      </p:sp>
      <p:sp>
        <p:nvSpPr>
          <p:cNvPr id="28674" name="Text Box 3"/>
          <p:cNvSpPr txBox="1">
            <a:spLocks noChangeArrowheads="1"/>
          </p:cNvSpPr>
          <p:nvPr/>
        </p:nvSpPr>
        <p:spPr bwMode="auto">
          <a:xfrm>
            <a:off x="0" y="228600"/>
            <a:ext cx="4267200" cy="369888"/>
          </a:xfrm>
          <a:prstGeom prst="rect">
            <a:avLst/>
          </a:prstGeom>
          <a:solidFill>
            <a:schemeClr val="accent1">
              <a:lumMod val="20000"/>
              <a:lumOff val="80000"/>
            </a:schemeClr>
          </a:solidFill>
          <a:ln w="9525">
            <a:noFill/>
            <a:miter lim="800000"/>
            <a:headEnd/>
            <a:tailEnd/>
          </a:ln>
        </p:spPr>
        <p:txBody>
          <a:bodyPr>
            <a:spAutoFit/>
          </a:bodyPr>
          <a:lstStyle/>
          <a:p>
            <a:pPr fontAlgn="auto">
              <a:spcBef>
                <a:spcPct val="50000"/>
              </a:spcBef>
              <a:spcAft>
                <a:spcPts val="0"/>
              </a:spcAft>
              <a:defRPr/>
            </a:pPr>
            <a:r>
              <a:rPr lang="en-US" dirty="0">
                <a:solidFill>
                  <a:schemeClr val="tx2"/>
                </a:solidFill>
                <a:latin typeface="Comic Sans MS" pitchFamily="66" charset="0"/>
              </a:rPr>
              <a:t>Description of module test setup</a:t>
            </a:r>
          </a:p>
        </p:txBody>
      </p:sp>
      <p:pic>
        <p:nvPicPr>
          <p:cNvPr id="27651" name="Picture 8" descr="clic-logo2010t.png"/>
          <p:cNvPicPr>
            <a:picLocks noChangeAspect="1"/>
          </p:cNvPicPr>
          <p:nvPr/>
        </p:nvPicPr>
        <p:blipFill>
          <a:blip r:embed="rId2"/>
          <a:srcRect/>
          <a:stretch>
            <a:fillRect/>
          </a:stretch>
        </p:blipFill>
        <p:spPr bwMode="auto">
          <a:xfrm>
            <a:off x="8243888" y="115888"/>
            <a:ext cx="712787" cy="717550"/>
          </a:xfrm>
          <a:prstGeom prst="rect">
            <a:avLst/>
          </a:prstGeom>
          <a:noFill/>
          <a:ln w="9525">
            <a:noFill/>
            <a:miter lim="800000"/>
            <a:headEnd/>
            <a:tailEnd/>
          </a:ln>
        </p:spPr>
      </p:pic>
      <p:sp>
        <p:nvSpPr>
          <p:cNvPr id="27652" name="TextBox 11"/>
          <p:cNvSpPr txBox="1">
            <a:spLocks noChangeArrowheads="1"/>
          </p:cNvSpPr>
          <p:nvPr/>
        </p:nvSpPr>
        <p:spPr bwMode="auto">
          <a:xfrm>
            <a:off x="179388" y="1125538"/>
            <a:ext cx="8424862" cy="338137"/>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a:solidFill>
                  <a:schemeClr val="tx2"/>
                </a:solidFill>
                <a:latin typeface="Comic Sans MS" pitchFamily="66" charset="0"/>
                <a:sym typeface="Wingdings" pitchFamily="2" charset="2"/>
              </a:rPr>
              <a:t> </a:t>
            </a:r>
            <a:r>
              <a:rPr lang="en-US" sz="1600" u="sng">
                <a:solidFill>
                  <a:schemeClr val="tx2"/>
                </a:solidFill>
                <a:latin typeface="Comic Sans MS" pitchFamily="66" charset="0"/>
                <a:sym typeface="Wingdings" pitchFamily="2" charset="2"/>
              </a:rPr>
              <a:t>Current configuration</a:t>
            </a:r>
            <a:r>
              <a:rPr lang="en-US" sz="1600">
                <a:solidFill>
                  <a:schemeClr val="tx2"/>
                </a:solidFill>
                <a:latin typeface="Comic Sans MS" pitchFamily="66" charset="0"/>
                <a:sym typeface="Wingdings" pitchFamily="2" charset="2"/>
              </a:rPr>
              <a:t>:</a:t>
            </a:r>
          </a:p>
        </p:txBody>
      </p:sp>
      <p:pic>
        <p:nvPicPr>
          <p:cNvPr id="27653" name="Picture 1"/>
          <p:cNvPicPr>
            <a:picLocks noChangeAspect="1"/>
          </p:cNvPicPr>
          <p:nvPr/>
        </p:nvPicPr>
        <p:blipFill>
          <a:blip r:embed="rId3"/>
          <a:srcRect/>
          <a:stretch>
            <a:fillRect/>
          </a:stretch>
        </p:blipFill>
        <p:spPr bwMode="auto">
          <a:xfrm>
            <a:off x="4164013" y="115888"/>
            <a:ext cx="4792662" cy="3595687"/>
          </a:xfrm>
          <a:prstGeom prst="rect">
            <a:avLst/>
          </a:prstGeom>
          <a:noFill/>
          <a:ln w="9525">
            <a:noFill/>
            <a:miter lim="800000"/>
            <a:headEnd/>
            <a:tailEnd/>
          </a:ln>
        </p:spPr>
      </p:pic>
      <p:pic>
        <p:nvPicPr>
          <p:cNvPr id="27654" name="Picture 2"/>
          <p:cNvPicPr>
            <a:picLocks noChangeAspect="1"/>
          </p:cNvPicPr>
          <p:nvPr/>
        </p:nvPicPr>
        <p:blipFill>
          <a:blip r:embed="rId4"/>
          <a:srcRect/>
          <a:stretch>
            <a:fillRect/>
          </a:stretch>
        </p:blipFill>
        <p:spPr bwMode="auto">
          <a:xfrm>
            <a:off x="0" y="115888"/>
            <a:ext cx="3867150" cy="5157787"/>
          </a:xfrm>
          <a:prstGeom prst="rect">
            <a:avLst/>
          </a:prstGeom>
          <a:noFill/>
          <a:ln w="9525">
            <a:noFill/>
            <a:miter lim="800000"/>
            <a:headEnd/>
            <a:tailEnd/>
          </a:ln>
        </p:spPr>
      </p:pic>
      <p:pic>
        <p:nvPicPr>
          <p:cNvPr id="27655" name="Picture 3"/>
          <p:cNvPicPr>
            <a:picLocks noChangeAspect="1"/>
          </p:cNvPicPr>
          <p:nvPr/>
        </p:nvPicPr>
        <p:blipFill>
          <a:blip r:embed="rId5"/>
          <a:srcRect/>
          <a:stretch>
            <a:fillRect/>
          </a:stretch>
        </p:blipFill>
        <p:spPr bwMode="auto">
          <a:xfrm>
            <a:off x="4067175" y="3940175"/>
            <a:ext cx="1847850" cy="2463800"/>
          </a:xfrm>
          <a:prstGeom prst="rect">
            <a:avLst/>
          </a:prstGeom>
          <a:noFill/>
          <a:ln w="9525">
            <a:noFill/>
            <a:miter lim="800000"/>
            <a:headEnd/>
            <a:tailEnd/>
          </a:ln>
        </p:spPr>
      </p:pic>
      <p:pic>
        <p:nvPicPr>
          <p:cNvPr id="27656" name="Picture 2"/>
          <p:cNvPicPr>
            <a:picLocks noChangeAspect="1" noChangeArrowheads="1"/>
          </p:cNvPicPr>
          <p:nvPr/>
        </p:nvPicPr>
        <p:blipFill>
          <a:blip r:embed="rId6"/>
          <a:srcRect/>
          <a:stretch>
            <a:fillRect/>
          </a:stretch>
        </p:blipFill>
        <p:spPr bwMode="auto">
          <a:xfrm>
            <a:off x="6105525" y="3940175"/>
            <a:ext cx="2851150" cy="216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xfrm>
            <a:off x="457200" y="6356350"/>
            <a:ext cx="2133600" cy="365125"/>
          </a:xfrm>
        </p:spPr>
        <p:txBody>
          <a:bodyPr/>
          <a:lstStyle/>
          <a:p>
            <a:pPr algn="l">
              <a:defRPr/>
            </a:pPr>
            <a:fld id="{72AA72AC-C974-40DC-AAE5-FB71DEFDEA67}" type="slidenum">
              <a:rPr lang="fr-FR"/>
              <a:pPr algn="l">
                <a:defRPr/>
              </a:pPr>
              <a:t>15</a:t>
            </a:fld>
            <a:endParaRPr lang="fr-FR" dirty="0"/>
          </a:p>
        </p:txBody>
      </p:sp>
      <p:sp>
        <p:nvSpPr>
          <p:cNvPr id="28674" name="Text Box 3"/>
          <p:cNvSpPr txBox="1">
            <a:spLocks noChangeArrowheads="1"/>
          </p:cNvSpPr>
          <p:nvPr/>
        </p:nvSpPr>
        <p:spPr bwMode="auto">
          <a:xfrm>
            <a:off x="0" y="228600"/>
            <a:ext cx="5508625" cy="369888"/>
          </a:xfrm>
          <a:prstGeom prst="rect">
            <a:avLst/>
          </a:prstGeom>
          <a:solidFill>
            <a:schemeClr val="accent1">
              <a:lumMod val="20000"/>
              <a:lumOff val="80000"/>
            </a:schemeClr>
          </a:solidFill>
          <a:ln w="9525">
            <a:noFill/>
            <a:miter lim="800000"/>
            <a:headEnd/>
            <a:tailEnd/>
          </a:ln>
        </p:spPr>
        <p:txBody>
          <a:bodyPr>
            <a:spAutoFit/>
          </a:bodyPr>
          <a:lstStyle/>
          <a:p>
            <a:pPr fontAlgn="auto">
              <a:spcBef>
                <a:spcPct val="50000"/>
              </a:spcBef>
              <a:spcAft>
                <a:spcPts val="0"/>
              </a:spcAft>
              <a:defRPr/>
            </a:pPr>
            <a:r>
              <a:rPr lang="en-US" dirty="0">
                <a:solidFill>
                  <a:schemeClr val="tx2"/>
                </a:solidFill>
                <a:latin typeface="Comic Sans MS" pitchFamily="66" charset="0"/>
              </a:rPr>
              <a:t>Fiducialisation</a:t>
            </a:r>
          </a:p>
        </p:txBody>
      </p:sp>
      <p:sp>
        <p:nvSpPr>
          <p:cNvPr id="28675" name="TextBox 11"/>
          <p:cNvSpPr txBox="1">
            <a:spLocks noChangeArrowheads="1"/>
          </p:cNvSpPr>
          <p:nvPr/>
        </p:nvSpPr>
        <p:spPr bwMode="auto">
          <a:xfrm>
            <a:off x="179388" y="844550"/>
            <a:ext cx="8424862" cy="338138"/>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a:solidFill>
                  <a:schemeClr val="tx2"/>
                </a:solidFill>
                <a:latin typeface="Comic Sans MS" pitchFamily="66" charset="0"/>
                <a:sym typeface="Wingdings" pitchFamily="2" charset="2"/>
              </a:rPr>
              <a:t> Means of measurements chosen according to the length &amp; accuracy required</a:t>
            </a:r>
          </a:p>
        </p:txBody>
      </p:sp>
      <p:pic>
        <p:nvPicPr>
          <p:cNvPr id="28676" name="Picture 2"/>
          <p:cNvPicPr>
            <a:picLocks noChangeAspect="1" noChangeArrowheads="1"/>
          </p:cNvPicPr>
          <p:nvPr/>
        </p:nvPicPr>
        <p:blipFill>
          <a:blip r:embed="rId2"/>
          <a:srcRect/>
          <a:stretch>
            <a:fillRect/>
          </a:stretch>
        </p:blipFill>
        <p:spPr bwMode="auto">
          <a:xfrm>
            <a:off x="3779838" y="1327150"/>
            <a:ext cx="3705225" cy="2784475"/>
          </a:xfrm>
          <a:prstGeom prst="rect">
            <a:avLst/>
          </a:prstGeom>
          <a:noFill/>
          <a:ln w="9525">
            <a:noFill/>
            <a:miter lim="800000"/>
            <a:headEnd/>
            <a:tailEnd/>
          </a:ln>
        </p:spPr>
      </p:pic>
      <p:pic>
        <p:nvPicPr>
          <p:cNvPr id="28677" name="Picture 4"/>
          <p:cNvPicPr>
            <a:picLocks noChangeAspect="1" noChangeArrowheads="1"/>
          </p:cNvPicPr>
          <p:nvPr/>
        </p:nvPicPr>
        <p:blipFill>
          <a:blip r:embed="rId3"/>
          <a:srcRect/>
          <a:stretch>
            <a:fillRect/>
          </a:stretch>
        </p:blipFill>
        <p:spPr bwMode="auto">
          <a:xfrm>
            <a:off x="179388" y="1341438"/>
            <a:ext cx="2838450" cy="4476750"/>
          </a:xfrm>
          <a:prstGeom prst="rect">
            <a:avLst/>
          </a:prstGeom>
          <a:noFill/>
          <a:ln w="9525">
            <a:noFill/>
            <a:miter lim="800000"/>
            <a:headEnd/>
            <a:tailEnd/>
          </a:ln>
        </p:spPr>
      </p:pic>
      <p:pic>
        <p:nvPicPr>
          <p:cNvPr id="28678" name="Picture 9" descr="DSC03757.JPG"/>
          <p:cNvPicPr>
            <a:picLocks noChangeAspect="1" noChangeArrowheads="1"/>
          </p:cNvPicPr>
          <p:nvPr/>
        </p:nvPicPr>
        <p:blipFill>
          <a:blip r:embed="rId4"/>
          <a:srcRect l="21355" t="3703" b="2779"/>
          <a:stretch>
            <a:fillRect/>
          </a:stretch>
        </p:blipFill>
        <p:spPr bwMode="auto">
          <a:xfrm>
            <a:off x="4451350" y="4292600"/>
            <a:ext cx="273685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xfrm>
            <a:off x="457200" y="6356350"/>
            <a:ext cx="2133600" cy="365125"/>
          </a:xfrm>
        </p:spPr>
        <p:txBody>
          <a:bodyPr/>
          <a:lstStyle/>
          <a:p>
            <a:pPr algn="l">
              <a:defRPr/>
            </a:pPr>
            <a:fld id="{A90B8B1D-662B-458A-A8D4-68F2B5C401FE}" type="slidenum">
              <a:rPr lang="fr-FR"/>
              <a:pPr algn="l">
                <a:defRPr/>
              </a:pPr>
              <a:t>16</a:t>
            </a:fld>
            <a:endParaRPr lang="fr-FR" dirty="0"/>
          </a:p>
        </p:txBody>
      </p:sp>
      <p:sp>
        <p:nvSpPr>
          <p:cNvPr id="28674" name="Text Box 3"/>
          <p:cNvSpPr txBox="1">
            <a:spLocks noChangeArrowheads="1"/>
          </p:cNvSpPr>
          <p:nvPr/>
        </p:nvSpPr>
        <p:spPr bwMode="auto">
          <a:xfrm>
            <a:off x="0" y="228600"/>
            <a:ext cx="5508625" cy="369888"/>
          </a:xfrm>
          <a:prstGeom prst="rect">
            <a:avLst/>
          </a:prstGeom>
          <a:solidFill>
            <a:schemeClr val="accent1">
              <a:lumMod val="20000"/>
              <a:lumOff val="80000"/>
            </a:schemeClr>
          </a:solidFill>
          <a:ln w="9525">
            <a:noFill/>
            <a:miter lim="800000"/>
            <a:headEnd/>
            <a:tailEnd/>
          </a:ln>
        </p:spPr>
        <p:txBody>
          <a:bodyPr>
            <a:spAutoFit/>
          </a:bodyPr>
          <a:lstStyle/>
          <a:p>
            <a:pPr fontAlgn="auto">
              <a:spcBef>
                <a:spcPct val="50000"/>
              </a:spcBef>
              <a:spcAft>
                <a:spcPts val="0"/>
              </a:spcAft>
              <a:defRPr/>
            </a:pPr>
            <a:r>
              <a:rPr lang="en-US" dirty="0">
                <a:solidFill>
                  <a:schemeClr val="tx2"/>
                </a:solidFill>
                <a:latin typeface="Comic Sans MS" pitchFamily="66" charset="0"/>
              </a:rPr>
              <a:t>Alignment on a common support</a:t>
            </a:r>
          </a:p>
        </p:txBody>
      </p:sp>
      <p:pic>
        <p:nvPicPr>
          <p:cNvPr id="29699" name="Picture 2"/>
          <p:cNvPicPr>
            <a:picLocks noChangeAspect="1" noChangeArrowheads="1"/>
          </p:cNvPicPr>
          <p:nvPr/>
        </p:nvPicPr>
        <p:blipFill>
          <a:blip r:embed="rId2"/>
          <a:srcRect/>
          <a:stretch>
            <a:fillRect/>
          </a:stretch>
        </p:blipFill>
        <p:spPr bwMode="auto">
          <a:xfrm>
            <a:off x="539750" y="833438"/>
            <a:ext cx="5327650" cy="3622675"/>
          </a:xfrm>
          <a:prstGeom prst="rect">
            <a:avLst/>
          </a:prstGeom>
          <a:noFill/>
          <a:ln w="9525">
            <a:noFill/>
            <a:miter lim="800000"/>
            <a:headEnd/>
            <a:tailEnd/>
          </a:ln>
        </p:spPr>
      </p:pic>
      <p:sp>
        <p:nvSpPr>
          <p:cNvPr id="10" name="TextBox 11"/>
          <p:cNvSpPr txBox="1">
            <a:spLocks noChangeArrowheads="1"/>
          </p:cNvSpPr>
          <p:nvPr/>
        </p:nvSpPr>
        <p:spPr bwMode="auto">
          <a:xfrm>
            <a:off x="323850" y="4672013"/>
            <a:ext cx="8424863" cy="2185987"/>
          </a:xfrm>
          <a:prstGeom prst="rect">
            <a:avLst/>
          </a:prstGeom>
          <a:noFill/>
          <a:ln w="9525">
            <a:noFill/>
            <a:miter lim="800000"/>
            <a:headEnd/>
            <a:tailEnd/>
          </a:ln>
        </p:spPr>
        <p:txBody>
          <a:bodyPr>
            <a:spAutoFit/>
          </a:bodyPr>
          <a:lstStyle/>
          <a:p>
            <a:pPr algn="just" fontAlgn="auto">
              <a:spcBef>
                <a:spcPct val="50000"/>
              </a:spcBef>
              <a:spcAft>
                <a:spcPts val="0"/>
              </a:spcAft>
              <a:defRPr/>
            </a:pPr>
            <a:r>
              <a:rPr lang="en-US" sz="1600" dirty="0">
                <a:solidFill>
                  <a:schemeClr val="tx2"/>
                </a:solidFill>
                <a:latin typeface="Comic Sans MS" pitchFamily="66" charset="0"/>
                <a:sym typeface="Wingdings" pitchFamily="2" charset="2"/>
              </a:rPr>
              <a:t>Determination of the position of the DB quad on its interface plane w.r.t. the mean axis of the V-shaped supports </a:t>
            </a:r>
          </a:p>
          <a:p>
            <a:pPr marL="285750" indent="-285750" algn="just" fontAlgn="auto">
              <a:spcBef>
                <a:spcPct val="50000"/>
              </a:spcBef>
              <a:spcAft>
                <a:spcPts val="0"/>
              </a:spcAft>
              <a:buFont typeface="Wingdings" pitchFamily="2" charset="2"/>
              <a:buChar char="ü"/>
              <a:defRPr/>
            </a:pPr>
            <a:r>
              <a:rPr lang="en-US" sz="1600" dirty="0">
                <a:solidFill>
                  <a:schemeClr val="tx2"/>
                </a:solidFill>
                <a:latin typeface="Comic Sans MS" pitchFamily="66" charset="0"/>
                <a:sym typeface="Wingdings" pitchFamily="2" charset="2"/>
              </a:rPr>
              <a:t>performed by AT401 and Micro-triangulation measurements, with a precision and accuracy better than 10 μm</a:t>
            </a:r>
          </a:p>
          <a:p>
            <a:pPr marL="285750" indent="-285750" algn="just" fontAlgn="auto">
              <a:spcBef>
                <a:spcPct val="50000"/>
              </a:spcBef>
              <a:spcAft>
                <a:spcPts val="0"/>
              </a:spcAft>
              <a:buFont typeface="Wingdings" pitchFamily="2" charset="2"/>
              <a:buChar char="ü"/>
              <a:defRPr/>
            </a:pPr>
            <a:r>
              <a:rPr lang="en-US" sz="1600" dirty="0">
                <a:solidFill>
                  <a:schemeClr val="tx2"/>
                </a:solidFill>
                <a:latin typeface="Comic Sans MS" pitchFamily="66" charset="0"/>
                <a:sym typeface="Wingdings" pitchFamily="2" charset="2"/>
              </a:rPr>
              <a:t>Adjustment system based on shims did not provide the required resolution of adjustment (not better than 20 μm)</a:t>
            </a:r>
          </a:p>
          <a:p>
            <a:pPr marL="285750" indent="-285750" fontAlgn="auto">
              <a:spcBef>
                <a:spcPct val="50000"/>
              </a:spcBef>
              <a:spcAft>
                <a:spcPts val="0"/>
              </a:spcAft>
              <a:buFont typeface="Wingdings" pitchFamily="2" charset="2"/>
              <a:buChar char="ü"/>
              <a:defRPr/>
            </a:pPr>
            <a:endParaRPr lang="en-US" sz="1600" dirty="0">
              <a:solidFill>
                <a:schemeClr val="tx2"/>
              </a:solidFill>
              <a:latin typeface="Comic Sans MS" pitchFamily="66" charset="0"/>
              <a:sym typeface="Wingdings" pitchFamily="2" charset="2"/>
            </a:endParaRPr>
          </a:p>
        </p:txBody>
      </p:sp>
      <p:sp>
        <p:nvSpPr>
          <p:cNvPr id="12" name="TextBox 11"/>
          <p:cNvSpPr txBox="1">
            <a:spLocks noChangeArrowheads="1"/>
          </p:cNvSpPr>
          <p:nvPr/>
        </p:nvSpPr>
        <p:spPr bwMode="auto">
          <a:xfrm>
            <a:off x="5867400" y="2997200"/>
            <a:ext cx="3060700" cy="1323975"/>
          </a:xfrm>
          <a:prstGeom prst="rect">
            <a:avLst/>
          </a:prstGeom>
          <a:noFill/>
          <a:ln w="9525">
            <a:noFill/>
            <a:miter lim="800000"/>
            <a:headEnd/>
            <a:tailEnd/>
          </a:ln>
        </p:spPr>
        <p:txBody>
          <a:bodyPr>
            <a:spAutoFit/>
          </a:bodyPr>
          <a:lstStyle/>
          <a:p>
            <a:pPr algn="just" fontAlgn="auto">
              <a:spcBef>
                <a:spcPct val="50000"/>
              </a:spcBef>
              <a:spcAft>
                <a:spcPts val="0"/>
              </a:spcAft>
              <a:defRPr/>
            </a:pPr>
            <a:r>
              <a:rPr lang="en-US" sz="1600" dirty="0">
                <a:solidFill>
                  <a:schemeClr val="tx2"/>
                </a:solidFill>
                <a:latin typeface="Comic Sans MS" pitchFamily="66" charset="0"/>
                <a:sym typeface="Wingdings" pitchFamily="2" charset="2"/>
              </a:rPr>
              <a:t>Case of the DB quad </a:t>
            </a:r>
          </a:p>
          <a:p>
            <a:pPr algn="just" fontAlgn="auto">
              <a:spcBef>
                <a:spcPct val="50000"/>
              </a:spcBef>
              <a:spcAft>
                <a:spcPts val="0"/>
              </a:spcAft>
              <a:defRPr/>
            </a:pPr>
            <a:r>
              <a:rPr lang="en-US" sz="1600" dirty="0">
                <a:solidFill>
                  <a:schemeClr val="tx2"/>
                </a:solidFill>
                <a:latin typeface="Comic Sans MS" pitchFamily="66" charset="0"/>
                <a:sym typeface="Wingdings" pitchFamily="2" charset="2"/>
              </a:rPr>
              <a:t>(alignment of the other components under progress)</a:t>
            </a:r>
          </a:p>
          <a:p>
            <a:pPr marL="285750" indent="-285750" fontAlgn="auto">
              <a:spcBef>
                <a:spcPct val="50000"/>
              </a:spcBef>
              <a:spcAft>
                <a:spcPts val="0"/>
              </a:spcAft>
              <a:buFont typeface="Wingdings" pitchFamily="2" charset="2"/>
              <a:buChar char="ü"/>
              <a:defRPr/>
            </a:pPr>
            <a:endParaRPr lang="en-US" sz="1600" dirty="0">
              <a:solidFill>
                <a:schemeClr val="tx2"/>
              </a:solidFill>
              <a:latin typeface="Comic Sans MS" pitchFamily="66" charset="0"/>
              <a:sym typeface="Wingdings" pitchFamily="2" charset="2"/>
            </a:endParaRPr>
          </a:p>
        </p:txBody>
      </p:sp>
      <p:sp>
        <p:nvSpPr>
          <p:cNvPr id="13" name="TextBox 12"/>
          <p:cNvSpPr txBox="1">
            <a:spLocks noChangeArrowheads="1"/>
          </p:cNvSpPr>
          <p:nvPr/>
        </p:nvSpPr>
        <p:spPr bwMode="auto">
          <a:xfrm>
            <a:off x="5905500" y="1022350"/>
            <a:ext cx="3060700" cy="954088"/>
          </a:xfrm>
          <a:prstGeom prst="rect">
            <a:avLst/>
          </a:prstGeom>
          <a:noFill/>
          <a:ln w="9525">
            <a:noFill/>
            <a:miter lim="800000"/>
            <a:headEnd/>
            <a:tailEnd/>
          </a:ln>
        </p:spPr>
        <p:txBody>
          <a:bodyPr>
            <a:spAutoFit/>
          </a:bodyPr>
          <a:lstStyle/>
          <a:p>
            <a:pPr algn="just" fontAlgn="auto">
              <a:spcBef>
                <a:spcPct val="50000"/>
              </a:spcBef>
              <a:spcAft>
                <a:spcPts val="0"/>
              </a:spcAft>
              <a:defRPr/>
            </a:pPr>
            <a:r>
              <a:rPr lang="en-US" sz="1600" dirty="0">
                <a:solidFill>
                  <a:schemeClr val="tx2"/>
                </a:solidFill>
                <a:latin typeface="Comic Sans MS" pitchFamily="66" charset="0"/>
                <a:sym typeface="Wingdings" pitchFamily="2" charset="2"/>
              </a:rPr>
              <a:t>In situ, by combination of mobile means</a:t>
            </a:r>
          </a:p>
          <a:p>
            <a:pPr marL="285750" indent="-285750" fontAlgn="auto">
              <a:spcBef>
                <a:spcPct val="50000"/>
              </a:spcBef>
              <a:spcAft>
                <a:spcPts val="0"/>
              </a:spcAft>
              <a:buFont typeface="Wingdings" pitchFamily="2" charset="2"/>
              <a:buChar char="ü"/>
              <a:defRPr/>
            </a:pPr>
            <a:endParaRPr lang="en-US" sz="1600" dirty="0">
              <a:solidFill>
                <a:schemeClr val="tx2"/>
              </a:solidFill>
              <a:latin typeface="Comic Sans MS" pitchFamily="66" charset="0"/>
              <a:sym typeface="Wingdings" pitchFamily="2" charset="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xfrm>
            <a:off x="457200" y="6356350"/>
            <a:ext cx="2133600" cy="365125"/>
          </a:xfrm>
        </p:spPr>
        <p:txBody>
          <a:bodyPr/>
          <a:lstStyle/>
          <a:p>
            <a:pPr algn="l">
              <a:defRPr/>
            </a:pPr>
            <a:fld id="{2B3B001E-DBA8-439E-85E3-C03E4FC34F3B}" type="slidenum">
              <a:rPr lang="fr-FR"/>
              <a:pPr algn="l">
                <a:defRPr/>
              </a:pPr>
              <a:t>17</a:t>
            </a:fld>
            <a:endParaRPr lang="fr-FR" dirty="0"/>
          </a:p>
        </p:txBody>
      </p:sp>
      <p:sp>
        <p:nvSpPr>
          <p:cNvPr id="28674" name="Text Box 3"/>
          <p:cNvSpPr txBox="1">
            <a:spLocks noChangeArrowheads="1"/>
          </p:cNvSpPr>
          <p:nvPr/>
        </p:nvSpPr>
        <p:spPr bwMode="auto">
          <a:xfrm>
            <a:off x="0" y="228600"/>
            <a:ext cx="5508625" cy="369888"/>
          </a:xfrm>
          <a:prstGeom prst="rect">
            <a:avLst/>
          </a:prstGeom>
          <a:solidFill>
            <a:schemeClr val="accent1">
              <a:lumMod val="20000"/>
              <a:lumOff val="80000"/>
            </a:schemeClr>
          </a:solidFill>
          <a:ln w="9525">
            <a:noFill/>
            <a:miter lim="800000"/>
            <a:headEnd/>
            <a:tailEnd/>
          </a:ln>
        </p:spPr>
        <p:txBody>
          <a:bodyPr>
            <a:spAutoFit/>
          </a:bodyPr>
          <a:lstStyle/>
          <a:p>
            <a:pPr fontAlgn="auto">
              <a:spcBef>
                <a:spcPct val="50000"/>
              </a:spcBef>
              <a:spcAft>
                <a:spcPts val="0"/>
              </a:spcAft>
              <a:defRPr/>
            </a:pPr>
            <a:r>
              <a:rPr lang="en-US" dirty="0">
                <a:solidFill>
                  <a:schemeClr val="tx2"/>
                </a:solidFill>
                <a:latin typeface="Comic Sans MS" pitchFamily="66" charset="0"/>
              </a:rPr>
              <a:t>Adjustment</a:t>
            </a:r>
          </a:p>
        </p:txBody>
      </p:sp>
      <p:sp>
        <p:nvSpPr>
          <p:cNvPr id="6" name="TextBox 11"/>
          <p:cNvSpPr txBox="1">
            <a:spLocks noChangeArrowheads="1"/>
          </p:cNvSpPr>
          <p:nvPr/>
        </p:nvSpPr>
        <p:spPr bwMode="auto">
          <a:xfrm>
            <a:off x="320675" y="1341438"/>
            <a:ext cx="8636000" cy="2308225"/>
          </a:xfrm>
          <a:prstGeom prst="rect">
            <a:avLst/>
          </a:prstGeom>
          <a:noFill/>
          <a:ln w="9525">
            <a:noFill/>
            <a:miter lim="800000"/>
            <a:headEnd/>
            <a:tailEnd/>
          </a:ln>
        </p:spPr>
        <p:txBody>
          <a:bodyPr>
            <a:spAutoFit/>
          </a:bodyPr>
          <a:lstStyle/>
          <a:p>
            <a:pPr marL="285750" indent="-285750" algn="just" fontAlgn="auto">
              <a:spcBef>
                <a:spcPct val="50000"/>
              </a:spcBef>
              <a:spcAft>
                <a:spcPts val="0"/>
              </a:spcAft>
              <a:buFont typeface="Wingdings" pitchFamily="2" charset="2"/>
              <a:buChar char="ü"/>
              <a:defRPr/>
            </a:pPr>
            <a:r>
              <a:rPr lang="en-US" sz="1600" dirty="0">
                <a:solidFill>
                  <a:schemeClr val="tx2"/>
                </a:solidFill>
                <a:latin typeface="Comic Sans MS" pitchFamily="66" charset="0"/>
                <a:sym typeface="Wingdings" pitchFamily="2" charset="2"/>
              </a:rPr>
              <a:t>Active adjustment of the master cradle and its associated girder, based on sensor readings and </a:t>
            </a:r>
            <a:r>
              <a:rPr lang="en-US" sz="1600" dirty="0" err="1" smtClean="0">
                <a:solidFill>
                  <a:schemeClr val="tx2"/>
                </a:solidFill>
                <a:latin typeface="Comic Sans MS" pitchFamily="66" charset="0"/>
                <a:sym typeface="Wingdings" pitchFamily="2" charset="2"/>
              </a:rPr>
              <a:t>fiducialisation</a:t>
            </a:r>
            <a:r>
              <a:rPr lang="en-US" sz="1600" dirty="0">
                <a:solidFill>
                  <a:schemeClr val="tx2"/>
                </a:solidFill>
                <a:latin typeface="Comic Sans MS" pitchFamily="66" charset="0"/>
                <a:sym typeface="Wingdings" pitchFamily="2" charset="2"/>
              </a:rPr>
              <a:t> </a:t>
            </a:r>
            <a:r>
              <a:rPr lang="en-US" sz="1600" dirty="0" smtClean="0">
                <a:solidFill>
                  <a:schemeClr val="tx2"/>
                </a:solidFill>
                <a:latin typeface="Comic Sans MS" pitchFamily="66" charset="0"/>
                <a:sym typeface="Wingdings" pitchFamily="2" charset="2"/>
              </a:rPr>
              <a:t>measurements, </a:t>
            </a:r>
            <a:r>
              <a:rPr lang="en-US" sz="1600" dirty="0">
                <a:solidFill>
                  <a:schemeClr val="tx2"/>
                </a:solidFill>
                <a:latin typeface="Comic Sans MS" pitchFamily="66" charset="0"/>
                <a:sym typeface="Wingdings" pitchFamily="2" charset="2"/>
              </a:rPr>
              <a:t>has been validated successfully for relative measurements:</a:t>
            </a:r>
          </a:p>
          <a:p>
            <a:pPr marL="457200" indent="-864000" algn="just" fontAlgn="auto">
              <a:spcBef>
                <a:spcPct val="50000"/>
              </a:spcBef>
              <a:spcAft>
                <a:spcPts val="0"/>
              </a:spcAft>
              <a:defRPr/>
            </a:pPr>
            <a:r>
              <a:rPr lang="en-US" sz="1600" dirty="0">
                <a:solidFill>
                  <a:schemeClr val="tx2"/>
                </a:solidFill>
                <a:latin typeface="Comic Sans MS" pitchFamily="66" charset="0"/>
                <a:sym typeface="Wingdings" pitchFamily="2" charset="2"/>
              </a:rPr>
              <a:t>	 closed loop algorithm is convergent in maximum 2 regulation cycles at the micron level for shifts lower than ± 0.5 mm on vertical and radial axes.</a:t>
            </a:r>
          </a:p>
          <a:p>
            <a:pPr marL="285750" indent="-285750" algn="just" fontAlgn="auto">
              <a:spcBef>
                <a:spcPct val="50000"/>
              </a:spcBef>
              <a:spcAft>
                <a:spcPts val="0"/>
              </a:spcAft>
              <a:buFont typeface="Wingdings" pitchFamily="2" charset="2"/>
              <a:buChar char="ü"/>
              <a:defRPr/>
            </a:pPr>
            <a:r>
              <a:rPr lang="en-US" sz="1600" dirty="0">
                <a:solidFill>
                  <a:schemeClr val="tx2"/>
                </a:solidFill>
                <a:latin typeface="Comic Sans MS" pitchFamily="66" charset="0"/>
                <a:sym typeface="Wingdings" pitchFamily="2" charset="2"/>
              </a:rPr>
              <a:t>The trajectory following test based on a list of coordinates of points as targets of displacements was successfull, even though sensor noise was affecting the final regulation quality</a:t>
            </a:r>
          </a:p>
        </p:txBody>
      </p:sp>
      <p:pic>
        <p:nvPicPr>
          <p:cNvPr id="30724" name="Picture 2"/>
          <p:cNvPicPr>
            <a:picLocks noChangeAspect="1" noChangeArrowheads="1"/>
          </p:cNvPicPr>
          <p:nvPr/>
        </p:nvPicPr>
        <p:blipFill>
          <a:blip r:embed="rId2"/>
          <a:srcRect/>
          <a:stretch>
            <a:fillRect/>
          </a:stretch>
        </p:blipFill>
        <p:spPr bwMode="auto">
          <a:xfrm>
            <a:off x="2916238" y="4005263"/>
            <a:ext cx="3559175" cy="2176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p:cNvPicPr>
            <a:picLocks noChangeAspect="1" noChangeArrowheads="1"/>
          </p:cNvPicPr>
          <p:nvPr/>
        </p:nvPicPr>
        <p:blipFill>
          <a:blip r:embed="rId2"/>
          <a:srcRect/>
          <a:stretch>
            <a:fillRect/>
          </a:stretch>
        </p:blipFill>
        <p:spPr bwMode="auto">
          <a:xfrm>
            <a:off x="900113" y="4076700"/>
            <a:ext cx="4284662" cy="2870200"/>
          </a:xfrm>
          <a:prstGeom prst="rect">
            <a:avLst/>
          </a:prstGeom>
          <a:noFill/>
          <a:ln w="9525">
            <a:noFill/>
            <a:miter lim="800000"/>
            <a:headEnd/>
            <a:tailEnd/>
          </a:ln>
        </p:spPr>
      </p:pic>
      <p:sp>
        <p:nvSpPr>
          <p:cNvPr id="3076" name="Slide Number Placeholder 5"/>
          <p:cNvSpPr>
            <a:spLocks noGrp="1"/>
          </p:cNvSpPr>
          <p:nvPr>
            <p:ph type="sldNum" sz="quarter" idx="12"/>
          </p:nvPr>
        </p:nvSpPr>
        <p:spPr>
          <a:xfrm>
            <a:off x="457200" y="6356350"/>
            <a:ext cx="2133600" cy="365125"/>
          </a:xfrm>
        </p:spPr>
        <p:txBody>
          <a:bodyPr/>
          <a:lstStyle/>
          <a:p>
            <a:pPr algn="l">
              <a:defRPr/>
            </a:pPr>
            <a:fld id="{6364D2FF-7F89-4FF3-8D59-BE2224CE3F55}" type="slidenum">
              <a:rPr lang="fr-FR"/>
              <a:pPr algn="l">
                <a:defRPr/>
              </a:pPr>
              <a:t>18</a:t>
            </a:fld>
            <a:endParaRPr lang="fr-FR" dirty="0"/>
          </a:p>
        </p:txBody>
      </p:sp>
      <p:sp>
        <p:nvSpPr>
          <p:cNvPr id="28674" name="Text Box 3"/>
          <p:cNvSpPr txBox="1">
            <a:spLocks noChangeArrowheads="1"/>
          </p:cNvSpPr>
          <p:nvPr/>
        </p:nvSpPr>
        <p:spPr bwMode="auto">
          <a:xfrm>
            <a:off x="0" y="228600"/>
            <a:ext cx="5508625" cy="369888"/>
          </a:xfrm>
          <a:prstGeom prst="rect">
            <a:avLst/>
          </a:prstGeom>
          <a:solidFill>
            <a:schemeClr val="accent1">
              <a:lumMod val="20000"/>
              <a:lumOff val="80000"/>
            </a:schemeClr>
          </a:solidFill>
          <a:ln w="9525">
            <a:noFill/>
            <a:miter lim="800000"/>
            <a:headEnd/>
            <a:tailEnd/>
          </a:ln>
        </p:spPr>
        <p:txBody>
          <a:bodyPr>
            <a:spAutoFit/>
          </a:bodyPr>
          <a:lstStyle/>
          <a:p>
            <a:pPr fontAlgn="auto">
              <a:spcBef>
                <a:spcPct val="50000"/>
              </a:spcBef>
              <a:spcAft>
                <a:spcPts val="0"/>
              </a:spcAft>
              <a:defRPr/>
            </a:pPr>
            <a:r>
              <a:rPr lang="en-US" dirty="0">
                <a:solidFill>
                  <a:schemeClr val="tx2"/>
                </a:solidFill>
                <a:latin typeface="Comic Sans MS" pitchFamily="66" charset="0"/>
              </a:rPr>
              <a:t>Validation of the global strategy</a:t>
            </a:r>
          </a:p>
        </p:txBody>
      </p:sp>
      <p:sp>
        <p:nvSpPr>
          <p:cNvPr id="10" name="TextBox 11"/>
          <p:cNvSpPr txBox="1">
            <a:spLocks noChangeArrowheads="1"/>
          </p:cNvSpPr>
          <p:nvPr/>
        </p:nvSpPr>
        <p:spPr bwMode="auto">
          <a:xfrm>
            <a:off x="320675" y="1341438"/>
            <a:ext cx="8424863" cy="1322387"/>
          </a:xfrm>
          <a:prstGeom prst="rect">
            <a:avLst/>
          </a:prstGeom>
          <a:noFill/>
          <a:ln w="9525">
            <a:noFill/>
            <a:miter lim="800000"/>
            <a:headEnd/>
            <a:tailEnd/>
          </a:ln>
        </p:spPr>
        <p:txBody>
          <a:bodyPr>
            <a:spAutoFit/>
          </a:bodyPr>
          <a:lstStyle/>
          <a:p>
            <a:pPr fontAlgn="auto">
              <a:spcBef>
                <a:spcPct val="50000"/>
              </a:spcBef>
              <a:spcAft>
                <a:spcPts val="0"/>
              </a:spcAft>
              <a:defRPr/>
            </a:pPr>
            <a:r>
              <a:rPr lang="en-US" sz="1600" dirty="0">
                <a:solidFill>
                  <a:schemeClr val="tx2"/>
                </a:solidFill>
                <a:latin typeface="Comic Sans MS" pitchFamily="66" charset="0"/>
                <a:sym typeface="Wingdings" pitchFamily="2" charset="2"/>
              </a:rPr>
              <a:t>Determination of the mean axis of the V-shaped supports by two different methods:</a:t>
            </a:r>
          </a:p>
          <a:p>
            <a:pPr marL="285750" indent="-285750" fontAlgn="auto">
              <a:spcBef>
                <a:spcPct val="50000"/>
              </a:spcBef>
              <a:spcAft>
                <a:spcPts val="0"/>
              </a:spcAft>
              <a:buFont typeface="Courier New" pitchFamily="49" charset="0"/>
              <a:buChar char="o"/>
              <a:defRPr/>
            </a:pPr>
            <a:r>
              <a:rPr lang="en-US" sz="1600" dirty="0">
                <a:solidFill>
                  <a:schemeClr val="tx2"/>
                </a:solidFill>
                <a:latin typeface="Comic Sans MS" pitchFamily="66" charset="0"/>
                <a:sym typeface="Wingdings" pitchFamily="2" charset="2"/>
              </a:rPr>
              <a:t>AT401 measurements on the fiducials measured by CMM [mean axis w.r.t. fiducials]</a:t>
            </a:r>
          </a:p>
          <a:p>
            <a:pPr marL="285750" indent="-285750" algn="just" fontAlgn="auto">
              <a:spcBef>
                <a:spcPct val="50000"/>
              </a:spcBef>
              <a:spcAft>
                <a:spcPts val="0"/>
              </a:spcAft>
              <a:buFont typeface="Courier New" pitchFamily="49" charset="0"/>
              <a:buChar char="o"/>
              <a:defRPr/>
            </a:pPr>
            <a:r>
              <a:rPr lang="en-US" sz="1600" dirty="0">
                <a:solidFill>
                  <a:schemeClr val="tx2"/>
                </a:solidFill>
                <a:latin typeface="Comic Sans MS" pitchFamily="66" charset="0"/>
                <a:sym typeface="Wingdings" pitchFamily="2" charset="2"/>
              </a:rPr>
              <a:t>WPS measurements readings on the 3 balls sensor interfaces measured by CMM [mean axis w.r.t balls]</a:t>
            </a:r>
          </a:p>
        </p:txBody>
      </p:sp>
      <p:graphicFrame>
        <p:nvGraphicFramePr>
          <p:cNvPr id="2" name="Table 1"/>
          <p:cNvGraphicFramePr>
            <a:graphicFrameLocks noGrp="1"/>
          </p:cNvGraphicFramePr>
          <p:nvPr/>
        </p:nvGraphicFramePr>
        <p:xfrm>
          <a:off x="5673725" y="4437063"/>
          <a:ext cx="2941648" cy="1524000"/>
        </p:xfrm>
        <a:graphic>
          <a:graphicData uri="http://schemas.openxmlformats.org/drawingml/2006/table">
            <a:tbl>
              <a:tblPr firstRow="1" bandRow="1">
                <a:tableStyleId>{5C22544A-7EE6-4342-B048-85BDC9FD1C3A}</a:tableStyleId>
              </a:tblPr>
              <a:tblGrid>
                <a:gridCol w="1337222"/>
                <a:gridCol w="804991"/>
                <a:gridCol w="799435"/>
              </a:tblGrid>
              <a:tr h="226824">
                <a:tc>
                  <a:txBody>
                    <a:bodyPr/>
                    <a:lstStyle/>
                    <a:p>
                      <a:endParaRPr lang="en-US" sz="1400" b="0" dirty="0"/>
                    </a:p>
                  </a:txBody>
                  <a:tcPr/>
                </a:tc>
                <a:tc>
                  <a:txBody>
                    <a:bodyPr/>
                    <a:lstStyle/>
                    <a:p>
                      <a:r>
                        <a:rPr lang="fr-CH" sz="1400" dirty="0" smtClean="0"/>
                        <a:t>X (µm)</a:t>
                      </a:r>
                      <a:endParaRPr lang="en-US" sz="1400" dirty="0"/>
                    </a:p>
                  </a:txBody>
                  <a:tcPr/>
                </a:tc>
                <a:tc>
                  <a:txBody>
                    <a:bodyPr/>
                    <a:lstStyle/>
                    <a:p>
                      <a:r>
                        <a:rPr lang="fr-CH" sz="1400" dirty="0" smtClean="0"/>
                        <a:t>Z (µm)</a:t>
                      </a:r>
                      <a:endParaRPr lang="en-US" sz="1400" dirty="0"/>
                    </a:p>
                  </a:txBody>
                  <a:tcPr/>
                </a:tc>
              </a:tr>
              <a:tr h="226824">
                <a:tc>
                  <a:txBody>
                    <a:bodyPr/>
                    <a:lstStyle/>
                    <a:p>
                      <a:r>
                        <a:rPr lang="fr-CH" sz="1400" dirty="0" smtClean="0"/>
                        <a:t>MC1-E</a:t>
                      </a:r>
                      <a:endParaRPr lang="en-US" sz="1400" dirty="0"/>
                    </a:p>
                  </a:txBody>
                  <a:tcPr/>
                </a:tc>
                <a:tc>
                  <a:txBody>
                    <a:bodyPr/>
                    <a:lstStyle/>
                    <a:p>
                      <a:pPr algn="ctr"/>
                      <a:r>
                        <a:rPr lang="fr-CH" sz="1400" dirty="0" smtClean="0"/>
                        <a:t>-5</a:t>
                      </a:r>
                      <a:endParaRPr lang="en-US" sz="1400" dirty="0"/>
                    </a:p>
                  </a:txBody>
                  <a:tcPr/>
                </a:tc>
                <a:tc>
                  <a:txBody>
                    <a:bodyPr/>
                    <a:lstStyle/>
                    <a:p>
                      <a:pPr algn="ctr"/>
                      <a:r>
                        <a:rPr lang="fr-CH" sz="1400" dirty="0" smtClean="0"/>
                        <a:t>12</a:t>
                      </a:r>
                      <a:endParaRPr lang="en-US" sz="1400" dirty="0"/>
                    </a:p>
                  </a:txBody>
                  <a:tcPr/>
                </a:tc>
              </a:tr>
              <a:tr h="226824">
                <a:tc>
                  <a:txBody>
                    <a:bodyPr/>
                    <a:lstStyle/>
                    <a:p>
                      <a:r>
                        <a:rPr lang="fr-CH" sz="1400" dirty="0" smtClean="0"/>
                        <a:t>MC1-S</a:t>
                      </a:r>
                      <a:endParaRPr lang="en-US" sz="1400" dirty="0"/>
                    </a:p>
                  </a:txBody>
                  <a:tcPr/>
                </a:tc>
                <a:tc>
                  <a:txBody>
                    <a:bodyPr/>
                    <a:lstStyle/>
                    <a:p>
                      <a:pPr algn="ctr"/>
                      <a:r>
                        <a:rPr lang="fr-CH" sz="1400" dirty="0" smtClean="0"/>
                        <a:t>10</a:t>
                      </a:r>
                      <a:endParaRPr lang="en-US" sz="1400" dirty="0"/>
                    </a:p>
                  </a:txBody>
                  <a:tcPr/>
                </a:tc>
                <a:tc>
                  <a:txBody>
                    <a:bodyPr/>
                    <a:lstStyle/>
                    <a:p>
                      <a:pPr algn="ctr"/>
                      <a:r>
                        <a:rPr lang="fr-CH" sz="1400" dirty="0" smtClean="0"/>
                        <a:t>-5</a:t>
                      </a:r>
                      <a:endParaRPr lang="en-US" sz="1400" dirty="0"/>
                    </a:p>
                  </a:txBody>
                  <a:tcPr/>
                </a:tc>
              </a:tr>
              <a:tr h="226824">
                <a:tc>
                  <a:txBody>
                    <a:bodyPr/>
                    <a:lstStyle/>
                    <a:p>
                      <a:r>
                        <a:rPr lang="fr-CH" sz="1400" dirty="0" smtClean="0"/>
                        <a:t>MC2-E</a:t>
                      </a:r>
                      <a:endParaRPr lang="en-US" sz="1400" dirty="0"/>
                    </a:p>
                  </a:txBody>
                  <a:tcPr/>
                </a:tc>
                <a:tc>
                  <a:txBody>
                    <a:bodyPr/>
                    <a:lstStyle/>
                    <a:p>
                      <a:pPr algn="ctr"/>
                      <a:r>
                        <a:rPr lang="fr-CH" sz="1400" dirty="0" smtClean="0"/>
                        <a:t>-1</a:t>
                      </a:r>
                      <a:endParaRPr lang="en-US" sz="1400" dirty="0"/>
                    </a:p>
                  </a:txBody>
                  <a:tcPr/>
                </a:tc>
                <a:tc>
                  <a:txBody>
                    <a:bodyPr/>
                    <a:lstStyle/>
                    <a:p>
                      <a:pPr algn="ctr"/>
                      <a:r>
                        <a:rPr lang="fr-CH" sz="1400" dirty="0" smtClean="0"/>
                        <a:t>-4</a:t>
                      </a:r>
                      <a:endParaRPr lang="en-US" sz="1400" dirty="0"/>
                    </a:p>
                  </a:txBody>
                  <a:tcPr/>
                </a:tc>
              </a:tr>
              <a:tr h="226824">
                <a:tc>
                  <a:txBody>
                    <a:bodyPr/>
                    <a:lstStyle/>
                    <a:p>
                      <a:r>
                        <a:rPr lang="fr-CH" sz="1400" dirty="0" smtClean="0"/>
                        <a:t>MC2-S</a:t>
                      </a:r>
                      <a:endParaRPr lang="en-US" sz="1400" dirty="0"/>
                    </a:p>
                  </a:txBody>
                  <a:tcPr/>
                </a:tc>
                <a:tc>
                  <a:txBody>
                    <a:bodyPr/>
                    <a:lstStyle/>
                    <a:p>
                      <a:pPr algn="ctr"/>
                      <a:r>
                        <a:rPr lang="fr-CH" sz="1400" dirty="0" smtClean="0"/>
                        <a:t>-11</a:t>
                      </a:r>
                      <a:endParaRPr lang="en-US" sz="1400" dirty="0"/>
                    </a:p>
                  </a:txBody>
                  <a:tcPr/>
                </a:tc>
                <a:tc>
                  <a:txBody>
                    <a:bodyPr/>
                    <a:lstStyle/>
                    <a:p>
                      <a:pPr algn="ctr"/>
                      <a:r>
                        <a:rPr lang="fr-CH" sz="1400" dirty="0" smtClean="0"/>
                        <a:t>-7</a:t>
                      </a:r>
                      <a:endParaRPr lang="en-US" sz="1400" dirty="0"/>
                    </a:p>
                  </a:txBody>
                  <a:tcPr/>
                </a:tc>
              </a:tr>
            </a:tbl>
          </a:graphicData>
        </a:graphic>
      </p:graphicFrame>
      <p:sp>
        <p:nvSpPr>
          <p:cNvPr id="31775" name="TextBox 11"/>
          <p:cNvSpPr txBox="1">
            <a:spLocks noChangeArrowheads="1"/>
          </p:cNvSpPr>
          <p:nvPr/>
        </p:nvSpPr>
        <p:spPr bwMode="auto">
          <a:xfrm>
            <a:off x="5673725" y="6027738"/>
            <a:ext cx="3071813" cy="738187"/>
          </a:xfrm>
          <a:prstGeom prst="rect">
            <a:avLst/>
          </a:prstGeom>
          <a:noFill/>
          <a:ln w="9525">
            <a:noFill/>
            <a:miter lim="800000"/>
            <a:headEnd/>
            <a:tailEnd/>
          </a:ln>
        </p:spPr>
        <p:txBody>
          <a:bodyPr>
            <a:spAutoFit/>
          </a:bodyPr>
          <a:lstStyle/>
          <a:p>
            <a:pPr algn="just">
              <a:spcBef>
                <a:spcPct val="50000"/>
              </a:spcBef>
            </a:pPr>
            <a:r>
              <a:rPr lang="en-US" sz="1400">
                <a:solidFill>
                  <a:schemeClr val="tx2"/>
                </a:solidFill>
                <a:latin typeface="Comic Sans MS" pitchFamily="66" charset="0"/>
                <a:sym typeface="Wingdings" pitchFamily="2" charset="2"/>
              </a:rPr>
              <a:t>Difference between coordinates of mean axis extremities calculated by 2 different methods</a:t>
            </a:r>
          </a:p>
        </p:txBody>
      </p:sp>
      <p:pic>
        <p:nvPicPr>
          <p:cNvPr id="31776" name="Picture 4"/>
          <p:cNvPicPr>
            <a:picLocks noChangeAspect="1" noChangeArrowheads="1"/>
          </p:cNvPicPr>
          <p:nvPr/>
        </p:nvPicPr>
        <p:blipFill>
          <a:blip r:embed="rId3"/>
          <a:srcRect/>
          <a:stretch>
            <a:fillRect/>
          </a:stretch>
        </p:blipFill>
        <p:spPr bwMode="auto">
          <a:xfrm>
            <a:off x="5673725" y="2447925"/>
            <a:ext cx="2824163" cy="1800225"/>
          </a:xfrm>
          <a:prstGeom prst="rect">
            <a:avLst/>
          </a:prstGeom>
          <a:noFill/>
          <a:ln w="9525">
            <a:noFill/>
            <a:miter lim="800000"/>
            <a:headEnd/>
            <a:tailEnd/>
          </a:ln>
        </p:spPr>
      </p:pic>
      <p:pic>
        <p:nvPicPr>
          <p:cNvPr id="31777" name="Picture 12" descr="T0 - Stretching Devices - FIXED END.jpg"/>
          <p:cNvPicPr>
            <a:picLocks noChangeAspect="1"/>
          </p:cNvPicPr>
          <p:nvPr/>
        </p:nvPicPr>
        <p:blipFill>
          <a:blip r:embed="rId4"/>
          <a:srcRect/>
          <a:stretch>
            <a:fillRect/>
          </a:stretch>
        </p:blipFill>
        <p:spPr bwMode="auto">
          <a:xfrm>
            <a:off x="107950" y="2903538"/>
            <a:ext cx="3311525" cy="1890712"/>
          </a:xfrm>
          <a:prstGeom prst="rect">
            <a:avLst/>
          </a:prstGeom>
          <a:noFill/>
          <a:ln w="9525">
            <a:solidFill>
              <a:srgbClr val="0070C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xfrm>
            <a:off x="457200" y="6356350"/>
            <a:ext cx="2133600" cy="365125"/>
          </a:xfrm>
        </p:spPr>
        <p:txBody>
          <a:bodyPr/>
          <a:lstStyle/>
          <a:p>
            <a:pPr algn="l">
              <a:defRPr/>
            </a:pPr>
            <a:fld id="{4530B7F6-C5A7-47D7-A55B-26732341D208}" type="slidenum">
              <a:rPr lang="fr-FR"/>
              <a:pPr algn="l">
                <a:defRPr/>
              </a:pPr>
              <a:t>19</a:t>
            </a:fld>
            <a:endParaRPr lang="fr-FR" dirty="0"/>
          </a:p>
        </p:txBody>
      </p:sp>
      <p:sp>
        <p:nvSpPr>
          <p:cNvPr id="28674" name="Text Box 3"/>
          <p:cNvSpPr txBox="1">
            <a:spLocks noChangeArrowheads="1"/>
          </p:cNvSpPr>
          <p:nvPr/>
        </p:nvSpPr>
        <p:spPr bwMode="auto">
          <a:xfrm>
            <a:off x="0" y="228600"/>
            <a:ext cx="6011863" cy="369888"/>
          </a:xfrm>
          <a:prstGeom prst="rect">
            <a:avLst/>
          </a:prstGeom>
          <a:solidFill>
            <a:schemeClr val="accent1">
              <a:lumMod val="20000"/>
              <a:lumOff val="80000"/>
            </a:schemeClr>
          </a:solidFill>
          <a:ln w="9525">
            <a:noFill/>
            <a:miter lim="800000"/>
            <a:headEnd/>
            <a:tailEnd/>
          </a:ln>
        </p:spPr>
        <p:txBody>
          <a:bodyPr>
            <a:spAutoFit/>
          </a:bodyPr>
          <a:lstStyle/>
          <a:p>
            <a:pPr fontAlgn="auto">
              <a:spcBef>
                <a:spcPct val="50000"/>
              </a:spcBef>
              <a:spcAft>
                <a:spcPts val="0"/>
              </a:spcAft>
              <a:defRPr/>
            </a:pPr>
            <a:r>
              <a:rPr lang="fr-CH" dirty="0" err="1" smtClean="0">
                <a:solidFill>
                  <a:schemeClr val="tx2"/>
                </a:solidFill>
                <a:latin typeface="Comic Sans MS" pitchFamily="66" charset="0"/>
              </a:rPr>
              <a:t>Summary</a:t>
            </a:r>
            <a:endParaRPr lang="en-US" dirty="0">
              <a:solidFill>
                <a:schemeClr val="tx2"/>
              </a:solidFill>
              <a:latin typeface="Comic Sans MS" pitchFamily="66" charset="0"/>
            </a:endParaRPr>
          </a:p>
        </p:txBody>
      </p:sp>
      <p:sp>
        <p:nvSpPr>
          <p:cNvPr id="23" name="Rectangle 22"/>
          <p:cNvSpPr/>
          <p:nvPr/>
        </p:nvSpPr>
        <p:spPr>
          <a:xfrm>
            <a:off x="395288" y="1112838"/>
            <a:ext cx="8353425" cy="5047536"/>
          </a:xfrm>
          <a:prstGeom prst="rect">
            <a:avLst/>
          </a:prstGeom>
        </p:spPr>
        <p:txBody>
          <a:bodyPr>
            <a:spAutoFit/>
          </a:bodyPr>
          <a:lstStyle/>
          <a:p>
            <a:pPr marL="457200" indent="-457200" algn="just">
              <a:buFont typeface="Arial" charset="0"/>
              <a:buChar char="•"/>
            </a:pPr>
            <a:r>
              <a:rPr lang="en-US" sz="1400" dirty="0">
                <a:solidFill>
                  <a:schemeClr val="tx2"/>
                </a:solidFill>
                <a:latin typeface="Comic Sans MS" pitchFamily="66" charset="0"/>
                <a:sym typeface="Wingdings" pitchFamily="2" charset="2"/>
              </a:rPr>
              <a:t>The alignment strategy on short range consists of a very accurate determination of the coordinate systems of:</a:t>
            </a:r>
          </a:p>
          <a:p>
            <a:pPr marL="914400" lvl="1" indent="-457200" algn="just">
              <a:buFont typeface="Wingdings" pitchFamily="2" charset="2"/>
              <a:buChar char="§"/>
            </a:pPr>
            <a:r>
              <a:rPr lang="en-US" sz="1400" dirty="0">
                <a:solidFill>
                  <a:schemeClr val="tx2"/>
                </a:solidFill>
                <a:latin typeface="Comic Sans MS" pitchFamily="66" charset="0"/>
                <a:sym typeface="Wingdings" pitchFamily="2" charset="2"/>
              </a:rPr>
              <a:t>The components</a:t>
            </a:r>
          </a:p>
          <a:p>
            <a:pPr marL="914400" lvl="1" indent="-457200" algn="just">
              <a:buFont typeface="Wingdings" pitchFamily="2" charset="2"/>
              <a:buChar char="§"/>
            </a:pPr>
            <a:r>
              <a:rPr lang="en-US" sz="1400" dirty="0">
                <a:solidFill>
                  <a:schemeClr val="tx2"/>
                </a:solidFill>
                <a:latin typeface="Comic Sans MS" pitchFamily="66" charset="0"/>
                <a:sym typeface="Wingdings" pitchFamily="2" charset="2"/>
              </a:rPr>
              <a:t>Their supports assembly</a:t>
            </a:r>
          </a:p>
          <a:p>
            <a:pPr marL="914400" lvl="1" indent="-457200" algn="just">
              <a:buFont typeface="Wingdings" pitchFamily="2" charset="2"/>
              <a:buChar char="§"/>
            </a:pPr>
            <a:r>
              <a:rPr lang="en-US" sz="1400" dirty="0">
                <a:solidFill>
                  <a:schemeClr val="tx2"/>
                </a:solidFill>
                <a:latin typeface="Comic Sans MS" pitchFamily="66" charset="0"/>
                <a:sym typeface="Wingdings" pitchFamily="2" charset="2"/>
              </a:rPr>
              <a:t>The sensors</a:t>
            </a:r>
          </a:p>
          <a:p>
            <a:pPr marL="914400" lvl="1" indent="-457200" algn="just"/>
            <a:r>
              <a:rPr lang="en-US" sz="1400" dirty="0">
                <a:solidFill>
                  <a:schemeClr val="tx2"/>
                </a:solidFill>
                <a:latin typeface="Comic Sans MS" pitchFamily="66" charset="0"/>
                <a:sym typeface="Wingdings" pitchFamily="2" charset="2"/>
              </a:rPr>
              <a:t>combined with a micrometric adjustment</a:t>
            </a:r>
          </a:p>
          <a:p>
            <a:pPr marL="457200" indent="-457200">
              <a:buFont typeface="Arial" charset="0"/>
              <a:buChar char="•"/>
            </a:pPr>
            <a:endParaRPr lang="en-US" sz="1400" dirty="0">
              <a:solidFill>
                <a:schemeClr val="tx2"/>
              </a:solidFill>
              <a:latin typeface="Comic Sans MS" pitchFamily="66" charset="0"/>
              <a:sym typeface="Wingdings" pitchFamily="2" charset="2"/>
            </a:endParaRPr>
          </a:p>
          <a:p>
            <a:pPr marL="457200" indent="-457200">
              <a:buFont typeface="Arial" charset="0"/>
              <a:buChar char="•"/>
            </a:pPr>
            <a:r>
              <a:rPr lang="en-US" sz="1400" dirty="0">
                <a:solidFill>
                  <a:schemeClr val="tx2"/>
                </a:solidFill>
                <a:latin typeface="Comic Sans MS" pitchFamily="66" charset="0"/>
                <a:sym typeface="Wingdings" pitchFamily="2" charset="2"/>
              </a:rPr>
              <a:t>First lessons learnt:</a:t>
            </a:r>
          </a:p>
          <a:p>
            <a:pPr marL="914400" lvl="1" indent="-457200" algn="just">
              <a:buFont typeface="Wingdings" pitchFamily="2" charset="2"/>
              <a:buChar char="§"/>
            </a:pPr>
            <a:r>
              <a:rPr lang="en-US" sz="1400" dirty="0">
                <a:solidFill>
                  <a:schemeClr val="tx2"/>
                </a:solidFill>
                <a:latin typeface="Comic Sans MS" pitchFamily="66" charset="0"/>
                <a:sym typeface="Wingdings" pitchFamily="2" charset="2"/>
              </a:rPr>
              <a:t>CMM measurements are the most precise and accurate, provided that the component or its support is shorter than the volume of measurement</a:t>
            </a:r>
          </a:p>
          <a:p>
            <a:pPr marL="914400" lvl="1" indent="-457200" algn="just">
              <a:buFont typeface="Wingdings" pitchFamily="2" charset="2"/>
              <a:buChar char="§"/>
            </a:pPr>
            <a:r>
              <a:rPr lang="en-US" sz="1400" dirty="0">
                <a:solidFill>
                  <a:schemeClr val="tx2"/>
                </a:solidFill>
                <a:latin typeface="Comic Sans MS" pitchFamily="66" charset="0"/>
                <a:sym typeface="Wingdings" pitchFamily="2" charset="2"/>
              </a:rPr>
              <a:t>CMM measurements of </a:t>
            </a:r>
            <a:r>
              <a:rPr lang="en-US" sz="1400" dirty="0" err="1">
                <a:solidFill>
                  <a:schemeClr val="tx2"/>
                </a:solidFill>
                <a:latin typeface="Comic Sans MS" pitchFamily="66" charset="0"/>
                <a:sym typeface="Wingdings" pitchFamily="2" charset="2"/>
              </a:rPr>
              <a:t>fiducials</a:t>
            </a:r>
            <a:r>
              <a:rPr lang="en-US" sz="1400" dirty="0">
                <a:solidFill>
                  <a:schemeClr val="tx2"/>
                </a:solidFill>
                <a:latin typeface="Comic Sans MS" pitchFamily="66" charset="0"/>
                <a:sym typeface="Wingdings" pitchFamily="2" charset="2"/>
              </a:rPr>
              <a:t> as a first step combined with AT401 + </a:t>
            </a:r>
            <a:r>
              <a:rPr lang="en-US" sz="1400" dirty="0" err="1">
                <a:solidFill>
                  <a:schemeClr val="tx2"/>
                </a:solidFill>
                <a:latin typeface="Comic Sans MS" pitchFamily="66" charset="0"/>
                <a:sym typeface="Wingdings" pitchFamily="2" charset="2"/>
              </a:rPr>
              <a:t>Romer</a:t>
            </a:r>
            <a:r>
              <a:rPr lang="en-US" sz="1400" dirty="0">
                <a:solidFill>
                  <a:schemeClr val="tx2"/>
                </a:solidFill>
                <a:latin typeface="Comic Sans MS" pitchFamily="66" charset="0"/>
                <a:sym typeface="Wingdings" pitchFamily="2" charset="2"/>
              </a:rPr>
              <a:t> arm measurements as a second step provide the best solution for micrometric alignments on site. The determination of the position of components was better than 10 µm in a stable </a:t>
            </a:r>
            <a:r>
              <a:rPr lang="en-US" sz="1400" dirty="0" smtClean="0">
                <a:solidFill>
                  <a:schemeClr val="tx2"/>
                </a:solidFill>
                <a:latin typeface="Comic Sans MS" pitchFamily="66" charset="0"/>
                <a:sym typeface="Wingdings" pitchFamily="2" charset="2"/>
              </a:rPr>
              <a:t>environment.</a:t>
            </a:r>
            <a:endParaRPr lang="en-US" sz="1400" dirty="0">
              <a:solidFill>
                <a:schemeClr val="tx2"/>
              </a:solidFill>
              <a:latin typeface="Comic Sans MS" pitchFamily="66" charset="0"/>
              <a:sym typeface="Wingdings" pitchFamily="2" charset="2"/>
            </a:endParaRPr>
          </a:p>
          <a:p>
            <a:pPr marL="914400" lvl="1" indent="-457200" algn="just">
              <a:buFont typeface="Wingdings" pitchFamily="2" charset="2"/>
              <a:buChar char="§"/>
            </a:pPr>
            <a:r>
              <a:rPr lang="en-US" sz="1400" dirty="0">
                <a:solidFill>
                  <a:schemeClr val="tx2"/>
                </a:solidFill>
                <a:latin typeface="Comic Sans MS" pitchFamily="66" charset="0"/>
                <a:sym typeface="Wingdings" pitchFamily="2" charset="2"/>
              </a:rPr>
              <a:t>Standard means of adjustment (shimming,…) cannot be applied without added value to micrometric </a:t>
            </a:r>
            <a:r>
              <a:rPr lang="en-US" sz="1400" dirty="0" smtClean="0">
                <a:solidFill>
                  <a:schemeClr val="tx2"/>
                </a:solidFill>
                <a:latin typeface="Comic Sans MS" pitchFamily="66" charset="0"/>
                <a:sym typeface="Wingdings" pitchFamily="2" charset="2"/>
              </a:rPr>
              <a:t>alignment.</a:t>
            </a:r>
            <a:endParaRPr lang="en-US" sz="1400" dirty="0">
              <a:solidFill>
                <a:schemeClr val="tx2"/>
              </a:solidFill>
              <a:latin typeface="Comic Sans MS" pitchFamily="66" charset="0"/>
              <a:sym typeface="Wingdings" pitchFamily="2" charset="2"/>
            </a:endParaRPr>
          </a:p>
          <a:p>
            <a:pPr marL="914400" lvl="1" indent="-457200">
              <a:buFont typeface="Wingdings" pitchFamily="2" charset="2"/>
              <a:buChar char="§"/>
            </a:pPr>
            <a:endParaRPr lang="en-US" sz="1400" dirty="0">
              <a:solidFill>
                <a:schemeClr val="tx2"/>
              </a:solidFill>
              <a:latin typeface="Comic Sans MS" pitchFamily="66" charset="0"/>
              <a:sym typeface="Wingdings" pitchFamily="2" charset="2"/>
            </a:endParaRPr>
          </a:p>
          <a:p>
            <a:pPr marL="457200" indent="-457200" algn="just">
              <a:buFont typeface="Arial" charset="0"/>
              <a:buChar char="•"/>
            </a:pPr>
            <a:r>
              <a:rPr lang="en-US" sz="1400" dirty="0">
                <a:solidFill>
                  <a:schemeClr val="tx2"/>
                </a:solidFill>
                <a:latin typeface="Comic Sans MS" pitchFamily="66" charset="0"/>
                <a:sym typeface="Wingdings" pitchFamily="2" charset="2"/>
              </a:rPr>
              <a:t>The first obtained results show that the followed strategy can be successful. The problem is that only the mechanical axis of the components was considered and not their electrical zero or magnetic axis.</a:t>
            </a:r>
          </a:p>
          <a:p>
            <a:pPr marL="457200" indent="-457200" algn="just"/>
            <a:r>
              <a:rPr lang="en-US" sz="1400" dirty="0">
                <a:solidFill>
                  <a:schemeClr val="tx2"/>
                </a:solidFill>
                <a:latin typeface="Comic Sans MS" pitchFamily="66" charset="0"/>
                <a:sym typeface="Wingdings" pitchFamily="2" charset="2"/>
              </a:rPr>
              <a:t>		one solution: perform at the same time the determination of the magnetic axis and 	electrical zero and the CMM measurements.</a:t>
            </a:r>
          </a:p>
          <a:p>
            <a:pPr marL="914400" lvl="1" indent="-457200">
              <a:buFont typeface="Courier New" pitchFamily="49" charset="0"/>
              <a:buChar char="o"/>
            </a:pPr>
            <a:endParaRPr lang="en-US" sz="1400" dirty="0">
              <a:solidFill>
                <a:schemeClr val="tx2"/>
              </a:solidFill>
              <a:latin typeface="Comic Sans MS" pitchFamily="66" charset="0"/>
              <a:sym typeface="Wingdings" pitchFamily="2" charset="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xfrm>
            <a:off x="457200" y="6356350"/>
            <a:ext cx="2133600" cy="365125"/>
          </a:xfrm>
        </p:spPr>
        <p:txBody>
          <a:bodyPr/>
          <a:lstStyle/>
          <a:p>
            <a:pPr algn="l">
              <a:defRPr/>
            </a:pPr>
            <a:fld id="{6B6B6007-23A3-4C6A-BCA9-53592E3B0F50}" type="slidenum">
              <a:rPr lang="fr-FR"/>
              <a:pPr algn="l">
                <a:defRPr/>
              </a:pPr>
              <a:t>2</a:t>
            </a:fld>
            <a:endParaRPr lang="fr-FR" dirty="0"/>
          </a:p>
        </p:txBody>
      </p:sp>
      <p:sp>
        <p:nvSpPr>
          <p:cNvPr id="28674" name="Text Box 3"/>
          <p:cNvSpPr txBox="1">
            <a:spLocks noChangeArrowheads="1"/>
          </p:cNvSpPr>
          <p:nvPr/>
        </p:nvSpPr>
        <p:spPr bwMode="auto">
          <a:xfrm>
            <a:off x="0" y="228600"/>
            <a:ext cx="4267200" cy="366713"/>
          </a:xfrm>
          <a:prstGeom prst="rect">
            <a:avLst/>
          </a:prstGeom>
          <a:solidFill>
            <a:schemeClr val="accent1">
              <a:lumMod val="20000"/>
              <a:lumOff val="80000"/>
            </a:schemeClr>
          </a:solidFill>
          <a:ln w="9525">
            <a:noFill/>
            <a:miter lim="800000"/>
            <a:headEnd/>
            <a:tailEnd/>
          </a:ln>
        </p:spPr>
        <p:txBody>
          <a:bodyPr>
            <a:spAutoFit/>
          </a:bodyPr>
          <a:lstStyle/>
          <a:p>
            <a:pPr fontAlgn="auto">
              <a:spcBef>
                <a:spcPct val="50000"/>
              </a:spcBef>
              <a:spcAft>
                <a:spcPts val="0"/>
              </a:spcAft>
              <a:defRPr/>
            </a:pPr>
            <a:r>
              <a:rPr lang="fr-CH" dirty="0">
                <a:solidFill>
                  <a:schemeClr val="tx2"/>
                </a:solidFill>
                <a:latin typeface="Comic Sans MS" pitchFamily="66" charset="0"/>
              </a:rPr>
              <a:t>CLIC = Compact LInear Collider</a:t>
            </a:r>
            <a:endParaRPr lang="en-US" dirty="0">
              <a:solidFill>
                <a:schemeClr val="tx2"/>
              </a:solidFill>
              <a:latin typeface="Comic Sans MS" pitchFamily="66" charset="0"/>
            </a:endParaRPr>
          </a:p>
        </p:txBody>
      </p:sp>
      <p:pic>
        <p:nvPicPr>
          <p:cNvPr id="15363" name="Picture 8"/>
          <p:cNvPicPr>
            <a:picLocks noChangeAspect="1" noChangeArrowheads="1"/>
          </p:cNvPicPr>
          <p:nvPr/>
        </p:nvPicPr>
        <p:blipFill>
          <a:blip r:embed="rId2"/>
          <a:srcRect/>
          <a:stretch>
            <a:fillRect/>
          </a:stretch>
        </p:blipFill>
        <p:spPr bwMode="auto">
          <a:xfrm>
            <a:off x="11701463" y="14274800"/>
            <a:ext cx="6784975" cy="3195638"/>
          </a:xfrm>
          <a:prstGeom prst="rect">
            <a:avLst/>
          </a:prstGeom>
          <a:noFill/>
          <a:ln w="9525">
            <a:solidFill>
              <a:srgbClr val="0070C0"/>
            </a:solidFill>
            <a:miter lim="800000"/>
            <a:headEnd/>
            <a:tailEnd/>
          </a:ln>
        </p:spPr>
      </p:pic>
      <p:pic>
        <p:nvPicPr>
          <p:cNvPr id="15364" name="Picture 10"/>
          <p:cNvPicPr>
            <a:picLocks noChangeAspect="1" noChangeArrowheads="1"/>
          </p:cNvPicPr>
          <p:nvPr/>
        </p:nvPicPr>
        <p:blipFill>
          <a:blip r:embed="rId3"/>
          <a:srcRect/>
          <a:stretch>
            <a:fillRect/>
          </a:stretch>
        </p:blipFill>
        <p:spPr bwMode="auto">
          <a:xfrm>
            <a:off x="11760200" y="19891375"/>
            <a:ext cx="6746875" cy="2419350"/>
          </a:xfrm>
          <a:prstGeom prst="rect">
            <a:avLst/>
          </a:prstGeom>
          <a:noFill/>
          <a:ln w="9525">
            <a:noFill/>
            <a:miter lim="800000"/>
            <a:headEnd/>
            <a:tailEnd/>
          </a:ln>
        </p:spPr>
      </p:pic>
      <p:pic>
        <p:nvPicPr>
          <p:cNvPr id="15365" name="Picture 2"/>
          <p:cNvPicPr>
            <a:picLocks noChangeAspect="1" noChangeArrowheads="1"/>
          </p:cNvPicPr>
          <p:nvPr/>
        </p:nvPicPr>
        <p:blipFill>
          <a:blip r:embed="rId4"/>
          <a:srcRect/>
          <a:stretch>
            <a:fillRect/>
          </a:stretch>
        </p:blipFill>
        <p:spPr bwMode="auto">
          <a:xfrm>
            <a:off x="107950" y="765175"/>
            <a:ext cx="5821363" cy="3303588"/>
          </a:xfrm>
          <a:prstGeom prst="rect">
            <a:avLst/>
          </a:prstGeom>
          <a:noFill/>
          <a:ln w="9525">
            <a:solidFill>
              <a:srgbClr val="0070C0"/>
            </a:solidFill>
            <a:miter lim="800000"/>
            <a:headEnd/>
            <a:tailEnd/>
          </a:ln>
        </p:spPr>
      </p:pic>
      <p:sp>
        <p:nvSpPr>
          <p:cNvPr id="7" name="Rectangle 7"/>
          <p:cNvSpPr>
            <a:spLocks noChangeArrowheads="1"/>
          </p:cNvSpPr>
          <p:nvPr/>
        </p:nvSpPr>
        <p:spPr bwMode="auto">
          <a:xfrm>
            <a:off x="6084888" y="893763"/>
            <a:ext cx="3059112" cy="1600200"/>
          </a:xfrm>
          <a:prstGeom prst="rect">
            <a:avLst/>
          </a:prstGeom>
          <a:noFill/>
          <a:ln w="9525">
            <a:noFill/>
            <a:miter lim="800000"/>
            <a:headEnd/>
            <a:tailEnd/>
          </a:ln>
        </p:spPr>
        <p:txBody>
          <a:bodyPr>
            <a:spAutoFit/>
          </a:bodyPr>
          <a:lstStyle/>
          <a:p>
            <a:pPr marL="0" lvl="1" algn="just" fontAlgn="auto">
              <a:spcBef>
                <a:spcPts val="0"/>
              </a:spcBef>
              <a:spcAft>
                <a:spcPts val="0"/>
              </a:spcAft>
              <a:defRPr/>
            </a:pPr>
            <a:r>
              <a:rPr lang="en-US" sz="1400" dirty="0">
                <a:solidFill>
                  <a:schemeClr val="tx2"/>
                </a:solidFill>
                <a:latin typeface="Comic Sans MS" pitchFamily="66" charset="0"/>
                <a:sym typeface="Wingdings" pitchFamily="2" charset="2"/>
              </a:rPr>
              <a:t>Study for an e- e+ collider, with a center of mass energy of 3 TeV </a:t>
            </a:r>
          </a:p>
          <a:p>
            <a:pPr marL="742950" lvl="1" indent="-285750" algn="just" fontAlgn="auto">
              <a:spcBef>
                <a:spcPts val="0"/>
              </a:spcBef>
              <a:spcAft>
                <a:spcPts val="0"/>
              </a:spcAft>
              <a:buFont typeface="Wingdings" pitchFamily="2" charset="2"/>
              <a:buChar char="ü"/>
              <a:defRPr/>
            </a:pPr>
            <a:endParaRPr lang="en-US" sz="1400" dirty="0">
              <a:solidFill>
                <a:schemeClr val="tx2"/>
              </a:solidFill>
              <a:latin typeface="Comic Sans MS" pitchFamily="66" charset="0"/>
              <a:sym typeface="Wingdings" pitchFamily="2" charset="2"/>
            </a:endParaRPr>
          </a:p>
          <a:p>
            <a:pPr marL="0" lvl="1" algn="just" fontAlgn="auto">
              <a:spcBef>
                <a:spcPts val="0"/>
              </a:spcBef>
              <a:spcAft>
                <a:spcPts val="0"/>
              </a:spcAft>
              <a:defRPr/>
            </a:pPr>
            <a:r>
              <a:rPr lang="en-US" sz="1400" dirty="0">
                <a:solidFill>
                  <a:schemeClr val="tx2"/>
                </a:solidFill>
                <a:latin typeface="Comic Sans MS" pitchFamily="66" charset="0"/>
                <a:sym typeface="Wingdings" pitchFamily="2" charset="2"/>
              </a:rPr>
              <a:t>Length &gt; 40 km for 3TeV</a:t>
            </a:r>
          </a:p>
          <a:p>
            <a:pPr lvl="1" algn="ctr" fontAlgn="auto">
              <a:spcBef>
                <a:spcPts val="0"/>
              </a:spcBef>
              <a:spcAft>
                <a:spcPts val="0"/>
              </a:spcAft>
              <a:defRPr/>
            </a:pPr>
            <a:endParaRPr lang="en-US" sz="1400" dirty="0">
              <a:solidFill>
                <a:schemeClr val="tx2"/>
              </a:solidFill>
              <a:latin typeface="Comic Sans MS" pitchFamily="66" charset="0"/>
              <a:sym typeface="Wingdings" pitchFamily="2" charset="2"/>
            </a:endParaRPr>
          </a:p>
          <a:p>
            <a:pPr marL="457200" indent="-457200" algn="ctr" fontAlgn="auto">
              <a:spcBef>
                <a:spcPts val="0"/>
              </a:spcBef>
              <a:spcAft>
                <a:spcPts val="0"/>
              </a:spcAft>
              <a:defRPr/>
            </a:pPr>
            <a:endParaRPr lang="en-US" sz="1400" dirty="0">
              <a:solidFill>
                <a:schemeClr val="tx2"/>
              </a:solidFill>
              <a:latin typeface="Comic Sans MS" pitchFamily="66" charset="0"/>
              <a:sym typeface="Wingdings" pitchFamily="2" charset="2"/>
            </a:endParaRPr>
          </a:p>
          <a:p>
            <a:pPr marL="457200" indent="-457200" algn="ctr" fontAlgn="auto">
              <a:spcBef>
                <a:spcPts val="0"/>
              </a:spcBef>
              <a:spcAft>
                <a:spcPts val="0"/>
              </a:spcAft>
              <a:defRPr/>
            </a:pPr>
            <a:r>
              <a:rPr lang="en-US" sz="1400" dirty="0">
                <a:solidFill>
                  <a:schemeClr val="tx2"/>
                </a:solidFill>
                <a:latin typeface="Comic Sans MS" pitchFamily="66" charset="0"/>
                <a:sym typeface="Wingdings" pitchFamily="2" charset="2"/>
              </a:rPr>
              <a:t>	</a:t>
            </a:r>
          </a:p>
        </p:txBody>
      </p:sp>
      <p:pic>
        <p:nvPicPr>
          <p:cNvPr id="15367" name="Picture 2"/>
          <p:cNvPicPr>
            <a:picLocks noChangeAspect="1" noChangeArrowheads="1"/>
          </p:cNvPicPr>
          <p:nvPr/>
        </p:nvPicPr>
        <p:blipFill>
          <a:blip r:embed="rId5"/>
          <a:srcRect/>
          <a:stretch>
            <a:fillRect/>
          </a:stretch>
        </p:blipFill>
        <p:spPr bwMode="auto">
          <a:xfrm>
            <a:off x="681038" y="4797425"/>
            <a:ext cx="3213100" cy="1792288"/>
          </a:xfrm>
          <a:prstGeom prst="rect">
            <a:avLst/>
          </a:prstGeom>
          <a:noFill/>
          <a:ln w="9525">
            <a:solidFill>
              <a:srgbClr val="0070C0"/>
            </a:solidFill>
            <a:miter lim="800000"/>
            <a:headEnd/>
            <a:tailEnd/>
          </a:ln>
        </p:spPr>
      </p:pic>
      <p:pic>
        <p:nvPicPr>
          <p:cNvPr id="15368" name="Picture 2" descr="G:\Departments\AB\Projects\CLIC Structures\Conferences\LCWS11\3D-Module.jpg"/>
          <p:cNvPicPr>
            <a:picLocks noChangeAspect="1" noChangeArrowheads="1"/>
          </p:cNvPicPr>
          <p:nvPr/>
        </p:nvPicPr>
        <p:blipFill>
          <a:blip r:embed="rId6"/>
          <a:srcRect/>
          <a:stretch>
            <a:fillRect/>
          </a:stretch>
        </p:blipFill>
        <p:spPr bwMode="auto">
          <a:xfrm>
            <a:off x="5364163" y="4246563"/>
            <a:ext cx="3590925" cy="2506662"/>
          </a:xfrm>
          <a:prstGeom prst="rect">
            <a:avLst/>
          </a:prstGeom>
          <a:noFill/>
          <a:ln w="9525">
            <a:solidFill>
              <a:srgbClr val="0070C0"/>
            </a:solidFill>
            <a:miter lim="800000"/>
            <a:headEnd/>
            <a:tailEnd/>
          </a:ln>
        </p:spPr>
      </p:pic>
      <p:sp>
        <p:nvSpPr>
          <p:cNvPr id="10" name="Rectangle 7"/>
          <p:cNvSpPr>
            <a:spLocks noChangeArrowheads="1"/>
          </p:cNvSpPr>
          <p:nvPr/>
        </p:nvSpPr>
        <p:spPr bwMode="auto">
          <a:xfrm>
            <a:off x="681038" y="4319588"/>
            <a:ext cx="3059112" cy="1169987"/>
          </a:xfrm>
          <a:prstGeom prst="rect">
            <a:avLst/>
          </a:prstGeom>
          <a:noFill/>
          <a:ln w="9525">
            <a:noFill/>
            <a:miter lim="800000"/>
            <a:headEnd/>
            <a:tailEnd/>
          </a:ln>
        </p:spPr>
        <p:txBody>
          <a:bodyPr>
            <a:spAutoFit/>
          </a:bodyPr>
          <a:lstStyle/>
          <a:p>
            <a:pPr marL="0" lvl="1" algn="ctr" fontAlgn="auto">
              <a:spcBef>
                <a:spcPts val="0"/>
              </a:spcBef>
              <a:spcAft>
                <a:spcPts val="0"/>
              </a:spcAft>
              <a:defRPr/>
            </a:pPr>
            <a:r>
              <a:rPr lang="en-US" sz="1400" dirty="0">
                <a:solidFill>
                  <a:schemeClr val="tx2"/>
                </a:solidFill>
                <a:latin typeface="Comic Sans MS" pitchFamily="66" charset="0"/>
                <a:sym typeface="Wingdings" pitchFamily="2" charset="2"/>
              </a:rPr>
              <a:t>Based on the two beam acceleration concept</a:t>
            </a:r>
          </a:p>
          <a:p>
            <a:pPr lvl="1" algn="ctr" fontAlgn="auto">
              <a:spcBef>
                <a:spcPts val="0"/>
              </a:spcBef>
              <a:spcAft>
                <a:spcPts val="0"/>
              </a:spcAft>
              <a:defRPr/>
            </a:pPr>
            <a:endParaRPr lang="en-US" sz="1400" dirty="0">
              <a:solidFill>
                <a:schemeClr val="tx2"/>
              </a:solidFill>
              <a:latin typeface="Comic Sans MS" pitchFamily="66" charset="0"/>
              <a:sym typeface="Wingdings" pitchFamily="2" charset="2"/>
            </a:endParaRPr>
          </a:p>
          <a:p>
            <a:pPr marL="457200" indent="-457200" algn="ctr" fontAlgn="auto">
              <a:spcBef>
                <a:spcPts val="0"/>
              </a:spcBef>
              <a:spcAft>
                <a:spcPts val="0"/>
              </a:spcAft>
              <a:defRPr/>
            </a:pPr>
            <a:endParaRPr lang="en-US" sz="1400" dirty="0">
              <a:solidFill>
                <a:schemeClr val="tx2"/>
              </a:solidFill>
              <a:latin typeface="Comic Sans MS" pitchFamily="66" charset="0"/>
              <a:sym typeface="Wingdings" pitchFamily="2" charset="2"/>
            </a:endParaRPr>
          </a:p>
          <a:p>
            <a:pPr marL="457200" indent="-457200" algn="ctr" fontAlgn="auto">
              <a:spcBef>
                <a:spcPts val="0"/>
              </a:spcBef>
              <a:spcAft>
                <a:spcPts val="0"/>
              </a:spcAft>
              <a:defRPr/>
            </a:pPr>
            <a:r>
              <a:rPr lang="en-US" sz="1400" dirty="0">
                <a:solidFill>
                  <a:schemeClr val="tx2"/>
                </a:solidFill>
                <a:latin typeface="Comic Sans MS" pitchFamily="66" charset="0"/>
                <a:sym typeface="Wingdings" pitchFamily="2" charset="2"/>
              </a:rPr>
              <a:t>	</a:t>
            </a:r>
          </a:p>
        </p:txBody>
      </p:sp>
      <p:sp>
        <p:nvSpPr>
          <p:cNvPr id="11" name="Rectangle 7"/>
          <p:cNvSpPr>
            <a:spLocks noChangeArrowheads="1"/>
          </p:cNvSpPr>
          <p:nvPr/>
        </p:nvSpPr>
        <p:spPr bwMode="auto">
          <a:xfrm>
            <a:off x="5951538" y="3662363"/>
            <a:ext cx="3060700" cy="1169987"/>
          </a:xfrm>
          <a:prstGeom prst="rect">
            <a:avLst/>
          </a:prstGeom>
          <a:noFill/>
          <a:ln w="9525">
            <a:noFill/>
            <a:miter lim="800000"/>
            <a:headEnd/>
            <a:tailEnd/>
          </a:ln>
        </p:spPr>
        <p:txBody>
          <a:bodyPr>
            <a:spAutoFit/>
          </a:bodyPr>
          <a:lstStyle/>
          <a:p>
            <a:pPr marL="0" lvl="1" algn="ctr" fontAlgn="auto">
              <a:spcBef>
                <a:spcPts val="0"/>
              </a:spcBef>
              <a:spcAft>
                <a:spcPts val="0"/>
              </a:spcAft>
              <a:defRPr/>
            </a:pPr>
            <a:r>
              <a:rPr lang="en-US" sz="1400" dirty="0">
                <a:solidFill>
                  <a:schemeClr val="tx2"/>
                </a:solidFill>
                <a:latin typeface="Comic Sans MS" pitchFamily="66" charset="0"/>
                <a:sym typeface="Wingdings" pitchFamily="2" charset="2"/>
              </a:rPr>
              <a:t>The main linacs consist of more than 20 000 modules (2 m length)</a:t>
            </a:r>
          </a:p>
          <a:p>
            <a:pPr lvl="1" algn="ctr" fontAlgn="auto">
              <a:spcBef>
                <a:spcPts val="0"/>
              </a:spcBef>
              <a:spcAft>
                <a:spcPts val="0"/>
              </a:spcAft>
              <a:defRPr/>
            </a:pPr>
            <a:endParaRPr lang="en-US" sz="1400" dirty="0">
              <a:solidFill>
                <a:schemeClr val="tx2"/>
              </a:solidFill>
              <a:latin typeface="Comic Sans MS" pitchFamily="66" charset="0"/>
              <a:sym typeface="Wingdings" pitchFamily="2" charset="2"/>
            </a:endParaRPr>
          </a:p>
          <a:p>
            <a:pPr marL="457200" indent="-457200" algn="ctr" fontAlgn="auto">
              <a:spcBef>
                <a:spcPts val="0"/>
              </a:spcBef>
              <a:spcAft>
                <a:spcPts val="0"/>
              </a:spcAft>
              <a:defRPr/>
            </a:pPr>
            <a:endParaRPr lang="en-US" sz="1400" dirty="0">
              <a:solidFill>
                <a:schemeClr val="tx2"/>
              </a:solidFill>
              <a:latin typeface="Comic Sans MS" pitchFamily="66" charset="0"/>
              <a:sym typeface="Wingdings" pitchFamily="2" charset="2"/>
            </a:endParaRPr>
          </a:p>
          <a:p>
            <a:pPr marL="457200" indent="-457200" algn="ctr" fontAlgn="auto">
              <a:spcBef>
                <a:spcPts val="0"/>
              </a:spcBef>
              <a:spcAft>
                <a:spcPts val="0"/>
              </a:spcAft>
              <a:defRPr/>
            </a:pPr>
            <a:r>
              <a:rPr lang="en-US" sz="1400" dirty="0">
                <a:solidFill>
                  <a:schemeClr val="tx2"/>
                </a:solidFill>
                <a:latin typeface="Comic Sans MS" pitchFamily="66" charset="0"/>
                <a:sym typeface="Wingdings" pitchFamily="2" charset="2"/>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xfrm>
            <a:off x="457200" y="6356350"/>
            <a:ext cx="2133600" cy="365125"/>
          </a:xfrm>
        </p:spPr>
        <p:txBody>
          <a:bodyPr/>
          <a:lstStyle/>
          <a:p>
            <a:pPr algn="l">
              <a:defRPr/>
            </a:pPr>
            <a:fld id="{4088C8B0-EAF6-42B2-A99A-7686355D3E3F}" type="slidenum">
              <a:rPr lang="fr-FR"/>
              <a:pPr algn="l">
                <a:defRPr/>
              </a:pPr>
              <a:t>3</a:t>
            </a:fld>
            <a:endParaRPr lang="fr-FR" dirty="0"/>
          </a:p>
        </p:txBody>
      </p:sp>
      <p:sp>
        <p:nvSpPr>
          <p:cNvPr id="16386" name="Text Box 2"/>
          <p:cNvSpPr txBox="1">
            <a:spLocks noChangeArrowheads="1"/>
          </p:cNvSpPr>
          <p:nvPr/>
        </p:nvSpPr>
        <p:spPr bwMode="auto">
          <a:xfrm>
            <a:off x="701675" y="2224088"/>
            <a:ext cx="2087563" cy="314325"/>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fr-CH" sz="1400">
                <a:solidFill>
                  <a:schemeClr val="bg1"/>
                </a:solidFill>
                <a:latin typeface="Comic Sans MS" pitchFamily="66" charset="0"/>
              </a:rPr>
              <a:t>Within +/- 0.1 mm (1</a:t>
            </a:r>
            <a:r>
              <a:rPr lang="fr-CH" sz="1400">
                <a:solidFill>
                  <a:schemeClr val="bg1"/>
                </a:solidFill>
                <a:latin typeface="Symbol" pitchFamily="18" charset="2"/>
              </a:rPr>
              <a:t>s</a:t>
            </a:r>
            <a:r>
              <a:rPr lang="fr-CH" sz="1400">
                <a:solidFill>
                  <a:schemeClr val="bg1"/>
                </a:solidFill>
                <a:latin typeface="Comic Sans MS" pitchFamily="66" charset="0"/>
              </a:rPr>
              <a:t>)</a:t>
            </a:r>
            <a:endParaRPr lang="en-US" sz="1400">
              <a:solidFill>
                <a:schemeClr val="bg1"/>
              </a:solidFill>
              <a:latin typeface="Comic Sans MS" pitchFamily="66" charset="0"/>
            </a:endParaRPr>
          </a:p>
        </p:txBody>
      </p:sp>
      <p:sp>
        <p:nvSpPr>
          <p:cNvPr id="16387" name="Text Box 11"/>
          <p:cNvSpPr txBox="1">
            <a:spLocks noChangeArrowheads="1"/>
          </p:cNvSpPr>
          <p:nvPr/>
        </p:nvSpPr>
        <p:spPr bwMode="auto">
          <a:xfrm>
            <a:off x="3586163" y="1785938"/>
            <a:ext cx="2482850" cy="338137"/>
          </a:xfrm>
          <a:prstGeom prst="rect">
            <a:avLst/>
          </a:prstGeom>
          <a:noFill/>
          <a:ln w="9525">
            <a:noFill/>
            <a:miter lim="800000"/>
            <a:headEnd/>
            <a:tailEnd/>
          </a:ln>
        </p:spPr>
        <p:txBody>
          <a:bodyPr>
            <a:spAutoFit/>
          </a:bodyPr>
          <a:lstStyle/>
          <a:p>
            <a:pPr>
              <a:spcBef>
                <a:spcPct val="50000"/>
              </a:spcBef>
            </a:pPr>
            <a:r>
              <a:rPr lang="en-US" sz="1600">
                <a:solidFill>
                  <a:schemeClr val="tx2"/>
                </a:solidFill>
                <a:latin typeface="Comic Sans MS" pitchFamily="66" charset="0"/>
              </a:rPr>
              <a:t>Active pre-alignment</a:t>
            </a:r>
          </a:p>
        </p:txBody>
      </p:sp>
      <p:sp>
        <p:nvSpPr>
          <p:cNvPr id="16388" name="Text Box 12"/>
          <p:cNvSpPr txBox="1">
            <a:spLocks noChangeArrowheads="1"/>
          </p:cNvSpPr>
          <p:nvPr/>
        </p:nvSpPr>
        <p:spPr bwMode="auto">
          <a:xfrm>
            <a:off x="6543675" y="1822450"/>
            <a:ext cx="3140075" cy="708025"/>
          </a:xfrm>
          <a:prstGeom prst="rect">
            <a:avLst/>
          </a:prstGeom>
          <a:noFill/>
          <a:ln w="9525">
            <a:noFill/>
            <a:miter lim="800000"/>
            <a:headEnd/>
            <a:tailEnd/>
          </a:ln>
        </p:spPr>
        <p:txBody>
          <a:bodyPr>
            <a:spAutoFit/>
          </a:bodyPr>
          <a:lstStyle/>
          <a:p>
            <a:pPr>
              <a:spcBef>
                <a:spcPct val="50000"/>
              </a:spcBef>
            </a:pPr>
            <a:r>
              <a:rPr lang="en-US" sz="1600">
                <a:solidFill>
                  <a:srgbClr val="0000FF"/>
                </a:solidFill>
                <a:latin typeface="Comic Sans MS" pitchFamily="66" charset="0"/>
              </a:rPr>
              <a:t> </a:t>
            </a:r>
            <a:r>
              <a:rPr lang="en-US" sz="1600">
                <a:solidFill>
                  <a:schemeClr val="tx2"/>
                </a:solidFill>
                <a:latin typeface="Comic Sans MS" pitchFamily="66" charset="0"/>
              </a:rPr>
              <a:t>Beam based alignment</a:t>
            </a:r>
          </a:p>
          <a:p>
            <a:pPr>
              <a:spcBef>
                <a:spcPct val="50000"/>
              </a:spcBef>
            </a:pPr>
            <a:r>
              <a:rPr lang="en-US" sz="1600">
                <a:solidFill>
                  <a:schemeClr val="tx2"/>
                </a:solidFill>
                <a:latin typeface="Comic Sans MS" pitchFamily="66" charset="0"/>
              </a:rPr>
              <a:t> Beam based feedbacks</a:t>
            </a:r>
          </a:p>
        </p:txBody>
      </p:sp>
      <p:sp>
        <p:nvSpPr>
          <p:cNvPr id="16389" name="Text Box 2"/>
          <p:cNvSpPr txBox="1">
            <a:spLocks noChangeArrowheads="1"/>
          </p:cNvSpPr>
          <p:nvPr/>
        </p:nvSpPr>
        <p:spPr bwMode="auto">
          <a:xfrm>
            <a:off x="3768725" y="2224088"/>
            <a:ext cx="2098675" cy="307975"/>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en-US" sz="1400">
                <a:solidFill>
                  <a:schemeClr val="bg1"/>
                </a:solidFill>
                <a:latin typeface="Comic Sans MS" pitchFamily="66" charset="0"/>
              </a:rPr>
              <a:t>Within a few microns</a:t>
            </a:r>
          </a:p>
        </p:txBody>
      </p:sp>
      <p:sp>
        <p:nvSpPr>
          <p:cNvPr id="18" name="Right Arrow 17"/>
          <p:cNvSpPr/>
          <p:nvPr/>
        </p:nvSpPr>
        <p:spPr>
          <a:xfrm>
            <a:off x="3184525" y="2114550"/>
            <a:ext cx="438150" cy="14605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ight Arrow 18"/>
          <p:cNvSpPr/>
          <p:nvPr/>
        </p:nvSpPr>
        <p:spPr>
          <a:xfrm>
            <a:off x="6069013" y="2078038"/>
            <a:ext cx="438150" cy="14605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392" name="Picture 3" descr="schema2.JPG"/>
          <p:cNvPicPr>
            <a:picLocks noChangeAspect="1"/>
          </p:cNvPicPr>
          <p:nvPr/>
        </p:nvPicPr>
        <p:blipFill>
          <a:blip r:embed="rId2"/>
          <a:srcRect/>
          <a:stretch>
            <a:fillRect/>
          </a:stretch>
        </p:blipFill>
        <p:spPr bwMode="auto">
          <a:xfrm>
            <a:off x="228600" y="4495800"/>
            <a:ext cx="3505200" cy="1624013"/>
          </a:xfrm>
          <a:prstGeom prst="rect">
            <a:avLst/>
          </a:prstGeom>
          <a:noFill/>
          <a:ln w="9525">
            <a:noFill/>
            <a:miter lim="800000"/>
            <a:headEnd/>
            <a:tailEnd/>
          </a:ln>
        </p:spPr>
      </p:pic>
      <p:sp>
        <p:nvSpPr>
          <p:cNvPr id="16393" name="TextBox 5"/>
          <p:cNvSpPr txBox="1">
            <a:spLocks noChangeArrowheads="1"/>
          </p:cNvSpPr>
          <p:nvPr/>
        </p:nvSpPr>
        <p:spPr bwMode="auto">
          <a:xfrm>
            <a:off x="533400" y="3200400"/>
            <a:ext cx="2286000" cy="338138"/>
          </a:xfrm>
          <a:prstGeom prst="rect">
            <a:avLst/>
          </a:prstGeom>
          <a:noFill/>
          <a:ln w="9525">
            <a:noFill/>
            <a:miter lim="800000"/>
            <a:headEnd/>
            <a:tailEnd/>
          </a:ln>
        </p:spPr>
        <p:txBody>
          <a:bodyPr>
            <a:spAutoFit/>
          </a:bodyPr>
          <a:lstStyle/>
          <a:p>
            <a:r>
              <a:rPr lang="en-US" sz="1600">
                <a:solidFill>
                  <a:schemeClr val="tx2"/>
                </a:solidFill>
                <a:latin typeface="Comic Sans MS" pitchFamily="66" charset="0"/>
                <a:sym typeface="Wingdings" pitchFamily="2" charset="2"/>
              </a:rPr>
              <a:t>Active pre-alignment</a:t>
            </a:r>
          </a:p>
        </p:txBody>
      </p:sp>
      <p:sp>
        <p:nvSpPr>
          <p:cNvPr id="22" name="TextBox 8"/>
          <p:cNvSpPr txBox="1">
            <a:spLocks noChangeArrowheads="1"/>
          </p:cNvSpPr>
          <p:nvPr/>
        </p:nvSpPr>
        <p:spPr bwMode="auto">
          <a:xfrm>
            <a:off x="2667000" y="3124200"/>
            <a:ext cx="401638" cy="461963"/>
          </a:xfrm>
          <a:prstGeom prst="rect">
            <a:avLst/>
          </a:prstGeom>
          <a:noFill/>
          <a:ln w="9525">
            <a:noFill/>
            <a:miter lim="800000"/>
            <a:headEnd/>
            <a:tailEnd/>
          </a:ln>
        </p:spPr>
        <p:txBody>
          <a:bodyPr>
            <a:spAutoFit/>
          </a:bodyPr>
          <a:lstStyle/>
          <a:p>
            <a:pPr fontAlgn="auto">
              <a:spcBef>
                <a:spcPts val="0"/>
              </a:spcBef>
              <a:spcAft>
                <a:spcPts val="0"/>
              </a:spcAft>
              <a:defRPr/>
            </a:pPr>
            <a:r>
              <a:rPr lang="fr-CH" dirty="0">
                <a:solidFill>
                  <a:schemeClr val="accent6">
                    <a:lumMod val="75000"/>
                  </a:schemeClr>
                </a:solidFill>
                <a:latin typeface="Comic Sans MS" pitchFamily="66" charset="0"/>
                <a:sym typeface="Wingdings" pitchFamily="2" charset="2"/>
              </a:rPr>
              <a:t>=</a:t>
            </a:r>
            <a:endParaRPr lang="en-US" dirty="0">
              <a:solidFill>
                <a:schemeClr val="accent6">
                  <a:lumMod val="75000"/>
                </a:schemeClr>
              </a:solidFill>
              <a:latin typeface="Comic Sans MS" pitchFamily="66" charset="0"/>
              <a:sym typeface="Wingdings" pitchFamily="2" charset="2"/>
            </a:endParaRPr>
          </a:p>
        </p:txBody>
      </p:sp>
      <p:sp>
        <p:nvSpPr>
          <p:cNvPr id="16395" name="TextBox 6"/>
          <p:cNvSpPr txBox="1">
            <a:spLocks noChangeArrowheads="1"/>
          </p:cNvSpPr>
          <p:nvPr/>
        </p:nvSpPr>
        <p:spPr bwMode="auto">
          <a:xfrm>
            <a:off x="3124200" y="2971800"/>
            <a:ext cx="6019800" cy="581025"/>
          </a:xfrm>
          <a:prstGeom prst="rect">
            <a:avLst/>
          </a:prstGeom>
          <a:noFill/>
          <a:ln w="9525">
            <a:noFill/>
            <a:miter lim="800000"/>
            <a:headEnd/>
            <a:tailEnd/>
          </a:ln>
        </p:spPr>
        <p:txBody>
          <a:bodyPr>
            <a:spAutoFit/>
          </a:bodyPr>
          <a:lstStyle/>
          <a:p>
            <a:pPr algn="ctr"/>
            <a:r>
              <a:rPr lang="en-US" sz="1600">
                <a:solidFill>
                  <a:schemeClr val="tx2"/>
                </a:solidFill>
                <a:latin typeface="Comic Sans MS" pitchFamily="66" charset="0"/>
                <a:sym typeface="Wingdings" pitchFamily="2" charset="2"/>
              </a:rPr>
              <a:t>Determination of the position of the components in a general coordinate system by alignment systems</a:t>
            </a:r>
          </a:p>
        </p:txBody>
      </p:sp>
      <p:sp>
        <p:nvSpPr>
          <p:cNvPr id="16396" name="TextBox 7"/>
          <p:cNvSpPr txBox="1">
            <a:spLocks noChangeArrowheads="1"/>
          </p:cNvSpPr>
          <p:nvPr/>
        </p:nvSpPr>
        <p:spPr bwMode="auto">
          <a:xfrm>
            <a:off x="3886200" y="3733800"/>
            <a:ext cx="4191000" cy="338138"/>
          </a:xfrm>
          <a:prstGeom prst="rect">
            <a:avLst/>
          </a:prstGeom>
          <a:noFill/>
          <a:ln w="9525">
            <a:noFill/>
            <a:miter lim="800000"/>
            <a:headEnd/>
            <a:tailEnd/>
          </a:ln>
        </p:spPr>
        <p:txBody>
          <a:bodyPr>
            <a:spAutoFit/>
          </a:bodyPr>
          <a:lstStyle/>
          <a:p>
            <a:r>
              <a:rPr lang="en-US" sz="1600">
                <a:solidFill>
                  <a:schemeClr val="tx2"/>
                </a:solidFill>
                <a:latin typeface="Comic Sans MS" pitchFamily="66" charset="0"/>
                <a:sym typeface="Wingdings" pitchFamily="2" charset="2"/>
              </a:rPr>
              <a:t>Re-adjustment by actuators</a:t>
            </a:r>
          </a:p>
        </p:txBody>
      </p:sp>
      <p:sp>
        <p:nvSpPr>
          <p:cNvPr id="25" name="TextBox 9"/>
          <p:cNvSpPr txBox="1">
            <a:spLocks noChangeArrowheads="1"/>
          </p:cNvSpPr>
          <p:nvPr/>
        </p:nvSpPr>
        <p:spPr bwMode="auto">
          <a:xfrm>
            <a:off x="5791200" y="3429000"/>
            <a:ext cx="401638" cy="461963"/>
          </a:xfrm>
          <a:prstGeom prst="rect">
            <a:avLst/>
          </a:prstGeom>
          <a:noFill/>
          <a:ln w="9525">
            <a:noFill/>
            <a:miter lim="800000"/>
            <a:headEnd/>
            <a:tailEnd/>
          </a:ln>
        </p:spPr>
        <p:txBody>
          <a:bodyPr>
            <a:spAutoFit/>
          </a:bodyPr>
          <a:lstStyle/>
          <a:p>
            <a:pPr fontAlgn="auto">
              <a:spcBef>
                <a:spcPts val="0"/>
              </a:spcBef>
              <a:spcAft>
                <a:spcPts val="0"/>
              </a:spcAft>
              <a:defRPr/>
            </a:pPr>
            <a:r>
              <a:rPr lang="fr-CH" dirty="0">
                <a:solidFill>
                  <a:schemeClr val="accent6">
                    <a:lumMod val="75000"/>
                  </a:schemeClr>
                </a:solidFill>
                <a:latin typeface="Comic Sans MS" pitchFamily="66" charset="0"/>
                <a:sym typeface="Wingdings" pitchFamily="2" charset="2"/>
              </a:rPr>
              <a:t>+</a:t>
            </a:r>
            <a:endParaRPr lang="en-US" dirty="0">
              <a:solidFill>
                <a:schemeClr val="accent6">
                  <a:lumMod val="75000"/>
                </a:schemeClr>
              </a:solidFill>
              <a:latin typeface="Comic Sans MS" pitchFamily="66" charset="0"/>
              <a:sym typeface="Wingdings" pitchFamily="2" charset="2"/>
            </a:endParaRPr>
          </a:p>
        </p:txBody>
      </p:sp>
      <p:sp>
        <p:nvSpPr>
          <p:cNvPr id="16398" name="Text Box 12"/>
          <p:cNvSpPr txBox="1">
            <a:spLocks noChangeArrowheads="1"/>
          </p:cNvSpPr>
          <p:nvPr/>
        </p:nvSpPr>
        <p:spPr bwMode="auto">
          <a:xfrm>
            <a:off x="3810000" y="4343400"/>
            <a:ext cx="5181600" cy="2432050"/>
          </a:xfrm>
          <a:prstGeom prst="rect">
            <a:avLst/>
          </a:prstGeom>
          <a:noFill/>
          <a:ln w="9525">
            <a:noFill/>
            <a:miter lim="800000"/>
            <a:headEnd/>
            <a:tailEnd/>
          </a:ln>
        </p:spPr>
        <p:txBody>
          <a:bodyPr>
            <a:spAutoFit/>
          </a:bodyPr>
          <a:lstStyle/>
          <a:p>
            <a:pPr algn="just">
              <a:spcBef>
                <a:spcPct val="50000"/>
              </a:spcBef>
            </a:pPr>
            <a:r>
              <a:rPr lang="en-US" sz="1600">
                <a:solidFill>
                  <a:schemeClr val="tx2"/>
                </a:solidFill>
                <a:latin typeface="Comic Sans MS" pitchFamily="66" charset="0"/>
              </a:rPr>
              <a:t>The zero of each component will be included in a cylinder with a radius of a few microns:</a:t>
            </a:r>
          </a:p>
          <a:p>
            <a:pPr algn="just">
              <a:spcBef>
                <a:spcPct val="50000"/>
              </a:spcBef>
              <a:buFont typeface="Wingdings" pitchFamily="2" charset="2"/>
              <a:buChar char="è"/>
            </a:pPr>
            <a:r>
              <a:rPr lang="en-US" sz="1600">
                <a:solidFill>
                  <a:schemeClr val="tx2"/>
                </a:solidFill>
                <a:latin typeface="Comic Sans MS" pitchFamily="66" charset="0"/>
                <a:sym typeface="Wingdings" pitchFamily="2" charset="2"/>
              </a:rPr>
              <a:t> 14 µm (RF structures &amp; MB quad BPM)</a:t>
            </a:r>
          </a:p>
          <a:p>
            <a:pPr algn="just">
              <a:spcBef>
                <a:spcPct val="50000"/>
              </a:spcBef>
              <a:buFont typeface="Wingdings" pitchFamily="2" charset="2"/>
              <a:buChar char="è"/>
            </a:pPr>
            <a:r>
              <a:rPr lang="en-US" sz="1600">
                <a:solidFill>
                  <a:schemeClr val="tx2"/>
                </a:solidFill>
                <a:latin typeface="Comic Sans MS" pitchFamily="66" charset="0"/>
                <a:sym typeface="Wingdings" pitchFamily="2" charset="2"/>
              </a:rPr>
              <a:t> 17 µm (MB quad)</a:t>
            </a:r>
          </a:p>
          <a:p>
            <a:pPr algn="just">
              <a:spcBef>
                <a:spcPct val="50000"/>
              </a:spcBef>
            </a:pPr>
            <a:endParaRPr lang="en-US" sz="1600">
              <a:solidFill>
                <a:schemeClr val="tx2"/>
              </a:solidFill>
              <a:latin typeface="Comic Sans MS" pitchFamily="66" charset="0"/>
              <a:sym typeface="Wingdings" pitchFamily="2" charset="2"/>
            </a:endParaRPr>
          </a:p>
          <a:p>
            <a:pPr algn="just">
              <a:spcBef>
                <a:spcPct val="50000"/>
              </a:spcBef>
            </a:pPr>
            <a:r>
              <a:rPr lang="en-US" sz="1600">
                <a:solidFill>
                  <a:schemeClr val="tx2"/>
                </a:solidFill>
                <a:latin typeface="Comic Sans MS" pitchFamily="66" charset="0"/>
                <a:sym typeface="Wingdings" pitchFamily="2" charset="2"/>
              </a:rPr>
              <a:t>Adjustment required: step size below 1 µm</a:t>
            </a:r>
            <a:endParaRPr lang="en-US" sz="1600">
              <a:solidFill>
                <a:schemeClr val="tx2"/>
              </a:solidFill>
              <a:latin typeface="Comic Sans MS" pitchFamily="66" charset="0"/>
            </a:endParaRPr>
          </a:p>
          <a:p>
            <a:pPr algn="just">
              <a:spcBef>
                <a:spcPct val="50000"/>
              </a:spcBef>
            </a:pPr>
            <a:endParaRPr lang="en-US" sz="1600">
              <a:solidFill>
                <a:schemeClr val="tx2"/>
              </a:solidFill>
              <a:latin typeface="Comic Sans MS" pitchFamily="66" charset="0"/>
            </a:endParaRPr>
          </a:p>
        </p:txBody>
      </p:sp>
      <p:sp>
        <p:nvSpPr>
          <p:cNvPr id="16399" name="Rectangle 23"/>
          <p:cNvSpPr>
            <a:spLocks noChangeArrowheads="1"/>
          </p:cNvSpPr>
          <p:nvPr/>
        </p:nvSpPr>
        <p:spPr bwMode="auto">
          <a:xfrm>
            <a:off x="152400" y="4343400"/>
            <a:ext cx="8839200" cy="2109788"/>
          </a:xfrm>
          <a:prstGeom prst="rect">
            <a:avLst/>
          </a:prstGeom>
          <a:noFill/>
          <a:ln w="28575">
            <a:solidFill>
              <a:srgbClr val="DD9719"/>
            </a:solidFill>
            <a:miter lim="800000"/>
            <a:headEnd/>
            <a:tailEnd/>
          </a:ln>
        </p:spPr>
        <p:txBody>
          <a:bodyPr wrap="none" anchor="ctr"/>
          <a:lstStyle/>
          <a:p>
            <a:endParaRPr lang="en-US">
              <a:latin typeface="Calibri" pitchFamily="34" charset="0"/>
            </a:endParaRPr>
          </a:p>
        </p:txBody>
      </p:sp>
      <p:sp>
        <p:nvSpPr>
          <p:cNvPr id="48" name="Text Box 10"/>
          <p:cNvSpPr txBox="1">
            <a:spLocks noChangeArrowheads="1"/>
          </p:cNvSpPr>
          <p:nvPr/>
        </p:nvSpPr>
        <p:spPr bwMode="auto">
          <a:xfrm>
            <a:off x="263525" y="1785938"/>
            <a:ext cx="3132138" cy="338137"/>
          </a:xfrm>
          <a:prstGeom prst="rect">
            <a:avLst/>
          </a:prstGeom>
          <a:noFill/>
          <a:ln w="9525">
            <a:noFill/>
            <a:miter lim="800000"/>
            <a:headEnd/>
            <a:tailEnd/>
          </a:ln>
        </p:spPr>
        <p:txBody>
          <a:bodyPr>
            <a:spAutoFit/>
          </a:bodyPr>
          <a:lstStyle/>
          <a:p>
            <a:pPr fontAlgn="auto">
              <a:spcBef>
                <a:spcPct val="50000"/>
              </a:spcBef>
              <a:spcAft>
                <a:spcPts val="0"/>
              </a:spcAft>
              <a:defRPr/>
            </a:pPr>
            <a:r>
              <a:rPr lang="en-US" sz="1600" kern="0" dirty="0">
                <a:solidFill>
                  <a:srgbClr val="1F497D"/>
                </a:solidFill>
                <a:latin typeface="Comic Sans MS" pitchFamily="66" charset="0"/>
              </a:rPr>
              <a:t>Mechanical pre-alignment</a:t>
            </a:r>
          </a:p>
        </p:txBody>
      </p:sp>
      <p:sp>
        <p:nvSpPr>
          <p:cNvPr id="49" name="Rectangle 23"/>
          <p:cNvSpPr>
            <a:spLocks noChangeArrowheads="1"/>
          </p:cNvSpPr>
          <p:nvPr/>
        </p:nvSpPr>
        <p:spPr bwMode="auto">
          <a:xfrm>
            <a:off x="190500" y="1603375"/>
            <a:ext cx="5805488" cy="1204913"/>
          </a:xfrm>
          <a:prstGeom prst="rect">
            <a:avLst/>
          </a:prstGeom>
          <a:noFill/>
          <a:ln w="28575">
            <a:solidFill>
              <a:srgbClr val="DD9719"/>
            </a:solidFill>
            <a:miter lim="800000"/>
            <a:headEnd/>
            <a:tailEnd/>
          </a:ln>
        </p:spPr>
        <p:txBody>
          <a:bodyPr wrap="none" anchor="ctr"/>
          <a:lstStyle/>
          <a:p>
            <a:pPr fontAlgn="auto">
              <a:spcBef>
                <a:spcPts val="0"/>
              </a:spcBef>
              <a:spcAft>
                <a:spcPts val="0"/>
              </a:spcAft>
              <a:defRPr/>
            </a:pPr>
            <a:endParaRPr lang="en-US" kern="0" dirty="0">
              <a:solidFill>
                <a:sysClr val="windowText" lastClr="000000"/>
              </a:solidFill>
              <a:latin typeface="+mn-lt"/>
            </a:endParaRPr>
          </a:p>
        </p:txBody>
      </p:sp>
      <p:sp>
        <p:nvSpPr>
          <p:cNvPr id="50" name="TextBox 17"/>
          <p:cNvSpPr txBox="1">
            <a:spLocks noChangeArrowheads="1"/>
          </p:cNvSpPr>
          <p:nvPr/>
        </p:nvSpPr>
        <p:spPr bwMode="auto">
          <a:xfrm>
            <a:off x="190500" y="1311275"/>
            <a:ext cx="3578225" cy="338138"/>
          </a:xfrm>
          <a:prstGeom prst="rect">
            <a:avLst/>
          </a:prstGeom>
          <a:noFill/>
          <a:ln w="9525">
            <a:noFill/>
            <a:miter lim="800000"/>
            <a:headEnd/>
            <a:tailEnd/>
          </a:ln>
        </p:spPr>
        <p:txBody>
          <a:bodyPr>
            <a:spAutoFit/>
          </a:bodyPr>
          <a:lstStyle/>
          <a:p>
            <a:pPr fontAlgn="auto">
              <a:spcBef>
                <a:spcPts val="0"/>
              </a:spcBef>
              <a:spcAft>
                <a:spcPts val="0"/>
              </a:spcAft>
              <a:defRPr/>
            </a:pPr>
            <a:r>
              <a:rPr lang="fr-CH" sz="1600" b="1" dirty="0">
                <a:solidFill>
                  <a:schemeClr val="accent1">
                    <a:lumMod val="50000"/>
                  </a:schemeClr>
                </a:solidFill>
                <a:latin typeface="Comic Sans MS" pitchFamily="66" charset="0"/>
              </a:rPr>
              <a:t>PRE-ALIGNMENT (beam off) </a:t>
            </a:r>
            <a:endParaRPr lang="en-US" sz="1600" b="1" dirty="0">
              <a:solidFill>
                <a:schemeClr val="accent1">
                  <a:lumMod val="50000"/>
                </a:schemeClr>
              </a:solidFill>
              <a:latin typeface="Comic Sans MS" pitchFamily="66" charset="0"/>
            </a:endParaRPr>
          </a:p>
        </p:txBody>
      </p:sp>
      <p:sp>
        <p:nvSpPr>
          <p:cNvPr id="28" name="Text Box 3"/>
          <p:cNvSpPr txBox="1">
            <a:spLocks noChangeArrowheads="1"/>
          </p:cNvSpPr>
          <p:nvPr/>
        </p:nvSpPr>
        <p:spPr bwMode="auto">
          <a:xfrm>
            <a:off x="0" y="292100"/>
            <a:ext cx="4267200" cy="366713"/>
          </a:xfrm>
          <a:prstGeom prst="rect">
            <a:avLst/>
          </a:prstGeom>
          <a:solidFill>
            <a:schemeClr val="accent1">
              <a:lumMod val="20000"/>
              <a:lumOff val="80000"/>
            </a:schemeClr>
          </a:solidFill>
          <a:ln w="9525">
            <a:noFill/>
            <a:miter lim="800000"/>
            <a:headEnd/>
            <a:tailEnd/>
          </a:ln>
        </p:spPr>
        <p:txBody>
          <a:bodyPr>
            <a:spAutoFit/>
          </a:bodyPr>
          <a:lstStyle/>
          <a:p>
            <a:pPr fontAlgn="auto">
              <a:spcBef>
                <a:spcPct val="50000"/>
              </a:spcBef>
              <a:spcAft>
                <a:spcPts val="0"/>
              </a:spcAft>
              <a:defRPr/>
            </a:pPr>
            <a:r>
              <a:rPr lang="en-US" dirty="0">
                <a:solidFill>
                  <a:schemeClr val="tx2"/>
                </a:solidFill>
                <a:latin typeface="Comic Sans MS" pitchFamily="66" charset="0"/>
              </a:rPr>
              <a:t>Problem and solution proposed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xfrm>
            <a:off x="457200" y="6356350"/>
            <a:ext cx="2133600" cy="365125"/>
          </a:xfrm>
        </p:spPr>
        <p:txBody>
          <a:bodyPr/>
          <a:lstStyle/>
          <a:p>
            <a:pPr algn="l">
              <a:defRPr/>
            </a:pPr>
            <a:fld id="{F370A1AC-8916-4A45-8FCF-856DDB6BBF0A}" type="slidenum">
              <a:rPr lang="fr-FR"/>
              <a:pPr algn="l">
                <a:defRPr/>
              </a:pPr>
              <a:t>4</a:t>
            </a:fld>
            <a:endParaRPr lang="fr-FR" dirty="0"/>
          </a:p>
        </p:txBody>
      </p:sp>
      <p:sp>
        <p:nvSpPr>
          <p:cNvPr id="28674" name="Text Box 3"/>
          <p:cNvSpPr txBox="1">
            <a:spLocks noChangeArrowheads="1"/>
          </p:cNvSpPr>
          <p:nvPr/>
        </p:nvSpPr>
        <p:spPr bwMode="auto">
          <a:xfrm>
            <a:off x="0" y="228600"/>
            <a:ext cx="4267200" cy="369888"/>
          </a:xfrm>
          <a:prstGeom prst="rect">
            <a:avLst/>
          </a:prstGeom>
          <a:solidFill>
            <a:schemeClr val="accent1">
              <a:lumMod val="20000"/>
              <a:lumOff val="80000"/>
            </a:schemeClr>
          </a:solidFill>
          <a:ln w="9525">
            <a:noFill/>
            <a:miter lim="800000"/>
            <a:headEnd/>
            <a:tailEnd/>
          </a:ln>
        </p:spPr>
        <p:txBody>
          <a:bodyPr>
            <a:spAutoFit/>
          </a:bodyPr>
          <a:lstStyle/>
          <a:p>
            <a:pPr fontAlgn="auto">
              <a:spcBef>
                <a:spcPct val="50000"/>
              </a:spcBef>
              <a:spcAft>
                <a:spcPts val="0"/>
              </a:spcAft>
              <a:defRPr/>
            </a:pPr>
            <a:r>
              <a:rPr lang="en-US" dirty="0">
                <a:solidFill>
                  <a:schemeClr val="tx2"/>
                </a:solidFill>
                <a:latin typeface="Comic Sans MS" pitchFamily="66" charset="0"/>
              </a:rPr>
              <a:t>Problem and solution proposed</a:t>
            </a:r>
          </a:p>
        </p:txBody>
      </p:sp>
      <p:sp>
        <p:nvSpPr>
          <p:cNvPr id="17411" name="Text Box 5"/>
          <p:cNvSpPr txBox="1">
            <a:spLocks noChangeArrowheads="1"/>
          </p:cNvSpPr>
          <p:nvPr/>
        </p:nvSpPr>
        <p:spPr bwMode="auto">
          <a:xfrm>
            <a:off x="0" y="981075"/>
            <a:ext cx="2339975" cy="338138"/>
          </a:xfrm>
          <a:prstGeom prst="rect">
            <a:avLst/>
          </a:prstGeom>
          <a:noFill/>
          <a:ln w="9525" algn="ctr">
            <a:noFill/>
            <a:miter lim="800000"/>
            <a:headEnd/>
            <a:tailEnd/>
          </a:ln>
        </p:spPr>
        <p:txBody>
          <a:bodyPr>
            <a:spAutoFit/>
          </a:bodyPr>
          <a:lstStyle/>
          <a:p>
            <a:pPr marL="742950" indent="-657225" algn="just">
              <a:spcBef>
                <a:spcPct val="50000"/>
              </a:spcBef>
            </a:pPr>
            <a:r>
              <a:rPr lang="en-US" sz="1600" b="1" u="sng">
                <a:solidFill>
                  <a:schemeClr val="tx2"/>
                </a:solidFill>
                <a:latin typeface="Comic Sans MS" pitchFamily="66" charset="0"/>
              </a:rPr>
              <a:t>Solution proposed</a:t>
            </a:r>
          </a:p>
        </p:txBody>
      </p:sp>
      <p:pic>
        <p:nvPicPr>
          <p:cNvPr id="17412" name="Picture 2"/>
          <p:cNvPicPr>
            <a:picLocks noChangeAspect="1" noChangeArrowheads="1"/>
          </p:cNvPicPr>
          <p:nvPr/>
        </p:nvPicPr>
        <p:blipFill>
          <a:blip r:embed="rId2"/>
          <a:srcRect/>
          <a:stretch>
            <a:fillRect/>
          </a:stretch>
        </p:blipFill>
        <p:spPr bwMode="auto">
          <a:xfrm>
            <a:off x="539750" y="2636838"/>
            <a:ext cx="7677150" cy="1714500"/>
          </a:xfrm>
          <a:prstGeom prst="rect">
            <a:avLst/>
          </a:prstGeom>
          <a:noFill/>
          <a:ln w="9525">
            <a:noFill/>
            <a:miter lim="800000"/>
            <a:headEnd/>
            <a:tailEnd/>
          </a:ln>
        </p:spPr>
      </p:pic>
      <p:sp>
        <p:nvSpPr>
          <p:cNvPr id="17413" name="TextBox 11"/>
          <p:cNvSpPr txBox="1">
            <a:spLocks noChangeArrowheads="1"/>
          </p:cNvSpPr>
          <p:nvPr/>
        </p:nvSpPr>
        <p:spPr bwMode="auto">
          <a:xfrm>
            <a:off x="179388" y="1484313"/>
            <a:ext cx="7696200" cy="339725"/>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a:solidFill>
                  <a:schemeClr val="tx2"/>
                </a:solidFill>
                <a:latin typeface="Comic Sans MS" pitchFamily="66" charset="0"/>
                <a:sym typeface="Wingdings" pitchFamily="2" charset="2"/>
              </a:rPr>
              <a:t> Several components will be pre-aligned on supports or girders:</a:t>
            </a:r>
          </a:p>
        </p:txBody>
      </p:sp>
      <p:pic>
        <p:nvPicPr>
          <p:cNvPr id="17414" name="Picture 9"/>
          <p:cNvPicPr>
            <a:picLocks noChangeAspect="1" noChangeArrowheads="1"/>
          </p:cNvPicPr>
          <p:nvPr/>
        </p:nvPicPr>
        <p:blipFill>
          <a:blip r:embed="rId3"/>
          <a:srcRect/>
          <a:stretch>
            <a:fillRect/>
          </a:stretch>
        </p:blipFill>
        <p:spPr bwMode="auto">
          <a:xfrm>
            <a:off x="4427538" y="1773238"/>
            <a:ext cx="3962400" cy="685800"/>
          </a:xfrm>
          <a:prstGeom prst="rect">
            <a:avLst/>
          </a:prstGeom>
          <a:noFill/>
          <a:ln w="9525">
            <a:noFill/>
            <a:miter lim="800000"/>
            <a:headEnd/>
            <a:tailEnd/>
          </a:ln>
        </p:spPr>
      </p:pic>
      <p:sp>
        <p:nvSpPr>
          <p:cNvPr id="17415" name="TextBox 11"/>
          <p:cNvSpPr txBox="1">
            <a:spLocks noChangeArrowheads="1"/>
          </p:cNvSpPr>
          <p:nvPr/>
        </p:nvSpPr>
        <p:spPr bwMode="auto">
          <a:xfrm>
            <a:off x="179388" y="2349500"/>
            <a:ext cx="7696200" cy="338138"/>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a:solidFill>
                  <a:schemeClr val="tx2"/>
                </a:solidFill>
                <a:latin typeface="Comic Sans MS" pitchFamily="66" charset="0"/>
                <a:sym typeface="Wingdings" pitchFamily="2" charset="2"/>
              </a:rPr>
              <a:t> Configuration of girders and supports:</a:t>
            </a:r>
          </a:p>
        </p:txBody>
      </p:sp>
      <p:sp>
        <p:nvSpPr>
          <p:cNvPr id="17416" name="TextBox 11"/>
          <p:cNvSpPr txBox="1">
            <a:spLocks noChangeArrowheads="1"/>
          </p:cNvSpPr>
          <p:nvPr/>
        </p:nvSpPr>
        <p:spPr bwMode="auto">
          <a:xfrm>
            <a:off x="179388" y="4508500"/>
            <a:ext cx="7696200" cy="339725"/>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a:solidFill>
                  <a:schemeClr val="tx2"/>
                </a:solidFill>
                <a:latin typeface="Comic Sans MS" pitchFamily="66" charset="0"/>
                <a:sym typeface="Wingdings" pitchFamily="2" charset="2"/>
              </a:rPr>
              <a:t> Reference of alignment: overlapping reference lines</a:t>
            </a:r>
          </a:p>
        </p:txBody>
      </p:sp>
      <p:pic>
        <p:nvPicPr>
          <p:cNvPr id="17417" name="Picture 2"/>
          <p:cNvPicPr>
            <a:picLocks noChangeAspect="1" noChangeArrowheads="1"/>
          </p:cNvPicPr>
          <p:nvPr/>
        </p:nvPicPr>
        <p:blipFill>
          <a:blip r:embed="rId4"/>
          <a:srcRect/>
          <a:stretch>
            <a:fillRect/>
          </a:stretch>
        </p:blipFill>
        <p:spPr bwMode="auto">
          <a:xfrm>
            <a:off x="179388" y="4941888"/>
            <a:ext cx="8867775" cy="87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xfrm>
            <a:off x="457200" y="6356350"/>
            <a:ext cx="2133600" cy="365125"/>
          </a:xfrm>
        </p:spPr>
        <p:txBody>
          <a:bodyPr/>
          <a:lstStyle/>
          <a:p>
            <a:pPr algn="l">
              <a:defRPr/>
            </a:pPr>
            <a:fld id="{81EB5DED-A271-4017-B812-0ADF99F9278C}" type="slidenum">
              <a:rPr lang="fr-FR"/>
              <a:pPr algn="l">
                <a:defRPr/>
              </a:pPr>
              <a:t>5</a:t>
            </a:fld>
            <a:endParaRPr lang="fr-FR" dirty="0"/>
          </a:p>
        </p:txBody>
      </p:sp>
      <p:sp>
        <p:nvSpPr>
          <p:cNvPr id="28674" name="Text Box 3"/>
          <p:cNvSpPr txBox="1">
            <a:spLocks noChangeArrowheads="1"/>
          </p:cNvSpPr>
          <p:nvPr/>
        </p:nvSpPr>
        <p:spPr bwMode="auto">
          <a:xfrm>
            <a:off x="0" y="228600"/>
            <a:ext cx="4267200" cy="369888"/>
          </a:xfrm>
          <a:prstGeom prst="rect">
            <a:avLst/>
          </a:prstGeom>
          <a:solidFill>
            <a:schemeClr val="accent1">
              <a:lumMod val="20000"/>
              <a:lumOff val="80000"/>
            </a:schemeClr>
          </a:solidFill>
          <a:ln w="9525">
            <a:noFill/>
            <a:miter lim="800000"/>
            <a:headEnd/>
            <a:tailEnd/>
          </a:ln>
        </p:spPr>
        <p:txBody>
          <a:bodyPr>
            <a:spAutoFit/>
          </a:bodyPr>
          <a:lstStyle/>
          <a:p>
            <a:pPr fontAlgn="auto">
              <a:spcBef>
                <a:spcPct val="50000"/>
              </a:spcBef>
              <a:spcAft>
                <a:spcPts val="0"/>
              </a:spcAft>
              <a:defRPr/>
            </a:pPr>
            <a:r>
              <a:rPr lang="en-US" dirty="0">
                <a:solidFill>
                  <a:schemeClr val="tx2"/>
                </a:solidFill>
                <a:latin typeface="Comic Sans MS" pitchFamily="66" charset="0"/>
              </a:rPr>
              <a:t>Problem and solution proposed</a:t>
            </a:r>
          </a:p>
        </p:txBody>
      </p:sp>
      <p:sp>
        <p:nvSpPr>
          <p:cNvPr id="18435" name="Text Box 5"/>
          <p:cNvSpPr txBox="1">
            <a:spLocks noChangeArrowheads="1"/>
          </p:cNvSpPr>
          <p:nvPr/>
        </p:nvSpPr>
        <p:spPr bwMode="auto">
          <a:xfrm>
            <a:off x="179388" y="981075"/>
            <a:ext cx="2952750" cy="338138"/>
          </a:xfrm>
          <a:prstGeom prst="rect">
            <a:avLst/>
          </a:prstGeom>
          <a:noFill/>
          <a:ln w="9525" algn="ctr">
            <a:noFill/>
            <a:miter lim="800000"/>
            <a:headEnd/>
            <a:tailEnd/>
          </a:ln>
        </p:spPr>
        <p:txBody>
          <a:bodyPr>
            <a:spAutoFit/>
          </a:bodyPr>
          <a:lstStyle/>
          <a:p>
            <a:pPr marL="742950" indent="-657225" algn="just">
              <a:spcBef>
                <a:spcPct val="50000"/>
              </a:spcBef>
            </a:pPr>
            <a:r>
              <a:rPr lang="en-US" sz="1600" b="1" u="sng">
                <a:solidFill>
                  <a:schemeClr val="tx2"/>
                </a:solidFill>
                <a:latin typeface="Comic Sans MS" pitchFamily="66" charset="0"/>
              </a:rPr>
              <a:t>Solution proposed for CDR</a:t>
            </a:r>
          </a:p>
        </p:txBody>
      </p:sp>
      <p:sp>
        <p:nvSpPr>
          <p:cNvPr id="18436" name="TextBox 11"/>
          <p:cNvSpPr txBox="1">
            <a:spLocks noChangeArrowheads="1"/>
          </p:cNvSpPr>
          <p:nvPr/>
        </p:nvSpPr>
        <p:spPr bwMode="auto">
          <a:xfrm>
            <a:off x="179388" y="1484313"/>
            <a:ext cx="8424862" cy="339725"/>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a:solidFill>
                  <a:schemeClr val="tx2"/>
                </a:solidFill>
                <a:latin typeface="Comic Sans MS" pitchFamily="66" charset="0"/>
                <a:sym typeface="Wingdings" pitchFamily="2" charset="2"/>
              </a:rPr>
              <a:t> Sensors &amp; actuators are associated to each support / articulation point of girder:</a:t>
            </a:r>
          </a:p>
        </p:txBody>
      </p:sp>
      <p:sp>
        <p:nvSpPr>
          <p:cNvPr id="18437" name="TextBox 11"/>
          <p:cNvSpPr txBox="1">
            <a:spLocks noChangeArrowheads="1"/>
          </p:cNvSpPr>
          <p:nvPr/>
        </p:nvSpPr>
        <p:spPr bwMode="auto">
          <a:xfrm>
            <a:off x="179388" y="2708275"/>
            <a:ext cx="7696200" cy="339725"/>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a:solidFill>
                  <a:schemeClr val="tx2"/>
                </a:solidFill>
                <a:latin typeface="Comic Sans MS" pitchFamily="66" charset="0"/>
                <a:sym typeface="Wingdings" pitchFamily="2" charset="2"/>
              </a:rPr>
              <a:t> As a summary:</a:t>
            </a:r>
          </a:p>
        </p:txBody>
      </p:sp>
      <p:pic>
        <p:nvPicPr>
          <p:cNvPr id="18438" name="Picture 3"/>
          <p:cNvPicPr>
            <a:picLocks noChangeAspect="1" noChangeArrowheads="1"/>
          </p:cNvPicPr>
          <p:nvPr/>
        </p:nvPicPr>
        <p:blipFill>
          <a:blip r:embed="rId2"/>
          <a:srcRect/>
          <a:stretch>
            <a:fillRect/>
          </a:stretch>
        </p:blipFill>
        <p:spPr bwMode="auto">
          <a:xfrm>
            <a:off x="3563938" y="1844675"/>
            <a:ext cx="1574800" cy="609600"/>
          </a:xfrm>
          <a:prstGeom prst="rect">
            <a:avLst/>
          </a:prstGeom>
          <a:noFill/>
          <a:ln w="9525">
            <a:noFill/>
            <a:miter lim="800000"/>
            <a:headEnd/>
            <a:tailEnd/>
          </a:ln>
        </p:spPr>
      </p:pic>
      <p:pic>
        <p:nvPicPr>
          <p:cNvPr id="18439" name="Picture 3"/>
          <p:cNvPicPr>
            <a:picLocks noChangeAspect="1" noChangeArrowheads="1"/>
          </p:cNvPicPr>
          <p:nvPr/>
        </p:nvPicPr>
        <p:blipFill>
          <a:blip r:embed="rId3"/>
          <a:srcRect/>
          <a:stretch>
            <a:fillRect/>
          </a:stretch>
        </p:blipFill>
        <p:spPr bwMode="auto">
          <a:xfrm>
            <a:off x="684213" y="3213100"/>
            <a:ext cx="7867650" cy="1238250"/>
          </a:xfrm>
          <a:prstGeom prst="rect">
            <a:avLst/>
          </a:prstGeom>
          <a:noFill/>
          <a:ln w="9525">
            <a:noFill/>
            <a:miter lim="800000"/>
            <a:headEnd/>
            <a:tailEnd/>
          </a:ln>
        </p:spPr>
      </p:pic>
      <p:sp>
        <p:nvSpPr>
          <p:cNvPr id="18440" name="TextBox 11"/>
          <p:cNvSpPr txBox="1">
            <a:spLocks noChangeArrowheads="1"/>
          </p:cNvSpPr>
          <p:nvPr/>
        </p:nvSpPr>
        <p:spPr bwMode="auto">
          <a:xfrm>
            <a:off x="323850" y="5013325"/>
            <a:ext cx="7696200" cy="708025"/>
          </a:xfrm>
          <a:prstGeom prst="rect">
            <a:avLst/>
          </a:prstGeom>
          <a:noFill/>
          <a:ln w="9525">
            <a:noFill/>
            <a:miter lim="800000"/>
            <a:headEnd/>
            <a:tailEnd/>
          </a:ln>
        </p:spPr>
        <p:txBody>
          <a:bodyPr>
            <a:spAutoFit/>
          </a:bodyPr>
          <a:lstStyle/>
          <a:p>
            <a:pPr>
              <a:spcBef>
                <a:spcPct val="50000"/>
              </a:spcBef>
            </a:pPr>
            <a:r>
              <a:rPr lang="en-US" sz="1600">
                <a:solidFill>
                  <a:schemeClr val="tx2"/>
                </a:solidFill>
                <a:latin typeface="Comic Sans MS" pitchFamily="66" charset="0"/>
                <a:sym typeface="Wingdings" pitchFamily="2" charset="2"/>
              </a:rPr>
              <a:t>For CDR:	- straight reference = stretched wires</a:t>
            </a:r>
          </a:p>
          <a:p>
            <a:pPr>
              <a:spcBef>
                <a:spcPct val="50000"/>
              </a:spcBef>
            </a:pPr>
            <a:r>
              <a:rPr lang="en-US" sz="1600">
                <a:solidFill>
                  <a:schemeClr val="tx2"/>
                </a:solidFill>
                <a:latin typeface="Comic Sans MS" pitchFamily="66" charset="0"/>
                <a:sym typeface="Wingdings" pitchFamily="2" charset="2"/>
              </a:rPr>
              <a:t>	- sensors = Wire Positioning Sensors (WPS)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033463" y="1341438"/>
            <a:ext cx="5699125" cy="3784600"/>
          </a:xfrm>
          <a:prstGeom prst="rect">
            <a:avLst/>
          </a:prstGeom>
          <a:noFill/>
          <a:ln w="9525">
            <a:noFill/>
            <a:miter lim="800000"/>
            <a:headEnd/>
            <a:tailEnd/>
          </a:ln>
        </p:spPr>
        <p:txBody>
          <a:bodyPr>
            <a:spAutoFit/>
          </a:bodyPr>
          <a:lstStyle/>
          <a:p>
            <a:pPr fontAlgn="auto">
              <a:spcBef>
                <a:spcPts val="0"/>
              </a:spcBef>
              <a:spcAft>
                <a:spcPts val="0"/>
              </a:spcAft>
              <a:defRPr/>
            </a:pPr>
            <a:r>
              <a:rPr lang="en-US" sz="1600" dirty="0">
                <a:solidFill>
                  <a:schemeClr val="tx2"/>
                </a:solidFill>
                <a:latin typeface="Comic Sans MS" pitchFamily="66" charset="0"/>
              </a:rPr>
              <a:t>OUTLINE</a:t>
            </a:r>
          </a:p>
          <a:p>
            <a:pPr fontAlgn="auto">
              <a:spcBef>
                <a:spcPts val="0"/>
              </a:spcBef>
              <a:spcAft>
                <a:spcPts val="0"/>
              </a:spcAft>
              <a:defRPr/>
            </a:pPr>
            <a:endParaRPr lang="en-US" sz="1600" dirty="0">
              <a:solidFill>
                <a:schemeClr val="tx2"/>
              </a:solidFill>
              <a:latin typeface="Comic Sans MS" pitchFamily="66" charset="0"/>
            </a:endParaRPr>
          </a:p>
          <a:p>
            <a:pPr fontAlgn="auto">
              <a:spcBef>
                <a:spcPts val="0"/>
              </a:spcBef>
              <a:spcAft>
                <a:spcPts val="0"/>
              </a:spcAft>
              <a:defRPr/>
            </a:pPr>
            <a:endParaRPr lang="en-US" sz="1600" dirty="0">
              <a:solidFill>
                <a:schemeClr val="tx2"/>
              </a:solidFill>
              <a:latin typeface="Comic Sans MS" pitchFamily="66" charset="0"/>
            </a:endParaRPr>
          </a:p>
          <a:p>
            <a:pPr indent="-457200" fontAlgn="auto">
              <a:spcBef>
                <a:spcPts val="0"/>
              </a:spcBef>
              <a:spcAft>
                <a:spcPts val="0"/>
              </a:spcAft>
              <a:buFont typeface="Wingdings" pitchFamily="2" charset="2"/>
              <a:buChar char="ü"/>
              <a:defRPr/>
            </a:pPr>
            <a:r>
              <a:rPr lang="en-US" sz="1600" dirty="0">
                <a:solidFill>
                  <a:schemeClr val="tx2"/>
                </a:solidFill>
                <a:latin typeface="Comic Sans MS" pitchFamily="66" charset="0"/>
              </a:rPr>
              <a:t>Introduction: CLIC project &amp; active pre-alignment</a:t>
            </a:r>
          </a:p>
          <a:p>
            <a:pPr indent="-457200" fontAlgn="auto">
              <a:spcBef>
                <a:spcPts val="0"/>
              </a:spcBef>
              <a:spcAft>
                <a:spcPts val="0"/>
              </a:spcAft>
              <a:buFont typeface="Wingdings" pitchFamily="2" charset="2"/>
              <a:buChar char="ü"/>
              <a:defRPr/>
            </a:pPr>
            <a:endParaRPr lang="en-US" sz="1600" dirty="0">
              <a:solidFill>
                <a:schemeClr val="tx2"/>
              </a:solidFill>
              <a:latin typeface="Comic Sans MS" pitchFamily="66" charset="0"/>
            </a:endParaRPr>
          </a:p>
          <a:p>
            <a:pPr indent="-457200" fontAlgn="auto">
              <a:spcBef>
                <a:spcPts val="0"/>
              </a:spcBef>
              <a:spcAft>
                <a:spcPts val="0"/>
              </a:spcAft>
              <a:buFont typeface="Wingdings" pitchFamily="2" charset="2"/>
              <a:buChar char="ü"/>
              <a:defRPr/>
            </a:pPr>
            <a:r>
              <a:rPr lang="en-US" sz="1600" dirty="0">
                <a:solidFill>
                  <a:schemeClr val="tx2"/>
                </a:solidFill>
                <a:latin typeface="Comic Sans MS" pitchFamily="66" charset="0"/>
              </a:rPr>
              <a:t>Alignment strategy on short range </a:t>
            </a:r>
          </a:p>
          <a:p>
            <a:pPr indent="-457200" fontAlgn="auto">
              <a:spcBef>
                <a:spcPts val="0"/>
              </a:spcBef>
              <a:spcAft>
                <a:spcPts val="0"/>
              </a:spcAft>
              <a:buFont typeface="Wingdings" pitchFamily="2" charset="2"/>
              <a:buChar char="ü"/>
              <a:defRPr/>
            </a:pPr>
            <a:endParaRPr lang="en-US" sz="1600" b="1" dirty="0">
              <a:solidFill>
                <a:schemeClr val="tx2"/>
              </a:solidFill>
              <a:latin typeface="Comic Sans MS" pitchFamily="66" charset="0"/>
            </a:endParaRPr>
          </a:p>
          <a:p>
            <a:pPr indent="-457200" fontAlgn="auto">
              <a:spcBef>
                <a:spcPts val="0"/>
              </a:spcBef>
              <a:spcAft>
                <a:spcPts val="0"/>
              </a:spcAft>
              <a:buFont typeface="Wingdings" pitchFamily="2" charset="2"/>
              <a:buChar char="ü"/>
              <a:defRPr/>
            </a:pPr>
            <a:r>
              <a:rPr lang="en-US" sz="1600" dirty="0">
                <a:solidFill>
                  <a:schemeClr val="tx2"/>
                </a:solidFill>
                <a:latin typeface="Comic Sans MS" pitchFamily="66" charset="0"/>
              </a:rPr>
              <a:t>Module test setup and associated results</a:t>
            </a:r>
          </a:p>
          <a:p>
            <a:pPr lvl="2" indent="-457200" fontAlgn="auto">
              <a:spcBef>
                <a:spcPts val="0"/>
              </a:spcBef>
              <a:spcAft>
                <a:spcPts val="0"/>
              </a:spcAft>
              <a:buFont typeface="Courier New" pitchFamily="49" charset="0"/>
              <a:buChar char="o"/>
              <a:defRPr/>
            </a:pPr>
            <a:r>
              <a:rPr lang="en-US" sz="1600" dirty="0">
                <a:solidFill>
                  <a:schemeClr val="tx2"/>
                </a:solidFill>
                <a:latin typeface="Comic Sans MS" pitchFamily="66" charset="0"/>
              </a:rPr>
              <a:t>Description</a:t>
            </a:r>
          </a:p>
          <a:p>
            <a:pPr lvl="2" indent="-457200" fontAlgn="auto">
              <a:spcBef>
                <a:spcPts val="0"/>
              </a:spcBef>
              <a:spcAft>
                <a:spcPts val="0"/>
              </a:spcAft>
              <a:buFont typeface="Courier New" pitchFamily="49" charset="0"/>
              <a:buChar char="o"/>
              <a:defRPr/>
            </a:pPr>
            <a:r>
              <a:rPr lang="en-US" sz="1600" dirty="0">
                <a:solidFill>
                  <a:schemeClr val="tx2"/>
                </a:solidFill>
                <a:latin typeface="Comic Sans MS" pitchFamily="66" charset="0"/>
              </a:rPr>
              <a:t>Fiducialisation &amp; alignment on a common support</a:t>
            </a:r>
          </a:p>
          <a:p>
            <a:pPr lvl="2" indent="-457200" fontAlgn="auto">
              <a:spcBef>
                <a:spcPts val="0"/>
              </a:spcBef>
              <a:spcAft>
                <a:spcPts val="0"/>
              </a:spcAft>
              <a:buFont typeface="Courier New" pitchFamily="49" charset="0"/>
              <a:buChar char="o"/>
              <a:defRPr/>
            </a:pPr>
            <a:r>
              <a:rPr lang="en-US" sz="1600" dirty="0">
                <a:solidFill>
                  <a:schemeClr val="tx2"/>
                </a:solidFill>
                <a:latin typeface="Comic Sans MS" pitchFamily="66" charset="0"/>
              </a:rPr>
              <a:t>Adjustment</a:t>
            </a:r>
          </a:p>
          <a:p>
            <a:pPr lvl="2" indent="-457200" fontAlgn="auto">
              <a:spcBef>
                <a:spcPts val="0"/>
              </a:spcBef>
              <a:spcAft>
                <a:spcPts val="0"/>
              </a:spcAft>
              <a:buFont typeface="Courier New" pitchFamily="49" charset="0"/>
              <a:buChar char="o"/>
              <a:defRPr/>
            </a:pPr>
            <a:r>
              <a:rPr lang="en-US" sz="1600" dirty="0">
                <a:solidFill>
                  <a:schemeClr val="tx2"/>
                </a:solidFill>
                <a:latin typeface="Comic Sans MS" pitchFamily="66" charset="0"/>
              </a:rPr>
              <a:t>Validation of the global strategy</a:t>
            </a:r>
          </a:p>
          <a:p>
            <a:pPr marL="457200" lvl="2" fontAlgn="auto">
              <a:spcBef>
                <a:spcPts val="0"/>
              </a:spcBef>
              <a:spcAft>
                <a:spcPts val="0"/>
              </a:spcAft>
              <a:defRPr/>
            </a:pPr>
            <a:endParaRPr lang="en-US" sz="1600" dirty="0">
              <a:solidFill>
                <a:schemeClr val="tx2"/>
              </a:solidFill>
              <a:latin typeface="Comic Sans MS" pitchFamily="66" charset="0"/>
            </a:endParaRPr>
          </a:p>
          <a:p>
            <a:pPr indent="-457200" fontAlgn="auto">
              <a:spcBef>
                <a:spcPts val="0"/>
              </a:spcBef>
              <a:spcAft>
                <a:spcPts val="0"/>
              </a:spcAft>
              <a:buFont typeface="Wingdings" pitchFamily="2" charset="2"/>
              <a:buChar char="ü"/>
              <a:defRPr/>
            </a:pPr>
            <a:r>
              <a:rPr lang="en-US" sz="1600" dirty="0">
                <a:solidFill>
                  <a:schemeClr val="tx2"/>
                </a:solidFill>
                <a:latin typeface="Comic Sans MS" pitchFamily="66" charset="0"/>
              </a:rPr>
              <a:t>Conclusion</a:t>
            </a:r>
          </a:p>
          <a:p>
            <a:pPr lvl="1" fontAlgn="auto">
              <a:spcBef>
                <a:spcPts val="0"/>
              </a:spcBef>
              <a:spcAft>
                <a:spcPts val="0"/>
              </a:spcAft>
              <a:defRPr/>
            </a:pPr>
            <a:endParaRPr lang="en-US" sz="1600" dirty="0">
              <a:solidFill>
                <a:schemeClr val="tx2"/>
              </a:solidFill>
              <a:latin typeface="Comic Sans MS" pitchFamily="66" charset="0"/>
            </a:endParaRPr>
          </a:p>
        </p:txBody>
      </p:sp>
      <p:sp>
        <p:nvSpPr>
          <p:cNvPr id="5" name="Rectangle 4"/>
          <p:cNvSpPr/>
          <p:nvPr/>
        </p:nvSpPr>
        <p:spPr>
          <a:xfrm>
            <a:off x="971550" y="2528888"/>
            <a:ext cx="5761038" cy="46831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xfrm>
            <a:off x="457200" y="6356350"/>
            <a:ext cx="2133600" cy="365125"/>
          </a:xfrm>
        </p:spPr>
        <p:txBody>
          <a:bodyPr/>
          <a:lstStyle/>
          <a:p>
            <a:pPr algn="l">
              <a:defRPr/>
            </a:pPr>
            <a:fld id="{FD03BB72-AB78-45F5-89ED-0A25A70ACF6C}" type="slidenum">
              <a:rPr lang="fr-FR"/>
              <a:pPr algn="l">
                <a:defRPr/>
              </a:pPr>
              <a:t>7</a:t>
            </a:fld>
            <a:endParaRPr lang="fr-FR" dirty="0"/>
          </a:p>
        </p:txBody>
      </p:sp>
      <p:sp>
        <p:nvSpPr>
          <p:cNvPr id="28674" name="Text Box 3"/>
          <p:cNvSpPr txBox="1">
            <a:spLocks noChangeArrowheads="1"/>
          </p:cNvSpPr>
          <p:nvPr/>
        </p:nvSpPr>
        <p:spPr bwMode="auto">
          <a:xfrm>
            <a:off x="0" y="228600"/>
            <a:ext cx="4267200" cy="369888"/>
          </a:xfrm>
          <a:prstGeom prst="rect">
            <a:avLst/>
          </a:prstGeom>
          <a:solidFill>
            <a:schemeClr val="accent1">
              <a:lumMod val="20000"/>
              <a:lumOff val="80000"/>
            </a:schemeClr>
          </a:solidFill>
          <a:ln w="9525">
            <a:noFill/>
            <a:miter lim="800000"/>
            <a:headEnd/>
            <a:tailEnd/>
          </a:ln>
        </p:spPr>
        <p:txBody>
          <a:bodyPr>
            <a:spAutoFit/>
          </a:bodyPr>
          <a:lstStyle/>
          <a:p>
            <a:pPr fontAlgn="auto">
              <a:spcBef>
                <a:spcPct val="50000"/>
              </a:spcBef>
              <a:spcAft>
                <a:spcPts val="0"/>
              </a:spcAft>
              <a:defRPr/>
            </a:pPr>
            <a:r>
              <a:rPr lang="en-US" dirty="0">
                <a:solidFill>
                  <a:schemeClr val="tx2"/>
                </a:solidFill>
                <a:latin typeface="Comic Sans MS" pitchFamily="66" charset="0"/>
              </a:rPr>
              <a:t>Short range strategy (1)</a:t>
            </a:r>
          </a:p>
        </p:txBody>
      </p:sp>
      <p:sp>
        <p:nvSpPr>
          <p:cNvPr id="20483" name="TextBox 11"/>
          <p:cNvSpPr txBox="1">
            <a:spLocks noChangeArrowheads="1"/>
          </p:cNvSpPr>
          <p:nvPr/>
        </p:nvSpPr>
        <p:spPr bwMode="auto">
          <a:xfrm>
            <a:off x="179388" y="1484313"/>
            <a:ext cx="8424862" cy="339725"/>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a:solidFill>
                  <a:schemeClr val="tx2"/>
                </a:solidFill>
                <a:latin typeface="Comic Sans MS" pitchFamily="66" charset="0"/>
                <a:sym typeface="Wingdings" pitchFamily="2" charset="2"/>
              </a:rPr>
              <a:t> Different types of fiducials that are glued on the components or supports</a:t>
            </a:r>
          </a:p>
        </p:txBody>
      </p:sp>
      <p:sp>
        <p:nvSpPr>
          <p:cNvPr id="20484" name="TextBox 11"/>
          <p:cNvSpPr txBox="1">
            <a:spLocks noChangeArrowheads="1"/>
          </p:cNvSpPr>
          <p:nvPr/>
        </p:nvSpPr>
        <p:spPr bwMode="auto">
          <a:xfrm>
            <a:off x="201613" y="4508500"/>
            <a:ext cx="7696200" cy="339725"/>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a:solidFill>
                  <a:schemeClr val="tx2"/>
                </a:solidFill>
                <a:latin typeface="Comic Sans MS" pitchFamily="66" charset="0"/>
                <a:sym typeface="Wingdings" pitchFamily="2" charset="2"/>
              </a:rPr>
              <a:t> Reference system of alignment sensors: 3 balls mechanical interface</a:t>
            </a:r>
          </a:p>
        </p:txBody>
      </p:sp>
      <p:pic>
        <p:nvPicPr>
          <p:cNvPr id="20485" name="Picture 2"/>
          <p:cNvPicPr>
            <a:picLocks noChangeAspect="1" noChangeArrowheads="1"/>
          </p:cNvPicPr>
          <p:nvPr/>
        </p:nvPicPr>
        <p:blipFill>
          <a:blip r:embed="rId2"/>
          <a:srcRect/>
          <a:stretch>
            <a:fillRect/>
          </a:stretch>
        </p:blipFill>
        <p:spPr bwMode="auto">
          <a:xfrm>
            <a:off x="566738" y="2052638"/>
            <a:ext cx="7683500" cy="2205037"/>
          </a:xfrm>
          <a:prstGeom prst="rect">
            <a:avLst/>
          </a:prstGeom>
          <a:noFill/>
          <a:ln w="9525">
            <a:noFill/>
            <a:miter lim="800000"/>
            <a:headEnd/>
            <a:tailEnd/>
          </a:ln>
        </p:spPr>
      </p:pic>
      <p:pic>
        <p:nvPicPr>
          <p:cNvPr id="20486" name="Picture 11" descr="fig4-centrage-force.jpg"/>
          <p:cNvPicPr>
            <a:picLocks noChangeAspect="1"/>
          </p:cNvPicPr>
          <p:nvPr/>
        </p:nvPicPr>
        <p:blipFill>
          <a:blip r:embed="rId3"/>
          <a:srcRect/>
          <a:stretch>
            <a:fillRect/>
          </a:stretch>
        </p:blipFill>
        <p:spPr bwMode="auto">
          <a:xfrm>
            <a:off x="1744663" y="5141913"/>
            <a:ext cx="2305050"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xfrm>
            <a:off x="457200" y="6356350"/>
            <a:ext cx="2133600" cy="365125"/>
          </a:xfrm>
        </p:spPr>
        <p:txBody>
          <a:bodyPr/>
          <a:lstStyle/>
          <a:p>
            <a:pPr algn="l">
              <a:defRPr/>
            </a:pPr>
            <a:fld id="{02B898C2-6A83-4CC9-BB81-255E3BD7765A}" type="slidenum">
              <a:rPr lang="fr-FR"/>
              <a:pPr algn="l">
                <a:defRPr/>
              </a:pPr>
              <a:t>8</a:t>
            </a:fld>
            <a:endParaRPr lang="fr-FR" dirty="0"/>
          </a:p>
        </p:txBody>
      </p:sp>
      <p:sp>
        <p:nvSpPr>
          <p:cNvPr id="28674" name="Text Box 3"/>
          <p:cNvSpPr txBox="1">
            <a:spLocks noChangeArrowheads="1"/>
          </p:cNvSpPr>
          <p:nvPr/>
        </p:nvSpPr>
        <p:spPr bwMode="auto">
          <a:xfrm>
            <a:off x="0" y="228600"/>
            <a:ext cx="4267200" cy="369888"/>
          </a:xfrm>
          <a:prstGeom prst="rect">
            <a:avLst/>
          </a:prstGeom>
          <a:solidFill>
            <a:schemeClr val="accent1">
              <a:lumMod val="20000"/>
              <a:lumOff val="80000"/>
            </a:schemeClr>
          </a:solidFill>
          <a:ln w="9525">
            <a:noFill/>
            <a:miter lim="800000"/>
            <a:headEnd/>
            <a:tailEnd/>
          </a:ln>
        </p:spPr>
        <p:txBody>
          <a:bodyPr>
            <a:spAutoFit/>
          </a:bodyPr>
          <a:lstStyle/>
          <a:p>
            <a:pPr fontAlgn="auto">
              <a:spcBef>
                <a:spcPct val="50000"/>
              </a:spcBef>
              <a:spcAft>
                <a:spcPts val="0"/>
              </a:spcAft>
              <a:defRPr/>
            </a:pPr>
            <a:r>
              <a:rPr lang="en-US" dirty="0">
                <a:solidFill>
                  <a:schemeClr val="tx2"/>
                </a:solidFill>
                <a:latin typeface="Comic Sans MS" pitchFamily="66" charset="0"/>
              </a:rPr>
              <a:t>Short range strategy (2)</a:t>
            </a:r>
          </a:p>
        </p:txBody>
      </p:sp>
      <p:sp>
        <p:nvSpPr>
          <p:cNvPr id="21507" name="TextBox 11"/>
          <p:cNvSpPr txBox="1">
            <a:spLocks noChangeArrowheads="1"/>
          </p:cNvSpPr>
          <p:nvPr/>
        </p:nvSpPr>
        <p:spPr bwMode="auto">
          <a:xfrm>
            <a:off x="201613" y="833438"/>
            <a:ext cx="8424862" cy="339725"/>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1600">
                <a:solidFill>
                  <a:schemeClr val="tx2"/>
                </a:solidFill>
                <a:latin typeface="Comic Sans MS" pitchFamily="66" charset="0"/>
                <a:sym typeface="Wingdings" pitchFamily="2" charset="2"/>
              </a:rPr>
              <a:t> Means</a:t>
            </a:r>
          </a:p>
        </p:txBody>
      </p:sp>
      <p:pic>
        <p:nvPicPr>
          <p:cNvPr id="21508" name="Picture 9" descr="IMG_4190.jpg"/>
          <p:cNvPicPr>
            <a:picLocks noChangeAspect="1"/>
          </p:cNvPicPr>
          <p:nvPr/>
        </p:nvPicPr>
        <p:blipFill>
          <a:blip r:embed="rId2"/>
          <a:srcRect/>
          <a:stretch>
            <a:fillRect/>
          </a:stretch>
        </p:blipFill>
        <p:spPr bwMode="auto">
          <a:xfrm>
            <a:off x="2443163" y="1463675"/>
            <a:ext cx="2336800" cy="1752600"/>
          </a:xfrm>
          <a:prstGeom prst="rect">
            <a:avLst/>
          </a:prstGeom>
          <a:noFill/>
          <a:ln w="9525">
            <a:solidFill>
              <a:srgbClr val="4F81BD"/>
            </a:solidFill>
            <a:miter lim="800000"/>
            <a:headEnd/>
            <a:tailEnd/>
          </a:ln>
        </p:spPr>
      </p:pic>
      <p:sp>
        <p:nvSpPr>
          <p:cNvPr id="21509" name="TextBox 12"/>
          <p:cNvSpPr txBox="1">
            <a:spLocks noChangeArrowheads="1"/>
          </p:cNvSpPr>
          <p:nvPr/>
        </p:nvSpPr>
        <p:spPr bwMode="auto">
          <a:xfrm>
            <a:off x="2870200" y="3216275"/>
            <a:ext cx="1676400" cy="277813"/>
          </a:xfrm>
          <a:prstGeom prst="rect">
            <a:avLst/>
          </a:prstGeom>
          <a:noFill/>
          <a:ln w="9525">
            <a:noFill/>
            <a:miter lim="800000"/>
            <a:headEnd/>
            <a:tailEnd/>
          </a:ln>
        </p:spPr>
        <p:txBody>
          <a:bodyPr>
            <a:spAutoFit/>
          </a:bodyPr>
          <a:lstStyle/>
          <a:p>
            <a:pPr marL="0" lvl="1"/>
            <a:r>
              <a:rPr lang="fr-CH" sz="1200">
                <a:solidFill>
                  <a:schemeClr val="tx2"/>
                </a:solidFill>
                <a:latin typeface="Comic Sans MS" pitchFamily="66" charset="0"/>
                <a:sym typeface="Wingdings" pitchFamily="2" charset="2"/>
              </a:rPr>
              <a:t>Micro triangulation</a:t>
            </a:r>
            <a:endParaRPr lang="en-US" sz="1200">
              <a:solidFill>
                <a:schemeClr val="tx2"/>
              </a:solidFill>
              <a:latin typeface="Comic Sans MS" pitchFamily="66" charset="0"/>
              <a:sym typeface="Wingdings" pitchFamily="2" charset="2"/>
            </a:endParaRPr>
          </a:p>
        </p:txBody>
      </p:sp>
      <p:sp>
        <p:nvSpPr>
          <p:cNvPr id="21510" name="TextBox 14"/>
          <p:cNvSpPr txBox="1">
            <a:spLocks noChangeArrowheads="1"/>
          </p:cNvSpPr>
          <p:nvPr/>
        </p:nvSpPr>
        <p:spPr bwMode="auto">
          <a:xfrm>
            <a:off x="4983163" y="3481388"/>
            <a:ext cx="1223962" cy="277812"/>
          </a:xfrm>
          <a:prstGeom prst="rect">
            <a:avLst/>
          </a:prstGeom>
          <a:noFill/>
          <a:ln w="9525">
            <a:noFill/>
            <a:miter lim="800000"/>
            <a:headEnd/>
            <a:tailEnd/>
          </a:ln>
        </p:spPr>
        <p:txBody>
          <a:bodyPr>
            <a:spAutoFit/>
          </a:bodyPr>
          <a:lstStyle/>
          <a:p>
            <a:pPr marL="0" lvl="1"/>
            <a:r>
              <a:rPr lang="fr-CH" sz="1200">
                <a:solidFill>
                  <a:schemeClr val="tx2"/>
                </a:solidFill>
                <a:latin typeface="Comic Sans MS" pitchFamily="66" charset="0"/>
                <a:sym typeface="Wingdings" pitchFamily="2" charset="2"/>
              </a:rPr>
              <a:t>Romer arm</a:t>
            </a:r>
            <a:endParaRPr lang="en-US" sz="1200">
              <a:solidFill>
                <a:schemeClr val="tx2"/>
              </a:solidFill>
              <a:latin typeface="Comic Sans MS" pitchFamily="66" charset="0"/>
              <a:sym typeface="Wingdings" pitchFamily="2" charset="2"/>
            </a:endParaRPr>
          </a:p>
        </p:txBody>
      </p:sp>
      <p:pic>
        <p:nvPicPr>
          <p:cNvPr id="21511" name="Picture 2"/>
          <p:cNvPicPr>
            <a:picLocks noChangeAspect="1" noChangeArrowheads="1"/>
          </p:cNvPicPr>
          <p:nvPr/>
        </p:nvPicPr>
        <p:blipFill>
          <a:blip r:embed="rId3"/>
          <a:srcRect/>
          <a:stretch>
            <a:fillRect/>
          </a:stretch>
        </p:blipFill>
        <p:spPr bwMode="auto">
          <a:xfrm>
            <a:off x="4932363" y="1214438"/>
            <a:ext cx="1274762" cy="2279650"/>
          </a:xfrm>
          <a:prstGeom prst="rect">
            <a:avLst/>
          </a:prstGeom>
          <a:noFill/>
          <a:ln w="9525">
            <a:noFill/>
            <a:miter lim="800000"/>
            <a:headEnd/>
            <a:tailEnd/>
          </a:ln>
        </p:spPr>
      </p:pic>
      <p:pic>
        <p:nvPicPr>
          <p:cNvPr id="21512" name="Picture 3"/>
          <p:cNvPicPr>
            <a:picLocks noChangeAspect="1" noChangeArrowheads="1"/>
          </p:cNvPicPr>
          <p:nvPr/>
        </p:nvPicPr>
        <p:blipFill>
          <a:blip r:embed="rId4"/>
          <a:srcRect/>
          <a:stretch>
            <a:fillRect/>
          </a:stretch>
        </p:blipFill>
        <p:spPr bwMode="auto">
          <a:xfrm>
            <a:off x="6804025" y="271463"/>
            <a:ext cx="1951038" cy="1463675"/>
          </a:xfrm>
          <a:prstGeom prst="rect">
            <a:avLst/>
          </a:prstGeom>
          <a:noFill/>
          <a:ln w="9525">
            <a:noFill/>
            <a:miter lim="800000"/>
            <a:headEnd/>
            <a:tailEnd/>
          </a:ln>
        </p:spPr>
      </p:pic>
      <p:graphicFrame>
        <p:nvGraphicFramePr>
          <p:cNvPr id="18" name="Table 17"/>
          <p:cNvGraphicFramePr>
            <a:graphicFrameLocks noGrp="1"/>
          </p:cNvGraphicFramePr>
          <p:nvPr/>
        </p:nvGraphicFramePr>
        <p:xfrm>
          <a:off x="6635750" y="1892300"/>
          <a:ext cx="2255912" cy="1483360"/>
        </p:xfrm>
        <a:graphic>
          <a:graphicData uri="http://schemas.openxmlformats.org/drawingml/2006/table">
            <a:tbl>
              <a:tblPr firstRow="1" bandRow="1">
                <a:tableStyleId>{5C22544A-7EE6-4342-B048-85BDC9FD1C3A}</a:tableStyleId>
              </a:tblPr>
              <a:tblGrid>
                <a:gridCol w="1584176"/>
                <a:gridCol w="671736"/>
              </a:tblGrid>
              <a:tr h="370840">
                <a:tc>
                  <a:txBody>
                    <a:bodyPr/>
                    <a:lstStyle/>
                    <a:p>
                      <a:r>
                        <a:rPr lang="fr-CH" sz="1200" dirty="0" smtClean="0">
                          <a:latin typeface="Comic Sans MS" pitchFamily="66" charset="0"/>
                        </a:rPr>
                        <a:t>Instrument</a:t>
                      </a:r>
                      <a:endParaRPr lang="en-US" sz="1200" dirty="0">
                        <a:latin typeface="Comic Sans MS" pitchFamily="66" charset="0"/>
                      </a:endParaRPr>
                    </a:p>
                  </a:txBody>
                  <a:tcPr/>
                </a:tc>
                <a:tc>
                  <a:txBody>
                    <a:bodyPr/>
                    <a:lstStyle/>
                    <a:p>
                      <a:r>
                        <a:rPr lang="el-GR" sz="1200" dirty="0" smtClean="0">
                          <a:latin typeface="Comic Sans MS" pitchFamily="66" charset="0"/>
                        </a:rPr>
                        <a:t>σ</a:t>
                      </a:r>
                      <a:r>
                        <a:rPr lang="fr-CH" sz="1200" dirty="0" smtClean="0">
                          <a:latin typeface="Comic Sans MS" pitchFamily="66" charset="0"/>
                        </a:rPr>
                        <a:t> (</a:t>
                      </a:r>
                      <a:r>
                        <a:rPr lang="el-GR" sz="1200" dirty="0" smtClean="0">
                          <a:latin typeface="Comic Sans MS" pitchFamily="66" charset="0"/>
                        </a:rPr>
                        <a:t>μ</a:t>
                      </a:r>
                      <a:r>
                        <a:rPr lang="fr-CH" sz="1200" dirty="0" smtClean="0">
                          <a:latin typeface="Comic Sans MS" pitchFamily="66" charset="0"/>
                        </a:rPr>
                        <a:t>m)</a:t>
                      </a:r>
                      <a:endParaRPr lang="en-US" sz="1200" dirty="0">
                        <a:latin typeface="Comic Sans MS" pitchFamily="66" charset="0"/>
                      </a:endParaRPr>
                    </a:p>
                  </a:txBody>
                  <a:tcPr/>
                </a:tc>
              </a:tr>
              <a:tr h="370840">
                <a:tc>
                  <a:txBody>
                    <a:bodyPr/>
                    <a:lstStyle/>
                    <a:p>
                      <a:r>
                        <a:rPr lang="fr-CH" sz="1200" dirty="0" smtClean="0">
                          <a:latin typeface="Comic Sans MS" pitchFamily="66" charset="0"/>
                        </a:rPr>
                        <a:t>AT401</a:t>
                      </a:r>
                      <a:endParaRPr lang="en-US" sz="1200" dirty="0">
                        <a:latin typeface="Comic Sans MS" pitchFamily="66" charset="0"/>
                      </a:endParaRPr>
                    </a:p>
                  </a:txBody>
                  <a:tcPr/>
                </a:tc>
                <a:tc>
                  <a:txBody>
                    <a:bodyPr/>
                    <a:lstStyle/>
                    <a:p>
                      <a:r>
                        <a:rPr lang="fr-CH" sz="1200" dirty="0" smtClean="0">
                          <a:latin typeface="Comic Sans MS" pitchFamily="66" charset="0"/>
                        </a:rPr>
                        <a:t>&lt;  5</a:t>
                      </a:r>
                      <a:endParaRPr lang="en-US" sz="1200" dirty="0">
                        <a:latin typeface="Comic Sans MS" pitchFamily="66" charset="0"/>
                      </a:endParaRPr>
                    </a:p>
                  </a:txBody>
                  <a:tcPr/>
                </a:tc>
              </a:tr>
              <a:tr h="370840">
                <a:tc>
                  <a:txBody>
                    <a:bodyPr/>
                    <a:lstStyle/>
                    <a:p>
                      <a:r>
                        <a:rPr lang="fr-CH" sz="1200" dirty="0" smtClean="0">
                          <a:latin typeface="Comic Sans MS" pitchFamily="66" charset="0"/>
                        </a:rPr>
                        <a:t>Micro triangulation</a:t>
                      </a:r>
                      <a:endParaRPr lang="en-US" sz="1200" dirty="0">
                        <a:latin typeface="Comic Sans MS" pitchFamily="66" charset="0"/>
                      </a:endParaRPr>
                    </a:p>
                  </a:txBody>
                  <a:tcPr/>
                </a:tc>
                <a:tc>
                  <a:txBody>
                    <a:bodyPr/>
                    <a:lstStyle/>
                    <a:p>
                      <a:r>
                        <a:rPr lang="fr-CH" sz="1200" dirty="0" smtClean="0">
                          <a:latin typeface="Comic Sans MS" pitchFamily="66" charset="0"/>
                        </a:rPr>
                        <a:t>&lt;  5</a:t>
                      </a:r>
                      <a:endParaRPr lang="en-US" sz="1200" dirty="0">
                        <a:latin typeface="Comic Sans MS" pitchFamily="66" charset="0"/>
                      </a:endParaRPr>
                    </a:p>
                  </a:txBody>
                  <a:tcPr/>
                </a:tc>
              </a:tr>
              <a:tr h="370840">
                <a:tc>
                  <a:txBody>
                    <a:bodyPr/>
                    <a:lstStyle/>
                    <a:p>
                      <a:r>
                        <a:rPr lang="fr-CH" sz="1200" dirty="0" smtClean="0">
                          <a:latin typeface="Comic Sans MS" pitchFamily="66" charset="0"/>
                        </a:rPr>
                        <a:t>Romer</a:t>
                      </a:r>
                      <a:r>
                        <a:rPr lang="fr-CH" sz="1200" baseline="0" dirty="0" smtClean="0">
                          <a:latin typeface="Comic Sans MS" pitchFamily="66" charset="0"/>
                        </a:rPr>
                        <a:t> arm</a:t>
                      </a:r>
                      <a:endParaRPr lang="en-US" sz="1200" dirty="0">
                        <a:latin typeface="Comic Sans MS" pitchFamily="66" charset="0"/>
                      </a:endParaRPr>
                    </a:p>
                  </a:txBody>
                  <a:tcPr/>
                </a:tc>
                <a:tc>
                  <a:txBody>
                    <a:bodyPr/>
                    <a:lstStyle/>
                    <a:p>
                      <a:r>
                        <a:rPr lang="fr-CH" sz="1200" dirty="0" smtClean="0">
                          <a:latin typeface="Comic Sans MS" pitchFamily="66" charset="0"/>
                        </a:rPr>
                        <a:t>&lt; 10</a:t>
                      </a:r>
                      <a:endParaRPr lang="en-US" sz="1200" dirty="0">
                        <a:latin typeface="Comic Sans MS" pitchFamily="66" charset="0"/>
                      </a:endParaRPr>
                    </a:p>
                  </a:txBody>
                  <a:tcPr/>
                </a:tc>
              </a:tr>
            </a:tbl>
          </a:graphicData>
        </a:graphic>
      </p:graphicFrame>
      <p:sp>
        <p:nvSpPr>
          <p:cNvPr id="21530" name="Rectangle 1"/>
          <p:cNvSpPr>
            <a:spLocks noChangeArrowheads="1"/>
          </p:cNvSpPr>
          <p:nvPr/>
        </p:nvSpPr>
        <p:spPr bwMode="auto">
          <a:xfrm>
            <a:off x="6516688" y="3392488"/>
            <a:ext cx="2879725" cy="461962"/>
          </a:xfrm>
          <a:prstGeom prst="rect">
            <a:avLst/>
          </a:prstGeom>
          <a:noFill/>
          <a:ln w="9525">
            <a:noFill/>
            <a:miter lim="800000"/>
            <a:headEnd/>
            <a:tailEnd/>
          </a:ln>
        </p:spPr>
        <p:txBody>
          <a:bodyPr>
            <a:spAutoFit/>
          </a:bodyPr>
          <a:lstStyle/>
          <a:p>
            <a:r>
              <a:rPr lang="el-GR" sz="1200">
                <a:solidFill>
                  <a:schemeClr val="tx2"/>
                </a:solidFill>
                <a:latin typeface="Comic Sans MS" pitchFamily="66" charset="0"/>
              </a:rPr>
              <a:t>σ</a:t>
            </a:r>
            <a:r>
              <a:rPr lang="fr-CH" sz="1200">
                <a:solidFill>
                  <a:schemeClr val="tx2"/>
                </a:solidFill>
                <a:latin typeface="Comic Sans MS" pitchFamily="66" charset="0"/>
              </a:rPr>
              <a:t> = </a:t>
            </a:r>
            <a:r>
              <a:rPr lang="en-US" sz="1200">
                <a:solidFill>
                  <a:schemeClr val="tx2"/>
                </a:solidFill>
                <a:latin typeface="Comic Sans MS" pitchFamily="66" charset="0"/>
              </a:rPr>
              <a:t>Standard deviation between instruments and CMM measurements</a:t>
            </a:r>
          </a:p>
        </p:txBody>
      </p:sp>
      <p:pic>
        <p:nvPicPr>
          <p:cNvPr id="21531" name="Picture 18" descr="IMG_2365.jpg"/>
          <p:cNvPicPr>
            <a:picLocks noChangeAspect="1"/>
          </p:cNvPicPr>
          <p:nvPr/>
        </p:nvPicPr>
        <p:blipFill>
          <a:blip r:embed="rId5"/>
          <a:srcRect l="21196" t="4349" r="10326"/>
          <a:stretch>
            <a:fillRect/>
          </a:stretch>
        </p:blipFill>
        <p:spPr bwMode="auto">
          <a:xfrm>
            <a:off x="611188" y="1463675"/>
            <a:ext cx="1720850" cy="1803400"/>
          </a:xfrm>
          <a:prstGeom prst="rect">
            <a:avLst/>
          </a:prstGeom>
          <a:noFill/>
          <a:ln w="9525">
            <a:solidFill>
              <a:schemeClr val="accent1"/>
            </a:solidFill>
            <a:miter lim="800000"/>
            <a:headEnd/>
            <a:tailEnd/>
          </a:ln>
        </p:spPr>
      </p:pic>
      <p:sp>
        <p:nvSpPr>
          <p:cNvPr id="21532" name="TextBox 19"/>
          <p:cNvSpPr txBox="1">
            <a:spLocks noChangeArrowheads="1"/>
          </p:cNvSpPr>
          <p:nvPr/>
        </p:nvSpPr>
        <p:spPr bwMode="auto">
          <a:xfrm>
            <a:off x="685800" y="3267075"/>
            <a:ext cx="1676400" cy="276225"/>
          </a:xfrm>
          <a:prstGeom prst="rect">
            <a:avLst/>
          </a:prstGeom>
          <a:noFill/>
          <a:ln w="9525">
            <a:noFill/>
            <a:miter lim="800000"/>
            <a:headEnd/>
            <a:tailEnd/>
          </a:ln>
        </p:spPr>
        <p:txBody>
          <a:bodyPr>
            <a:spAutoFit/>
          </a:bodyPr>
          <a:lstStyle/>
          <a:p>
            <a:pPr marL="0" lvl="1"/>
            <a:r>
              <a:rPr lang="fr-CH" sz="1200">
                <a:solidFill>
                  <a:schemeClr val="tx2"/>
                </a:solidFill>
                <a:latin typeface="Comic Sans MS" pitchFamily="66" charset="0"/>
                <a:sym typeface="Wingdings" pitchFamily="2" charset="2"/>
              </a:rPr>
              <a:t>AT401</a:t>
            </a:r>
            <a:endParaRPr lang="en-US" sz="1200">
              <a:solidFill>
                <a:schemeClr val="tx2"/>
              </a:solidFill>
              <a:latin typeface="Comic Sans MS" pitchFamily="66" charset="0"/>
              <a:sym typeface="Wingdings" pitchFamily="2" charset="2"/>
            </a:endParaRPr>
          </a:p>
        </p:txBody>
      </p:sp>
      <p:pic>
        <p:nvPicPr>
          <p:cNvPr id="21" name="Picture 6" descr="MVC-021F"/>
          <p:cNvPicPr>
            <a:picLocks noChangeAspect="1" noChangeArrowheads="1"/>
          </p:cNvPicPr>
          <p:nvPr/>
        </p:nvPicPr>
        <p:blipFill>
          <a:blip r:embed="rId6" cstate="print"/>
          <a:srcRect l="4329" t="3247" r="-1714" b="2605"/>
          <a:stretch>
            <a:fillRect/>
          </a:stretch>
        </p:blipFill>
        <p:spPr bwMode="auto">
          <a:xfrm>
            <a:off x="153035" y="3758779"/>
            <a:ext cx="1837417" cy="2367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11" descr="C:\Mes documents\PAPA\draft seminaire\OLIVETTI.JPG"/>
          <p:cNvPicPr>
            <a:picLocks noChangeAspect="1" noChangeArrowheads="1"/>
          </p:cNvPicPr>
          <p:nvPr/>
        </p:nvPicPr>
        <p:blipFill>
          <a:blip r:embed="rId7" cstate="print"/>
          <a:srcRect l="3226" r="11290"/>
          <a:stretch>
            <a:fillRect/>
          </a:stretch>
        </p:blipFill>
        <p:spPr bwMode="auto">
          <a:xfrm>
            <a:off x="5846883" y="4040186"/>
            <a:ext cx="2542380" cy="22322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 descr="E:\DCIM\102_PANA\P1020175.JPG"/>
          <p:cNvPicPr>
            <a:picLocks noChangeAspect="1" noChangeArrowheads="1"/>
          </p:cNvPicPr>
          <p:nvPr/>
        </p:nvPicPr>
        <p:blipFill>
          <a:blip r:embed="rId8" cstate="print">
            <a:lum bright="10000" contrast="10000"/>
          </a:blip>
          <a:srcRect l="2673" t="7221" r="6008" b="9321"/>
          <a:stretch>
            <a:fillRect/>
          </a:stretch>
        </p:blipFill>
        <p:spPr bwMode="auto">
          <a:xfrm rot="16200000">
            <a:off x="3296641" y="4335221"/>
            <a:ext cx="2614770" cy="1792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36" name="TextBox 26"/>
          <p:cNvSpPr txBox="1">
            <a:spLocks noChangeArrowheads="1"/>
          </p:cNvSpPr>
          <p:nvPr/>
        </p:nvSpPr>
        <p:spPr bwMode="auto">
          <a:xfrm>
            <a:off x="144463" y="6218238"/>
            <a:ext cx="3035300" cy="646112"/>
          </a:xfrm>
          <a:prstGeom prst="rect">
            <a:avLst/>
          </a:prstGeom>
          <a:solidFill>
            <a:schemeClr val="bg1"/>
          </a:solidFill>
          <a:ln w="9525">
            <a:noFill/>
            <a:miter lim="800000"/>
            <a:headEnd/>
            <a:tailEnd/>
          </a:ln>
        </p:spPr>
        <p:txBody>
          <a:bodyPr>
            <a:spAutoFit/>
          </a:bodyPr>
          <a:lstStyle/>
          <a:p>
            <a:pPr marL="0" lvl="1"/>
            <a:r>
              <a:rPr lang="fr-CH" sz="1200">
                <a:solidFill>
                  <a:schemeClr val="tx2"/>
                </a:solidFill>
                <a:latin typeface="Comic Sans MS" pitchFamily="66" charset="0"/>
                <a:sym typeface="Wingdings" pitchFamily="2" charset="2"/>
              </a:rPr>
              <a:t>FERRANTI</a:t>
            </a:r>
          </a:p>
          <a:p>
            <a:pPr marL="0" lvl="1"/>
            <a:r>
              <a:rPr lang="fr-CH" sz="1200">
                <a:solidFill>
                  <a:schemeClr val="tx2"/>
                </a:solidFill>
                <a:latin typeface="Comic Sans MS" pitchFamily="66" charset="0"/>
                <a:sym typeface="Wingdings" pitchFamily="2" charset="2"/>
              </a:rPr>
              <a:t>750x500x500 mm</a:t>
            </a:r>
          </a:p>
          <a:p>
            <a:pPr marL="0" lvl="1"/>
            <a:r>
              <a:rPr lang="fr-CH" sz="1200">
                <a:solidFill>
                  <a:schemeClr val="tx2"/>
                </a:solidFill>
                <a:latin typeface="Comic Sans MS" pitchFamily="66" charset="0"/>
                <a:sym typeface="Wingdings" pitchFamily="2" charset="2"/>
              </a:rPr>
              <a:t>Uncertainty of measurement : 6 </a:t>
            </a:r>
            <a:r>
              <a:rPr lang="el-GR" sz="1200">
                <a:solidFill>
                  <a:schemeClr val="tx2"/>
                </a:solidFill>
                <a:latin typeface="Comic Sans MS" pitchFamily="66" charset="0"/>
                <a:sym typeface="Wingdings" pitchFamily="2" charset="2"/>
              </a:rPr>
              <a:t>μ</a:t>
            </a:r>
            <a:r>
              <a:rPr lang="fr-CH" sz="1200">
                <a:solidFill>
                  <a:schemeClr val="tx2"/>
                </a:solidFill>
                <a:latin typeface="Comic Sans MS" pitchFamily="66" charset="0"/>
                <a:sym typeface="Wingdings" pitchFamily="2" charset="2"/>
              </a:rPr>
              <a:t>m (3</a:t>
            </a:r>
            <a:r>
              <a:rPr lang="el-GR" sz="1200">
                <a:solidFill>
                  <a:schemeClr val="tx2"/>
                </a:solidFill>
                <a:latin typeface="Comic Sans MS" pitchFamily="66" charset="0"/>
                <a:sym typeface="Wingdings" pitchFamily="2" charset="2"/>
              </a:rPr>
              <a:t>σ</a:t>
            </a:r>
            <a:r>
              <a:rPr lang="fr-CH" sz="1200">
                <a:solidFill>
                  <a:schemeClr val="tx2"/>
                </a:solidFill>
                <a:latin typeface="Comic Sans MS" pitchFamily="66" charset="0"/>
                <a:sym typeface="Wingdings" pitchFamily="2" charset="2"/>
              </a:rPr>
              <a:t>)</a:t>
            </a:r>
            <a:endParaRPr lang="en-US" sz="1200">
              <a:solidFill>
                <a:schemeClr val="tx2"/>
              </a:solidFill>
              <a:latin typeface="Comic Sans MS" pitchFamily="66" charset="0"/>
              <a:sym typeface="Wingdings" pitchFamily="2" charset="2"/>
            </a:endParaRPr>
          </a:p>
        </p:txBody>
      </p:sp>
      <p:sp>
        <p:nvSpPr>
          <p:cNvPr id="21537" name="TextBox 27"/>
          <p:cNvSpPr txBox="1">
            <a:spLocks noChangeArrowheads="1"/>
          </p:cNvSpPr>
          <p:nvPr/>
        </p:nvSpPr>
        <p:spPr bwMode="auto">
          <a:xfrm>
            <a:off x="2590800" y="3810000"/>
            <a:ext cx="1676400" cy="639763"/>
          </a:xfrm>
          <a:prstGeom prst="rect">
            <a:avLst/>
          </a:prstGeom>
          <a:solidFill>
            <a:schemeClr val="bg1"/>
          </a:solidFill>
          <a:ln w="9525">
            <a:noFill/>
            <a:miter lim="800000"/>
            <a:headEnd/>
            <a:tailEnd/>
          </a:ln>
        </p:spPr>
        <p:txBody>
          <a:bodyPr>
            <a:spAutoFit/>
          </a:bodyPr>
          <a:lstStyle/>
          <a:p>
            <a:pPr marL="0" lvl="1"/>
            <a:r>
              <a:rPr lang="fr-CH" sz="1200">
                <a:solidFill>
                  <a:schemeClr val="tx2"/>
                </a:solidFill>
                <a:latin typeface="Comic Sans MS" pitchFamily="66" charset="0"/>
                <a:sym typeface="Wingdings" pitchFamily="2" charset="2"/>
              </a:rPr>
              <a:t>LEITZ</a:t>
            </a:r>
          </a:p>
          <a:p>
            <a:pPr marL="0" lvl="1"/>
            <a:r>
              <a:rPr lang="fr-CH" sz="1200">
                <a:solidFill>
                  <a:schemeClr val="tx2"/>
                </a:solidFill>
                <a:latin typeface="Comic Sans MS" pitchFamily="66" charset="0"/>
                <a:sym typeface="Wingdings" pitchFamily="2" charset="2"/>
              </a:rPr>
              <a:t>1200x1000x700 mm</a:t>
            </a:r>
          </a:p>
          <a:p>
            <a:pPr marL="0" lvl="1"/>
            <a:r>
              <a:rPr lang="fr-CH" sz="1200">
                <a:solidFill>
                  <a:schemeClr val="tx2"/>
                </a:solidFill>
                <a:latin typeface="Comic Sans MS" pitchFamily="66" charset="0"/>
                <a:sym typeface="Wingdings" pitchFamily="2" charset="2"/>
              </a:rPr>
              <a:t>MPE: 0.3 </a:t>
            </a:r>
            <a:r>
              <a:rPr lang="el-GR" sz="1200">
                <a:solidFill>
                  <a:schemeClr val="tx2"/>
                </a:solidFill>
                <a:latin typeface="Comic Sans MS" pitchFamily="66" charset="0"/>
                <a:sym typeface="Wingdings" pitchFamily="2" charset="2"/>
              </a:rPr>
              <a:t>μ</a:t>
            </a:r>
            <a:r>
              <a:rPr lang="fr-CH" sz="1200">
                <a:solidFill>
                  <a:schemeClr val="tx2"/>
                </a:solidFill>
                <a:latin typeface="Comic Sans MS" pitchFamily="66" charset="0"/>
                <a:sym typeface="Wingdings" pitchFamily="2" charset="2"/>
              </a:rPr>
              <a:t>m + 1 ppm</a:t>
            </a:r>
            <a:endParaRPr lang="en-US" sz="1200">
              <a:solidFill>
                <a:schemeClr val="tx2"/>
              </a:solidFill>
              <a:latin typeface="Comic Sans MS" pitchFamily="66" charset="0"/>
              <a:sym typeface="Wingdings" pitchFamily="2" charset="2"/>
            </a:endParaRPr>
          </a:p>
        </p:txBody>
      </p:sp>
      <p:sp>
        <p:nvSpPr>
          <p:cNvPr id="21538" name="TextBox 28"/>
          <p:cNvSpPr txBox="1">
            <a:spLocks noChangeArrowheads="1"/>
          </p:cNvSpPr>
          <p:nvPr/>
        </p:nvSpPr>
        <p:spPr bwMode="auto">
          <a:xfrm>
            <a:off x="5840413" y="6272213"/>
            <a:ext cx="3155950" cy="646112"/>
          </a:xfrm>
          <a:prstGeom prst="rect">
            <a:avLst/>
          </a:prstGeom>
          <a:noFill/>
          <a:ln w="9525">
            <a:noFill/>
            <a:miter lim="800000"/>
            <a:headEnd/>
            <a:tailEnd/>
          </a:ln>
        </p:spPr>
        <p:txBody>
          <a:bodyPr>
            <a:spAutoFit/>
          </a:bodyPr>
          <a:lstStyle/>
          <a:p>
            <a:pPr marL="0" lvl="1"/>
            <a:r>
              <a:rPr lang="fr-CH" sz="1200">
                <a:solidFill>
                  <a:schemeClr val="tx2"/>
                </a:solidFill>
                <a:latin typeface="Comic Sans MS" pitchFamily="66" charset="0"/>
                <a:sym typeface="Wingdings" pitchFamily="2" charset="2"/>
              </a:rPr>
              <a:t>OLIVETTI </a:t>
            </a:r>
          </a:p>
          <a:p>
            <a:pPr marL="0" lvl="1"/>
            <a:r>
              <a:rPr lang="fr-CH" sz="1200">
                <a:solidFill>
                  <a:schemeClr val="tx2"/>
                </a:solidFill>
                <a:latin typeface="Comic Sans MS" pitchFamily="66" charset="0"/>
                <a:sym typeface="Wingdings" pitchFamily="2" charset="2"/>
              </a:rPr>
              <a:t>1600x900x600 mm</a:t>
            </a:r>
          </a:p>
          <a:p>
            <a:pPr marL="0" lvl="1"/>
            <a:r>
              <a:rPr lang="fr-CH" sz="1200">
                <a:solidFill>
                  <a:schemeClr val="tx2"/>
                </a:solidFill>
                <a:latin typeface="Comic Sans MS" pitchFamily="66" charset="0"/>
                <a:sym typeface="Wingdings" pitchFamily="2" charset="2"/>
              </a:rPr>
              <a:t>Uncertainty of measurement: 6 </a:t>
            </a:r>
            <a:r>
              <a:rPr lang="el-GR" sz="1200">
                <a:solidFill>
                  <a:schemeClr val="tx2"/>
                </a:solidFill>
                <a:latin typeface="Comic Sans MS" pitchFamily="66" charset="0"/>
                <a:sym typeface="Wingdings" pitchFamily="2" charset="2"/>
              </a:rPr>
              <a:t>μ</a:t>
            </a:r>
            <a:r>
              <a:rPr lang="fr-CH" sz="1200">
                <a:solidFill>
                  <a:schemeClr val="tx2"/>
                </a:solidFill>
                <a:latin typeface="Comic Sans MS" pitchFamily="66" charset="0"/>
                <a:sym typeface="Wingdings" pitchFamily="2" charset="2"/>
              </a:rPr>
              <a:t>m (3</a:t>
            </a:r>
            <a:r>
              <a:rPr lang="el-GR" sz="1200">
                <a:solidFill>
                  <a:schemeClr val="tx2"/>
                </a:solidFill>
                <a:latin typeface="Comic Sans MS" pitchFamily="66" charset="0"/>
                <a:sym typeface="Wingdings" pitchFamily="2" charset="2"/>
              </a:rPr>
              <a:t>σ</a:t>
            </a:r>
            <a:r>
              <a:rPr lang="fr-CH" sz="1200">
                <a:solidFill>
                  <a:schemeClr val="tx2"/>
                </a:solidFill>
                <a:latin typeface="Comic Sans MS" pitchFamily="66" charset="0"/>
                <a:sym typeface="Wingdings" pitchFamily="2" charset="2"/>
              </a:rPr>
              <a:t>)</a:t>
            </a:r>
            <a:endParaRPr lang="en-US" sz="1200">
              <a:solidFill>
                <a:schemeClr val="tx2"/>
              </a:solidFill>
              <a:latin typeface="Comic Sans MS" pitchFamily="66" charset="0"/>
              <a:sym typeface="Wingdings" pitchFamily="2" charset="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xfrm>
            <a:off x="457200" y="6356350"/>
            <a:ext cx="2133600" cy="365125"/>
          </a:xfrm>
        </p:spPr>
        <p:txBody>
          <a:bodyPr/>
          <a:lstStyle/>
          <a:p>
            <a:pPr algn="l">
              <a:defRPr/>
            </a:pPr>
            <a:fld id="{FA1FA910-D2B3-4D89-82AE-479D5F8471BD}" type="slidenum">
              <a:rPr lang="fr-FR"/>
              <a:pPr algn="l">
                <a:defRPr/>
              </a:pPr>
              <a:t>9</a:t>
            </a:fld>
            <a:endParaRPr lang="fr-FR" dirty="0"/>
          </a:p>
        </p:txBody>
      </p:sp>
      <p:sp>
        <p:nvSpPr>
          <p:cNvPr id="28674" name="Text Box 3"/>
          <p:cNvSpPr txBox="1">
            <a:spLocks noChangeArrowheads="1"/>
          </p:cNvSpPr>
          <p:nvPr/>
        </p:nvSpPr>
        <p:spPr bwMode="auto">
          <a:xfrm>
            <a:off x="0" y="228600"/>
            <a:ext cx="6875463" cy="369888"/>
          </a:xfrm>
          <a:prstGeom prst="rect">
            <a:avLst/>
          </a:prstGeom>
          <a:solidFill>
            <a:schemeClr val="accent1">
              <a:lumMod val="20000"/>
              <a:lumOff val="80000"/>
            </a:schemeClr>
          </a:solidFill>
          <a:ln w="9525">
            <a:noFill/>
            <a:miter lim="800000"/>
            <a:headEnd/>
            <a:tailEnd/>
          </a:ln>
        </p:spPr>
        <p:txBody>
          <a:bodyPr>
            <a:spAutoFit/>
          </a:bodyPr>
          <a:lstStyle/>
          <a:p>
            <a:pPr fontAlgn="auto">
              <a:spcBef>
                <a:spcPct val="50000"/>
              </a:spcBef>
              <a:spcAft>
                <a:spcPts val="0"/>
              </a:spcAft>
              <a:defRPr/>
            </a:pPr>
            <a:r>
              <a:rPr lang="en-US" dirty="0">
                <a:solidFill>
                  <a:schemeClr val="tx2"/>
                </a:solidFill>
                <a:latin typeface="Comic Sans MS" pitchFamily="66" charset="0"/>
              </a:rPr>
              <a:t>Short range strategy (3) </a:t>
            </a:r>
            <a:r>
              <a:rPr lang="en-US" dirty="0">
                <a:solidFill>
                  <a:schemeClr val="tx2"/>
                </a:solidFill>
                <a:latin typeface="Comic Sans MS" pitchFamily="66" charset="0"/>
                <a:sym typeface="Wingdings" pitchFamily="2" charset="2"/>
              </a:rPr>
              <a:t> determination of the position</a:t>
            </a:r>
            <a:endParaRPr lang="en-US" dirty="0">
              <a:solidFill>
                <a:schemeClr val="tx2"/>
              </a:solidFill>
              <a:latin typeface="Comic Sans MS" pitchFamily="66" charset="0"/>
            </a:endParaRPr>
          </a:p>
        </p:txBody>
      </p:sp>
      <p:sp>
        <p:nvSpPr>
          <p:cNvPr id="22531" name="Text Box 2"/>
          <p:cNvSpPr txBox="1">
            <a:spLocks noChangeArrowheads="1"/>
          </p:cNvSpPr>
          <p:nvPr/>
        </p:nvSpPr>
        <p:spPr bwMode="auto">
          <a:xfrm>
            <a:off x="363538" y="1268413"/>
            <a:ext cx="3044825" cy="307975"/>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en-US" sz="1400">
                <a:solidFill>
                  <a:schemeClr val="bg1"/>
                </a:solidFill>
                <a:latin typeface="Comic Sans MS" pitchFamily="66" charset="0"/>
              </a:rPr>
              <a:t>Fiducialisation of components</a:t>
            </a:r>
          </a:p>
        </p:txBody>
      </p:sp>
      <p:sp>
        <p:nvSpPr>
          <p:cNvPr id="22532" name="Text Box 2"/>
          <p:cNvSpPr txBox="1">
            <a:spLocks noChangeArrowheads="1"/>
          </p:cNvSpPr>
          <p:nvPr/>
        </p:nvSpPr>
        <p:spPr bwMode="auto">
          <a:xfrm>
            <a:off x="147638" y="2719388"/>
            <a:ext cx="3478212" cy="307975"/>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en-US" sz="1400">
                <a:solidFill>
                  <a:schemeClr val="bg1"/>
                </a:solidFill>
                <a:latin typeface="Comic Sans MS" pitchFamily="66" charset="0"/>
              </a:rPr>
              <a:t>Fiducialisation of their common support</a:t>
            </a:r>
          </a:p>
        </p:txBody>
      </p:sp>
      <p:sp>
        <p:nvSpPr>
          <p:cNvPr id="22533" name="Text Box 2"/>
          <p:cNvSpPr txBox="1">
            <a:spLocks noChangeArrowheads="1"/>
          </p:cNvSpPr>
          <p:nvPr/>
        </p:nvSpPr>
        <p:spPr bwMode="auto">
          <a:xfrm>
            <a:off x="155575" y="4508500"/>
            <a:ext cx="3478213" cy="307975"/>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en-US" sz="1400">
                <a:solidFill>
                  <a:schemeClr val="bg1"/>
                </a:solidFill>
                <a:latin typeface="Comic Sans MS" pitchFamily="66" charset="0"/>
              </a:rPr>
              <a:t>Alignment on a common support</a:t>
            </a:r>
          </a:p>
        </p:txBody>
      </p:sp>
      <p:sp>
        <p:nvSpPr>
          <p:cNvPr id="22534" name="Text Box 2"/>
          <p:cNvSpPr txBox="1">
            <a:spLocks noChangeArrowheads="1"/>
          </p:cNvSpPr>
          <p:nvPr/>
        </p:nvSpPr>
        <p:spPr bwMode="auto">
          <a:xfrm>
            <a:off x="168275" y="6165850"/>
            <a:ext cx="3478213" cy="307975"/>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en-US" sz="1400">
                <a:solidFill>
                  <a:schemeClr val="bg1"/>
                </a:solidFill>
                <a:latin typeface="Comic Sans MS" pitchFamily="66" charset="0"/>
              </a:rPr>
              <a:t>Whole assembly ready to be aligned</a:t>
            </a:r>
          </a:p>
        </p:txBody>
      </p:sp>
      <p:sp>
        <p:nvSpPr>
          <p:cNvPr id="2" name="Down Arrow 1"/>
          <p:cNvSpPr/>
          <p:nvPr/>
        </p:nvSpPr>
        <p:spPr>
          <a:xfrm>
            <a:off x="1763713" y="1844675"/>
            <a:ext cx="215900" cy="57626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Down Arrow 16"/>
          <p:cNvSpPr/>
          <p:nvPr/>
        </p:nvSpPr>
        <p:spPr>
          <a:xfrm>
            <a:off x="1763713" y="3429000"/>
            <a:ext cx="215900" cy="57626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Down Arrow 17"/>
          <p:cNvSpPr/>
          <p:nvPr/>
        </p:nvSpPr>
        <p:spPr>
          <a:xfrm>
            <a:off x="1785938" y="5229225"/>
            <a:ext cx="215900" cy="57626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2538" name="Picture 2"/>
          <p:cNvPicPr>
            <a:picLocks noChangeAspect="1" noChangeArrowheads="1"/>
          </p:cNvPicPr>
          <p:nvPr/>
        </p:nvPicPr>
        <p:blipFill>
          <a:blip r:embed="rId2"/>
          <a:srcRect/>
          <a:stretch>
            <a:fillRect/>
          </a:stretch>
        </p:blipFill>
        <p:spPr bwMode="auto">
          <a:xfrm>
            <a:off x="4941888" y="4391025"/>
            <a:ext cx="3590925" cy="2252663"/>
          </a:xfrm>
          <a:prstGeom prst="rect">
            <a:avLst/>
          </a:prstGeom>
          <a:noFill/>
          <a:ln w="9525">
            <a:noFill/>
            <a:miter lim="800000"/>
            <a:headEnd/>
            <a:tailEnd/>
          </a:ln>
        </p:spPr>
      </p:pic>
      <p:pic>
        <p:nvPicPr>
          <p:cNvPr id="22539" name="Picture 3"/>
          <p:cNvPicPr>
            <a:picLocks noChangeAspect="1" noChangeArrowheads="1"/>
          </p:cNvPicPr>
          <p:nvPr/>
        </p:nvPicPr>
        <p:blipFill>
          <a:blip r:embed="rId3"/>
          <a:srcRect/>
          <a:stretch>
            <a:fillRect/>
          </a:stretch>
        </p:blipFill>
        <p:spPr bwMode="auto">
          <a:xfrm>
            <a:off x="4787900" y="2487613"/>
            <a:ext cx="3375025" cy="1882775"/>
          </a:xfrm>
          <a:prstGeom prst="rect">
            <a:avLst/>
          </a:prstGeom>
          <a:noFill/>
          <a:ln w="9525">
            <a:noFill/>
            <a:miter lim="800000"/>
            <a:headEnd/>
            <a:tailEnd/>
          </a:ln>
        </p:spPr>
      </p:pic>
      <p:pic>
        <p:nvPicPr>
          <p:cNvPr id="22540" name="Picture 4"/>
          <p:cNvPicPr>
            <a:picLocks noChangeAspect="1" noChangeArrowheads="1"/>
          </p:cNvPicPr>
          <p:nvPr/>
        </p:nvPicPr>
        <p:blipFill>
          <a:blip r:embed="rId4"/>
          <a:srcRect/>
          <a:stretch>
            <a:fillRect/>
          </a:stretch>
        </p:blipFill>
        <p:spPr bwMode="auto">
          <a:xfrm>
            <a:off x="8042275" y="1090613"/>
            <a:ext cx="1042988" cy="1041400"/>
          </a:xfrm>
          <a:prstGeom prst="rect">
            <a:avLst/>
          </a:prstGeom>
          <a:noFill/>
          <a:ln w="9525">
            <a:noFill/>
            <a:miter lim="800000"/>
            <a:headEnd/>
            <a:tailEnd/>
          </a:ln>
        </p:spPr>
      </p:pic>
      <p:pic>
        <p:nvPicPr>
          <p:cNvPr id="22541" name="Picture 5"/>
          <p:cNvPicPr>
            <a:picLocks noChangeAspect="1" noChangeArrowheads="1"/>
          </p:cNvPicPr>
          <p:nvPr/>
        </p:nvPicPr>
        <p:blipFill>
          <a:blip r:embed="rId5"/>
          <a:srcRect/>
          <a:stretch>
            <a:fillRect/>
          </a:stretch>
        </p:blipFill>
        <p:spPr bwMode="auto">
          <a:xfrm>
            <a:off x="6607175" y="822325"/>
            <a:ext cx="1435100" cy="1309688"/>
          </a:xfrm>
          <a:prstGeom prst="rect">
            <a:avLst/>
          </a:prstGeom>
          <a:noFill/>
          <a:ln w="9525">
            <a:noFill/>
            <a:miter lim="800000"/>
            <a:headEnd/>
            <a:tailEnd/>
          </a:ln>
        </p:spPr>
      </p:pic>
      <p:pic>
        <p:nvPicPr>
          <p:cNvPr id="22542" name="Picture 6"/>
          <p:cNvPicPr>
            <a:picLocks noChangeAspect="1" noChangeArrowheads="1"/>
          </p:cNvPicPr>
          <p:nvPr/>
        </p:nvPicPr>
        <p:blipFill>
          <a:blip r:embed="rId6"/>
          <a:srcRect/>
          <a:stretch>
            <a:fillRect/>
          </a:stretch>
        </p:blipFill>
        <p:spPr bwMode="auto">
          <a:xfrm>
            <a:off x="5662613" y="1117600"/>
            <a:ext cx="944562" cy="1014413"/>
          </a:xfrm>
          <a:prstGeom prst="rect">
            <a:avLst/>
          </a:prstGeom>
          <a:noFill/>
          <a:ln w="9525">
            <a:noFill/>
            <a:miter lim="800000"/>
            <a:headEnd/>
            <a:tailEnd/>
          </a:ln>
        </p:spPr>
      </p:pic>
      <p:pic>
        <p:nvPicPr>
          <p:cNvPr id="22543" name="Picture 2"/>
          <p:cNvPicPr>
            <a:picLocks noChangeAspect="1" noChangeArrowheads="1"/>
          </p:cNvPicPr>
          <p:nvPr/>
        </p:nvPicPr>
        <p:blipFill>
          <a:blip r:embed="rId7"/>
          <a:srcRect/>
          <a:stretch>
            <a:fillRect/>
          </a:stretch>
        </p:blipFill>
        <p:spPr bwMode="auto">
          <a:xfrm>
            <a:off x="3513138" y="901700"/>
            <a:ext cx="2165350" cy="137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4794</TotalTime>
  <Words>986</Words>
  <Application>Microsoft Office PowerPoint</Application>
  <PresentationFormat>On-screen Show (4:3)</PresentationFormat>
  <Paragraphs>196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Validation of the CLIC alignment strategy on short 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hmainaud</dc:creator>
  <cp:lastModifiedBy>Helene Mainaud Durand</cp:lastModifiedBy>
  <cp:revision>328</cp:revision>
  <cp:lastPrinted>2012-06-04T13:56:27Z</cp:lastPrinted>
  <dcterms:created xsi:type="dcterms:W3CDTF">2011-07-11T05:58:13Z</dcterms:created>
  <dcterms:modified xsi:type="dcterms:W3CDTF">2012-09-12T22:27:14Z</dcterms:modified>
</cp:coreProperties>
</file>