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094" r:id="rId1"/>
  </p:sldMasterIdLst>
  <p:notesMasterIdLst>
    <p:notesMasterId r:id="rId16"/>
  </p:notesMasterIdLst>
  <p:sldIdLst>
    <p:sldId id="256" r:id="rId2"/>
    <p:sldId id="257" r:id="rId3"/>
    <p:sldId id="258" r:id="rId4"/>
    <p:sldId id="263" r:id="rId5"/>
    <p:sldId id="260" r:id="rId6"/>
    <p:sldId id="261" r:id="rId7"/>
    <p:sldId id="262" r:id="rId8"/>
    <p:sldId id="266" r:id="rId9"/>
    <p:sldId id="269" r:id="rId10"/>
    <p:sldId id="267" r:id="rId11"/>
    <p:sldId id="268" r:id="rId12"/>
    <p:sldId id="259" r:id="rId13"/>
    <p:sldId id="264" r:id="rId14"/>
    <p:sldId id="265" r:id="rId15"/>
  </p:sldIdLst>
  <p:sldSz cx="9144000" cy="6858000" type="screen4x3"/>
  <p:notesSz cx="7010400" cy="9296400"/>
  <p:embeddedFontLst>
    <p:embeddedFont>
      <p:font typeface="Century Schoolbook" pitchFamily="18" charset="0"/>
      <p:regular r:id="rId17"/>
      <p:bold r:id="rId18"/>
      <p:italic r:id="rId19"/>
      <p:boldItalic r:id="rId20"/>
    </p:embeddedFont>
    <p:embeddedFont>
      <p:font typeface="FermiLgo" pitchFamily="2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mbria Math" pitchFamily="18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47" autoAdjust="0"/>
    <p:restoredTop sz="94660"/>
  </p:normalViewPr>
  <p:slideViewPr>
    <p:cSldViewPr>
      <p:cViewPr>
        <p:scale>
          <a:sx n="70" d="100"/>
          <a:sy n="70" d="100"/>
        </p:scale>
        <p:origin x="-378" y="-240"/>
      </p:cViewPr>
      <p:guideLst>
        <p:guide orient="horz" pos="816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E4250F-26C8-4096-8E12-4660859ED405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80F721C-920F-4EC0-AF75-4870A5FD57F1}">
      <dgm:prSet/>
      <dgm:spPr/>
      <dgm:t>
        <a:bodyPr/>
        <a:lstStyle/>
        <a:p>
          <a:pPr rtl="0"/>
          <a:r>
            <a:rPr lang="en-US" dirty="0" smtClean="0"/>
            <a:t>Neutrino to </a:t>
          </a:r>
          <a:r>
            <a:rPr lang="en-US" dirty="0" smtClean="0"/>
            <a:t>neutrino measurement</a:t>
          </a:r>
          <a:endParaRPr lang="en-US" dirty="0"/>
        </a:p>
      </dgm:t>
    </dgm:pt>
    <dgm:pt modelId="{773F1217-138E-4031-B4DE-2192178B4206}" type="parTrans" cxnId="{3E4FBFAC-72E4-41A2-B568-D53C0D020953}">
      <dgm:prSet/>
      <dgm:spPr/>
      <dgm:t>
        <a:bodyPr/>
        <a:lstStyle/>
        <a:p>
          <a:endParaRPr lang="en-US"/>
        </a:p>
      </dgm:t>
    </dgm:pt>
    <dgm:pt modelId="{4DB15E9E-16D4-4726-9CEB-C91E4AE30F35}" type="sibTrans" cxnId="{3E4FBFAC-72E4-41A2-B568-D53C0D020953}">
      <dgm:prSet/>
      <dgm:spPr/>
      <dgm:t>
        <a:bodyPr/>
        <a:lstStyle/>
        <a:p>
          <a:endParaRPr lang="en-US"/>
        </a:p>
      </dgm:t>
    </dgm:pt>
    <dgm:pt modelId="{E32E907C-52A2-49B0-8BEC-222A3DC74914}" type="pres">
      <dgm:prSet presAssocID="{ADE4250F-26C8-4096-8E12-4660859ED4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3C1603-B3FE-426F-8D9E-94E08698E806}" type="pres">
      <dgm:prSet presAssocID="{E80F721C-920F-4EC0-AF75-4870A5FD57F1}" presName="linNode" presStyleCnt="0"/>
      <dgm:spPr/>
    </dgm:pt>
    <dgm:pt modelId="{FEF3A733-02B1-4EF6-A7B7-D8F7FB8971B3}" type="pres">
      <dgm:prSet presAssocID="{E80F721C-920F-4EC0-AF75-4870A5FD57F1}" presName="parentText" presStyleLbl="node1" presStyleIdx="0" presStyleCnt="1" custScaleX="255556" custLinFactNeighborX="5556" custLinFactNeighborY="96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4FBFAC-72E4-41A2-B568-D53C0D020953}" srcId="{ADE4250F-26C8-4096-8E12-4660859ED405}" destId="{E80F721C-920F-4EC0-AF75-4870A5FD57F1}" srcOrd="0" destOrd="0" parTransId="{773F1217-138E-4031-B4DE-2192178B4206}" sibTransId="{4DB15E9E-16D4-4726-9CEB-C91E4AE30F35}"/>
    <dgm:cxn modelId="{C8A6E328-2917-4712-A414-34974F7A4104}" type="presOf" srcId="{E80F721C-920F-4EC0-AF75-4870A5FD57F1}" destId="{FEF3A733-02B1-4EF6-A7B7-D8F7FB8971B3}" srcOrd="0" destOrd="0" presId="urn:microsoft.com/office/officeart/2005/8/layout/vList5"/>
    <dgm:cxn modelId="{EF285838-C429-4F29-9A04-02C6692F933A}" type="presOf" srcId="{ADE4250F-26C8-4096-8E12-4660859ED405}" destId="{E32E907C-52A2-49B0-8BEC-222A3DC74914}" srcOrd="0" destOrd="0" presId="urn:microsoft.com/office/officeart/2005/8/layout/vList5"/>
    <dgm:cxn modelId="{A22797E2-D444-435C-BE8B-8292E40515A7}" type="presParOf" srcId="{E32E907C-52A2-49B0-8BEC-222A3DC74914}" destId="{603C1603-B3FE-426F-8D9E-94E08698E806}" srcOrd="0" destOrd="0" presId="urn:microsoft.com/office/officeart/2005/8/layout/vList5"/>
    <dgm:cxn modelId="{7AEC04BD-9139-40D0-9DD7-D8FFFEB81941}" type="presParOf" srcId="{603C1603-B3FE-426F-8D9E-94E08698E806}" destId="{FEF3A733-02B1-4EF6-A7B7-D8F7FB8971B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E4250F-26C8-4096-8E12-4660859ED405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80F721C-920F-4EC0-AF75-4870A5FD57F1}">
      <dgm:prSet/>
      <dgm:spPr/>
      <dgm:t>
        <a:bodyPr/>
        <a:lstStyle/>
        <a:p>
          <a:pPr rtl="0"/>
          <a:r>
            <a:rPr lang="en-US" dirty="0" smtClean="0"/>
            <a:t>Neutrino to </a:t>
          </a:r>
          <a:r>
            <a:rPr lang="en-US" dirty="0" smtClean="0"/>
            <a:t>neutrino measurement</a:t>
          </a:r>
          <a:endParaRPr lang="en-US" dirty="0"/>
        </a:p>
      </dgm:t>
    </dgm:pt>
    <dgm:pt modelId="{773F1217-138E-4031-B4DE-2192178B4206}" type="parTrans" cxnId="{3E4FBFAC-72E4-41A2-B568-D53C0D020953}">
      <dgm:prSet/>
      <dgm:spPr/>
      <dgm:t>
        <a:bodyPr/>
        <a:lstStyle/>
        <a:p>
          <a:endParaRPr lang="en-US"/>
        </a:p>
      </dgm:t>
    </dgm:pt>
    <dgm:pt modelId="{4DB15E9E-16D4-4726-9CEB-C91E4AE30F35}" type="sibTrans" cxnId="{3E4FBFAC-72E4-41A2-B568-D53C0D020953}">
      <dgm:prSet/>
      <dgm:spPr/>
      <dgm:t>
        <a:bodyPr/>
        <a:lstStyle/>
        <a:p>
          <a:endParaRPr lang="en-US"/>
        </a:p>
      </dgm:t>
    </dgm:pt>
    <dgm:pt modelId="{E32E907C-52A2-49B0-8BEC-222A3DC74914}" type="pres">
      <dgm:prSet presAssocID="{ADE4250F-26C8-4096-8E12-4660859ED4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3C1603-B3FE-426F-8D9E-94E08698E806}" type="pres">
      <dgm:prSet presAssocID="{E80F721C-920F-4EC0-AF75-4870A5FD57F1}" presName="linNode" presStyleCnt="0"/>
      <dgm:spPr/>
    </dgm:pt>
    <dgm:pt modelId="{FEF3A733-02B1-4EF6-A7B7-D8F7FB8971B3}" type="pres">
      <dgm:prSet presAssocID="{E80F721C-920F-4EC0-AF75-4870A5FD57F1}" presName="parentText" presStyleLbl="node1" presStyleIdx="0" presStyleCnt="1" custScaleX="255556" custLinFactNeighborX="5556" custLinFactNeighborY="96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E130D4-8A19-4DB8-B33B-2BD18839A8FB}" type="presOf" srcId="{E80F721C-920F-4EC0-AF75-4870A5FD57F1}" destId="{FEF3A733-02B1-4EF6-A7B7-D8F7FB8971B3}" srcOrd="0" destOrd="0" presId="urn:microsoft.com/office/officeart/2005/8/layout/vList5"/>
    <dgm:cxn modelId="{3E4FBFAC-72E4-41A2-B568-D53C0D020953}" srcId="{ADE4250F-26C8-4096-8E12-4660859ED405}" destId="{E80F721C-920F-4EC0-AF75-4870A5FD57F1}" srcOrd="0" destOrd="0" parTransId="{773F1217-138E-4031-B4DE-2192178B4206}" sibTransId="{4DB15E9E-16D4-4726-9CEB-C91E4AE30F35}"/>
    <dgm:cxn modelId="{894AC6C7-0772-4C72-A2F0-6A6245099339}" type="presOf" srcId="{ADE4250F-26C8-4096-8E12-4660859ED405}" destId="{E32E907C-52A2-49B0-8BEC-222A3DC74914}" srcOrd="0" destOrd="0" presId="urn:microsoft.com/office/officeart/2005/8/layout/vList5"/>
    <dgm:cxn modelId="{C2F27D5F-EB6B-4E88-AE9A-760D0237D8ED}" type="presParOf" srcId="{E32E907C-52A2-49B0-8BEC-222A3DC74914}" destId="{603C1603-B3FE-426F-8D9E-94E08698E806}" srcOrd="0" destOrd="0" presId="urn:microsoft.com/office/officeart/2005/8/layout/vList5"/>
    <dgm:cxn modelId="{142785C9-55CE-4E9B-92EB-481948284E32}" type="presParOf" srcId="{603C1603-B3FE-426F-8D9E-94E08698E806}" destId="{FEF3A733-02B1-4EF6-A7B7-D8F7FB8971B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E4250F-26C8-4096-8E12-4660859ED405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80F721C-920F-4EC0-AF75-4870A5FD57F1}">
      <dgm:prSet/>
      <dgm:spPr/>
      <dgm:t>
        <a:bodyPr/>
        <a:lstStyle/>
        <a:p>
          <a:pPr rtl="0"/>
          <a:r>
            <a:rPr lang="en-US" dirty="0" smtClean="0"/>
            <a:t>Neutrino to </a:t>
          </a:r>
          <a:r>
            <a:rPr lang="en-US" dirty="0" smtClean="0"/>
            <a:t>neutrino measurement</a:t>
          </a:r>
          <a:endParaRPr lang="en-US" dirty="0"/>
        </a:p>
      </dgm:t>
    </dgm:pt>
    <dgm:pt modelId="{773F1217-138E-4031-B4DE-2192178B4206}" type="parTrans" cxnId="{3E4FBFAC-72E4-41A2-B568-D53C0D020953}">
      <dgm:prSet/>
      <dgm:spPr/>
      <dgm:t>
        <a:bodyPr/>
        <a:lstStyle/>
        <a:p>
          <a:endParaRPr lang="en-US"/>
        </a:p>
      </dgm:t>
    </dgm:pt>
    <dgm:pt modelId="{4DB15E9E-16D4-4726-9CEB-C91E4AE30F35}" type="sibTrans" cxnId="{3E4FBFAC-72E4-41A2-B568-D53C0D020953}">
      <dgm:prSet/>
      <dgm:spPr/>
      <dgm:t>
        <a:bodyPr/>
        <a:lstStyle/>
        <a:p>
          <a:endParaRPr lang="en-US"/>
        </a:p>
      </dgm:t>
    </dgm:pt>
    <dgm:pt modelId="{E32E907C-52A2-49B0-8BEC-222A3DC74914}" type="pres">
      <dgm:prSet presAssocID="{ADE4250F-26C8-4096-8E12-4660859ED4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3C1603-B3FE-426F-8D9E-94E08698E806}" type="pres">
      <dgm:prSet presAssocID="{E80F721C-920F-4EC0-AF75-4870A5FD57F1}" presName="linNode" presStyleCnt="0"/>
      <dgm:spPr/>
    </dgm:pt>
    <dgm:pt modelId="{FEF3A733-02B1-4EF6-A7B7-D8F7FB8971B3}" type="pres">
      <dgm:prSet presAssocID="{E80F721C-920F-4EC0-AF75-4870A5FD57F1}" presName="parentText" presStyleLbl="node1" presStyleIdx="0" presStyleCnt="1" custScaleX="255556" custLinFactNeighborX="5556" custLinFactNeighborY="96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4FBFAC-72E4-41A2-B568-D53C0D020953}" srcId="{ADE4250F-26C8-4096-8E12-4660859ED405}" destId="{E80F721C-920F-4EC0-AF75-4870A5FD57F1}" srcOrd="0" destOrd="0" parTransId="{773F1217-138E-4031-B4DE-2192178B4206}" sibTransId="{4DB15E9E-16D4-4726-9CEB-C91E4AE30F35}"/>
    <dgm:cxn modelId="{C0F45780-05C1-45EB-88CF-0355CD64E47A}" type="presOf" srcId="{ADE4250F-26C8-4096-8E12-4660859ED405}" destId="{E32E907C-52A2-49B0-8BEC-222A3DC74914}" srcOrd="0" destOrd="0" presId="urn:microsoft.com/office/officeart/2005/8/layout/vList5"/>
    <dgm:cxn modelId="{9EF99289-F263-481A-9436-0BD897225B0B}" type="presOf" srcId="{E80F721C-920F-4EC0-AF75-4870A5FD57F1}" destId="{FEF3A733-02B1-4EF6-A7B7-D8F7FB8971B3}" srcOrd="0" destOrd="0" presId="urn:microsoft.com/office/officeart/2005/8/layout/vList5"/>
    <dgm:cxn modelId="{ADF488F2-607F-4623-8C50-FFE5A4F6B2D5}" type="presParOf" srcId="{E32E907C-52A2-49B0-8BEC-222A3DC74914}" destId="{603C1603-B3FE-426F-8D9E-94E08698E806}" srcOrd="0" destOrd="0" presId="urn:microsoft.com/office/officeart/2005/8/layout/vList5"/>
    <dgm:cxn modelId="{FFCBBC18-CD1F-4CCA-8406-209DAA2BD46E}" type="presParOf" srcId="{603C1603-B3FE-426F-8D9E-94E08698E806}" destId="{FEF3A733-02B1-4EF6-A7B7-D8F7FB8971B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3A733-02B1-4EF6-A7B7-D8F7FB8971B3}">
      <dsp:nvSpPr>
        <dsp:cNvPr id="0" name=""/>
        <dsp:cNvSpPr/>
      </dsp:nvSpPr>
      <dsp:spPr>
        <a:xfrm>
          <a:off x="114301" y="0"/>
          <a:ext cx="1752603" cy="7063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Neutrino to </a:t>
          </a:r>
          <a:r>
            <a:rPr lang="en-US" sz="1400" kern="1200" dirty="0" smtClean="0"/>
            <a:t>neutrino measurement</a:t>
          </a:r>
          <a:endParaRPr lang="en-US" sz="1400" kern="1200" dirty="0"/>
        </a:p>
      </dsp:txBody>
      <dsp:txXfrm>
        <a:off x="148784" y="34483"/>
        <a:ext cx="1683637" cy="6374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3A733-02B1-4EF6-A7B7-D8F7FB8971B3}">
      <dsp:nvSpPr>
        <dsp:cNvPr id="0" name=""/>
        <dsp:cNvSpPr/>
      </dsp:nvSpPr>
      <dsp:spPr>
        <a:xfrm>
          <a:off x="114301" y="0"/>
          <a:ext cx="1752603" cy="7063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Neutrino to </a:t>
          </a:r>
          <a:r>
            <a:rPr lang="en-US" sz="1400" kern="1200" dirty="0" smtClean="0"/>
            <a:t>neutrino measurement</a:t>
          </a:r>
          <a:endParaRPr lang="en-US" sz="1400" kern="1200" dirty="0"/>
        </a:p>
      </dsp:txBody>
      <dsp:txXfrm>
        <a:off x="148784" y="34483"/>
        <a:ext cx="1683637" cy="6374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3A733-02B1-4EF6-A7B7-D8F7FB8971B3}">
      <dsp:nvSpPr>
        <dsp:cNvPr id="0" name=""/>
        <dsp:cNvSpPr/>
      </dsp:nvSpPr>
      <dsp:spPr>
        <a:xfrm>
          <a:off x="114301" y="0"/>
          <a:ext cx="1752603" cy="7063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Neutrino to </a:t>
          </a:r>
          <a:r>
            <a:rPr lang="en-US" sz="1400" kern="1200" dirty="0" smtClean="0"/>
            <a:t>neutrino measurement</a:t>
          </a:r>
          <a:endParaRPr lang="en-US" sz="1400" kern="1200" dirty="0"/>
        </a:p>
      </dsp:txBody>
      <dsp:txXfrm>
        <a:off x="148784" y="34483"/>
        <a:ext cx="1683637" cy="637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3B802-0AD2-406B-BEF0-39D41DAD67AF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0024B-FF1E-4D96-A635-508931CA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47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0024B-FF1E-4D96-A635-508931CA771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6875-DD3F-41FD-A0B8-6A459786730A}" type="datetime1">
              <a:rPr lang="en-US" smtClean="0"/>
              <a:t>9/12/2012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8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2A58-7DB6-41FA-9E9F-16095D9ACA7B}" type="datetime1">
              <a:rPr lang="en-US" smtClean="0"/>
              <a:t>9/12/2012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1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14750-37C5-413B-AA24-C2E1E7A87183}" type="datetime1">
              <a:rPr lang="en-US" smtClean="0"/>
              <a:t>9/12/2012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43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1722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30A4-3596-44F0-A474-30F693261265}" type="datetime1">
              <a:rPr lang="en-US" smtClean="0"/>
              <a:t>9/12/2012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1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A43C-2F27-4A35-9695-A155D113823B}" type="datetime1">
              <a:rPr lang="en-US" smtClean="0"/>
              <a:t>9/12/2012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8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267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267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229D-996D-4468-B91C-19B4BEE3BADB}" type="datetime1">
              <a:rPr lang="en-US" smtClean="0"/>
              <a:t>9/12/2012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21483"/>
            <a:ext cx="2895600" cy="211777"/>
          </a:xfrm>
        </p:spPr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56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756" y="1311234"/>
            <a:ext cx="42820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956686"/>
            <a:ext cx="4267200" cy="45203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311234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950996"/>
            <a:ext cx="4270375" cy="45260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CFDD-6F5D-46ED-B707-5D86699513D2}" type="datetime1">
              <a:rPr lang="en-US" smtClean="0"/>
              <a:t>9/12/2012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13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156-C8DE-4B7E-A5EC-D60C3FA8EE41}" type="datetime1">
              <a:rPr lang="en-US" smtClean="0"/>
              <a:t>9/12/2012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27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74B36-D955-470F-B6B4-AEE4F737BF35}" type="datetime1">
              <a:rPr lang="en-US" smtClean="0"/>
              <a:t>9/12/2012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1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3008313" cy="1009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295400"/>
            <a:ext cx="5334000" cy="518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000"/>
            <a:ext cx="3008313" cy="4191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6FE6-B4F2-4478-A05D-C3DB88612D85}" type="datetime1">
              <a:rPr lang="en-US" smtClean="0"/>
              <a:t>9/12/2012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24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EFC-E358-417C-87D2-E17371466CF3}" type="datetime1">
              <a:rPr lang="en-US" smtClean="0"/>
              <a:t>9/12/2012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69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172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686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646223"/>
            <a:ext cx="2107870" cy="211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2B246-84E5-4A49-9BF3-F03B64C0458C}" type="datetime1">
              <a:rPr lang="en-US" smtClean="0"/>
              <a:t>9/12/2012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31379"/>
            <a:ext cx="2895600" cy="211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IWAA 2012 - Phil Adamson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46523" y="-470065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FermiLgo" pitchFamily="2" charset="0"/>
              </a:rPr>
              <a:t>f</a:t>
            </a:r>
            <a:endParaRPr lang="en-US" sz="9600" dirty="0">
              <a:latin typeface="FermiLg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6523" y="-470065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FermiLgo" pitchFamily="2" charset="0"/>
              </a:rPr>
              <a:t>f</a:t>
            </a:r>
            <a:endParaRPr lang="en-US" sz="9600" dirty="0">
              <a:latin typeface="FermiLgo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256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5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diagramDrawing" Target="../diagrams/drawing1.xml"/><Relationship Id="rId4" Type="http://schemas.openxmlformats.org/officeDocument/2006/relationships/image" Target="../media/image14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Time of Flight measurements</a:t>
            </a:r>
            <a:br>
              <a:rPr lang="en-US" dirty="0" smtClean="0"/>
            </a:br>
            <a:r>
              <a:rPr lang="en-US" dirty="0" smtClean="0"/>
              <a:t>(with MINOS)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776" y="3962400"/>
            <a:ext cx="6400800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Phil Adamson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64776" y="47244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None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September </a:t>
            </a:r>
            <a:r>
              <a:rPr lang="en-US" dirty="0" smtClean="0"/>
              <a:t>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76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latency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 those “functionally identical” detectors?</a:t>
            </a:r>
          </a:p>
          <a:p>
            <a:pPr lvl="1"/>
            <a:r>
              <a:rPr lang="en-US" dirty="0" smtClean="0"/>
              <a:t>The electronics is completely different</a:t>
            </a:r>
          </a:p>
          <a:p>
            <a:pPr lvl="1"/>
            <a:r>
              <a:rPr lang="en-US" dirty="0" smtClean="0"/>
              <a:t>Also larger Far Detector has</a:t>
            </a:r>
          </a:p>
          <a:p>
            <a:pPr lvl="2"/>
            <a:r>
              <a:rPr lang="en-US" dirty="0" smtClean="0"/>
              <a:t>Longer wavelength-shifting </a:t>
            </a:r>
            <a:r>
              <a:rPr lang="en-US" dirty="0" err="1" smtClean="0"/>
              <a:t>fibres</a:t>
            </a:r>
            <a:endParaRPr lang="en-US" dirty="0" smtClean="0"/>
          </a:p>
          <a:p>
            <a:pPr lvl="2"/>
            <a:r>
              <a:rPr lang="en-US" dirty="0" smtClean="0"/>
              <a:t>Longer clear readout </a:t>
            </a:r>
            <a:r>
              <a:rPr lang="en-US" dirty="0" err="1" smtClean="0"/>
              <a:t>fibres</a:t>
            </a:r>
            <a:endParaRPr lang="en-US" dirty="0" smtClean="0"/>
          </a:p>
          <a:p>
            <a:r>
              <a:rPr lang="en-US" dirty="0" smtClean="0"/>
              <a:t>Can measure latency of each piece and sum, but then combine many uncertainties</a:t>
            </a:r>
          </a:p>
          <a:p>
            <a:pPr lvl="1"/>
            <a:r>
              <a:rPr lang="en-US" dirty="0" smtClean="0"/>
              <a:t>We measure latency of whole detector at once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Detector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038600" y="1295400"/>
            <a:ext cx="48768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Build two identical simple, portable </a:t>
            </a:r>
            <a:r>
              <a:rPr lang="en-US" dirty="0" err="1" smtClean="0"/>
              <a:t>muon</a:t>
            </a:r>
            <a:r>
              <a:rPr lang="en-US" dirty="0" smtClean="0"/>
              <a:t> detectors</a:t>
            </a:r>
          </a:p>
          <a:p>
            <a:pPr lvl="1"/>
            <a:r>
              <a:rPr lang="en-US" dirty="0" smtClean="0"/>
              <a:t>2 1m x 1m MINOS-style scintillator planes and photomultipliers</a:t>
            </a:r>
          </a:p>
          <a:p>
            <a:pPr lvl="1"/>
            <a:r>
              <a:rPr lang="en-US" dirty="0" smtClean="0"/>
              <a:t>Coincidence of PMT dynode signals makes </a:t>
            </a:r>
            <a:r>
              <a:rPr lang="en-US" dirty="0" err="1" smtClean="0"/>
              <a:t>muon</a:t>
            </a:r>
            <a:r>
              <a:rPr lang="en-US" dirty="0" smtClean="0"/>
              <a:t> paddle</a:t>
            </a:r>
          </a:p>
          <a:p>
            <a:pPr lvl="1"/>
            <a:r>
              <a:rPr lang="en-US" dirty="0" smtClean="0"/>
              <a:t>Timestamp hits against local Cs clock with BI220 Time Interval </a:t>
            </a:r>
            <a:r>
              <a:rPr lang="en-US" dirty="0" err="1" smtClean="0"/>
              <a:t>Analyser</a:t>
            </a:r>
            <a:endParaRPr lang="en-US" dirty="0" smtClean="0"/>
          </a:p>
          <a:p>
            <a:pPr lvl="1"/>
            <a:r>
              <a:rPr lang="en-US" dirty="0" smtClean="0"/>
              <a:t>Measure large detector timing signal against local Cs clock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40193"/>
            <a:ext cx="3581400" cy="520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7"/>
          <p:cNvSpPr txBox="1">
            <a:spLocks/>
          </p:cNvSpPr>
          <p:nvPr/>
        </p:nvSpPr>
        <p:spPr>
          <a:xfrm>
            <a:off x="4038600" y="1295400"/>
            <a:ext cx="4876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Place behind MINOS ND, track </a:t>
            </a:r>
            <a:r>
              <a:rPr lang="en-US" dirty="0" err="1" smtClean="0"/>
              <a:t>muons</a:t>
            </a:r>
            <a:r>
              <a:rPr lang="en-US" dirty="0" smtClean="0"/>
              <a:t> into AD, measure offset between time in large detector and auxiliary detector</a:t>
            </a:r>
          </a:p>
          <a:p>
            <a:r>
              <a:rPr lang="en-US" dirty="0" smtClean="0"/>
              <a:t>Take one apart, drive whole thing to Soudan and repeat with FD.</a:t>
            </a:r>
          </a:p>
          <a:p>
            <a:r>
              <a:rPr lang="en-US" dirty="0" smtClean="0"/>
              <a:t>You now have a relative latency measurement between the two detectors, which is what you need for time-of-flight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Latency measurement at FD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76962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8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Measuring </a:t>
            </a:r>
            <a:r>
              <a:rPr lang="en-US" dirty="0" smtClean="0"/>
              <a:t>distance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4191000"/>
            <a:ext cx="4267200" cy="2819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Talk later this morning from Virgil</a:t>
            </a:r>
          </a:p>
          <a:p>
            <a:r>
              <a:rPr lang="en-US" dirty="0" smtClean="0"/>
              <a:t>3 components</a:t>
            </a:r>
          </a:p>
          <a:p>
            <a:pPr lvl="1"/>
            <a:r>
              <a:rPr lang="en-US" dirty="0" smtClean="0"/>
              <a:t>Surface measurement between sites</a:t>
            </a:r>
          </a:p>
          <a:p>
            <a:pPr lvl="1"/>
            <a:r>
              <a:rPr lang="en-US" dirty="0" smtClean="0"/>
              <a:t>Tie between surface and underground network at ND</a:t>
            </a:r>
          </a:p>
          <a:p>
            <a:pPr lvl="1"/>
            <a:r>
              <a:rPr lang="en-US" dirty="0" smtClean="0"/>
              <a:t>Same at FD</a:t>
            </a:r>
          </a:p>
          <a:p>
            <a:r>
              <a:rPr lang="en-US" dirty="0" smtClean="0"/>
              <a:t>…and don’t forget that the Earth rotates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036" name="Content Placeholder 1035"/>
          <p:cNvSpPr>
            <a:spLocks noGrp="1"/>
          </p:cNvSpPr>
          <p:nvPr>
            <p:ph sz="half" idx="2"/>
          </p:nvPr>
        </p:nvSpPr>
        <p:spPr>
          <a:xfrm>
            <a:off x="4648200" y="4191000"/>
            <a:ext cx="4267200" cy="2362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Far detector is the big challenge</a:t>
            </a:r>
          </a:p>
          <a:p>
            <a:pPr lvl="1"/>
            <a:r>
              <a:rPr lang="en-US" dirty="0" smtClean="0"/>
              <a:t>2341 feet down single mineshaft</a:t>
            </a:r>
          </a:p>
          <a:p>
            <a:pPr lvl="2"/>
            <a:r>
              <a:rPr lang="en-US" dirty="0" smtClean="0"/>
              <a:t>Bent, not vertical</a:t>
            </a:r>
          </a:p>
          <a:p>
            <a:pPr lvl="2"/>
            <a:r>
              <a:rPr lang="en-US" dirty="0" smtClean="0"/>
              <a:t>Usually has fog half way up</a:t>
            </a:r>
          </a:p>
          <a:p>
            <a:pPr lvl="1"/>
            <a:r>
              <a:rPr lang="en-US" dirty="0" smtClean="0"/>
              <a:t>Currently ~70cm uncertainty on inertial measurement</a:t>
            </a:r>
          </a:p>
          <a:p>
            <a:r>
              <a:rPr lang="en-US" smtClean="0"/>
              <a:t>Time-of-flight requires </a:t>
            </a:r>
            <a:r>
              <a:rPr lang="en-US" dirty="0" smtClean="0"/>
              <a:t>significantly more accurate distance than oscillation measurements</a:t>
            </a:r>
          </a:p>
          <a:p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09300" y="6629400"/>
            <a:ext cx="3439099" cy="200025"/>
          </a:xfrm>
        </p:spPr>
        <p:txBody>
          <a:bodyPr/>
          <a:lstStyle/>
          <a:p>
            <a:r>
              <a:rPr lang="pl-PL" smtClean="0"/>
              <a:t>IWAA 2012 - Phil Adamson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62150"/>
            <a:ext cx="773286" cy="1033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82" b="80830"/>
          <a:stretch/>
        </p:blipFill>
        <p:spPr>
          <a:xfrm>
            <a:off x="3792187" y="565537"/>
            <a:ext cx="1812089" cy="1253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14" y="1962150"/>
            <a:ext cx="773286" cy="10338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14" y="1962150"/>
            <a:ext cx="773286" cy="1033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15029"/>
            <a:ext cx="7407282" cy="711262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429000" y="3998509"/>
            <a:ext cx="3282243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58869" y="3669268"/>
            <a:ext cx="1202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9" idx="2"/>
          </p:cNvCxnSpPr>
          <p:nvPr/>
        </p:nvCxnSpPr>
        <p:spPr>
          <a:xfrm>
            <a:off x="1746957" y="2995954"/>
            <a:ext cx="0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2"/>
          </p:cNvCxnSpPr>
          <p:nvPr/>
        </p:nvCxnSpPr>
        <p:spPr>
          <a:xfrm>
            <a:off x="3434643" y="2995954"/>
            <a:ext cx="0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776157" y="2995954"/>
            <a:ext cx="0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9" idx="0"/>
          </p:cNvCxnSpPr>
          <p:nvPr/>
        </p:nvCxnSpPr>
        <p:spPr>
          <a:xfrm flipV="1">
            <a:off x="1746957" y="1600200"/>
            <a:ext cx="2642484" cy="36195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/>
          <p:cNvCxnSpPr>
            <a:stCxn id="15" idx="0"/>
          </p:cNvCxnSpPr>
          <p:nvPr/>
        </p:nvCxnSpPr>
        <p:spPr>
          <a:xfrm flipV="1">
            <a:off x="3434643" y="1600200"/>
            <a:ext cx="954798" cy="36195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/>
          <p:cNvCxnSpPr>
            <a:stCxn id="20" idx="0"/>
          </p:cNvCxnSpPr>
          <p:nvPr/>
        </p:nvCxnSpPr>
        <p:spPr>
          <a:xfrm flipH="1" flipV="1">
            <a:off x="4389441" y="1600200"/>
            <a:ext cx="2386716" cy="36195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extBox 1036"/>
          <p:cNvSpPr txBox="1"/>
          <p:nvPr/>
        </p:nvSpPr>
        <p:spPr>
          <a:xfrm>
            <a:off x="2418202" y="3654623"/>
            <a:ext cx="782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target</a:t>
            </a:r>
            <a:endParaRPr lang="en-US" sz="1400" dirty="0"/>
          </a:p>
        </p:txBody>
      </p:sp>
      <p:sp>
        <p:nvSpPr>
          <p:cNvPr id="1038" name="TextBox 1037"/>
          <p:cNvSpPr txBox="1"/>
          <p:nvPr/>
        </p:nvSpPr>
        <p:spPr>
          <a:xfrm>
            <a:off x="3190875" y="3381375"/>
            <a:ext cx="59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ND</a:t>
            </a:r>
            <a:endParaRPr lang="en-US" dirty="0"/>
          </a:p>
        </p:txBody>
      </p:sp>
      <p:sp>
        <p:nvSpPr>
          <p:cNvPr id="1039" name="TextBox 1038"/>
          <p:cNvSpPr txBox="1"/>
          <p:nvPr/>
        </p:nvSpPr>
        <p:spPr>
          <a:xfrm>
            <a:off x="6534150" y="339304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FD</a:t>
            </a:r>
            <a:endParaRPr lang="en-US" dirty="0"/>
          </a:p>
        </p:txBody>
      </p:sp>
      <p:cxnSp>
        <p:nvCxnSpPr>
          <p:cNvPr id="1041" name="Straight Arrow Connector 1040"/>
          <p:cNvCxnSpPr>
            <a:stCxn id="15" idx="3"/>
            <a:endCxn id="20" idx="1"/>
          </p:cNvCxnSpPr>
          <p:nvPr/>
        </p:nvCxnSpPr>
        <p:spPr>
          <a:xfrm>
            <a:off x="3821286" y="2479052"/>
            <a:ext cx="2568228" cy="0"/>
          </a:xfrm>
          <a:prstGeom prst="straightConnector1">
            <a:avLst/>
          </a:prstGeom>
          <a:ln w="19050">
            <a:solidFill>
              <a:schemeClr val="accent4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44" name="Diagram 1043"/>
          <p:cNvGraphicFramePr/>
          <p:nvPr>
            <p:extLst>
              <p:ext uri="{D42A27DB-BD31-4B8C-83A1-F6EECF244321}">
                <p14:modId xmlns:p14="http://schemas.microsoft.com/office/powerpoint/2010/main" val="1042927032"/>
              </p:ext>
            </p:extLst>
          </p:nvPr>
        </p:nvGraphicFramePr>
        <p:xfrm>
          <a:off x="4117621" y="2125853"/>
          <a:ext cx="1905000" cy="706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9" b="23552"/>
          <a:stretch/>
        </p:blipFill>
        <p:spPr bwMode="auto">
          <a:xfrm>
            <a:off x="2979229" y="1294110"/>
            <a:ext cx="5936171" cy="245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5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28600" y="1295400"/>
                <a:ext cx="4724400" cy="5181600"/>
              </a:xfrm>
            </p:spPr>
            <p:txBody>
              <a:bodyPr/>
              <a:lstStyle/>
              <a:p>
                <a:r>
                  <a:rPr lang="en-US" dirty="0" smtClean="0"/>
                  <a:t>Neutrino velocity measurement is conceptually simple, but technically challenging</a:t>
                </a:r>
              </a:p>
              <a:p>
                <a:pPr lvl="1"/>
                <a:r>
                  <a:rPr lang="en-US" dirty="0" smtClean="0"/>
                  <a:t>Grade </a:t>
                </a:r>
                <a:r>
                  <a:rPr lang="en-US" dirty="0"/>
                  <a:t>school: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Cambria Math"/>
                      </a:rPr>
                      <m:t>speed</m:t>
                    </m:r>
                    <m:r>
                      <m:rPr>
                        <m:nor/>
                      </m:rPr>
                      <a:rPr lang="en-US" dirty="0">
                        <a:latin typeface="Cambria Math"/>
                      </a:rPr>
                      <m:t> </m:t>
                    </m:r>
                    <m:r>
                      <a:rPr lang="en-US" i="1" dirty="0">
                        <a:latin typeface="Cambria Math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distance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time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 smtClean="0"/>
                  <a:t>Challenge is to approach 1ns uncertainty</a:t>
                </a:r>
              </a:p>
              <a:p>
                <a:pPr lvl="1"/>
                <a:r>
                  <a:rPr lang="en-US" dirty="0" smtClean="0"/>
                  <a:t>Time transfer</a:t>
                </a:r>
              </a:p>
              <a:p>
                <a:pPr lvl="1"/>
                <a:r>
                  <a:rPr lang="en-US" dirty="0" smtClean="0"/>
                  <a:t>Distance measurement	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1295400"/>
                <a:ext cx="4724400" cy="5181600"/>
              </a:xfrm>
              <a:blipFill rotWithShape="1">
                <a:blip r:embed="rId2"/>
                <a:stretch>
                  <a:fillRect l="-2323" t="-1059" r="-2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29" y="1333500"/>
            <a:ext cx="3829446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76429" y="5629870"/>
            <a:ext cx="382944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Environmental chamber on surface at Soudan maintains temperature within 1 °F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28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 September 2011, OPERA measured neutrinos travelling from CERN to Gran </a:t>
                </a:r>
                <a:r>
                  <a:rPr lang="en-US" dirty="0" err="1" smtClean="0"/>
                  <a:t>Sasso</a:t>
                </a:r>
                <a:r>
                  <a:rPr lang="en-US" dirty="0" smtClean="0"/>
                  <a:t> (730 km) and arriving faster than light by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60 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±10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/>
                        <a:ea typeface="Cambria Math"/>
                      </a:rPr>
                      <m:t>ns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The world’s press noticed…</a:t>
                </a:r>
              </a:p>
              <a:p>
                <a:r>
                  <a:rPr lang="en-US" dirty="0" smtClean="0"/>
                  <a:t>In February 2012, OPERA announced they had found a loose optic </a:t>
                </a:r>
                <a:r>
                  <a:rPr lang="en-US" dirty="0" err="1" smtClean="0"/>
                  <a:t>fibre</a:t>
                </a:r>
                <a:r>
                  <a:rPr lang="en-US" dirty="0" smtClean="0"/>
                  <a:t> which could cause this discrepancy</a:t>
                </a:r>
              </a:p>
              <a:p>
                <a:pPr lvl="1"/>
                <a:r>
                  <a:rPr lang="en-US" dirty="0" smtClean="0"/>
                  <a:t>Subsequent measurements by all CNGS experiments are consistent with the speed of light</a:t>
                </a:r>
              </a:p>
              <a:p>
                <a:pPr lvl="1"/>
                <a:r>
                  <a:rPr lang="en-US" dirty="0" smtClean="0"/>
                  <a:t>ICARUS (arXiv:1208.2629) ~2ns systematic error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14" t="-1529" r="-1193" b="-2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56362"/>
            <a:ext cx="5432415" cy="532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57274"/>
            <a:ext cx="4855191" cy="567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Story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87" y="3286996"/>
            <a:ext cx="6545313" cy="322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86209"/>
            <a:ext cx="8104356" cy="346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1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3733800"/>
            <a:ext cx="91440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neutrino beam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6" name="Group 37"/>
          <p:cNvGrpSpPr/>
          <p:nvPr/>
        </p:nvGrpSpPr>
        <p:grpSpPr>
          <a:xfrm>
            <a:off x="17463" y="3958490"/>
            <a:ext cx="8912225" cy="2473325"/>
            <a:chOff x="231775" y="4154488"/>
            <a:chExt cx="8912225" cy="2473325"/>
          </a:xfrm>
        </p:grpSpPr>
        <p:grpSp>
          <p:nvGrpSpPr>
            <p:cNvPr id="7" name="Group 44"/>
            <p:cNvGrpSpPr>
              <a:grpSpLocks/>
            </p:cNvGrpSpPr>
            <p:nvPr/>
          </p:nvGrpSpPr>
          <p:grpSpPr bwMode="auto">
            <a:xfrm>
              <a:off x="6538913" y="4487863"/>
              <a:ext cx="2605087" cy="1577975"/>
              <a:chOff x="6538625" y="4487631"/>
              <a:chExt cx="2605375" cy="1578820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6667226" y="4487631"/>
                <a:ext cx="2476774" cy="157882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  <a:gs pos="66000">
                    <a:schemeClr val="bg2">
                      <a:lumMod val="20000"/>
                      <a:lumOff val="80000"/>
                    </a:schemeClr>
                  </a:gs>
                </a:gsLst>
                <a:lin ang="162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6538625" y="4513045"/>
                <a:ext cx="300070" cy="152799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  <a:gs pos="42000">
                    <a:schemeClr val="bg1"/>
                  </a:gs>
                </a:gsLst>
                <a:lin ang="16200000" scaled="0"/>
                <a:tileRect/>
              </a:gradFill>
              <a:ln w="5080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pic>
          <p:nvPicPr>
            <p:cNvPr id="8" name="Picture 45"/>
            <p:cNvPicPr>
              <a:picLocks noChangeAspect="1" noChangeArrowheads="1"/>
            </p:cNvPicPr>
            <p:nvPr/>
          </p:nvPicPr>
          <p:blipFill>
            <a:blip r:embed="rId2"/>
            <a:srcRect t="38414" r="1350" b="40710"/>
            <a:stretch>
              <a:fillRect/>
            </a:stretch>
          </p:blipFill>
          <p:spPr bwMode="auto">
            <a:xfrm>
              <a:off x="1016000" y="4705350"/>
              <a:ext cx="1636713" cy="11223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9" name="Picture 46"/>
            <p:cNvPicPr>
              <a:picLocks noChangeAspect="1" noChangeArrowheads="1"/>
            </p:cNvPicPr>
            <p:nvPr/>
          </p:nvPicPr>
          <p:blipFill>
            <a:blip r:embed="rId3"/>
            <a:srcRect l="813" t="33955" b="29608"/>
            <a:stretch>
              <a:fillRect/>
            </a:stretch>
          </p:blipFill>
          <p:spPr bwMode="auto">
            <a:xfrm>
              <a:off x="3578225" y="4706938"/>
              <a:ext cx="2470150" cy="11398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" name="Line 50"/>
            <p:cNvSpPr>
              <a:spLocks noChangeShapeType="1"/>
            </p:cNvSpPr>
            <p:nvPr/>
          </p:nvSpPr>
          <p:spPr bwMode="auto">
            <a:xfrm flipV="1">
              <a:off x="1293813" y="5249863"/>
              <a:ext cx="6334125" cy="0"/>
            </a:xfrm>
            <a:prstGeom prst="line">
              <a:avLst/>
            </a:prstGeom>
            <a:noFill/>
            <a:ln w="1908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 Box 53"/>
            <p:cNvSpPr txBox="1">
              <a:spLocks noChangeArrowheads="1"/>
            </p:cNvSpPr>
            <p:nvPr/>
          </p:nvSpPr>
          <p:spPr bwMode="auto">
            <a:xfrm>
              <a:off x="2960688" y="4789488"/>
              <a:ext cx="317500" cy="2905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i="1">
                  <a:solidFill>
                    <a:srgbClr val="0000FF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π</a:t>
              </a:r>
              <a:r>
                <a:rPr lang="en-GB" i="1" baseline="33000">
                  <a:solidFill>
                    <a:srgbClr val="0000FF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-</a:t>
              </a:r>
            </a:p>
          </p:txBody>
        </p:sp>
        <p:sp>
          <p:nvSpPr>
            <p:cNvPr id="12" name="Text Box 54"/>
            <p:cNvSpPr txBox="1">
              <a:spLocks noChangeArrowheads="1"/>
            </p:cNvSpPr>
            <p:nvPr/>
          </p:nvSpPr>
          <p:spPr bwMode="auto">
            <a:xfrm>
              <a:off x="2908300" y="5565775"/>
              <a:ext cx="342900" cy="2571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i="1">
                  <a:solidFill>
                    <a:srgbClr val="FF0000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π</a:t>
              </a:r>
              <a:r>
                <a:rPr lang="en-GB" i="1" baseline="33000">
                  <a:solidFill>
                    <a:srgbClr val="FF0000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+</a:t>
              </a:r>
            </a:p>
          </p:txBody>
        </p:sp>
        <p:sp>
          <p:nvSpPr>
            <p:cNvPr id="13" name="Right Arrow 55"/>
            <p:cNvSpPr>
              <a:spLocks noChangeArrowheads="1"/>
            </p:cNvSpPr>
            <p:nvPr/>
          </p:nvSpPr>
          <p:spPr bwMode="auto">
            <a:xfrm>
              <a:off x="231775" y="5156200"/>
              <a:ext cx="771525" cy="173038"/>
            </a:xfrm>
            <a:prstGeom prst="rightArrow">
              <a:avLst>
                <a:gd name="adj1" fmla="val 50000"/>
                <a:gd name="adj2" fmla="val 4954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14" name="TextBox 62"/>
            <p:cNvSpPr txBox="1">
              <a:spLocks noChangeArrowheads="1"/>
            </p:cNvSpPr>
            <p:nvPr/>
          </p:nvSpPr>
          <p:spPr bwMode="auto">
            <a:xfrm>
              <a:off x="246063" y="4279900"/>
              <a:ext cx="10414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dirty="0">
                  <a:latin typeface="Century Schoolbook"/>
                  <a:ea typeface="Century Schoolbook"/>
                  <a:cs typeface="Century Schoolbook"/>
                </a:rPr>
                <a:t>Target</a:t>
              </a:r>
            </a:p>
          </p:txBody>
        </p:sp>
        <p:sp>
          <p:nvSpPr>
            <p:cNvPr id="15" name="TextBox 63"/>
            <p:cNvSpPr txBox="1">
              <a:spLocks noChangeArrowheads="1"/>
            </p:cNvSpPr>
            <p:nvPr/>
          </p:nvSpPr>
          <p:spPr bwMode="auto">
            <a:xfrm>
              <a:off x="2282825" y="4260850"/>
              <a:ext cx="18700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dirty="0">
                  <a:latin typeface="Century Schoolbook"/>
                  <a:ea typeface="Century Schoolbook"/>
                  <a:cs typeface="Century Schoolbook"/>
                </a:rPr>
                <a:t>Focusing Horns</a:t>
              </a:r>
            </a:p>
          </p:txBody>
        </p:sp>
        <p:cxnSp>
          <p:nvCxnSpPr>
            <p:cNvPr id="16" name="Straight Arrow Connector 67"/>
            <p:cNvCxnSpPr>
              <a:cxnSpLocks noChangeShapeType="1"/>
              <a:stCxn id="14" idx="2"/>
            </p:cNvCxnSpPr>
            <p:nvPr/>
          </p:nvCxnSpPr>
          <p:spPr bwMode="auto">
            <a:xfrm rot="16200000" flipH="1">
              <a:off x="750888" y="4664075"/>
              <a:ext cx="534988" cy="503237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7" name="Straight Arrow Connector 68"/>
            <p:cNvCxnSpPr>
              <a:cxnSpLocks noChangeShapeType="1"/>
              <a:stCxn id="15" idx="2"/>
            </p:cNvCxnSpPr>
            <p:nvPr/>
          </p:nvCxnSpPr>
          <p:spPr bwMode="auto">
            <a:xfrm rot="16200000" flipH="1">
              <a:off x="3687763" y="4159250"/>
              <a:ext cx="219075" cy="1158875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8" name="Straight Arrow Connector 71"/>
            <p:cNvCxnSpPr>
              <a:cxnSpLocks noChangeShapeType="1"/>
              <a:stCxn id="15" idx="2"/>
            </p:cNvCxnSpPr>
            <p:nvPr/>
          </p:nvCxnSpPr>
          <p:spPr bwMode="auto">
            <a:xfrm rot="5400000">
              <a:off x="2516187" y="4275138"/>
              <a:ext cx="347663" cy="1055688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9" name="Line 65"/>
            <p:cNvSpPr>
              <a:spLocks noChangeShapeType="1"/>
            </p:cNvSpPr>
            <p:nvPr/>
          </p:nvSpPr>
          <p:spPr bwMode="auto">
            <a:xfrm>
              <a:off x="7232650" y="4484688"/>
              <a:ext cx="0" cy="1573212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lg" len="lg"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65"/>
            <p:cNvSpPr>
              <a:spLocks noChangeShapeType="1"/>
            </p:cNvSpPr>
            <p:nvPr/>
          </p:nvSpPr>
          <p:spPr bwMode="auto">
            <a:xfrm flipV="1">
              <a:off x="6657975" y="6211888"/>
              <a:ext cx="2486025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lg" len="lg"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Box 79"/>
            <p:cNvSpPr txBox="1">
              <a:spLocks noChangeArrowheads="1"/>
            </p:cNvSpPr>
            <p:nvPr/>
          </p:nvSpPr>
          <p:spPr bwMode="auto">
            <a:xfrm>
              <a:off x="7254875" y="4689475"/>
              <a:ext cx="8715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>
                  <a:ea typeface="Arial" charset="0"/>
                  <a:cs typeface="Arial" charset="0"/>
                </a:rPr>
                <a:t>2 m</a:t>
              </a:r>
            </a:p>
          </p:txBody>
        </p:sp>
        <p:sp>
          <p:nvSpPr>
            <p:cNvPr id="22" name="TextBox 80"/>
            <p:cNvSpPr txBox="1">
              <a:spLocks noChangeArrowheads="1"/>
            </p:cNvSpPr>
            <p:nvPr/>
          </p:nvSpPr>
          <p:spPr bwMode="auto">
            <a:xfrm>
              <a:off x="6904038" y="6257925"/>
              <a:ext cx="10398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dirty="0">
                  <a:latin typeface="Century Schoolbook"/>
                  <a:ea typeface="Century Schoolbook"/>
                  <a:cs typeface="Century Schoolbook"/>
                </a:rPr>
                <a:t>675 </a:t>
              </a:r>
              <a:r>
                <a:rPr lang="en-US" sz="1800" dirty="0" err="1">
                  <a:latin typeface="Century Schoolbook"/>
                  <a:ea typeface="Century Schoolbook"/>
                  <a:cs typeface="Century Schoolbook"/>
                </a:rPr>
                <a:t>m</a:t>
              </a:r>
              <a:endParaRPr lang="en-US" sz="1800" dirty="0">
                <a:latin typeface="Century Schoolbook"/>
                <a:ea typeface="Century Schoolbook"/>
                <a:cs typeface="Century Schoolbook"/>
              </a:endParaRPr>
            </a:p>
          </p:txBody>
        </p:sp>
        <p:cxnSp>
          <p:nvCxnSpPr>
            <p:cNvPr id="23" name="Straight Arrow Connector 58"/>
            <p:cNvCxnSpPr>
              <a:cxnSpLocks noChangeShapeType="1"/>
              <a:stCxn id="10" idx="1"/>
            </p:cNvCxnSpPr>
            <p:nvPr/>
          </p:nvCxnSpPr>
          <p:spPr bwMode="auto">
            <a:xfrm rot="16200000" flipH="1">
              <a:off x="8108157" y="4769644"/>
              <a:ext cx="1587" cy="962025"/>
            </a:xfrm>
            <a:prstGeom prst="straightConnector1">
              <a:avLst/>
            </a:prstGeom>
            <a:noFill/>
            <a:ln w="19050">
              <a:solidFill>
                <a:srgbClr val="0000FF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24" name="Straight Arrow Connector 66"/>
            <p:cNvCxnSpPr>
              <a:cxnSpLocks noChangeShapeType="1"/>
            </p:cNvCxnSpPr>
            <p:nvPr/>
          </p:nvCxnSpPr>
          <p:spPr bwMode="auto">
            <a:xfrm rot="5400000" flipH="1" flipV="1">
              <a:off x="8117682" y="4934744"/>
              <a:ext cx="0" cy="960437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</p:spPr>
        </p:cxnSp>
        <p:sp>
          <p:nvSpPr>
            <p:cNvPr id="25" name="Text Box 53"/>
            <p:cNvSpPr txBox="1">
              <a:spLocks noChangeArrowheads="1"/>
            </p:cNvSpPr>
            <p:nvPr/>
          </p:nvSpPr>
          <p:spPr bwMode="auto">
            <a:xfrm>
              <a:off x="8472488" y="4894263"/>
              <a:ext cx="317500" cy="288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i="1">
                  <a:solidFill>
                    <a:srgbClr val="0000FF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ν</a:t>
              </a:r>
              <a:r>
                <a:rPr lang="en-GB" i="1" baseline="-25000">
                  <a:solidFill>
                    <a:srgbClr val="0000FF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μ</a:t>
              </a:r>
            </a:p>
          </p:txBody>
        </p:sp>
        <p:sp>
          <p:nvSpPr>
            <p:cNvPr id="26" name="Text Box 54"/>
            <p:cNvSpPr txBox="1">
              <a:spLocks noChangeArrowheads="1"/>
            </p:cNvSpPr>
            <p:nvPr/>
          </p:nvSpPr>
          <p:spPr bwMode="auto">
            <a:xfrm>
              <a:off x="8399463" y="5414963"/>
              <a:ext cx="342900" cy="2571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i="1">
                  <a:solidFill>
                    <a:srgbClr val="FF0000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ν</a:t>
              </a:r>
              <a:r>
                <a:rPr lang="en-US" i="1" baseline="-25000">
                  <a:solidFill>
                    <a:srgbClr val="FF0000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μ</a:t>
              </a:r>
            </a:p>
          </p:txBody>
        </p:sp>
        <p:cxnSp>
          <p:nvCxnSpPr>
            <p:cNvPr id="27" name="Straight Connector 77"/>
            <p:cNvCxnSpPr>
              <a:cxnSpLocks noChangeShapeType="1"/>
            </p:cNvCxnSpPr>
            <p:nvPr/>
          </p:nvCxnSpPr>
          <p:spPr bwMode="auto">
            <a:xfrm rot="10800000">
              <a:off x="8475663" y="4920398"/>
              <a:ext cx="136525" cy="158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</p:cxnSp>
        <p:sp>
          <p:nvSpPr>
            <p:cNvPr id="28" name="Line 65"/>
            <p:cNvSpPr>
              <a:spLocks noChangeShapeType="1"/>
            </p:cNvSpPr>
            <p:nvPr/>
          </p:nvSpPr>
          <p:spPr bwMode="auto">
            <a:xfrm flipV="1">
              <a:off x="1219200" y="6211888"/>
              <a:ext cx="4794250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lg" len="lg"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Box 86"/>
            <p:cNvSpPr txBox="1">
              <a:spLocks noChangeArrowheads="1"/>
            </p:cNvSpPr>
            <p:nvPr/>
          </p:nvSpPr>
          <p:spPr bwMode="auto">
            <a:xfrm>
              <a:off x="3203575" y="6257925"/>
              <a:ext cx="1039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dirty="0">
                  <a:latin typeface="Century Schoolbook"/>
                  <a:ea typeface="Century Schoolbook"/>
                  <a:cs typeface="Century Schoolbook"/>
                </a:rPr>
                <a:t>15 </a:t>
              </a:r>
              <a:r>
                <a:rPr lang="en-US" sz="1800" dirty="0" err="1">
                  <a:latin typeface="Century Schoolbook"/>
                  <a:ea typeface="Century Schoolbook"/>
                  <a:cs typeface="Century Schoolbook"/>
                </a:rPr>
                <a:t>m</a:t>
              </a:r>
              <a:endParaRPr lang="en-US" sz="1800" dirty="0">
                <a:latin typeface="Century Schoolbook"/>
                <a:ea typeface="Century Schoolbook"/>
                <a:cs typeface="Century Schoolbook"/>
              </a:endParaRPr>
            </a:p>
          </p:txBody>
        </p:sp>
        <p:sp>
          <p:nvSpPr>
            <p:cNvPr id="30" name="Line 65"/>
            <p:cNvSpPr>
              <a:spLocks noChangeShapeType="1"/>
            </p:cNvSpPr>
            <p:nvPr/>
          </p:nvSpPr>
          <p:spPr bwMode="auto">
            <a:xfrm flipV="1">
              <a:off x="6013450" y="6218238"/>
              <a:ext cx="636588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lg" len="lg"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Box 88"/>
            <p:cNvSpPr txBox="1">
              <a:spLocks noChangeArrowheads="1"/>
            </p:cNvSpPr>
            <p:nvPr/>
          </p:nvSpPr>
          <p:spPr bwMode="auto">
            <a:xfrm>
              <a:off x="5843588" y="6256338"/>
              <a:ext cx="10414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dirty="0">
                  <a:latin typeface="Century Schoolbook"/>
                  <a:ea typeface="Century Schoolbook"/>
                  <a:cs typeface="Century Schoolbook"/>
                </a:rPr>
                <a:t>30 </a:t>
              </a:r>
              <a:r>
                <a:rPr lang="en-US" sz="1800" dirty="0" err="1">
                  <a:latin typeface="Century Schoolbook"/>
                  <a:ea typeface="Century Schoolbook"/>
                  <a:cs typeface="Century Schoolbook"/>
                </a:rPr>
                <a:t>m</a:t>
              </a:r>
              <a:endParaRPr lang="en-US" sz="1800" dirty="0">
                <a:latin typeface="Century Schoolbook"/>
                <a:ea typeface="Century Schoolbook"/>
                <a:cs typeface="Century Schoolbook"/>
              </a:endParaRPr>
            </a:p>
          </p:txBody>
        </p:sp>
        <p:sp>
          <p:nvSpPr>
            <p:cNvPr id="32" name="Freeform 43"/>
            <p:cNvSpPr>
              <a:spLocks noChangeArrowheads="1"/>
            </p:cNvSpPr>
            <p:nvPr/>
          </p:nvSpPr>
          <p:spPr bwMode="auto">
            <a:xfrm>
              <a:off x="1306513" y="5233988"/>
              <a:ext cx="6323012" cy="317500"/>
            </a:xfrm>
            <a:custGeom>
              <a:avLst/>
              <a:gdLst>
                <a:gd name="T0" fmla="*/ 0 w 6322785"/>
                <a:gd name="T1" fmla="*/ 0 h 317501"/>
                <a:gd name="T2" fmla="*/ 1479703 w 6322785"/>
                <a:gd name="T3" fmla="*/ 281195 h 317501"/>
                <a:gd name="T4" fmla="*/ 4965631 w 6322785"/>
                <a:gd name="T5" fmla="*/ 217695 h 317501"/>
                <a:gd name="T6" fmla="*/ 6327325 w 6322785"/>
                <a:gd name="T7" fmla="*/ 181409 h 3175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22785"/>
                <a:gd name="T13" fmla="*/ 0 h 317501"/>
                <a:gd name="T14" fmla="*/ 6322785 w 6322785"/>
                <a:gd name="T15" fmla="*/ 317501 h 3175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22785" h="317501">
                  <a:moveTo>
                    <a:pt x="0" y="0"/>
                  </a:moveTo>
                  <a:cubicBezTo>
                    <a:pt x="325815" y="122464"/>
                    <a:pt x="651631" y="244929"/>
                    <a:pt x="1478643" y="281215"/>
                  </a:cubicBezTo>
                  <a:cubicBezTo>
                    <a:pt x="2305655" y="317501"/>
                    <a:pt x="4962071" y="217715"/>
                    <a:pt x="4962071" y="217715"/>
                  </a:cubicBezTo>
                  <a:lnTo>
                    <a:pt x="6322785" y="181429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3" name="Freeform 55"/>
            <p:cNvSpPr>
              <a:spLocks noChangeArrowheads="1"/>
            </p:cNvSpPr>
            <p:nvPr/>
          </p:nvSpPr>
          <p:spPr bwMode="auto">
            <a:xfrm>
              <a:off x="1316038" y="4154488"/>
              <a:ext cx="4598987" cy="1079500"/>
            </a:xfrm>
            <a:custGeom>
              <a:avLst/>
              <a:gdLst>
                <a:gd name="T0" fmla="*/ 0 w 4599214"/>
                <a:gd name="T1" fmla="*/ 1079500 h 1079500"/>
                <a:gd name="T2" fmla="*/ 3072174 w 4599214"/>
                <a:gd name="T3" fmla="*/ 752929 h 1079500"/>
                <a:gd name="T4" fmla="*/ 4594674 w 4599214"/>
                <a:gd name="T5" fmla="*/ 0 h 1079500"/>
                <a:gd name="T6" fmla="*/ 0 60000 65536"/>
                <a:gd name="T7" fmla="*/ 0 60000 65536"/>
                <a:gd name="T8" fmla="*/ 0 60000 65536"/>
                <a:gd name="T9" fmla="*/ 0 w 4599214"/>
                <a:gd name="T10" fmla="*/ 0 h 1079500"/>
                <a:gd name="T11" fmla="*/ 4599214 w 4599214"/>
                <a:gd name="T12" fmla="*/ 1079500 h 1079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99214" h="1079500">
                  <a:moveTo>
                    <a:pt x="0" y="1079500"/>
                  </a:moveTo>
                  <a:cubicBezTo>
                    <a:pt x="1154339" y="1006173"/>
                    <a:pt x="2308678" y="932846"/>
                    <a:pt x="3075214" y="752929"/>
                  </a:cubicBezTo>
                  <a:cubicBezTo>
                    <a:pt x="3841750" y="573012"/>
                    <a:pt x="4345214" y="122464"/>
                    <a:pt x="4599214" y="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4" name="Right Arrow 55"/>
            <p:cNvSpPr>
              <a:spLocks noChangeArrowheads="1"/>
            </p:cNvSpPr>
            <p:nvPr/>
          </p:nvSpPr>
          <p:spPr bwMode="auto">
            <a:xfrm>
              <a:off x="231775" y="5156200"/>
              <a:ext cx="771525" cy="173038"/>
            </a:xfrm>
            <a:prstGeom prst="rightArrow">
              <a:avLst>
                <a:gd name="adj1" fmla="val 50000"/>
                <a:gd name="adj2" fmla="val 4954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1751" y="5369777"/>
            <a:ext cx="106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GeV</a:t>
            </a:r>
            <a:r>
              <a:rPr lang="en-US" dirty="0" smtClean="0"/>
              <a:t> protons from MI</a:t>
            </a:r>
            <a:endParaRPr lang="en-US" dirty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4343400" y="1302241"/>
            <a:ext cx="4572000" cy="24315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Decay volume</a:t>
            </a:r>
          </a:p>
          <a:p>
            <a:pPr lvl="1"/>
            <a:r>
              <a:rPr lang="el-GR" dirty="0" smtClean="0"/>
              <a:t>π</a:t>
            </a:r>
            <a:r>
              <a:rPr lang="en-US" baseline="30000" dirty="0" smtClean="0"/>
              <a:t>+</a:t>
            </a:r>
            <a:r>
              <a:rPr lang="en-US" dirty="0" smtClean="0"/>
              <a:t> -&gt; µ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l-GR" dirty="0" smtClean="0"/>
              <a:t>ν</a:t>
            </a:r>
            <a:r>
              <a:rPr lang="el-GR" baseline="-25000" dirty="0" smtClean="0"/>
              <a:t>µ</a:t>
            </a:r>
            <a:r>
              <a:rPr lang="en-US" dirty="0" smtClean="0"/>
              <a:t>  </a:t>
            </a:r>
          </a:p>
          <a:p>
            <a:r>
              <a:rPr lang="en-US" dirty="0" smtClean="0"/>
              <a:t>Beam Absorber</a:t>
            </a:r>
          </a:p>
          <a:p>
            <a:pPr lvl="1"/>
            <a:r>
              <a:rPr lang="en-US" dirty="0" smtClean="0"/>
              <a:t>Absorb hadrons</a:t>
            </a:r>
          </a:p>
          <a:p>
            <a:r>
              <a:rPr lang="en-US" dirty="0" err="1" smtClean="0"/>
              <a:t>Muons</a:t>
            </a:r>
            <a:r>
              <a:rPr lang="en-US" dirty="0" smtClean="0"/>
              <a:t> range out in rock</a:t>
            </a:r>
          </a:p>
          <a:p>
            <a:pPr lvl="1"/>
            <a:r>
              <a:rPr lang="en-US" dirty="0" smtClean="0"/>
              <a:t>Neutrinos left</a:t>
            </a:r>
            <a:endParaRPr lang="en-US" dirty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152401" y="1289839"/>
            <a:ext cx="4572000" cy="2506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Primary proton beam on target</a:t>
            </a:r>
          </a:p>
          <a:p>
            <a:pPr lvl="1"/>
            <a:r>
              <a:rPr lang="en-US" dirty="0" smtClean="0"/>
              <a:t>Produce </a:t>
            </a:r>
            <a:r>
              <a:rPr lang="el-GR" dirty="0" smtClean="0"/>
              <a:t>π</a:t>
            </a:r>
            <a:r>
              <a:rPr lang="en-US" dirty="0" smtClean="0"/>
              <a:t>,K</a:t>
            </a:r>
          </a:p>
          <a:p>
            <a:r>
              <a:rPr lang="en-US" dirty="0" smtClean="0"/>
              <a:t>Magnetic focusing horns </a:t>
            </a:r>
          </a:p>
          <a:p>
            <a:pPr lvl="1"/>
            <a:r>
              <a:rPr lang="en-US" dirty="0" smtClean="0"/>
              <a:t>sign-select </a:t>
            </a:r>
            <a:r>
              <a:rPr lang="en-US" dirty="0" err="1" smtClean="0"/>
              <a:t>pions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42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 detectors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Content Placeholder 6" descr="04-0512-04D.hr.jpg"/>
          <p:cNvPicPr>
            <a:picLocks noGrp="1" noChangeAspect="1"/>
          </p:cNvPicPr>
          <p:nvPr>
            <p:ph idx="1"/>
          </p:nvPr>
        </p:nvPicPr>
        <p:blipFill>
          <a:blip r:embed="rId3"/>
          <a:srcRect l="19000" t="8000" r="28667" b="8000"/>
          <a:stretch>
            <a:fillRect/>
          </a:stretch>
        </p:blipFill>
        <p:spPr>
          <a:xfrm>
            <a:off x="152400" y="1295400"/>
            <a:ext cx="4842297" cy="5181600"/>
          </a:xfrm>
          <a:prstGeom prst="rect">
            <a:avLst/>
          </a:prstGeom>
        </p:spPr>
      </p:pic>
      <p:pic>
        <p:nvPicPr>
          <p:cNvPr id="9" name="Picture 8" descr="04-0502-07D.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605" y="1295400"/>
            <a:ext cx="3293949" cy="518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1961" y="3286035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kT</a:t>
            </a:r>
            <a:r>
              <a:rPr lang="en-US" dirty="0" smtClean="0"/>
              <a:t> Near Detector</a:t>
            </a:r>
          </a:p>
          <a:p>
            <a:r>
              <a:rPr lang="en-US" dirty="0" smtClean="0"/>
              <a:t>1 km from source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36579" y="29718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5.4 </a:t>
            </a:r>
            <a:r>
              <a:rPr lang="en-US" dirty="0" err="1" smtClean="0">
                <a:solidFill>
                  <a:schemeClr val="bg1"/>
                </a:solidFill>
              </a:rPr>
              <a:t>kT</a:t>
            </a:r>
            <a:r>
              <a:rPr lang="en-US" dirty="0" smtClean="0">
                <a:solidFill>
                  <a:schemeClr val="bg1"/>
                </a:solidFill>
              </a:rPr>
              <a:t> Far Detector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735 km from source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90800" y="1295400"/>
            <a:ext cx="5293479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Magnetized steel/scintillator tracking calorimeters</a:t>
            </a:r>
          </a:p>
          <a:p>
            <a:pPr lvl="1"/>
            <a:r>
              <a:rPr lang="en-US" dirty="0" smtClean="0"/>
              <a:t>1” steel plates</a:t>
            </a:r>
          </a:p>
          <a:p>
            <a:pPr lvl="1"/>
            <a:r>
              <a:rPr lang="en-US" dirty="0" smtClean="0"/>
              <a:t>1cm scintillator (4.1cm wide strips)</a:t>
            </a:r>
          </a:p>
          <a:p>
            <a:r>
              <a:rPr lang="en-US" dirty="0" smtClean="0"/>
              <a:t>Functionally </a:t>
            </a:r>
            <a:r>
              <a:rPr lang="en-US" dirty="0" err="1" smtClean="0"/>
              <a:t>eqivalent</a:t>
            </a:r>
            <a:endParaRPr lang="en-US" dirty="0" smtClean="0"/>
          </a:p>
          <a:p>
            <a:pPr lvl="1"/>
            <a:r>
              <a:rPr lang="en-US" dirty="0" smtClean="0"/>
              <a:t>Same materials</a:t>
            </a:r>
          </a:p>
          <a:p>
            <a:pPr lvl="1"/>
            <a:r>
              <a:rPr lang="en-US" dirty="0" smtClean="0"/>
              <a:t>Same segmentation</a:t>
            </a:r>
          </a:p>
          <a:p>
            <a:pPr lvl="1"/>
            <a:r>
              <a:rPr lang="en-US" dirty="0" smtClean="0"/>
              <a:t>Same mean B field (1.3 T)</a:t>
            </a:r>
          </a:p>
          <a:p>
            <a:pPr lvl="1"/>
            <a:r>
              <a:rPr lang="en-US" dirty="0" smtClean="0"/>
              <a:t>Many systematics cancel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068E-6 L -0.12309 -2.4606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2.46068E-6 L -0.1092 -2.46068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52636E-6 L 0.12951 0.0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6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46068E-6 L 0.14201 -2.4606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neutrino velocity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28600" y="4191000"/>
                <a:ext cx="4267200" cy="28194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Grade school: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0" dirty="0" smtClean="0">
                        <a:latin typeface="Cambria Math"/>
                      </a:rPr>
                      <m:t>speed</m:t>
                    </m:r>
                    <m:r>
                      <m:rPr>
                        <m:nor/>
                      </m:rPr>
                      <a:rPr lang="en-US" i="0" dirty="0" smtClean="0">
                        <a:latin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distance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time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/>
                  <a:t>Three detectors</a:t>
                </a:r>
              </a:p>
              <a:p>
                <a:pPr lvl="1"/>
                <a:r>
                  <a:rPr lang="en-US" dirty="0"/>
                  <a:t>Near and Far (neutrinos)</a:t>
                </a:r>
              </a:p>
              <a:p>
                <a:pPr lvl="1"/>
                <a:r>
                  <a:rPr lang="en-US" dirty="0"/>
                  <a:t>RWCM in </a:t>
                </a:r>
                <a:r>
                  <a:rPr lang="en-US" dirty="0" err="1"/>
                  <a:t>beamline</a:t>
                </a:r>
                <a:r>
                  <a:rPr lang="en-US" dirty="0"/>
                  <a:t> (protons)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4191000"/>
                <a:ext cx="4267200" cy="2819400"/>
              </a:xfrm>
              <a:blipFill rotWithShape="1">
                <a:blip r:embed="rId2"/>
                <a:stretch>
                  <a:fillRect l="-2286" t="-3247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6" name="Content Placeholder 1035"/>
          <p:cNvSpPr>
            <a:spLocks noGrp="1"/>
          </p:cNvSpPr>
          <p:nvPr>
            <p:ph sz="half" idx="2"/>
          </p:nvPr>
        </p:nvSpPr>
        <p:spPr>
          <a:xfrm>
            <a:off x="4648200" y="4191000"/>
            <a:ext cx="426720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But you can’t ever detect the same neutrino in each place</a:t>
            </a:r>
          </a:p>
          <a:p>
            <a:pPr lvl="1"/>
            <a:r>
              <a:rPr lang="en-US" dirty="0" smtClean="0"/>
              <a:t>Cross section very small</a:t>
            </a:r>
          </a:p>
          <a:p>
            <a:pPr lvl="1"/>
            <a:r>
              <a:rPr lang="en-US" dirty="0" smtClean="0"/>
              <a:t>Neutrino consumed in detection</a:t>
            </a: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09300" y="6629400"/>
            <a:ext cx="3439099" cy="200025"/>
          </a:xfrm>
        </p:spPr>
        <p:txBody>
          <a:bodyPr/>
          <a:lstStyle/>
          <a:p>
            <a:r>
              <a:rPr lang="pl-PL" smtClean="0"/>
              <a:t>IWAA 2012 - Phil Adamson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62150"/>
            <a:ext cx="773286" cy="1033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82" b="80830"/>
          <a:stretch/>
        </p:blipFill>
        <p:spPr>
          <a:xfrm>
            <a:off x="3792187" y="565537"/>
            <a:ext cx="1812089" cy="1253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14" y="1962150"/>
            <a:ext cx="773286" cy="10338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14" y="1962150"/>
            <a:ext cx="773286" cy="1033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15029"/>
            <a:ext cx="7407282" cy="711262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429000" y="3998509"/>
            <a:ext cx="3282243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58869" y="3669268"/>
            <a:ext cx="1202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9" idx="2"/>
          </p:cNvCxnSpPr>
          <p:nvPr/>
        </p:nvCxnSpPr>
        <p:spPr>
          <a:xfrm>
            <a:off x="1746957" y="2995954"/>
            <a:ext cx="0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2"/>
          </p:cNvCxnSpPr>
          <p:nvPr/>
        </p:nvCxnSpPr>
        <p:spPr>
          <a:xfrm>
            <a:off x="3434643" y="2995954"/>
            <a:ext cx="0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776157" y="2995954"/>
            <a:ext cx="0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9" idx="0"/>
          </p:cNvCxnSpPr>
          <p:nvPr/>
        </p:nvCxnSpPr>
        <p:spPr>
          <a:xfrm flipV="1">
            <a:off x="1746957" y="1600200"/>
            <a:ext cx="2642484" cy="36195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/>
          <p:cNvCxnSpPr>
            <a:stCxn id="15" idx="0"/>
          </p:cNvCxnSpPr>
          <p:nvPr/>
        </p:nvCxnSpPr>
        <p:spPr>
          <a:xfrm flipV="1">
            <a:off x="3434643" y="1600200"/>
            <a:ext cx="954798" cy="36195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/>
          <p:cNvCxnSpPr>
            <a:stCxn id="20" idx="0"/>
          </p:cNvCxnSpPr>
          <p:nvPr/>
        </p:nvCxnSpPr>
        <p:spPr>
          <a:xfrm flipH="1" flipV="1">
            <a:off x="4389441" y="1600200"/>
            <a:ext cx="2386716" cy="36195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extBox 1036"/>
          <p:cNvSpPr txBox="1"/>
          <p:nvPr/>
        </p:nvSpPr>
        <p:spPr>
          <a:xfrm>
            <a:off x="2418202" y="3654623"/>
            <a:ext cx="782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target</a:t>
            </a:r>
            <a:endParaRPr lang="en-US" sz="1400" dirty="0"/>
          </a:p>
        </p:txBody>
      </p:sp>
      <p:sp>
        <p:nvSpPr>
          <p:cNvPr id="1038" name="TextBox 1037"/>
          <p:cNvSpPr txBox="1"/>
          <p:nvPr/>
        </p:nvSpPr>
        <p:spPr>
          <a:xfrm>
            <a:off x="3190875" y="3381375"/>
            <a:ext cx="59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ND</a:t>
            </a:r>
            <a:endParaRPr lang="en-US" dirty="0"/>
          </a:p>
        </p:txBody>
      </p:sp>
      <p:sp>
        <p:nvSpPr>
          <p:cNvPr id="1039" name="TextBox 1038"/>
          <p:cNvSpPr txBox="1"/>
          <p:nvPr/>
        </p:nvSpPr>
        <p:spPr>
          <a:xfrm>
            <a:off x="6534150" y="339304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FD</a:t>
            </a:r>
            <a:endParaRPr lang="en-US" dirty="0"/>
          </a:p>
        </p:txBody>
      </p:sp>
      <p:cxnSp>
        <p:nvCxnSpPr>
          <p:cNvPr id="1041" name="Straight Arrow Connector 1040"/>
          <p:cNvCxnSpPr>
            <a:stCxn id="15" idx="3"/>
            <a:endCxn id="20" idx="1"/>
          </p:cNvCxnSpPr>
          <p:nvPr/>
        </p:nvCxnSpPr>
        <p:spPr>
          <a:xfrm>
            <a:off x="3821286" y="2479052"/>
            <a:ext cx="2568228" cy="0"/>
          </a:xfrm>
          <a:prstGeom prst="straightConnector1">
            <a:avLst/>
          </a:prstGeom>
          <a:ln w="19050">
            <a:solidFill>
              <a:schemeClr val="accent4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44" name="Diagram 1043"/>
          <p:cNvGraphicFramePr/>
          <p:nvPr>
            <p:extLst>
              <p:ext uri="{D42A27DB-BD31-4B8C-83A1-F6EECF244321}">
                <p14:modId xmlns:p14="http://schemas.microsoft.com/office/powerpoint/2010/main" val="2173756776"/>
              </p:ext>
            </p:extLst>
          </p:nvPr>
        </p:nvGraphicFramePr>
        <p:xfrm>
          <a:off x="4117621" y="2125853"/>
          <a:ext cx="1905000" cy="706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0" y="2742925"/>
            <a:ext cx="3579258" cy="2131172"/>
            <a:chOff x="4620620" y="4114800"/>
            <a:chExt cx="4286250" cy="2552131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52" b="9220"/>
            <a:stretch/>
          </p:blipFill>
          <p:spPr bwMode="auto">
            <a:xfrm>
              <a:off x="4620620" y="4114800"/>
              <a:ext cx="4286250" cy="2552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867400" y="60198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Ceramic break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28" idx="0"/>
            </p:cNvCxnSpPr>
            <p:nvPr/>
          </p:nvCxnSpPr>
          <p:spPr>
            <a:xfrm flipV="1">
              <a:off x="6667500" y="5410200"/>
              <a:ext cx="96246" cy="60960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14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580814"/>
            <a:ext cx="4811057" cy="323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 Beam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5257800" cy="2133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6 1.6 µs batches separated by ~100ns</a:t>
            </a:r>
          </a:p>
          <a:p>
            <a:r>
              <a:rPr lang="en-US" dirty="0" smtClean="0"/>
              <a:t>Each batch has 81 bunches</a:t>
            </a:r>
          </a:p>
          <a:p>
            <a:pPr lvl="1"/>
            <a:r>
              <a:rPr lang="en-US" dirty="0" smtClean="0"/>
              <a:t>Bunch spacing 18.83 ns</a:t>
            </a:r>
          </a:p>
          <a:p>
            <a:pPr lvl="1"/>
            <a:r>
              <a:rPr lang="en-US" dirty="0" smtClean="0"/>
              <a:t>Bunch sigma ~1 </a:t>
            </a:r>
            <a:r>
              <a:rPr lang="en-US" dirty="0" smtClean="0"/>
              <a:t>ns</a:t>
            </a:r>
          </a:p>
          <a:p>
            <a:pPr lvl="1"/>
            <a:r>
              <a:rPr lang="en-US" dirty="0" smtClean="0"/>
              <a:t>MINOS detectors can resolve this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7" y="1170850"/>
            <a:ext cx="3332089" cy="22581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543799" y="2680155"/>
            <a:ext cx="381001" cy="44404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7924800" y="2985248"/>
            <a:ext cx="838201" cy="318695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953000" y="2985248"/>
            <a:ext cx="2590800" cy="318695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43275"/>
            <a:ext cx="3895724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1219200" y="6400800"/>
            <a:ext cx="175260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00200" y="6334125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3.5 ns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67400" y="5200514"/>
            <a:ext cx="152400" cy="113361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3886200" y="3429000"/>
            <a:ext cx="2057400" cy="177151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5" idx="4"/>
          </p:cNvCxnSpPr>
          <p:nvPr/>
        </p:nvCxnSpPr>
        <p:spPr>
          <a:xfrm flipH="1" flipV="1">
            <a:off x="3886200" y="6172200"/>
            <a:ext cx="2057400" cy="16192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581900" y="4407932"/>
            <a:ext cx="34290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172200" y="4765343"/>
            <a:ext cx="121920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62700" y="4736067"/>
            <a:ext cx="129540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~100ns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5200" y="4038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18.83ns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7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Measuring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4191000"/>
            <a:ext cx="4267200" cy="2819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Absolute time was never a very interesting number</a:t>
            </a:r>
          </a:p>
          <a:p>
            <a:pPr lvl="1"/>
            <a:r>
              <a:rPr lang="en-US" dirty="0" smtClean="0"/>
              <a:t>Use time of expected beam at Far Detector to suppress background events from cosmic rays</a:t>
            </a:r>
          </a:p>
          <a:p>
            <a:pPr lvl="2"/>
            <a:r>
              <a:rPr lang="en-US" dirty="0" smtClean="0"/>
              <a:t>Beam spill is 10 µs long, so timing only has to be good to 1 </a:t>
            </a:r>
            <a:r>
              <a:rPr lang="en-US" dirty="0"/>
              <a:t>µs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036" name="Content Placeholder 1035"/>
          <p:cNvSpPr>
            <a:spLocks noGrp="1"/>
          </p:cNvSpPr>
          <p:nvPr>
            <p:ph sz="half" idx="2"/>
          </p:nvPr>
        </p:nvSpPr>
        <p:spPr>
          <a:xfrm>
            <a:off x="4648200" y="4191000"/>
            <a:ext cx="4267200" cy="2209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Relative timing between scintillator strips important for distinguishing upward &amp; downward-going </a:t>
            </a:r>
            <a:r>
              <a:rPr lang="en-US" dirty="0" err="1" smtClean="0"/>
              <a:t>muons</a:t>
            </a:r>
            <a:r>
              <a:rPr lang="en-US" dirty="0" smtClean="0"/>
              <a:t> from atmospheric neutrinos</a:t>
            </a: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09300" y="6629400"/>
            <a:ext cx="3439099" cy="200025"/>
          </a:xfrm>
        </p:spPr>
        <p:txBody>
          <a:bodyPr/>
          <a:lstStyle/>
          <a:p>
            <a:r>
              <a:rPr lang="pl-PL" smtClean="0"/>
              <a:t>IWAA 2012 - Phil Adamson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62150"/>
            <a:ext cx="773286" cy="1033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82" b="80830"/>
          <a:stretch/>
        </p:blipFill>
        <p:spPr>
          <a:xfrm>
            <a:off x="3792187" y="565537"/>
            <a:ext cx="1812089" cy="1253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14" y="1962150"/>
            <a:ext cx="773286" cy="10338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14" y="1962150"/>
            <a:ext cx="773286" cy="1033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15029"/>
            <a:ext cx="7407282" cy="711262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429000" y="3998509"/>
            <a:ext cx="3282243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58869" y="3669268"/>
            <a:ext cx="1202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9" idx="2"/>
          </p:cNvCxnSpPr>
          <p:nvPr/>
        </p:nvCxnSpPr>
        <p:spPr>
          <a:xfrm>
            <a:off x="1746957" y="2995954"/>
            <a:ext cx="0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2"/>
          </p:cNvCxnSpPr>
          <p:nvPr/>
        </p:nvCxnSpPr>
        <p:spPr>
          <a:xfrm>
            <a:off x="3434643" y="2995954"/>
            <a:ext cx="0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776157" y="2995954"/>
            <a:ext cx="0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9" idx="0"/>
          </p:cNvCxnSpPr>
          <p:nvPr/>
        </p:nvCxnSpPr>
        <p:spPr>
          <a:xfrm flipV="1">
            <a:off x="1746957" y="1600200"/>
            <a:ext cx="2642484" cy="36195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/>
          <p:cNvCxnSpPr>
            <a:stCxn id="15" idx="0"/>
          </p:cNvCxnSpPr>
          <p:nvPr/>
        </p:nvCxnSpPr>
        <p:spPr>
          <a:xfrm flipV="1">
            <a:off x="3434643" y="1600200"/>
            <a:ext cx="954798" cy="36195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/>
          <p:cNvCxnSpPr>
            <a:stCxn id="20" idx="0"/>
          </p:cNvCxnSpPr>
          <p:nvPr/>
        </p:nvCxnSpPr>
        <p:spPr>
          <a:xfrm flipH="1" flipV="1">
            <a:off x="4389441" y="1600200"/>
            <a:ext cx="2386716" cy="36195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extBox 1036"/>
          <p:cNvSpPr txBox="1"/>
          <p:nvPr/>
        </p:nvSpPr>
        <p:spPr>
          <a:xfrm>
            <a:off x="2418202" y="3654623"/>
            <a:ext cx="782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target</a:t>
            </a:r>
            <a:endParaRPr lang="en-US" sz="1400" dirty="0"/>
          </a:p>
        </p:txBody>
      </p:sp>
      <p:sp>
        <p:nvSpPr>
          <p:cNvPr id="1038" name="TextBox 1037"/>
          <p:cNvSpPr txBox="1"/>
          <p:nvPr/>
        </p:nvSpPr>
        <p:spPr>
          <a:xfrm>
            <a:off x="3190875" y="3381375"/>
            <a:ext cx="59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ND</a:t>
            </a:r>
            <a:endParaRPr lang="en-US" dirty="0"/>
          </a:p>
        </p:txBody>
      </p:sp>
      <p:sp>
        <p:nvSpPr>
          <p:cNvPr id="1039" name="TextBox 1038"/>
          <p:cNvSpPr txBox="1"/>
          <p:nvPr/>
        </p:nvSpPr>
        <p:spPr>
          <a:xfrm>
            <a:off x="6534150" y="339304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FD</a:t>
            </a:r>
            <a:endParaRPr lang="en-US" dirty="0"/>
          </a:p>
        </p:txBody>
      </p:sp>
      <p:cxnSp>
        <p:nvCxnSpPr>
          <p:cNvPr id="1041" name="Straight Arrow Connector 1040"/>
          <p:cNvCxnSpPr>
            <a:stCxn id="15" idx="3"/>
            <a:endCxn id="20" idx="1"/>
          </p:cNvCxnSpPr>
          <p:nvPr/>
        </p:nvCxnSpPr>
        <p:spPr>
          <a:xfrm>
            <a:off x="3821286" y="2479052"/>
            <a:ext cx="2568228" cy="0"/>
          </a:xfrm>
          <a:prstGeom prst="straightConnector1">
            <a:avLst/>
          </a:prstGeom>
          <a:ln w="19050">
            <a:solidFill>
              <a:schemeClr val="accent4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44" name="Diagram 1043"/>
          <p:cNvGraphicFramePr/>
          <p:nvPr>
            <p:extLst>
              <p:ext uri="{D42A27DB-BD31-4B8C-83A1-F6EECF244321}">
                <p14:modId xmlns:p14="http://schemas.microsoft.com/office/powerpoint/2010/main" val="3883681158"/>
              </p:ext>
            </p:extLst>
          </p:nvPr>
        </p:nvGraphicFramePr>
        <p:xfrm>
          <a:off x="4117621" y="2125853"/>
          <a:ext cx="1905000" cy="706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913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Telling the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Divide time measurement into 2 parts</a:t>
            </a:r>
          </a:p>
          <a:p>
            <a:pPr lvl="1"/>
            <a:r>
              <a:rPr lang="en-US" dirty="0" smtClean="0"/>
              <a:t>Time with respect to local clock</a:t>
            </a:r>
          </a:p>
          <a:p>
            <a:pPr lvl="2"/>
            <a:r>
              <a:rPr lang="en-US" dirty="0" smtClean="0"/>
              <a:t>Beam structure</a:t>
            </a:r>
          </a:p>
          <a:p>
            <a:pPr lvl="2"/>
            <a:r>
              <a:rPr lang="en-US" dirty="0" smtClean="0"/>
              <a:t>Electronics</a:t>
            </a:r>
          </a:p>
          <a:p>
            <a:pPr lvl="3"/>
            <a:r>
              <a:rPr lang="en-US" dirty="0" smtClean="0"/>
              <a:t>Accuracy</a:t>
            </a:r>
          </a:p>
          <a:p>
            <a:pPr lvl="3"/>
            <a:r>
              <a:rPr lang="en-US" dirty="0" smtClean="0"/>
              <a:t>Quantization</a:t>
            </a:r>
          </a:p>
          <a:p>
            <a:pPr lvl="2"/>
            <a:r>
              <a:rPr lang="en-US" dirty="0" smtClean="0"/>
              <a:t>Detector Latency</a:t>
            </a:r>
          </a:p>
          <a:p>
            <a:pPr lvl="2"/>
            <a:r>
              <a:rPr lang="en-US" dirty="0" smtClean="0"/>
              <a:t>Quality of local clock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Transferring time between two detector sites</a:t>
            </a:r>
          </a:p>
          <a:p>
            <a:pPr lvl="1"/>
            <a:r>
              <a:rPr lang="en-US" dirty="0" smtClean="0"/>
              <a:t>“Routine” for time labs</a:t>
            </a:r>
          </a:p>
          <a:p>
            <a:pPr lvl="2"/>
            <a:r>
              <a:rPr lang="en-US" dirty="0" smtClean="0"/>
              <a:t>Steve </a:t>
            </a:r>
            <a:r>
              <a:rPr lang="en-US" dirty="0" err="1" smtClean="0"/>
              <a:t>Jefferts</a:t>
            </a:r>
            <a:r>
              <a:rPr lang="en-US" dirty="0" smtClean="0"/>
              <a:t>, Stephen Mitchell talks</a:t>
            </a:r>
          </a:p>
          <a:p>
            <a:pPr lvl="1"/>
            <a:r>
              <a:rPr lang="en-US" dirty="0" smtClean="0"/>
              <a:t>TWTT over </a:t>
            </a:r>
            <a:r>
              <a:rPr lang="en-US" dirty="0" err="1" smtClean="0"/>
              <a:t>fibre</a:t>
            </a:r>
            <a:r>
              <a:rPr lang="en-US" dirty="0" smtClean="0"/>
              <a:t> (MI60 to ND, surface to ground)</a:t>
            </a:r>
          </a:p>
          <a:p>
            <a:pPr lvl="1"/>
            <a:r>
              <a:rPr lang="en-US" dirty="0" smtClean="0"/>
              <a:t>TWSTT</a:t>
            </a:r>
          </a:p>
          <a:p>
            <a:pPr lvl="1"/>
            <a:r>
              <a:rPr lang="en-US" dirty="0" smtClean="0"/>
              <a:t>GPS</a:t>
            </a:r>
            <a:r>
              <a:rPr lang="en-US" dirty="0"/>
              <a:t> </a:t>
            </a:r>
            <a:r>
              <a:rPr lang="en-US" dirty="0" smtClean="0"/>
              <a:t>(PPP or Common View)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905"/>
            <a:ext cx="9144000" cy="102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70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GPS System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Good enough for background rejection</a:t>
            </a:r>
          </a:p>
          <a:p>
            <a:pPr lvl="1"/>
            <a:r>
              <a:rPr lang="en-US" dirty="0" smtClean="0"/>
              <a:t>But not for time of flight</a:t>
            </a:r>
          </a:p>
          <a:p>
            <a:r>
              <a:rPr lang="en-US" dirty="0" smtClean="0"/>
              <a:t>GPS has a random-but-stable offset with respect to UTC</a:t>
            </a:r>
          </a:p>
          <a:p>
            <a:pPr lvl="1"/>
            <a:r>
              <a:rPr lang="en-US" dirty="0" smtClean="0"/>
              <a:t>Changes with each power cycle</a:t>
            </a:r>
          </a:p>
          <a:p>
            <a:pPr lvl="1"/>
            <a:r>
              <a:rPr lang="en-US" dirty="0" smtClean="0"/>
              <a:t>RMS 60 ns</a:t>
            </a:r>
          </a:p>
          <a:p>
            <a:r>
              <a:rPr lang="en-US" dirty="0" smtClean="0"/>
              <a:t>See next talks for something better than this!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IWAA 2012 - Phil Adamson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startpoints_t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504" y="3886200"/>
            <a:ext cx="3908225" cy="2646841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693136" y="6328410"/>
            <a:ext cx="609600" cy="5212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F96A1F-258E-814A-83E8-9C28F1A23610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834504" y="1271779"/>
            <a:ext cx="3915049" cy="2655033"/>
            <a:chOff x="846755" y="2008746"/>
            <a:chExt cx="3866801" cy="2622313"/>
          </a:xfrm>
        </p:grpSpPr>
        <p:pic>
          <p:nvPicPr>
            <p:cNvPr id="7" name="Picture 6" descr="ttp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755" y="2008746"/>
              <a:ext cx="3866801" cy="262231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1543" y="2233077"/>
              <a:ext cx="22725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Intentional Power Cycles </a:t>
              </a:r>
            </a:p>
            <a:p>
              <a:r>
                <a:rPr lang="en-US" sz="1400" dirty="0" smtClean="0"/>
                <a:t>of GPS receiver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49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OS - TOF -Phase 2 - 2012-1-25">
  <a:themeElements>
    <a:clrScheme name="Phil-NOvA">
      <a:dk1>
        <a:srgbClr val="121252"/>
      </a:dk1>
      <a:lt1>
        <a:sysClr val="window" lastClr="FFFFFF"/>
      </a:lt1>
      <a:dk2>
        <a:srgbClr val="1F497D"/>
      </a:dk2>
      <a:lt2>
        <a:srgbClr val="C6C6F2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MINOS - TOF -Phase 2 - 2012-1-25</Template>
  <TotalTime>1047</TotalTime>
  <Words>809</Words>
  <Application>Microsoft Office PowerPoint</Application>
  <PresentationFormat>On-screen Show (4:3)</PresentationFormat>
  <Paragraphs>176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Bitstream Vera Sans</vt:lpstr>
      <vt:lpstr>Century Schoolbook</vt:lpstr>
      <vt:lpstr>FermiLgo</vt:lpstr>
      <vt:lpstr>Calibri</vt:lpstr>
      <vt:lpstr>Cambria Math</vt:lpstr>
      <vt:lpstr>Times New Roman</vt:lpstr>
      <vt:lpstr>MINOS - TOF -Phase 2 - 2012-1-25</vt:lpstr>
      <vt:lpstr>Neutrino Time of Flight measurements (with MINOS)</vt:lpstr>
      <vt:lpstr>Back Story</vt:lpstr>
      <vt:lpstr>A neutrino beam</vt:lpstr>
      <vt:lpstr>MINOS detectors</vt:lpstr>
      <vt:lpstr>Measuring neutrino velocity</vt:lpstr>
      <vt:lpstr>MINOS Beam structure</vt:lpstr>
      <vt:lpstr>Measuring time</vt:lpstr>
      <vt:lpstr>Telling the time</vt:lpstr>
      <vt:lpstr>Old GPS System</vt:lpstr>
      <vt:lpstr>Detector latency</vt:lpstr>
      <vt:lpstr>Auxiliary Detector</vt:lpstr>
      <vt:lpstr>Latency measurement at FD</vt:lpstr>
      <vt:lpstr>Measuring distance</vt:lpstr>
      <vt:lpstr>Summary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 Time of Flight measurements (with MINOS)</dc:title>
  <dc:creator>Phil Adamson</dc:creator>
  <cp:lastModifiedBy>Phil Adamson</cp:lastModifiedBy>
  <cp:revision>21</cp:revision>
  <dcterms:created xsi:type="dcterms:W3CDTF">2012-09-11T19:53:44Z</dcterms:created>
  <dcterms:modified xsi:type="dcterms:W3CDTF">2012-09-12T13:20:56Z</dcterms:modified>
</cp:coreProperties>
</file>