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51" r:id="rId2"/>
    <p:sldId id="339" r:id="rId3"/>
    <p:sldId id="328" r:id="rId4"/>
    <p:sldId id="375" r:id="rId5"/>
    <p:sldId id="373" r:id="rId6"/>
    <p:sldId id="353" r:id="rId7"/>
    <p:sldId id="283" r:id="rId8"/>
    <p:sldId id="357" r:id="rId9"/>
    <p:sldId id="374" r:id="rId10"/>
    <p:sldId id="326" r:id="rId11"/>
    <p:sldId id="377" r:id="rId12"/>
    <p:sldId id="330" r:id="rId13"/>
    <p:sldId id="308" r:id="rId14"/>
    <p:sldId id="338" r:id="rId15"/>
    <p:sldId id="368" r:id="rId16"/>
    <p:sldId id="363" r:id="rId17"/>
    <p:sldId id="364" r:id="rId18"/>
    <p:sldId id="365" r:id="rId19"/>
    <p:sldId id="366" r:id="rId20"/>
    <p:sldId id="354" r:id="rId21"/>
    <p:sldId id="367" r:id="rId22"/>
    <p:sldId id="359" r:id="rId23"/>
    <p:sldId id="358" r:id="rId24"/>
    <p:sldId id="314" r:id="rId25"/>
    <p:sldId id="376" r:id="rId26"/>
    <p:sldId id="356" r:id="rId27"/>
    <p:sldId id="361" r:id="rId28"/>
    <p:sldId id="371" r:id="rId29"/>
    <p:sldId id="372" r:id="rId3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073" autoAdjust="0"/>
  </p:normalViewPr>
  <p:slideViewPr>
    <p:cSldViewPr snapToGrid="0">
      <p:cViewPr varScale="1">
        <p:scale>
          <a:sx n="68" d="100"/>
          <a:sy n="68" d="100"/>
        </p:scale>
        <p:origin x="-61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Deflection function of radius [mm]</a:t>
            </a:r>
          </a:p>
        </c:rich>
      </c:tx>
      <c:layout>
        <c:manualLayout>
          <c:xMode val="edge"/>
          <c:yMode val="edge"/>
          <c:x val="0.12631860750567214"/>
          <c:y val="7.833646582440149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'Circular Plate deflection'!$L$3:$M$3</c:f>
              <c:strCache>
                <c:ptCount val="1"/>
                <c:pt idx="0">
                  <c:v>Supported Edges</c:v>
                </c:pt>
              </c:strCache>
            </c:strRef>
          </c:tx>
          <c:marker>
            <c:symbol val="none"/>
          </c:marker>
          <c:xVal>
            <c:numRef>
              <c:f>'Circular Plate deflection'!$K$5:$K$55</c:f>
              <c:numCache>
                <c:formatCode>General</c:formatCode>
                <c:ptCount val="51"/>
                <c:pt idx="0">
                  <c:v>-31.5</c:v>
                </c:pt>
                <c:pt idx="1">
                  <c:v>-30.24</c:v>
                </c:pt>
                <c:pt idx="2">
                  <c:v>-28.98</c:v>
                </c:pt>
                <c:pt idx="3">
                  <c:v>-27.72</c:v>
                </c:pt>
                <c:pt idx="4">
                  <c:v>-26.46</c:v>
                </c:pt>
                <c:pt idx="5">
                  <c:v>-25.2</c:v>
                </c:pt>
                <c:pt idx="6">
                  <c:v>-23.94</c:v>
                </c:pt>
                <c:pt idx="7">
                  <c:v>-22.68</c:v>
                </c:pt>
                <c:pt idx="8">
                  <c:v>-21.42</c:v>
                </c:pt>
                <c:pt idx="9">
                  <c:v>-20.16</c:v>
                </c:pt>
                <c:pt idx="10">
                  <c:v>-18.899999999999999</c:v>
                </c:pt>
                <c:pt idx="11">
                  <c:v>-17.64</c:v>
                </c:pt>
                <c:pt idx="12">
                  <c:v>-16.380000000000003</c:v>
                </c:pt>
                <c:pt idx="13">
                  <c:v>-15.120000000000001</c:v>
                </c:pt>
                <c:pt idx="14">
                  <c:v>-13.86</c:v>
                </c:pt>
                <c:pt idx="15">
                  <c:v>-12.600000000000001</c:v>
                </c:pt>
                <c:pt idx="16">
                  <c:v>-11.34</c:v>
                </c:pt>
                <c:pt idx="17">
                  <c:v>-10.079999999999998</c:v>
                </c:pt>
                <c:pt idx="18">
                  <c:v>-8.82</c:v>
                </c:pt>
                <c:pt idx="19">
                  <c:v>-7.5599999999999987</c:v>
                </c:pt>
                <c:pt idx="20">
                  <c:v>-6.2999999999999972</c:v>
                </c:pt>
                <c:pt idx="21">
                  <c:v>-5.0400000000000027</c:v>
                </c:pt>
                <c:pt idx="22">
                  <c:v>-3.7800000000000011</c:v>
                </c:pt>
                <c:pt idx="23">
                  <c:v>-2.5199999999999996</c:v>
                </c:pt>
                <c:pt idx="24">
                  <c:v>-1.2600000000000016</c:v>
                </c:pt>
                <c:pt idx="25">
                  <c:v>0</c:v>
                </c:pt>
                <c:pt idx="26">
                  <c:v>1.259999999999998</c:v>
                </c:pt>
                <c:pt idx="27">
                  <c:v>2.5200000000000031</c:v>
                </c:pt>
                <c:pt idx="28">
                  <c:v>3.7800000000000011</c:v>
                </c:pt>
                <c:pt idx="29">
                  <c:v>5.0399999999999991</c:v>
                </c:pt>
                <c:pt idx="30">
                  <c:v>6.2999999999999972</c:v>
                </c:pt>
                <c:pt idx="31">
                  <c:v>7.5600000000000023</c:v>
                </c:pt>
                <c:pt idx="32">
                  <c:v>8.82</c:v>
                </c:pt>
                <c:pt idx="33">
                  <c:v>10.080000000000005</c:v>
                </c:pt>
                <c:pt idx="34">
                  <c:v>11.340000000000003</c:v>
                </c:pt>
                <c:pt idx="35">
                  <c:v>12.599999999999994</c:v>
                </c:pt>
                <c:pt idx="36">
                  <c:v>13.86</c:v>
                </c:pt>
                <c:pt idx="37">
                  <c:v>15.119999999999997</c:v>
                </c:pt>
                <c:pt idx="38">
                  <c:v>16.380000000000003</c:v>
                </c:pt>
                <c:pt idx="39">
                  <c:v>17.64</c:v>
                </c:pt>
                <c:pt idx="40">
                  <c:v>18.900000000000006</c:v>
                </c:pt>
                <c:pt idx="41">
                  <c:v>20.159999999999997</c:v>
                </c:pt>
                <c:pt idx="42">
                  <c:v>21.419999999999995</c:v>
                </c:pt>
                <c:pt idx="43">
                  <c:v>22.68</c:v>
                </c:pt>
                <c:pt idx="44">
                  <c:v>23.939999999999998</c:v>
                </c:pt>
                <c:pt idx="45">
                  <c:v>25.200000000000003</c:v>
                </c:pt>
                <c:pt idx="46">
                  <c:v>26.46</c:v>
                </c:pt>
                <c:pt idx="47">
                  <c:v>27.72</c:v>
                </c:pt>
                <c:pt idx="48">
                  <c:v>28.979999999999997</c:v>
                </c:pt>
                <c:pt idx="49">
                  <c:v>30.240000000000002</c:v>
                </c:pt>
                <c:pt idx="50">
                  <c:v>31.5</c:v>
                </c:pt>
              </c:numCache>
            </c:numRef>
          </c:xVal>
          <c:yVal>
            <c:numRef>
              <c:f>'Circular Plate deflection'!$L$5:$L$55</c:f>
              <c:numCache>
                <c:formatCode>General</c:formatCode>
                <c:ptCount val="51"/>
                <c:pt idx="0">
                  <c:v>0</c:v>
                </c:pt>
                <c:pt idx="1">
                  <c:v>-1.6555443842741907E-3</c:v>
                </c:pt>
                <c:pt idx="2">
                  <c:v>-3.3150077418334723E-3</c:v>
                </c:pt>
                <c:pt idx="3">
                  <c:v>-4.9694535459954055E-3</c:v>
                </c:pt>
                <c:pt idx="4">
                  <c:v>-6.6103255478087014E-3</c:v>
                </c:pt>
                <c:pt idx="5">
                  <c:v>-8.2294477760532694E-3</c:v>
                </c:pt>
                <c:pt idx="6">
                  <c:v>-9.8190245372401543E-3</c:v>
                </c:pt>
                <c:pt idx="7">
                  <c:v>-1.1371640415611596E-2</c:v>
                </c:pt>
                <c:pt idx="8">
                  <c:v>-1.2880260273140978E-2</c:v>
                </c:pt>
                <c:pt idx="9">
                  <c:v>-1.4338229249532878E-2</c:v>
                </c:pt>
                <c:pt idx="10">
                  <c:v>-1.5739272762223019E-2</c:v>
                </c:pt>
                <c:pt idx="11">
                  <c:v>-1.7077496506378294E-2</c:v>
                </c:pt>
                <c:pt idx="12">
                  <c:v>-1.8347386454896777E-2</c:v>
                </c:pt>
                <c:pt idx="13">
                  <c:v>-1.9543808858407709E-2</c:v>
                </c:pt>
                <c:pt idx="14">
                  <c:v>-2.0662010245271485E-2</c:v>
                </c:pt>
                <c:pt idx="15">
                  <c:v>-2.1697617421579673E-2</c:v>
                </c:pt>
                <c:pt idx="16">
                  <c:v>-2.2646637471155015E-2</c:v>
                </c:pt>
                <c:pt idx="17">
                  <c:v>-2.3505457755551414E-2</c:v>
                </c:pt>
                <c:pt idx="18">
                  <c:v>-2.427084591405395E-2</c:v>
                </c:pt>
                <c:pt idx="19">
                  <c:v>-2.4939949863678854E-2</c:v>
                </c:pt>
                <c:pt idx="20">
                  <c:v>-2.5510297799173545E-2</c:v>
                </c:pt>
                <c:pt idx="21">
                  <c:v>-2.5979798193016594E-2</c:v>
                </c:pt>
                <c:pt idx="22">
                  <c:v>-2.634673979541775E-2</c:v>
                </c:pt>
                <c:pt idx="23">
                  <c:v>-2.6609791634317925E-2</c:v>
                </c:pt>
                <c:pt idx="24">
                  <c:v>-2.6768003015389195E-2</c:v>
                </c:pt>
                <c:pt idx="25">
                  <c:v>-2.6820803522034815E-2</c:v>
                </c:pt>
                <c:pt idx="26">
                  <c:v>-2.6768003015389195E-2</c:v>
                </c:pt>
                <c:pt idx="27">
                  <c:v>-2.6609791634317925E-2</c:v>
                </c:pt>
                <c:pt idx="28">
                  <c:v>-2.634673979541775E-2</c:v>
                </c:pt>
                <c:pt idx="29">
                  <c:v>-2.5979798193016598E-2</c:v>
                </c:pt>
                <c:pt idx="30">
                  <c:v>-2.5510297799173545E-2</c:v>
                </c:pt>
                <c:pt idx="31">
                  <c:v>-2.4939949863678854E-2</c:v>
                </c:pt>
                <c:pt idx="32">
                  <c:v>-2.427084591405395E-2</c:v>
                </c:pt>
                <c:pt idx="33">
                  <c:v>-2.350545775555141E-2</c:v>
                </c:pt>
                <c:pt idx="34">
                  <c:v>-2.2646637471155012E-2</c:v>
                </c:pt>
                <c:pt idx="35">
                  <c:v>-2.1697617421579676E-2</c:v>
                </c:pt>
                <c:pt idx="36">
                  <c:v>-2.0662010245271485E-2</c:v>
                </c:pt>
                <c:pt idx="37">
                  <c:v>-1.9543808858407712E-2</c:v>
                </c:pt>
                <c:pt idx="38">
                  <c:v>-1.8347386454896777E-2</c:v>
                </c:pt>
                <c:pt idx="39">
                  <c:v>-1.7077496506378294E-2</c:v>
                </c:pt>
                <c:pt idx="40">
                  <c:v>-1.5739272762223009E-2</c:v>
                </c:pt>
                <c:pt idx="41">
                  <c:v>-1.433822924953288E-2</c:v>
                </c:pt>
                <c:pt idx="42">
                  <c:v>-1.2880260273140988E-2</c:v>
                </c:pt>
                <c:pt idx="43">
                  <c:v>-1.1371640415611596E-2</c:v>
                </c:pt>
                <c:pt idx="44">
                  <c:v>-9.8190245372401577E-3</c:v>
                </c:pt>
                <c:pt idx="45">
                  <c:v>-8.2294477760532642E-3</c:v>
                </c:pt>
                <c:pt idx="46">
                  <c:v>-6.6103255478087014E-3</c:v>
                </c:pt>
                <c:pt idx="47">
                  <c:v>-4.9694535459954055E-3</c:v>
                </c:pt>
                <c:pt idx="48">
                  <c:v>-3.315007741833481E-3</c:v>
                </c:pt>
                <c:pt idx="49">
                  <c:v>-1.6555443842741933E-3</c:v>
                </c:pt>
                <c:pt idx="5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374976"/>
        <c:axId val="99376512"/>
      </c:scatterChart>
      <c:valAx>
        <c:axId val="993749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99376512"/>
        <c:crosses val="autoZero"/>
        <c:crossBetween val="midCat"/>
      </c:valAx>
      <c:valAx>
        <c:axId val="993765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937497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2533026543121895"/>
          <c:y val="0.83372894639449069"/>
          <c:w val="0.54933946913756215"/>
          <c:h val="8.3326560379672426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Slope function of radius [deg]</a:t>
            </a:r>
          </a:p>
        </c:rich>
      </c:tx>
      <c:layout>
        <c:manualLayout>
          <c:xMode val="edge"/>
          <c:yMode val="edge"/>
          <c:x val="0.14365103090603892"/>
          <c:y val="9.121479432141220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'Circular Plate deflection'!$L$3:$M$3</c:f>
              <c:strCache>
                <c:ptCount val="1"/>
                <c:pt idx="0">
                  <c:v>Supported Edges</c:v>
                </c:pt>
              </c:strCache>
            </c:strRef>
          </c:tx>
          <c:marker>
            <c:symbol val="none"/>
          </c:marker>
          <c:xVal>
            <c:numRef>
              <c:f>'Circular Plate deflection'!$K$5:$K$55</c:f>
              <c:numCache>
                <c:formatCode>General</c:formatCode>
                <c:ptCount val="51"/>
                <c:pt idx="0">
                  <c:v>-31.5</c:v>
                </c:pt>
                <c:pt idx="1">
                  <c:v>-30.24</c:v>
                </c:pt>
                <c:pt idx="2">
                  <c:v>-28.98</c:v>
                </c:pt>
                <c:pt idx="3">
                  <c:v>-27.72</c:v>
                </c:pt>
                <c:pt idx="4">
                  <c:v>-26.46</c:v>
                </c:pt>
                <c:pt idx="5">
                  <c:v>-25.2</c:v>
                </c:pt>
                <c:pt idx="6">
                  <c:v>-23.94</c:v>
                </c:pt>
                <c:pt idx="7">
                  <c:v>-22.68</c:v>
                </c:pt>
                <c:pt idx="8">
                  <c:v>-21.42</c:v>
                </c:pt>
                <c:pt idx="9">
                  <c:v>-20.16</c:v>
                </c:pt>
                <c:pt idx="10">
                  <c:v>-18.899999999999999</c:v>
                </c:pt>
                <c:pt idx="11">
                  <c:v>-17.64</c:v>
                </c:pt>
                <c:pt idx="12">
                  <c:v>-16.380000000000003</c:v>
                </c:pt>
                <c:pt idx="13">
                  <c:v>-15.120000000000001</c:v>
                </c:pt>
                <c:pt idx="14">
                  <c:v>-13.86</c:v>
                </c:pt>
                <c:pt idx="15">
                  <c:v>-12.600000000000001</c:v>
                </c:pt>
                <c:pt idx="16">
                  <c:v>-11.34</c:v>
                </c:pt>
                <c:pt idx="17">
                  <c:v>-10.079999999999998</c:v>
                </c:pt>
                <c:pt idx="18">
                  <c:v>-8.82</c:v>
                </c:pt>
                <c:pt idx="19">
                  <c:v>-7.5599999999999987</c:v>
                </c:pt>
                <c:pt idx="20">
                  <c:v>-6.2999999999999972</c:v>
                </c:pt>
                <c:pt idx="21">
                  <c:v>-5.0400000000000027</c:v>
                </c:pt>
                <c:pt idx="22">
                  <c:v>-3.7800000000000011</c:v>
                </c:pt>
                <c:pt idx="23">
                  <c:v>-2.5199999999999996</c:v>
                </c:pt>
                <c:pt idx="24">
                  <c:v>-1.2600000000000016</c:v>
                </c:pt>
                <c:pt idx="25">
                  <c:v>0</c:v>
                </c:pt>
                <c:pt idx="26">
                  <c:v>1.259999999999998</c:v>
                </c:pt>
                <c:pt idx="27">
                  <c:v>2.5200000000000031</c:v>
                </c:pt>
                <c:pt idx="28">
                  <c:v>3.7800000000000011</c:v>
                </c:pt>
                <c:pt idx="29">
                  <c:v>5.0399999999999991</c:v>
                </c:pt>
                <c:pt idx="30">
                  <c:v>6.2999999999999972</c:v>
                </c:pt>
                <c:pt idx="31">
                  <c:v>7.5600000000000023</c:v>
                </c:pt>
                <c:pt idx="32">
                  <c:v>8.82</c:v>
                </c:pt>
                <c:pt idx="33">
                  <c:v>10.080000000000005</c:v>
                </c:pt>
                <c:pt idx="34">
                  <c:v>11.340000000000003</c:v>
                </c:pt>
                <c:pt idx="35">
                  <c:v>12.599999999999994</c:v>
                </c:pt>
                <c:pt idx="36">
                  <c:v>13.86</c:v>
                </c:pt>
                <c:pt idx="37">
                  <c:v>15.119999999999997</c:v>
                </c:pt>
                <c:pt idx="38">
                  <c:v>16.380000000000003</c:v>
                </c:pt>
                <c:pt idx="39">
                  <c:v>17.64</c:v>
                </c:pt>
                <c:pt idx="40">
                  <c:v>18.900000000000006</c:v>
                </c:pt>
                <c:pt idx="41">
                  <c:v>20.159999999999997</c:v>
                </c:pt>
                <c:pt idx="42">
                  <c:v>21.419999999999995</c:v>
                </c:pt>
                <c:pt idx="43">
                  <c:v>22.68</c:v>
                </c:pt>
                <c:pt idx="44">
                  <c:v>23.939999999999998</c:v>
                </c:pt>
                <c:pt idx="45">
                  <c:v>25.200000000000003</c:v>
                </c:pt>
                <c:pt idx="46">
                  <c:v>26.46</c:v>
                </c:pt>
                <c:pt idx="47">
                  <c:v>27.72</c:v>
                </c:pt>
                <c:pt idx="48">
                  <c:v>28.979999999999997</c:v>
                </c:pt>
                <c:pt idx="49">
                  <c:v>30.240000000000002</c:v>
                </c:pt>
                <c:pt idx="50">
                  <c:v>31.5</c:v>
                </c:pt>
              </c:numCache>
            </c:numRef>
          </c:xVal>
          <c:yVal>
            <c:numRef>
              <c:f>'Circular Plate deflection'!$M$5:$M$55</c:f>
              <c:numCache>
                <c:formatCode>General</c:formatCode>
                <c:ptCount val="51"/>
                <c:pt idx="0">
                  <c:v>-7.5091491627451018E-2</c:v>
                </c:pt>
                <c:pt idx="1">
                  <c:v>-7.547884357786204E-2</c:v>
                </c:pt>
                <c:pt idx="2">
                  <c:v>-7.5450969616169927E-2</c:v>
                </c:pt>
                <c:pt idx="3">
                  <c:v>-7.5025170822045642E-2</c:v>
                </c:pt>
                <c:pt idx="4">
                  <c:v>-7.4218748275160132E-2</c:v>
                </c:pt>
                <c:pt idx="5">
                  <c:v>-7.3049003055184344E-2</c:v>
                </c:pt>
                <c:pt idx="6">
                  <c:v>-7.1533236241789269E-2</c:v>
                </c:pt>
                <c:pt idx="7">
                  <c:v>-6.9688748914645854E-2</c:v>
                </c:pt>
                <c:pt idx="8">
                  <c:v>-6.7532842153425088E-2</c:v>
                </c:pt>
                <c:pt idx="9">
                  <c:v>-6.5082817037797919E-2</c:v>
                </c:pt>
                <c:pt idx="10">
                  <c:v>-6.2355974647435322E-2</c:v>
                </c:pt>
                <c:pt idx="11">
                  <c:v>-5.936961606200826E-2</c:v>
                </c:pt>
                <c:pt idx="12">
                  <c:v>-5.6141042361187658E-2</c:v>
                </c:pt>
                <c:pt idx="13">
                  <c:v>-5.2687554624644542E-2</c:v>
                </c:pt>
                <c:pt idx="14">
                  <c:v>-4.9026453932049838E-2</c:v>
                </c:pt>
                <c:pt idx="15">
                  <c:v>-4.5175041363074535E-2</c:v>
                </c:pt>
                <c:pt idx="16">
                  <c:v>-4.1150617997389574E-2</c:v>
                </c:pt>
                <c:pt idx="17">
                  <c:v>-3.6970484914665917E-2</c:v>
                </c:pt>
                <c:pt idx="18">
                  <c:v>-3.2651943194574568E-2</c:v>
                </c:pt>
                <c:pt idx="19">
                  <c:v>-2.8212293916786448E-2</c:v>
                </c:pt>
                <c:pt idx="20">
                  <c:v>-2.3668838160972542E-2</c:v>
                </c:pt>
                <c:pt idx="21">
                  <c:v>-1.9038877006803845E-2</c:v>
                </c:pt>
                <c:pt idx="22">
                  <c:v>-1.4339711533951256E-2</c:v>
                </c:pt>
                <c:pt idx="23">
                  <c:v>-9.5886428220857724E-3</c:v>
                </c:pt>
                <c:pt idx="24">
                  <c:v>-4.8029719508783765E-3</c:v>
                </c:pt>
                <c:pt idx="25">
                  <c:v>0</c:v>
                </c:pt>
                <c:pt idx="26">
                  <c:v>4.8029719508783627E-3</c:v>
                </c:pt>
                <c:pt idx="27">
                  <c:v>9.588642822085788E-3</c:v>
                </c:pt>
                <c:pt idx="28">
                  <c:v>1.4339711533951256E-2</c:v>
                </c:pt>
                <c:pt idx="29">
                  <c:v>1.9038877006803831E-2</c:v>
                </c:pt>
                <c:pt idx="30">
                  <c:v>2.3668838160972542E-2</c:v>
                </c:pt>
                <c:pt idx="31">
                  <c:v>2.8212293916786462E-2</c:v>
                </c:pt>
                <c:pt idx="32">
                  <c:v>3.2651943194574568E-2</c:v>
                </c:pt>
                <c:pt idx="33">
                  <c:v>3.6970484914665952E-2</c:v>
                </c:pt>
                <c:pt idx="34">
                  <c:v>4.1150617997389574E-2</c:v>
                </c:pt>
                <c:pt idx="35">
                  <c:v>4.5175041363074507E-2</c:v>
                </c:pt>
                <c:pt idx="36">
                  <c:v>4.9026453932049838E-2</c:v>
                </c:pt>
                <c:pt idx="37">
                  <c:v>5.2687554624644535E-2</c:v>
                </c:pt>
                <c:pt idx="38">
                  <c:v>5.6141042361187658E-2</c:v>
                </c:pt>
                <c:pt idx="39">
                  <c:v>5.936961606200826E-2</c:v>
                </c:pt>
                <c:pt idx="40">
                  <c:v>6.2355974647435322E-2</c:v>
                </c:pt>
                <c:pt idx="41">
                  <c:v>6.5082817037797919E-2</c:v>
                </c:pt>
                <c:pt idx="42">
                  <c:v>6.7532842153425088E-2</c:v>
                </c:pt>
                <c:pt idx="43">
                  <c:v>6.9688748914645854E-2</c:v>
                </c:pt>
                <c:pt idx="44">
                  <c:v>7.1533236241789269E-2</c:v>
                </c:pt>
                <c:pt idx="45">
                  <c:v>7.3049003055184344E-2</c:v>
                </c:pt>
                <c:pt idx="46">
                  <c:v>7.4218748275160132E-2</c:v>
                </c:pt>
                <c:pt idx="47">
                  <c:v>7.5025170822045642E-2</c:v>
                </c:pt>
                <c:pt idx="48">
                  <c:v>7.5450969616169955E-2</c:v>
                </c:pt>
                <c:pt idx="49">
                  <c:v>7.5478843577862068E-2</c:v>
                </c:pt>
                <c:pt idx="50">
                  <c:v>7.5091491627451018E-2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392896"/>
        <c:axId val="43537536"/>
      </c:scatterChart>
      <c:valAx>
        <c:axId val="9939289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43537536"/>
        <c:crosses val="autoZero"/>
        <c:crossBetween val="midCat"/>
      </c:valAx>
      <c:valAx>
        <c:axId val="435375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9392896"/>
        <c:crosses val="autoZero"/>
        <c:crossBetween val="midCat"/>
        <c:majorUnit val="4.0000000000000008E-2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239299008773832E-2"/>
          <c:y val="0.12759327315528307"/>
          <c:w val="0.92199130838392462"/>
          <c:h val="0.70096160027859988"/>
        </c:manualLayout>
      </c:layout>
      <c:scatterChart>
        <c:scatterStyle val="lineMarker"/>
        <c:varyColors val="0"/>
        <c:ser>
          <c:idx val="0"/>
          <c:order val="0"/>
          <c:tx>
            <c:v>X Mvt (mm)</c:v>
          </c:tx>
          <c:spPr>
            <a:ln w="28575">
              <a:noFill/>
            </a:ln>
          </c:spPr>
          <c:xVal>
            <c:numRef>
              <c:f>'1. Translating Window data'!$A$4:$A$22</c:f>
              <c:numCache>
                <c:formatCode>General</c:formatCode>
                <c:ptCount val="19"/>
                <c:pt idx="0">
                  <c:v>18</c:v>
                </c:pt>
                <c:pt idx="1">
                  <c:v>16</c:v>
                </c:pt>
                <c:pt idx="2">
                  <c:v>14</c:v>
                </c:pt>
                <c:pt idx="3">
                  <c:v>12</c:v>
                </c:pt>
                <c:pt idx="4">
                  <c:v>10</c:v>
                </c:pt>
                <c:pt idx="5">
                  <c:v>8</c:v>
                </c:pt>
                <c:pt idx="6">
                  <c:v>6</c:v>
                </c:pt>
                <c:pt idx="7">
                  <c:v>4</c:v>
                </c:pt>
                <c:pt idx="8">
                  <c:v>2</c:v>
                </c:pt>
                <c:pt idx="9">
                  <c:v>0</c:v>
                </c:pt>
                <c:pt idx="10">
                  <c:v>-2</c:v>
                </c:pt>
                <c:pt idx="11">
                  <c:v>-4</c:v>
                </c:pt>
                <c:pt idx="12">
                  <c:v>-6</c:v>
                </c:pt>
                <c:pt idx="13">
                  <c:v>-8</c:v>
                </c:pt>
                <c:pt idx="14">
                  <c:v>-10</c:v>
                </c:pt>
                <c:pt idx="15">
                  <c:v>-12</c:v>
                </c:pt>
                <c:pt idx="16">
                  <c:v>-14</c:v>
                </c:pt>
                <c:pt idx="17">
                  <c:v>-16</c:v>
                </c:pt>
                <c:pt idx="18">
                  <c:v>-18</c:v>
                </c:pt>
              </c:numCache>
            </c:numRef>
          </c:xVal>
          <c:yVal>
            <c:numRef>
              <c:f>'1. Translating Window data'!$O$4:$O$22</c:f>
              <c:numCache>
                <c:formatCode>0.000</c:formatCode>
                <c:ptCount val="19"/>
                <c:pt idx="0">
                  <c:v>-3.5168219252099675E-3</c:v>
                </c:pt>
                <c:pt idx="1">
                  <c:v>-7.2217091940061096E-3</c:v>
                </c:pt>
                <c:pt idx="2">
                  <c:v>-6.525867422716658E-3</c:v>
                </c:pt>
                <c:pt idx="3">
                  <c:v>-4.8520858647265186E-3</c:v>
                </c:pt>
                <c:pt idx="4">
                  <c:v>-6.2813824760397097E-3</c:v>
                </c:pt>
                <c:pt idx="5">
                  <c:v>-9.1775887673861689E-3</c:v>
                </c:pt>
                <c:pt idx="6">
                  <c:v>-1.0475239638196854E-2</c:v>
                </c:pt>
                <c:pt idx="7">
                  <c:v>-1.0663304981783028E-2</c:v>
                </c:pt>
                <c:pt idx="8">
                  <c:v>-8.9895234237857835E-3</c:v>
                </c:pt>
                <c:pt idx="9">
                  <c:v>-2.858593222640593E-3</c:v>
                </c:pt>
                <c:pt idx="10">
                  <c:v>-4.776859727279259E-3</c:v>
                </c:pt>
                <c:pt idx="11">
                  <c:v>-5.5479276360230756E-3</c:v>
                </c:pt>
                <c:pt idx="12">
                  <c:v>-5.8676387201330726E-3</c:v>
                </c:pt>
                <c:pt idx="13">
                  <c:v>-1.0719724584902224E-3</c:v>
                </c:pt>
                <c:pt idx="14">
                  <c:v>-3.4604023221334046E-3</c:v>
                </c:pt>
                <c:pt idx="15">
                  <c:v>-3.6860807344467617E-3</c:v>
                </c:pt>
                <c:pt idx="16">
                  <c:v>-4.8896989334537011E-3</c:v>
                </c:pt>
                <c:pt idx="17">
                  <c:v>-1.21114081274456E-2</c:v>
                </c:pt>
                <c:pt idx="18">
                  <c:v>-1.4010868097756202E-2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75232"/>
        <c:axId val="42976768"/>
      </c:scatterChart>
      <c:valAx>
        <c:axId val="4297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976768"/>
        <c:crosses val="autoZero"/>
        <c:crossBetween val="midCat"/>
      </c:valAx>
      <c:valAx>
        <c:axId val="42976768"/>
        <c:scaling>
          <c:orientation val="minMax"/>
        </c:scaling>
        <c:delete val="0"/>
        <c:axPos val="l"/>
        <c:majorGridlines/>
        <c:numFmt formatCode="0.000" sourceLinked="1"/>
        <c:majorTickMark val="out"/>
        <c:minorTickMark val="none"/>
        <c:tickLblPos val="nextTo"/>
        <c:crossAx val="429752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0.06279</cdr:x>
      <cdr:y>0.13406</cdr:y>
    </cdr:from>
    <cdr:to>
      <cdr:x>0.06279</cdr:x>
      <cdr:y>0.90485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280092" y="563471"/>
          <a:ext cx="0" cy="323972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0.16528</cdr:x>
      <cdr:y>0.13406</cdr:y>
    </cdr:from>
    <cdr:to>
      <cdr:x>0.16528</cdr:x>
      <cdr:y>0.90485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737292" y="563471"/>
          <a:ext cx="0" cy="323972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0.84858</cdr:x>
      <cdr:y>0.13406</cdr:y>
    </cdr:from>
    <cdr:to>
      <cdr:x>0.84858</cdr:x>
      <cdr:y>0.91415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3785292" y="563471"/>
          <a:ext cx="0" cy="327880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0.95107</cdr:x>
      <cdr:y>0.13406</cdr:y>
    </cdr:from>
    <cdr:to>
      <cdr:x>0.95107</cdr:x>
      <cdr:y>0.91032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4242492" y="563471"/>
          <a:ext cx="0" cy="326268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E054B-13D8-4144-BFA8-5B54B7472702}" type="datetimeFigureOut">
              <a:rPr lang="en-GB" smtClean="0"/>
              <a:t>11/09/2012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0AB7D-E7FB-4C5E-B922-412090012F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8728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A27600-4971-416B-BD42-7E7FC116436B}" type="datetimeFigureOut">
              <a:rPr lang="en-GB" smtClean="0"/>
              <a:t>11/09/2012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CE305A8-185F-4F79-8AE6-3E9B28115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787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305A8-185F-4F79-8AE6-3E9B281158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12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305A8-185F-4F79-8AE6-3E9B281158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12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305A8-185F-4F79-8AE6-3E9B281158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2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5B7B9-F1B6-4177-A0A9-707D5F404E3F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5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6404-46DE-4148-86A4-75B8C455E643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2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23D5-8DAB-4C04-8BFD-9DADE1227D1C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6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46CB-C03D-4A46-A9E0-1A53759A8FA0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0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2F08-C8F9-4E36-B879-17A3CDBD0306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4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D8A9A-E16D-462E-84E8-CDDCE801F6F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7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83924-A8A3-4F74-A22B-15F6D72BC3F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0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FF5EB-F1AC-4FF0-9978-4AC8BBE990CF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4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AFE5A-7640-450A-A833-5C286C5FD452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5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F5A92-2D01-4CEF-8EB6-E88C57487BC9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7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FC54-183F-4B94-86DA-21E07741AC01}" type="slidenum">
              <a:rPr 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1694D-0078-4B97-B26B-5F411B3FE4FB}" type="slidenum">
              <a:rPr 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3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://www.opensourceinstrument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ignment.hep.brandeis.edu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0999" y="639961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3833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IWAA 2012 -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Fermilab</a:t>
            </a: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September 2012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082" y="2552058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cap="all" dirty="0"/>
              <a:t>HIE </a:t>
            </a:r>
            <a:r>
              <a:rPr lang="en-GB" sz="2800" b="1" cap="all" dirty="0" smtClean="0"/>
              <a:t>ISOLDE</a:t>
            </a:r>
          </a:p>
          <a:p>
            <a:pPr algn="ctr"/>
            <a:endParaRPr lang="en-GB" b="1" cap="all" dirty="0" smtClean="0"/>
          </a:p>
          <a:p>
            <a:pPr algn="ctr"/>
            <a:r>
              <a:rPr lang="en-GB" sz="2800" b="1" cap="all" dirty="0" smtClean="0"/>
              <a:t>Alignment </a:t>
            </a:r>
            <a:r>
              <a:rPr lang="en-GB" sz="2800" b="1" cap="all" dirty="0"/>
              <a:t>and Monitoring System</a:t>
            </a:r>
          </a:p>
          <a:p>
            <a:pPr algn="ctr"/>
            <a:r>
              <a:rPr lang="en-GB" sz="2800" b="1" cap="all" dirty="0"/>
              <a:t>Technical Design and Project Status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35203" y="4673874"/>
            <a:ext cx="41546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latin typeface="Calibri" pitchFamily="34" charset="0"/>
                <a:cs typeface="Calibri" pitchFamily="34" charset="0"/>
              </a:rPr>
              <a:t>Jean-Christophe Gayde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	BE/ABP-SU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Guillaume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Kautzmann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		BE/ABP-SU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Sebastian Waniorek		BE/ABP-SU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34320"/>
            <a:ext cx="2133600" cy="290946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34320"/>
            <a:ext cx="2895600" cy="30077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HIE ISOLDE Alignment System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34320"/>
            <a:ext cx="2133600" cy="310606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56185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0" y="19126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Viewports</a:t>
            </a:r>
            <a:endParaRPr lang="fr-CH" sz="28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4572000" y="1508437"/>
            <a:ext cx="417842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003366"/>
                </a:solidFill>
              </a:rPr>
              <a:t>Atmosphere / Vacuum interface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sz="1000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3366"/>
                </a:solidFill>
              </a:rPr>
              <a:t>Parallel plates </a:t>
            </a:r>
            <a:r>
              <a:rPr lang="en-US" dirty="0" smtClean="0">
                <a:solidFill>
                  <a:srgbClr val="003366"/>
                </a:solidFill>
              </a:rPr>
              <a:t>window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sz="1000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66"/>
                </a:solidFill>
              </a:rPr>
              <a:t>Viewports at CM </a:t>
            </a:r>
            <a:r>
              <a:rPr lang="en-US" dirty="0">
                <a:solidFill>
                  <a:srgbClr val="003366"/>
                </a:solidFill>
              </a:rPr>
              <a:t>e</a:t>
            </a:r>
            <a:r>
              <a:rPr lang="en-US" dirty="0" smtClean="0">
                <a:solidFill>
                  <a:srgbClr val="003366"/>
                </a:solidFill>
              </a:rPr>
              <a:t>nds (off the shelf)</a:t>
            </a:r>
          </a:p>
        </p:txBody>
      </p:sp>
      <p:pic>
        <p:nvPicPr>
          <p:cNvPr id="2050" name="Picture 2" descr="G:\Support\SurveyingEng\Photogrm\Work\ISOLDE\HIE-ISOLDE\Photos\Images diverses\Ebauche cible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99" y="3468914"/>
            <a:ext cx="4588300" cy="268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py of Picture 00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1484784"/>
            <a:ext cx="3971712" cy="3039854"/>
          </a:xfrm>
          <a:prstGeom prst="rect">
            <a:avLst/>
          </a:prstGeom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79511" y="4725144"/>
            <a:ext cx="392803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003366"/>
                </a:solidFill>
              </a:rPr>
              <a:t>Study of viewport effects on BCAM observations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sz="1000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3366"/>
                </a:solidFill>
              </a:rPr>
              <a:t>Viewport </a:t>
            </a:r>
            <a:r>
              <a:rPr lang="en-US" dirty="0" smtClean="0">
                <a:solidFill>
                  <a:srgbClr val="003366"/>
                </a:solidFill>
              </a:rPr>
              <a:t>6.55 </a:t>
            </a:r>
            <a:r>
              <a:rPr lang="en-US" dirty="0">
                <a:solidFill>
                  <a:srgbClr val="003366"/>
                </a:solidFill>
              </a:rPr>
              <a:t>mm </a:t>
            </a:r>
            <a:r>
              <a:rPr lang="en-US" dirty="0" smtClean="0">
                <a:solidFill>
                  <a:srgbClr val="003366"/>
                </a:solidFill>
              </a:rPr>
              <a:t>thick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sz="1000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66"/>
                </a:solidFill>
              </a:rPr>
              <a:t>3 opt. quality classes tested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40185"/>
            <a:ext cx="2133600" cy="26398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40185"/>
            <a:ext cx="2895600" cy="263981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40185"/>
            <a:ext cx="2133600" cy="263981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1" y="1092338"/>
            <a:ext cx="67313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Wedge angle and wedge angle effect evaluation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439000" y="652261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</a:t>
            </a:r>
            <a:r>
              <a:rPr lang="fr-CH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fr-CH" sz="28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Wedge</a:t>
            </a: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Angle</a:t>
            </a:r>
            <a:endParaRPr lang="pl-PL" sz="20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777058"/>
              </p:ext>
            </p:extLst>
          </p:nvPr>
        </p:nvGraphicFramePr>
        <p:xfrm>
          <a:off x="323527" y="4665692"/>
          <a:ext cx="4687814" cy="1799069"/>
        </p:xfrm>
        <a:graphic>
          <a:graphicData uri="http://schemas.openxmlformats.org/drawingml/2006/table">
            <a:tbl>
              <a:tblPr/>
              <a:tblGrid>
                <a:gridCol w="641223"/>
                <a:gridCol w="1380260"/>
                <a:gridCol w="956401"/>
                <a:gridCol w="854965"/>
                <a:gridCol w="854965"/>
              </a:tblGrid>
              <a:tr h="7795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Window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Given wedge angle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GB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</a:t>
                      </a:r>
                      <a:r>
                        <a:rPr lang="en-GB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  <a:r>
                        <a:rPr lang="en-GB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from window’s technical</a:t>
                      </a:r>
                      <a:r>
                        <a:rPr lang="en-GB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data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Wedge angle observed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GB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</a:t>
                      </a:r>
                      <a:r>
                        <a:rPr lang="en-GB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  <a:r>
                        <a:rPr lang="en-GB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Influence on target at 1m (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Influence on target at 2m (</a:t>
                      </a:r>
                      <a:r>
                        <a:rPr lang="en-GB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79512" y="2132856"/>
            <a:ext cx="8740262" cy="2515017"/>
            <a:chOff x="-7424" y="1922095"/>
            <a:chExt cx="8740262" cy="2515017"/>
          </a:xfrm>
        </p:grpSpPr>
        <p:pic>
          <p:nvPicPr>
            <p:cNvPr id="14" name="Picture 13" descr="cercles.jpg"/>
            <p:cNvPicPr/>
            <p:nvPr/>
          </p:nvPicPr>
          <p:blipFill rotWithShape="1">
            <a:blip r:embed="rId4" cstate="print"/>
            <a:srcRect l="6694" t="5308" r="6350" b="53210"/>
            <a:stretch/>
          </p:blipFill>
          <p:spPr>
            <a:xfrm>
              <a:off x="-7424" y="2199094"/>
              <a:ext cx="4435407" cy="2238018"/>
            </a:xfrm>
            <a:prstGeom prst="rect">
              <a:avLst/>
            </a:prstGeom>
          </p:spPr>
        </p:pic>
        <p:pic>
          <p:nvPicPr>
            <p:cNvPr id="13" name="Picture 12" descr="cercles.jpg"/>
            <p:cNvPicPr/>
            <p:nvPr/>
          </p:nvPicPr>
          <p:blipFill rotWithShape="1">
            <a:blip r:embed="rId4" cstate="print"/>
            <a:srcRect l="7903" t="52803" r="6139" b="6419"/>
            <a:stretch/>
          </p:blipFill>
          <p:spPr>
            <a:xfrm>
              <a:off x="4355976" y="2199094"/>
              <a:ext cx="4376862" cy="223801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31157" y="1957409"/>
              <a:ext cx="14383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solidFill>
                    <a:srgbClr val="000000"/>
                  </a:solidFill>
                </a:rPr>
                <a:t>Window A,1 (</a:t>
              </a:r>
              <a:r>
                <a:rPr lang="en-GB" sz="1200" dirty="0" err="1" smtClean="0">
                  <a:solidFill>
                    <a:srgbClr val="000000"/>
                  </a:solidFill>
                </a:rPr>
                <a:t>micr</a:t>
              </a:r>
              <a:r>
                <a:rPr lang="en-GB" sz="1200" dirty="0" smtClean="0">
                  <a:solidFill>
                    <a:srgbClr val="000000"/>
                  </a:solidFill>
                </a:rPr>
                <a:t>)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99792" y="1951843"/>
              <a:ext cx="14383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solidFill>
                    <a:srgbClr val="000000"/>
                  </a:solidFill>
                </a:rPr>
                <a:t>Window A,2 (</a:t>
              </a:r>
              <a:r>
                <a:rPr lang="en-GB" sz="1200" dirty="0" err="1" smtClean="0">
                  <a:solidFill>
                    <a:srgbClr val="000000"/>
                  </a:solidFill>
                </a:rPr>
                <a:t>micr</a:t>
              </a:r>
              <a:r>
                <a:rPr lang="en-GB" sz="1200" dirty="0" smtClean="0">
                  <a:solidFill>
                    <a:srgbClr val="000000"/>
                  </a:solidFill>
                </a:rPr>
                <a:t>)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16016" y="1932515"/>
              <a:ext cx="14383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solidFill>
                    <a:srgbClr val="000000"/>
                  </a:solidFill>
                </a:rPr>
                <a:t>Window B (</a:t>
              </a:r>
              <a:r>
                <a:rPr lang="en-GB" sz="1200" dirty="0" err="1" smtClean="0">
                  <a:solidFill>
                    <a:srgbClr val="000000"/>
                  </a:solidFill>
                </a:rPr>
                <a:t>micr</a:t>
              </a:r>
              <a:r>
                <a:rPr lang="en-GB" sz="1200" dirty="0" smtClean="0">
                  <a:solidFill>
                    <a:srgbClr val="000000"/>
                  </a:solidFill>
                </a:rPr>
                <a:t>)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07468" y="1922095"/>
              <a:ext cx="143839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 smtClean="0">
                  <a:solidFill>
                    <a:srgbClr val="000000"/>
                  </a:solidFill>
                </a:rPr>
                <a:t>Window C (</a:t>
              </a:r>
              <a:r>
                <a:rPr lang="en-GB" sz="1200" dirty="0" err="1" smtClean="0">
                  <a:solidFill>
                    <a:srgbClr val="000000"/>
                  </a:solidFill>
                </a:rPr>
                <a:t>micr</a:t>
              </a:r>
              <a:r>
                <a:rPr lang="en-GB" sz="1200" dirty="0" smtClean="0">
                  <a:solidFill>
                    <a:srgbClr val="000000"/>
                  </a:solidFill>
                </a:rPr>
                <a:t>)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55715" y="4916747"/>
            <a:ext cx="3269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FF0000"/>
                </a:solidFill>
              </a:rPr>
              <a:t>In red: measurements on the CCD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1400" dirty="0" smtClean="0">
                <a:solidFill>
                  <a:srgbClr val="0070C0"/>
                </a:solidFill>
              </a:rPr>
              <a:t>In </a:t>
            </a:r>
            <a:r>
              <a:rPr lang="fr-CH" sz="1400" dirty="0" err="1" smtClean="0">
                <a:solidFill>
                  <a:srgbClr val="0070C0"/>
                </a:solidFill>
              </a:rPr>
              <a:t>blue</a:t>
            </a:r>
            <a:r>
              <a:rPr lang="fr-CH" sz="1400" dirty="0" smtClean="0">
                <a:solidFill>
                  <a:srgbClr val="0070C0"/>
                </a:solidFill>
              </a:rPr>
              <a:t>: best fit </a:t>
            </a:r>
            <a:r>
              <a:rPr lang="fr-CH" sz="1400" dirty="0" err="1" smtClean="0">
                <a:solidFill>
                  <a:srgbClr val="0070C0"/>
                </a:solidFill>
              </a:rPr>
              <a:t>circle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0067" y="5666282"/>
            <a:ext cx="3960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10 </a:t>
            </a:r>
            <a:r>
              <a:rPr lang="en-US" sz="1600" dirty="0" err="1">
                <a:solidFill>
                  <a:srgbClr val="003366"/>
                </a:solidFill>
              </a:rPr>
              <a:t>microrad</a:t>
            </a:r>
            <a:r>
              <a:rPr lang="en-US" sz="1600" dirty="0">
                <a:solidFill>
                  <a:srgbClr val="003366"/>
                </a:solidFill>
              </a:rPr>
              <a:t> wedge angle acceptable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Viewports better </a:t>
            </a:r>
            <a:r>
              <a:rPr lang="en-US" sz="1600" dirty="0">
                <a:solidFill>
                  <a:srgbClr val="003366"/>
                </a:solidFill>
              </a:rPr>
              <a:t>than manufacturer data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81745" y="1548081"/>
            <a:ext cx="90471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b="1" i="1" u="sng" dirty="0" smtClean="0">
                <a:solidFill>
                  <a:srgbClr val="003366"/>
                </a:solidFill>
              </a:rPr>
              <a:t>Principle</a:t>
            </a:r>
            <a:r>
              <a:rPr lang="en-US" sz="1600" b="1" i="1" dirty="0" smtClean="0">
                <a:solidFill>
                  <a:srgbClr val="003366"/>
                </a:solidFill>
              </a:rPr>
              <a:t>: </a:t>
            </a:r>
            <a:r>
              <a:rPr lang="en-US" sz="1600" dirty="0" smtClean="0">
                <a:solidFill>
                  <a:srgbClr val="003366"/>
                </a:solidFill>
              </a:rPr>
              <a:t>Measure a fix point through the window </a:t>
            </a:r>
            <a:r>
              <a:rPr lang="en-US" sz="1600" dirty="0" smtClean="0">
                <a:solidFill>
                  <a:srgbClr val="003366"/>
                </a:solidFill>
                <a:sym typeface="Wingdings" pitchFamily="2" charset="2"/>
              </a:rPr>
              <a:t> Rotation of the window around the main axis  Observation of the point image coordinate change  Calculation of the wedge angle</a:t>
            </a:r>
            <a:endParaRPr lang="en-US" sz="1600" dirty="0" smtClean="0">
              <a:solidFill>
                <a:srgbClr val="0033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26102" y="4573019"/>
            <a:ext cx="2013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i="1" dirty="0" smtClean="0"/>
              <a:t>Tests: Nicolas </a:t>
            </a:r>
            <a:r>
              <a:rPr lang="fr-FR" sz="1400" i="1" dirty="0" err="1" smtClean="0"/>
              <a:t>Gauthé</a:t>
            </a:r>
            <a:endParaRPr lang="en-GB" sz="1400" i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535505"/>
            <a:ext cx="2133600" cy="286207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535505"/>
            <a:ext cx="2895600" cy="286207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535505"/>
            <a:ext cx="2133600" cy="286207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04" y="1378058"/>
            <a:ext cx="4873611" cy="3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25413" y="1905327"/>
            <a:ext cx="4297453" cy="2522004"/>
            <a:chOff x="107496" y="843609"/>
            <a:chExt cx="7364186" cy="4509678"/>
          </a:xfrm>
        </p:grpSpPr>
        <p:pic>
          <p:nvPicPr>
            <p:cNvPr id="20" name="Picture 19" descr="G:\Support\SurveyingEng\Photogrm\Work\ISOLDE\HIE-ISOLDE\Photos\20111125_Test_Bord_Fenetre\IMG_046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77" r="-2237" b="7975"/>
            <a:stretch/>
          </p:blipFill>
          <p:spPr bwMode="auto">
            <a:xfrm>
              <a:off x="461282" y="843609"/>
              <a:ext cx="7010400" cy="3921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717096" y="1066978"/>
              <a:ext cx="1981200" cy="3276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5365296" y="2514778"/>
              <a:ext cx="990600" cy="2133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6451146" y="2438578"/>
              <a:ext cx="571500" cy="14478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Straight Arrow Connector 24"/>
            <p:cNvCxnSpPr>
              <a:stCxn id="22" idx="2"/>
            </p:cNvCxnSpPr>
            <p:nvPr/>
          </p:nvCxnSpPr>
          <p:spPr>
            <a:xfrm>
              <a:off x="1707696" y="4343578"/>
              <a:ext cx="0" cy="609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60596" y="4632049"/>
              <a:ext cx="0" cy="3211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755946" y="3886378"/>
              <a:ext cx="0" cy="1066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07496" y="4891622"/>
              <a:ext cx="35487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 dirty="0" smtClean="0"/>
                <a:t>Optical </a:t>
              </a:r>
              <a:r>
                <a:rPr lang="en-GB" sz="1200" dirty="0" err="1" smtClean="0"/>
                <a:t>fiber</a:t>
              </a:r>
              <a:r>
                <a:rPr lang="en-GB" sz="1200" dirty="0" smtClean="0"/>
                <a:t> attached to a Coordinate-measuring machine controlled with an interferometer</a:t>
              </a:r>
              <a:endParaRPr lang="en-US" sz="1400" dirty="0" smtClean="0"/>
            </a:p>
          </p:txBody>
        </p:sp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3751488" y="4876978"/>
              <a:ext cx="2604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 dirty="0"/>
                <a:t>W</a:t>
              </a:r>
              <a:r>
                <a:rPr lang="en-GB" sz="1200" dirty="0" smtClean="0"/>
                <a:t>indow mounted on a theodolite (rotation) and a translating holder</a:t>
              </a:r>
              <a:endParaRPr lang="en-GB" sz="1200" dirty="0"/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6120492" y="4983954"/>
              <a:ext cx="1232807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200" dirty="0" smtClean="0"/>
                <a:t>BCAM W0226</a:t>
              </a:r>
              <a:endParaRPr lang="en-GB" sz="1200" dirty="0"/>
            </a:p>
          </p:txBody>
        </p:sp>
      </p:grp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8576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-2383" y="1066237"/>
            <a:ext cx="9263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Parallel plate effect on image at different incident angles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828" y="5389949"/>
            <a:ext cx="7946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Incident angle change of 1gon (0.9deg) </a:t>
            </a:r>
            <a:r>
              <a:rPr lang="en-US" sz="1600" dirty="0" smtClean="0">
                <a:solidFill>
                  <a:srgbClr val="003366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003366"/>
                </a:solidFill>
              </a:rPr>
              <a:t>37 microns radial object “displacement”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3366"/>
                </a:solidFill>
              </a:rPr>
              <a:t>M</a:t>
            </a:r>
            <a:r>
              <a:rPr lang="en-US" sz="1600" dirty="0" smtClean="0">
                <a:solidFill>
                  <a:srgbClr val="003366"/>
                </a:solidFill>
              </a:rPr>
              <a:t>atch </a:t>
            </a:r>
            <a:r>
              <a:rPr lang="en-US" sz="1600" dirty="0">
                <a:solidFill>
                  <a:srgbClr val="003366"/>
                </a:solidFill>
              </a:rPr>
              <a:t>the theory by a few </a:t>
            </a:r>
            <a:r>
              <a:rPr lang="en-US" sz="1600" dirty="0" smtClean="0">
                <a:solidFill>
                  <a:srgbClr val="003366"/>
                </a:solidFill>
              </a:rPr>
              <a:t>microns </a:t>
            </a:r>
            <a:r>
              <a:rPr lang="en-US" sz="1600" dirty="0">
                <a:solidFill>
                  <a:srgbClr val="003366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003366"/>
                </a:solidFill>
                <a:sym typeface="Wingdings" pitchFamily="2" charset="2"/>
              </a:rPr>
              <a:t>Easy observation correction by </a:t>
            </a:r>
            <a:r>
              <a:rPr lang="en-US" sz="1600" dirty="0" smtClean="0">
                <a:solidFill>
                  <a:srgbClr val="003366"/>
                </a:solidFill>
                <a:sym typeface="Wingdings" pitchFamily="2" charset="2"/>
              </a:rPr>
              <a:t>software</a:t>
            </a:r>
            <a:endParaRPr lang="en-US" sz="1600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Adjustment of the Window within less than 1 degree </a:t>
            </a:r>
            <a:r>
              <a:rPr lang="en-US" sz="1600" dirty="0" smtClean="0">
                <a:solidFill>
                  <a:srgbClr val="003366"/>
                </a:solidFill>
                <a:sym typeface="Wingdings" pitchFamily="2" charset="2"/>
              </a:rPr>
              <a:t> Ease the correction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51221" y="4577705"/>
            <a:ext cx="28554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Difference Theory/observed: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00"/>
                </a:solidFill>
              </a:rPr>
              <a:t>Average</a:t>
            </a:r>
            <a:r>
              <a:rPr lang="en-GB" sz="1400" dirty="0">
                <a:solidFill>
                  <a:srgbClr val="000000"/>
                </a:solidFill>
              </a:rPr>
              <a:t>: 0</a:t>
            </a:r>
            <a:r>
              <a:rPr lang="en-GB" sz="1400" dirty="0" smtClean="0">
                <a:solidFill>
                  <a:srgbClr val="000000"/>
                </a:solidFill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</a:rPr>
              <a:t>micr</a:t>
            </a:r>
            <a:endParaRPr lang="en-GB" sz="14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1400" dirty="0" smtClean="0">
                <a:solidFill>
                  <a:srgbClr val="000000"/>
                </a:solidFill>
              </a:rPr>
              <a:t>Standard </a:t>
            </a:r>
            <a:r>
              <a:rPr lang="fr-CH" sz="1400" dirty="0" err="1">
                <a:solidFill>
                  <a:srgbClr val="000000"/>
                </a:solidFill>
              </a:rPr>
              <a:t>deviation</a:t>
            </a:r>
            <a:r>
              <a:rPr lang="fr-CH" sz="1400" dirty="0">
                <a:solidFill>
                  <a:srgbClr val="000000"/>
                </a:solidFill>
              </a:rPr>
              <a:t>: 6</a:t>
            </a:r>
            <a:r>
              <a:rPr lang="fr-CH" sz="1400" dirty="0" smtClean="0">
                <a:solidFill>
                  <a:srgbClr val="000000"/>
                </a:solidFill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</a:rPr>
              <a:t>micr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</a:t>
            </a:r>
            <a:r>
              <a:rPr lang="fr-CH" sz="28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fr-CH" sz="28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</a:t>
            </a: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Plate </a:t>
            </a:r>
            <a:r>
              <a:rPr lang="fr-CH" sz="20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ffect</a:t>
            </a:r>
            <a:endParaRPr lang="pl-PL" sz="2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229316" y="1761311"/>
            <a:ext cx="0" cy="28803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31343" y="1761311"/>
            <a:ext cx="110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50 microns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3051" y="5051395"/>
            <a:ext cx="3334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CH" sz="1600" dirty="0" smtClean="0">
                <a:solidFill>
                  <a:srgbClr val="000000"/>
                </a:solidFill>
              </a:rPr>
              <a:t>BCAM to Target distance: 1.3 m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98449"/>
            <a:ext cx="2133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98449"/>
            <a:ext cx="2895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8449"/>
            <a:ext cx="2133600" cy="296252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1542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Support\SurveyingEng\Photogrm\Work\ISOLDE\HIE-ISOLDE\Photos\Images diverses\Fenetre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8705" r="26312" b="15396"/>
          <a:stretch/>
        </p:blipFill>
        <p:spPr bwMode="auto">
          <a:xfrm>
            <a:off x="1183010" y="1376288"/>
            <a:ext cx="3062040" cy="32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Support\SurveyingEng\Photogrm\Work\ISOLDE\HIE-ISOLDE\Photos\Images diverses\Fenetre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17588" r="36646" b="14652"/>
          <a:stretch/>
        </p:blipFill>
        <p:spPr bwMode="auto">
          <a:xfrm>
            <a:off x="5215458" y="1315626"/>
            <a:ext cx="2990850" cy="327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4614755"/>
            <a:ext cx="9128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 smtClean="0"/>
              <a:t>Preliminary design for a </a:t>
            </a:r>
            <a:r>
              <a:rPr lang="en-US" sz="1400" b="1" dirty="0" smtClean="0"/>
              <a:t>viewport alignment </a:t>
            </a:r>
            <a:r>
              <a:rPr lang="en-US" sz="1400" b="1" dirty="0" smtClean="0"/>
              <a:t>system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07546" y="4258250"/>
            <a:ext cx="2194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b="1" dirty="0" smtClean="0">
                <a:solidFill>
                  <a:schemeClr val="bg1"/>
                </a:solidFill>
              </a:rPr>
              <a:t>Drawings by A. </a:t>
            </a:r>
            <a:r>
              <a:rPr lang="en-GB" sz="1200" b="1" dirty="0" err="1" smtClean="0">
                <a:solidFill>
                  <a:schemeClr val="bg1"/>
                </a:solidFill>
              </a:rPr>
              <a:t>Bouzoud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9736" y="5178953"/>
            <a:ext cx="6467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Adjustment of the </a:t>
            </a:r>
            <a:r>
              <a:rPr lang="en-US" sz="1600" dirty="0" smtClean="0">
                <a:solidFill>
                  <a:srgbClr val="003366"/>
                </a:solidFill>
              </a:rPr>
              <a:t>viewports within </a:t>
            </a:r>
            <a:r>
              <a:rPr lang="en-US" sz="1600" dirty="0" smtClean="0">
                <a:solidFill>
                  <a:srgbClr val="003366"/>
                </a:solidFill>
              </a:rPr>
              <a:t>less than one degree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Viewport adjustment system</a:t>
            </a:r>
            <a:endParaRPr lang="en-US" sz="1600" dirty="0">
              <a:solidFill>
                <a:srgbClr val="003366"/>
              </a:solidFill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Collimator </a:t>
            </a:r>
            <a:r>
              <a:rPr lang="en-US" sz="1600" dirty="0">
                <a:solidFill>
                  <a:srgbClr val="003366"/>
                </a:solidFill>
              </a:rPr>
              <a:t>(</a:t>
            </a:r>
            <a:r>
              <a:rPr lang="en-US" sz="1600" dirty="0" smtClean="0">
                <a:solidFill>
                  <a:srgbClr val="003366"/>
                </a:solidFill>
              </a:rPr>
              <a:t>under development) or Standard Survey methods 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</a:t>
            </a:r>
            <a:r>
              <a:rPr lang="fr-CH" sz="28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fr-CH" sz="28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</a:t>
            </a: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Adjustment</a:t>
            </a: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  <a:endParaRPr lang="pl-PL" sz="2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56245"/>
            <a:ext cx="2133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56245"/>
            <a:ext cx="2895600" cy="296252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56245"/>
            <a:ext cx="2133600" cy="296252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5024597" y="4366087"/>
            <a:ext cx="2259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i="1" dirty="0" err="1" smtClean="0">
                <a:solidFill>
                  <a:srgbClr val="003366"/>
                </a:solidFill>
              </a:rPr>
              <a:t>Y.Leclercq</a:t>
            </a:r>
            <a:r>
              <a:rPr lang="en-US" i="1" dirty="0" smtClean="0">
                <a:solidFill>
                  <a:srgbClr val="003366"/>
                </a:solidFill>
              </a:rPr>
              <a:t> – CERN 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0135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</a:t>
            </a:r>
            <a:r>
              <a:rPr lang="fr-CH" sz="28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fr-CH" sz="28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</a:t>
            </a: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Deformation</a:t>
            </a:r>
            <a:endParaRPr lang="pl-PL" sz="2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241" y="1987406"/>
            <a:ext cx="25409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66"/>
                </a:solidFill>
              </a:rPr>
              <a:t>Less </a:t>
            </a:r>
            <a:r>
              <a:rPr lang="en-US" dirty="0">
                <a:solidFill>
                  <a:srgbClr val="003366"/>
                </a:solidFill>
              </a:rPr>
              <a:t>than </a:t>
            </a:r>
            <a:r>
              <a:rPr lang="en-US" dirty="0" smtClean="0">
                <a:solidFill>
                  <a:srgbClr val="003366"/>
                </a:solidFill>
              </a:rPr>
              <a:t>7 microns deformation </a:t>
            </a:r>
            <a:r>
              <a:rPr lang="en-US" dirty="0">
                <a:solidFill>
                  <a:srgbClr val="003366"/>
                </a:solidFill>
              </a:rPr>
              <a:t>at the </a:t>
            </a:r>
            <a:r>
              <a:rPr lang="en-US" dirty="0" smtClean="0">
                <a:solidFill>
                  <a:srgbClr val="003366"/>
                </a:solidFill>
              </a:rPr>
              <a:t>center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66"/>
                </a:solidFill>
              </a:rPr>
              <a:t>Less </a:t>
            </a:r>
            <a:r>
              <a:rPr lang="en-US" dirty="0">
                <a:solidFill>
                  <a:srgbClr val="003366"/>
                </a:solidFill>
              </a:rPr>
              <a:t>than 0.015 degree of </a:t>
            </a:r>
            <a:r>
              <a:rPr lang="en-US" dirty="0" smtClean="0">
                <a:solidFill>
                  <a:srgbClr val="003366"/>
                </a:solidFill>
              </a:rPr>
              <a:t>angular deviation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0743" y="1640051"/>
            <a:ext cx="5675314" cy="2726036"/>
            <a:chOff x="830726" y="1692889"/>
            <a:chExt cx="6874999" cy="3302283"/>
          </a:xfrm>
        </p:grpSpPr>
        <p:pic>
          <p:nvPicPr>
            <p:cNvPr id="2050" name="Picture 2" descr="C:\Users\Gkautzma\AppData\Local\Microsoft\Windows\Temporary Internet Files\Content.Outlook\AMKWGMNB\Picture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95" r="50165"/>
            <a:stretch/>
          </p:blipFill>
          <p:spPr bwMode="auto">
            <a:xfrm>
              <a:off x="1191891" y="1692889"/>
              <a:ext cx="6513834" cy="3302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182683" y="3344031"/>
              <a:ext cx="9208" cy="165114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369029" y="3997347"/>
              <a:ext cx="1231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 smtClean="0">
                  <a:solidFill>
                    <a:srgbClr val="FF0000"/>
                  </a:solidFill>
                </a:rPr>
                <a:t>7 microns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44941" y="1053941"/>
            <a:ext cx="2758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FF0000"/>
                </a:solidFill>
              </a:rPr>
              <a:t>Viewport: 6.55mm </a:t>
            </a:r>
            <a:r>
              <a:rPr lang="en-US" b="1" dirty="0">
                <a:solidFill>
                  <a:srgbClr val="FF0000"/>
                </a:solidFill>
              </a:rPr>
              <a:t>thick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56245"/>
            <a:ext cx="2133600" cy="28218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56245"/>
            <a:ext cx="2895600" cy="28218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56245"/>
            <a:ext cx="2133600" cy="282184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9077" y="5141043"/>
            <a:ext cx="7453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Deformation measurements at Liberec University (CZ):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Results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match the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calculated deformations by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few microns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Same deformation on both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side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Parallelism kept</a:t>
            </a:r>
            <a:endParaRPr lang="en-GB" sz="2000" b="1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30164" y="7323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endParaRPr lang="fr-CH" sz="28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endParaRPr lang="pl-PL" sz="20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-30164" y="1367222"/>
            <a:ext cx="9159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Constraints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</a:rPr>
              <a:t>	HIGH </a:t>
            </a:r>
            <a:r>
              <a:rPr lang="en-US" b="1" dirty="0" smtClean="0">
                <a:solidFill>
                  <a:srgbClr val="FF0000"/>
                </a:solidFill>
              </a:rPr>
              <a:t>VACUUM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-   </a:t>
            </a:r>
            <a:r>
              <a:rPr lang="en-US" b="1" dirty="0" smtClean="0">
                <a:solidFill>
                  <a:srgbClr val="FF0000"/>
                </a:solidFill>
              </a:rPr>
              <a:t>CRYO CONDITIONS   -   SIZE</a:t>
            </a:r>
            <a:r>
              <a:rPr lang="en-US" b="1" dirty="0">
                <a:solidFill>
                  <a:srgbClr val="FF0000"/>
                </a:solidFill>
              </a:rPr>
              <a:t>		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-15083" y="1966428"/>
            <a:ext cx="915908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003366"/>
                </a:solidFill>
              </a:rPr>
              <a:t>Studied Target Types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Silica </a:t>
            </a:r>
            <a:r>
              <a:rPr lang="en-US" b="1" dirty="0" err="1" smtClean="0">
                <a:solidFill>
                  <a:srgbClr val="003366"/>
                </a:solidFill>
              </a:rPr>
              <a:t>Silica</a:t>
            </a:r>
            <a:r>
              <a:rPr lang="en-US" b="1" dirty="0" smtClean="0">
                <a:solidFill>
                  <a:srgbClr val="003366"/>
                </a:solidFill>
              </a:rPr>
              <a:t> optical fiber end</a:t>
            </a:r>
            <a:endParaRPr lang="en-US" dirty="0" smtClean="0">
              <a:solidFill>
                <a:srgbClr val="003366"/>
              </a:solidFill>
            </a:endParaRP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-	</a:t>
            </a:r>
            <a:r>
              <a:rPr lang="en-US" dirty="0" smtClean="0">
                <a:solidFill>
                  <a:srgbClr val="003366"/>
                </a:solidFill>
              </a:rPr>
              <a:t>feed-through needed</a:t>
            </a:r>
            <a:r>
              <a:rPr lang="en-US" dirty="0" smtClean="0">
                <a:solidFill>
                  <a:srgbClr val="003366"/>
                </a:solidFill>
              </a:rPr>
              <a:t>, one-sided target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+ 	easy light level control, OK with cold and vacuum (tested)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sz="1200" dirty="0" smtClean="0">
              <a:solidFill>
                <a:srgbClr val="003366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3366"/>
                </a:solidFill>
              </a:rPr>
              <a:t>Silica </a:t>
            </a:r>
            <a:r>
              <a:rPr lang="en-US" b="1" dirty="0" err="1">
                <a:solidFill>
                  <a:srgbClr val="003366"/>
                </a:solidFill>
              </a:rPr>
              <a:t>Silica</a:t>
            </a:r>
            <a:r>
              <a:rPr lang="en-US" b="1" dirty="0">
                <a:solidFill>
                  <a:srgbClr val="003366"/>
                </a:solidFill>
              </a:rPr>
              <a:t> optical fiber </a:t>
            </a:r>
            <a:r>
              <a:rPr lang="en-US" b="1" dirty="0" smtClean="0">
                <a:solidFill>
                  <a:srgbClr val="003366"/>
                </a:solidFill>
              </a:rPr>
              <a:t>ended by a</a:t>
            </a:r>
            <a:r>
              <a:rPr lang="en-US" dirty="0" smtClean="0">
                <a:solidFill>
                  <a:srgbClr val="003366"/>
                </a:solidFill>
              </a:rPr>
              <a:t> </a:t>
            </a:r>
            <a:r>
              <a:rPr lang="en-US" b="1" dirty="0" smtClean="0">
                <a:solidFill>
                  <a:srgbClr val="003366"/>
                </a:solidFill>
              </a:rPr>
              <a:t>ceramic ball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- 	feed-through needed, </a:t>
            </a:r>
            <a:r>
              <a:rPr lang="en-US" dirty="0">
                <a:solidFill>
                  <a:srgbClr val="003366"/>
                </a:solidFill>
              </a:rPr>
              <a:t>connection </a:t>
            </a:r>
            <a:r>
              <a:rPr lang="en-US" dirty="0" smtClean="0">
                <a:solidFill>
                  <a:srgbClr val="003366"/>
                </a:solidFill>
              </a:rPr>
              <a:t>fiber/ball</a:t>
            </a:r>
            <a:endParaRPr lang="en-US" dirty="0">
              <a:solidFill>
                <a:srgbClr val="003366"/>
              </a:solidFill>
            </a:endParaRP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+ 	visible from all positions, </a:t>
            </a:r>
            <a:r>
              <a:rPr lang="en-US" dirty="0">
                <a:solidFill>
                  <a:srgbClr val="003366"/>
                </a:solidFill>
              </a:rPr>
              <a:t>g</a:t>
            </a:r>
            <a:r>
              <a:rPr lang="en-US" dirty="0" smtClean="0">
                <a:solidFill>
                  <a:srgbClr val="003366"/>
                </a:solidFill>
              </a:rPr>
              <a:t>ood </a:t>
            </a:r>
            <a:r>
              <a:rPr lang="en-US" dirty="0" smtClean="0">
                <a:solidFill>
                  <a:srgbClr val="003366"/>
                </a:solidFill>
              </a:rPr>
              <a:t>diffuser</a:t>
            </a:r>
            <a:endParaRPr lang="en-US" dirty="0" smtClean="0">
              <a:solidFill>
                <a:srgbClr val="003366"/>
              </a:solidFill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sz="1200" dirty="0" smtClean="0">
              <a:solidFill>
                <a:srgbClr val="003366"/>
              </a:solidFill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Retro-reflective targets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- 	illumination needed, all targets in one shot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+ 	double-sided, passive target, no feed-through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i="1" dirty="0" smtClean="0">
                <a:solidFill>
                  <a:srgbClr val="003366"/>
                </a:solidFill>
              </a:rPr>
              <a:t>More tests in cold and vacuum ongoing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81000" y="6483201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5"/>
          <p:cNvSpPr txBox="1">
            <a:spLocks/>
          </p:cNvSpPr>
          <p:nvPr/>
        </p:nvSpPr>
        <p:spPr bwMode="auto">
          <a:xfrm>
            <a:off x="548650" y="6491025"/>
            <a:ext cx="2133600" cy="3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7" name="Footer Placeholder 6"/>
          <p:cNvSpPr txBox="1">
            <a:spLocks/>
          </p:cNvSpPr>
          <p:nvPr/>
        </p:nvSpPr>
        <p:spPr bwMode="auto">
          <a:xfrm>
            <a:off x="3215650" y="6491025"/>
            <a:ext cx="2895600" cy="3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8" name="Slide Number Placeholder 7"/>
          <p:cNvSpPr txBox="1">
            <a:spLocks/>
          </p:cNvSpPr>
          <p:nvPr/>
        </p:nvSpPr>
        <p:spPr bwMode="auto">
          <a:xfrm>
            <a:off x="6553200" y="6491025"/>
            <a:ext cx="2133600" cy="3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 descr="G:\Support\SurveyingEng\Photogrm\Work\ISOLDE\HIE-ISOLDE\Photos\20120803 Photos cible retro\IMG_1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2" t="33525" r="37341" b="18698"/>
          <a:stretch/>
        </p:blipFill>
        <p:spPr bwMode="auto">
          <a:xfrm>
            <a:off x="256009" y="2085816"/>
            <a:ext cx="1774401" cy="32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1190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211531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Sided Targets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-15082" y="1054755"/>
            <a:ext cx="9159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GB" b="1" dirty="0" smtClean="0">
                <a:solidFill>
                  <a:srgbClr val="003366"/>
                </a:solidFill>
              </a:rPr>
              <a:t>Two types of “double sided” targets considered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80012" y="5621306"/>
            <a:ext cx="33854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GB" sz="1600" dirty="0" smtClean="0">
                <a:solidFill>
                  <a:srgbClr val="003366"/>
                </a:solidFill>
              </a:rPr>
              <a:t>Double sided retro-reflective target Prototype tests on-going</a:t>
            </a:r>
          </a:p>
        </p:txBody>
      </p:sp>
      <p:sp>
        <p:nvSpPr>
          <p:cNvPr id="65" name="Text Box 21"/>
          <p:cNvSpPr txBox="1">
            <a:spLocks noChangeArrowheads="1"/>
          </p:cNvSpPr>
          <p:nvPr/>
        </p:nvSpPr>
        <p:spPr bwMode="auto">
          <a:xfrm>
            <a:off x="5102030" y="5487709"/>
            <a:ext cx="3563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GB" sz="1600" dirty="0" smtClean="0">
                <a:solidFill>
                  <a:srgbClr val="003366"/>
                </a:solidFill>
              </a:rPr>
              <a:t>Test prototype for an illuminated ceramic ball synchronized to the acquisition system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26941" y="1931927"/>
            <a:ext cx="4336479" cy="3625939"/>
            <a:chOff x="4537520" y="1732221"/>
            <a:chExt cx="4336479" cy="362593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8" t="15236" b="8892"/>
            <a:stretch/>
          </p:blipFill>
          <p:spPr bwMode="auto">
            <a:xfrm rot="5400000">
              <a:off x="4967999" y="2469437"/>
              <a:ext cx="2814356" cy="2088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56" name="Straight Arrow Connector 2055"/>
            <p:cNvCxnSpPr/>
            <p:nvPr/>
          </p:nvCxnSpPr>
          <p:spPr>
            <a:xfrm>
              <a:off x="6660232" y="2054598"/>
              <a:ext cx="0" cy="33457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7419294" y="3084797"/>
              <a:ext cx="32105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292080" y="4765436"/>
              <a:ext cx="288032" cy="2880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5480373" y="1732221"/>
              <a:ext cx="188768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en-GB" sz="1400" dirty="0" smtClean="0">
                  <a:solidFill>
                    <a:srgbClr val="FF0000"/>
                  </a:solidFill>
                </a:rPr>
                <a:t>3 mm diffusion ball</a:t>
              </a:r>
            </a:p>
          </p:txBody>
        </p:sp>
        <p:sp>
          <p:nvSpPr>
            <p:cNvPr id="63" name="Text Box 21"/>
            <p:cNvSpPr txBox="1">
              <a:spLocks noChangeArrowheads="1"/>
            </p:cNvSpPr>
            <p:nvPr/>
          </p:nvSpPr>
          <p:spPr bwMode="auto">
            <a:xfrm>
              <a:off x="7740352" y="2965236"/>
              <a:ext cx="93610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en-GB" sz="1400" smtClean="0">
                  <a:solidFill>
                    <a:srgbClr val="FF0000"/>
                  </a:solidFill>
                </a:rPr>
                <a:t>Fiber</a:t>
              </a:r>
            </a:p>
          </p:txBody>
        </p:sp>
        <p:sp>
          <p:nvSpPr>
            <p:cNvPr id="64" name="Text Box 21"/>
            <p:cNvSpPr txBox="1">
              <a:spLocks noChangeArrowheads="1"/>
            </p:cNvSpPr>
            <p:nvPr/>
          </p:nvSpPr>
          <p:spPr bwMode="auto">
            <a:xfrm>
              <a:off x="4537520" y="5050383"/>
              <a:ext cx="16880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fr-CH" sz="1400" dirty="0" smtClean="0">
                  <a:solidFill>
                    <a:srgbClr val="FF0000"/>
                  </a:solidFill>
                </a:rPr>
                <a:t>Light injection</a:t>
              </a:r>
            </a:p>
          </p:txBody>
        </p:sp>
        <p:sp>
          <p:nvSpPr>
            <p:cNvPr id="2061" name="Arc 2060"/>
            <p:cNvSpPr/>
            <p:nvPr/>
          </p:nvSpPr>
          <p:spPr>
            <a:xfrm rot="11437219">
              <a:off x="6632913" y="2102542"/>
              <a:ext cx="768960" cy="943934"/>
            </a:xfrm>
            <a:prstGeom prst="arc">
              <a:avLst>
                <a:gd name="adj1" fmla="val 16200000"/>
                <a:gd name="adj2" fmla="val 21326744"/>
              </a:avLst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6660232" y="2749212"/>
              <a:ext cx="1008112" cy="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 Box 21"/>
            <p:cNvSpPr txBox="1">
              <a:spLocks noChangeArrowheads="1"/>
            </p:cNvSpPr>
            <p:nvPr/>
          </p:nvSpPr>
          <p:spPr bwMode="auto">
            <a:xfrm>
              <a:off x="7740352" y="2445802"/>
              <a:ext cx="113364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en-GB" sz="1400" smtClean="0">
                  <a:solidFill>
                    <a:srgbClr val="FF0000"/>
                  </a:solidFill>
                </a:rPr>
                <a:t>Fiber inside the support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97663" y="1958354"/>
            <a:ext cx="2924734" cy="3648390"/>
            <a:chOff x="1497663" y="1958354"/>
            <a:chExt cx="2924734" cy="364839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483" y="2254304"/>
              <a:ext cx="1554583" cy="3352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3291488" y="1958354"/>
              <a:ext cx="0" cy="4399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651528" y="1958354"/>
              <a:ext cx="0" cy="4399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291488" y="2178337"/>
              <a:ext cx="3600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289942" y="2178337"/>
              <a:ext cx="36158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2781300" y="1996454"/>
              <a:ext cx="73288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fr-CH" sz="1400" dirty="0" smtClean="0">
                  <a:solidFill>
                    <a:srgbClr val="FF0000"/>
                  </a:solidFill>
                </a:rPr>
                <a:t>4mm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5400000" flipV="1">
              <a:off x="3651778" y="2651566"/>
              <a:ext cx="0" cy="3414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V="1">
              <a:off x="3641477" y="2875651"/>
              <a:ext cx="0" cy="3414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822520" y="2822308"/>
              <a:ext cx="0" cy="2240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3822520" y="2822308"/>
              <a:ext cx="0" cy="2240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 rot="5400000">
              <a:off x="3557717" y="3280681"/>
              <a:ext cx="65041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fr-CH" sz="1400" dirty="0" smtClean="0">
                  <a:solidFill>
                    <a:srgbClr val="FF0000"/>
                  </a:solidFill>
                </a:rPr>
                <a:t>2mm</a:t>
              </a: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1497663" y="3172959"/>
              <a:ext cx="146651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defRPr/>
              </a:pPr>
              <a:r>
                <a:rPr lang="en-GB" sz="1400" dirty="0" smtClean="0">
                  <a:solidFill>
                    <a:srgbClr val="FF0000"/>
                  </a:solidFill>
                </a:rPr>
                <a:t>Slot for double sided retro foil</a:t>
              </a:r>
            </a:p>
          </p:txBody>
        </p:sp>
        <p:cxnSp>
          <p:nvCxnSpPr>
            <p:cNvPr id="2048" name="Straight Arrow Connector 2047"/>
            <p:cNvCxnSpPr/>
            <p:nvPr/>
          </p:nvCxnSpPr>
          <p:spPr>
            <a:xfrm>
              <a:off x="2964180" y="3431329"/>
              <a:ext cx="507328" cy="324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ight Arrow 2"/>
            <p:cNvSpPr/>
            <p:nvPr/>
          </p:nvSpPr>
          <p:spPr>
            <a:xfrm>
              <a:off x="2628900" y="2790374"/>
              <a:ext cx="434340" cy="2879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ight Arrow 40"/>
            <p:cNvSpPr/>
            <p:nvPr/>
          </p:nvSpPr>
          <p:spPr>
            <a:xfrm flipH="1">
              <a:off x="4001399" y="2790374"/>
              <a:ext cx="420998" cy="2879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73833"/>
            <a:ext cx="2133600" cy="29995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3833"/>
            <a:ext cx="2895600" cy="29995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73833"/>
            <a:ext cx="2133600" cy="299954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340663" y="1547770"/>
            <a:ext cx="38923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GB" dirty="0" smtClean="0">
                <a:solidFill>
                  <a:srgbClr val="003366"/>
                </a:solidFill>
              </a:rPr>
              <a:t>Retro-reflective bi-directional target</a:t>
            </a:r>
            <a:endParaRPr lang="en-GB" sz="2000" dirty="0" smtClean="0">
              <a:solidFill>
                <a:srgbClr val="003366"/>
              </a:solidFill>
            </a:endParaRP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5154929" y="1562595"/>
            <a:ext cx="34601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GB" dirty="0" smtClean="0">
                <a:solidFill>
                  <a:srgbClr val="003366"/>
                </a:solidFill>
              </a:rPr>
              <a:t>Laser illuminated ceramic balls </a:t>
            </a:r>
            <a:endParaRPr lang="en-GB" sz="2000" dirty="0" smtClean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1542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1222449" y="212526"/>
            <a:ext cx="76246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Movement Reconstruction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0" y="1046559"/>
            <a:ext cx="92638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003366"/>
                </a:solidFill>
              </a:rPr>
              <a:t>BCAM measurements on Optical Fiber End – Ref CMM measurements</a:t>
            </a:r>
            <a:endParaRPr lang="en-US" sz="2000" b="1" dirty="0" smtClean="0">
              <a:solidFill>
                <a:srgbClr val="003366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0" y="2170228"/>
            <a:ext cx="245745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413" y="3894648"/>
            <a:ext cx="4106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</a:rPr>
              <a:t>Large </a:t>
            </a:r>
            <a:r>
              <a:rPr lang="en-GB" sz="1600" dirty="0">
                <a:solidFill>
                  <a:srgbClr val="000000"/>
                </a:solidFill>
              </a:rPr>
              <a:t>part of the CCD </a:t>
            </a:r>
            <a:r>
              <a:rPr lang="en-GB" sz="1600" dirty="0" smtClean="0">
                <a:solidFill>
                  <a:srgbClr val="000000"/>
                </a:solidFill>
              </a:rPr>
              <a:t>surface covered</a:t>
            </a:r>
            <a:endParaRPr lang="en-GB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</a:rPr>
              <a:t>Target </a:t>
            </a:r>
            <a:r>
              <a:rPr lang="en-GB" sz="1600" dirty="0">
                <a:solidFill>
                  <a:srgbClr val="000000"/>
                </a:solidFill>
              </a:rPr>
              <a:t>at 1.415 m from the BCAM lens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220" y="5174255"/>
            <a:ext cx="8328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Symbol"/>
              <a:buChar char="Þ"/>
              <a:defRPr/>
            </a:pPr>
            <a:r>
              <a:rPr lang="en-US" dirty="0" smtClean="0">
                <a:solidFill>
                  <a:srgbClr val="003366"/>
                </a:solidFill>
              </a:rPr>
              <a:t>[BCAM to Optical </a:t>
            </a:r>
            <a:r>
              <a:rPr lang="en-US" dirty="0">
                <a:solidFill>
                  <a:srgbClr val="003366"/>
                </a:solidFill>
              </a:rPr>
              <a:t>Fiber </a:t>
            </a:r>
            <a:r>
              <a:rPr lang="en-US" dirty="0" smtClean="0">
                <a:solidFill>
                  <a:srgbClr val="003366"/>
                </a:solidFill>
              </a:rPr>
              <a:t>End] compared to CMM </a:t>
            </a: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 Better than </a:t>
            </a:r>
            <a:r>
              <a:rPr lang="en-US" dirty="0" smtClean="0">
                <a:solidFill>
                  <a:srgbClr val="003366"/>
                </a:solidFill>
              </a:rPr>
              <a:t>5 microns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Symbol"/>
              <a:buChar char="Þ"/>
              <a:defRPr/>
            </a:pPr>
            <a:endParaRPr lang="en-US" dirty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Symbol"/>
              <a:buChar char="Þ"/>
              <a:defRPr/>
            </a:pPr>
            <a:r>
              <a:rPr lang="en-US" dirty="0" smtClean="0">
                <a:solidFill>
                  <a:srgbClr val="003366"/>
                </a:solidFill>
              </a:rPr>
              <a:t>Comparison of different types of targets </a:t>
            </a: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3366"/>
                </a:solidFill>
              </a:rPr>
              <a:t> Differences at 7 microns level</a:t>
            </a:r>
            <a:endParaRPr lang="en-US" dirty="0">
              <a:solidFill>
                <a:srgbClr val="00336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15208" y="1572752"/>
            <a:ext cx="5793314" cy="3584972"/>
            <a:chOff x="3215208" y="1924452"/>
            <a:chExt cx="5793314" cy="35849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1"/>
            <a:stretch/>
          </p:blipFill>
          <p:spPr bwMode="auto">
            <a:xfrm>
              <a:off x="3749040" y="1924452"/>
              <a:ext cx="5259482" cy="3584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 rot="16200000">
              <a:off x="2808952" y="3157411"/>
              <a:ext cx="13972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dirty="0" smtClean="0">
                  <a:solidFill>
                    <a:srgbClr val="FF0000"/>
                  </a:solidFill>
                </a:rPr>
                <a:t>5 microns in object space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84381"/>
            <a:ext cx="2133600" cy="268117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84381"/>
            <a:ext cx="2895600" cy="268117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84381"/>
            <a:ext cx="2133600" cy="268117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50286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Study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Conditions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" y="1046559"/>
            <a:ext cx="74136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003366"/>
                </a:solidFill>
              </a:rPr>
              <a:t>Targets and fiber tests in cold conditions – Liquid nitrogen at 70K</a:t>
            </a:r>
            <a:endParaRPr lang="en-US" sz="2000" b="1" dirty="0" smtClean="0">
              <a:solidFill>
                <a:srgbClr val="00336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37" y="5079783"/>
            <a:ext cx="9118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3366"/>
                </a:solidFill>
              </a:rPr>
              <a:t>Tested: </a:t>
            </a:r>
            <a:r>
              <a:rPr lang="en-GB" dirty="0" err="1" smtClean="0">
                <a:solidFill>
                  <a:srgbClr val="003366"/>
                </a:solidFill>
              </a:rPr>
              <a:t>fibers</a:t>
            </a:r>
            <a:r>
              <a:rPr lang="en-GB" dirty="0" smtClean="0">
                <a:solidFill>
                  <a:srgbClr val="003366"/>
                </a:solidFill>
              </a:rPr>
              <a:t>, retro-reflective ball, retro-reflective targets and ceramic diffusion balls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3366"/>
                </a:solidFill>
              </a:rPr>
              <a:t>All of them resist </a:t>
            </a:r>
            <a:r>
              <a:rPr lang="en-GB" dirty="0">
                <a:solidFill>
                  <a:srgbClr val="003366"/>
                </a:solidFill>
              </a:rPr>
              <a:t>to </a:t>
            </a:r>
            <a:r>
              <a:rPr lang="en-GB" dirty="0" smtClean="0">
                <a:solidFill>
                  <a:srgbClr val="003366"/>
                </a:solidFill>
              </a:rPr>
              <a:t>70K cold </a:t>
            </a:r>
            <a:r>
              <a:rPr lang="en-GB" dirty="0">
                <a:solidFill>
                  <a:srgbClr val="003366"/>
                </a:solidFill>
              </a:rPr>
              <a:t>conditions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3366"/>
                </a:solidFill>
              </a:rPr>
              <a:t>No visible crack on the </a:t>
            </a:r>
            <a:r>
              <a:rPr lang="en-GB" dirty="0" err="1" smtClean="0">
                <a:solidFill>
                  <a:srgbClr val="003366"/>
                </a:solidFill>
              </a:rPr>
              <a:t>fibers</a:t>
            </a:r>
            <a:r>
              <a:rPr lang="en-GB" dirty="0" smtClean="0">
                <a:solidFill>
                  <a:srgbClr val="003366"/>
                </a:solidFill>
              </a:rPr>
              <a:t> (Microscope)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03366"/>
                </a:solidFill>
              </a:rPr>
              <a:t>Light transmission in the </a:t>
            </a:r>
            <a:r>
              <a:rPr lang="en-GB" dirty="0" err="1" smtClean="0">
                <a:solidFill>
                  <a:srgbClr val="003366"/>
                </a:solidFill>
              </a:rPr>
              <a:t>fiber</a:t>
            </a:r>
            <a:r>
              <a:rPr lang="en-GB" dirty="0" smtClean="0">
                <a:solidFill>
                  <a:srgbClr val="003366"/>
                </a:solidFill>
              </a:rPr>
              <a:t> still OK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07010" y="1414289"/>
            <a:ext cx="4968552" cy="3744416"/>
            <a:chOff x="1835696" y="1412776"/>
            <a:chExt cx="4059114" cy="32551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412776"/>
              <a:ext cx="3725903" cy="30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3528800" y="4206279"/>
              <a:ext cx="23660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Test carried out in the </a:t>
              </a:r>
              <a:r>
                <a:rPr lang="en-US" sz="1200" dirty="0" err="1" smtClean="0">
                  <a:solidFill>
                    <a:srgbClr val="000000"/>
                  </a:solidFill>
                </a:rPr>
                <a:t>Cryolab</a:t>
              </a:r>
              <a:r>
                <a:rPr lang="en-US" sz="1200" dirty="0" smtClean="0">
                  <a:solidFill>
                    <a:srgbClr val="000000"/>
                  </a:solidFill>
                </a:rPr>
                <a:t> with Mario Herrmann (TE/VSC)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1025"/>
            <a:ext cx="2133600" cy="303059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1025"/>
            <a:ext cx="2895600" cy="303059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1025"/>
            <a:ext cx="2133600" cy="303059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18" y="1466377"/>
            <a:ext cx="4287813" cy="48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51269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</a:t>
            </a:r>
            <a:r>
              <a:rPr lang="fr-CH" sz="2800" b="1" i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fr-CH" sz="28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  <a:endParaRPr lang="pl-PL" sz="2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7912" y="4140071"/>
            <a:ext cx="2400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3366"/>
                </a:solidFill>
              </a:rPr>
              <a:t>Test performed by Mario </a:t>
            </a:r>
            <a:r>
              <a:rPr lang="en-US" i="1" dirty="0">
                <a:solidFill>
                  <a:srgbClr val="003366"/>
                </a:solidFill>
              </a:rPr>
              <a:t>Herrmann (TE/VSC</a:t>
            </a:r>
            <a:r>
              <a:rPr lang="en-US" i="1" dirty="0" smtClean="0">
                <a:solidFill>
                  <a:srgbClr val="003366"/>
                </a:solidFill>
              </a:rPr>
              <a:t>)</a:t>
            </a:r>
            <a:endParaRPr lang="en-US" i="1" dirty="0">
              <a:solidFill>
                <a:srgbClr val="0033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958" y="5351294"/>
            <a:ext cx="4370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3366"/>
                </a:solidFill>
              </a:rPr>
              <a:t>ALL TESTED TARGET CAN BE USED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097045"/>
            <a:ext cx="8135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3366"/>
                </a:solidFill>
              </a:rPr>
              <a:t>Inside the </a:t>
            </a:r>
            <a:r>
              <a:rPr lang="en-US" b="1" dirty="0" err="1" smtClean="0">
                <a:solidFill>
                  <a:srgbClr val="003366"/>
                </a:solidFill>
              </a:rPr>
              <a:t>Cryomodules</a:t>
            </a:r>
            <a:r>
              <a:rPr lang="en-US" b="1" dirty="0" smtClean="0">
                <a:solidFill>
                  <a:srgbClr val="003366"/>
                </a:solidFill>
              </a:rPr>
              <a:t>: Common beam and insulation vacuum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1958" y="1987169"/>
            <a:ext cx="40413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3366"/>
                </a:solidFill>
              </a:rPr>
              <a:t>Outgassing </a:t>
            </a:r>
            <a:r>
              <a:rPr lang="en-US" b="1" dirty="0" smtClean="0">
                <a:solidFill>
                  <a:srgbClr val="003366"/>
                </a:solidFill>
              </a:rPr>
              <a:t>tests of: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66"/>
                </a:solidFill>
              </a:rPr>
              <a:t>Ceramic balls (Al2O3 and ZrO2)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66"/>
                </a:solidFill>
              </a:rPr>
              <a:t>Silica/Silica optical fibers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366"/>
                </a:solidFill>
              </a:rPr>
              <a:t>Photogr</a:t>
            </a:r>
            <a:r>
              <a:rPr lang="en-US" dirty="0" smtClean="0">
                <a:solidFill>
                  <a:srgbClr val="003366"/>
                </a:solidFill>
              </a:rPr>
              <a:t>. </a:t>
            </a:r>
            <a:r>
              <a:rPr lang="en-US" dirty="0">
                <a:solidFill>
                  <a:srgbClr val="003366"/>
                </a:solidFill>
              </a:rPr>
              <a:t>r</a:t>
            </a:r>
            <a:r>
              <a:rPr lang="en-US" dirty="0" smtClean="0">
                <a:solidFill>
                  <a:srgbClr val="003366"/>
                </a:solidFill>
              </a:rPr>
              <a:t>etro-reflective ball on anodized support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366"/>
                </a:solidFill>
              </a:rPr>
              <a:t>Macor</a:t>
            </a:r>
            <a:r>
              <a:rPr lang="en-US" dirty="0" smtClean="0">
                <a:solidFill>
                  <a:srgbClr val="003366"/>
                </a:solidFill>
              </a:rPr>
              <a:t> plate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520521"/>
            <a:ext cx="2133600" cy="26398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20521"/>
            <a:ext cx="2895600" cy="263981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20521"/>
            <a:ext cx="2133600" cy="263981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958" y="5952811"/>
            <a:ext cx="372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3366"/>
                </a:solidFill>
              </a:rPr>
              <a:t>Retro-reflective </a:t>
            </a:r>
            <a:r>
              <a:rPr lang="en-US" i="1" dirty="0">
                <a:solidFill>
                  <a:srgbClr val="003366"/>
                </a:solidFill>
              </a:rPr>
              <a:t>tape: under </a:t>
            </a:r>
            <a:r>
              <a:rPr lang="en-US" i="1" dirty="0" smtClean="0">
                <a:solidFill>
                  <a:srgbClr val="003366"/>
                </a:solidFill>
              </a:rPr>
              <a:t>test</a:t>
            </a:r>
            <a:endParaRPr lang="en-US" i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5370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0" y="229010"/>
            <a:ext cx="9128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pl-PL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1209823" y="1538046"/>
            <a:ext cx="677212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Introduction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b="1" dirty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Alignment Specifications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BCAMs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Viewports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Targets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Mechanical supporting and adjustment system</a:t>
            </a:r>
            <a:endParaRPr lang="en-US" b="1" dirty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Schedule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003366"/>
                </a:solidFill>
              </a:rPr>
              <a:t>Conclusions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1193"/>
            <a:ext cx="2133600" cy="29322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1193"/>
            <a:ext cx="2895600" cy="293227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81193"/>
            <a:ext cx="2133600" cy="293227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b="20927"/>
          <a:stretch/>
        </p:blipFill>
        <p:spPr bwMode="auto">
          <a:xfrm>
            <a:off x="-15082" y="1283076"/>
            <a:ext cx="2302289" cy="73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184207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2393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fr-CH" sz="28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Distribution</a:t>
            </a:r>
            <a:endParaRPr lang="pl-PL" sz="20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91" y="4676318"/>
            <a:ext cx="1604472" cy="135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45120" y="1976338"/>
            <a:ext cx="16209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i="1" dirty="0" smtClean="0"/>
              <a:t>Drawing A. </a:t>
            </a:r>
            <a:r>
              <a:rPr lang="en-GB" sz="1200" i="1" dirty="0" err="1" smtClean="0"/>
              <a:t>Bouzoud</a:t>
            </a:r>
            <a:endParaRPr lang="en-GB" sz="1200" i="1" dirty="0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6099107" y="6030387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sz="1400" dirty="0" smtClean="0"/>
              <a:t>BCAM1 Simulation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215963" y="5993570"/>
            <a:ext cx="1828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sz="1400" dirty="0" smtClean="0"/>
              <a:t>BCAM2 Simulation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85865"/>
            <a:ext cx="2133600" cy="29995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5865"/>
            <a:ext cx="2895600" cy="29995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85865"/>
            <a:ext cx="2133600" cy="299954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0" t="22247" r="12775" b="8129"/>
          <a:stretch/>
        </p:blipFill>
        <p:spPr bwMode="auto">
          <a:xfrm>
            <a:off x="374258" y="3413212"/>
            <a:ext cx="3224067" cy="258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8" t="19872" r="15467" b="9723"/>
          <a:stretch/>
        </p:blipFill>
        <p:spPr bwMode="auto">
          <a:xfrm>
            <a:off x="5270663" y="3342614"/>
            <a:ext cx="3293022" cy="266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867838" y="1333603"/>
            <a:ext cx="7067813" cy="1837763"/>
            <a:chOff x="382008" y="3087949"/>
            <a:chExt cx="7847856" cy="2040589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08" y="3714539"/>
              <a:ext cx="7847856" cy="805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23"/>
            <p:cNvCxnSpPr>
              <a:endCxn id="31" idx="0"/>
            </p:cNvCxnSpPr>
            <p:nvPr/>
          </p:nvCxnSpPr>
          <p:spPr>
            <a:xfrm flipV="1">
              <a:off x="1162051" y="3317152"/>
              <a:ext cx="0" cy="124439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259634" y="3212655"/>
              <a:ext cx="0" cy="134889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200207" y="3199819"/>
              <a:ext cx="1289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Cryomodule</a:t>
              </a:r>
              <a:endParaRPr lang="en-GB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78042" y="3350879"/>
              <a:ext cx="19623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Internal Line BCAM</a:t>
              </a:r>
              <a:endParaRPr lang="en-GB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68176" y="3464473"/>
              <a:ext cx="755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Target</a:t>
              </a:r>
              <a:endParaRPr lang="en-GB" sz="16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2286001" y="3633370"/>
              <a:ext cx="295274" cy="4837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27" idx="3"/>
            </p:cNvCxnSpPr>
            <p:nvPr/>
          </p:nvCxnSpPr>
          <p:spPr>
            <a:xfrm flipH="1" flipV="1">
              <a:off x="6940439" y="3520156"/>
              <a:ext cx="814754" cy="3946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1162051" y="3087949"/>
              <a:ext cx="6097583" cy="278203"/>
            </a:xfrm>
            <a:custGeom>
              <a:avLst/>
              <a:gdLst>
                <a:gd name="connsiteX0" fmla="*/ 0 w 6086475"/>
                <a:gd name="connsiteY0" fmla="*/ 381583 h 463160"/>
                <a:gd name="connsiteX1" fmla="*/ 1685925 w 6086475"/>
                <a:gd name="connsiteY1" fmla="*/ 583 h 463160"/>
                <a:gd name="connsiteX2" fmla="*/ 4038600 w 6086475"/>
                <a:gd name="connsiteY2" fmla="*/ 457783 h 463160"/>
                <a:gd name="connsiteX3" fmla="*/ 6086475 w 6086475"/>
                <a:gd name="connsiteY3" fmla="*/ 210133 h 46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6475" h="463160">
                  <a:moveTo>
                    <a:pt x="0" y="381583"/>
                  </a:moveTo>
                  <a:cubicBezTo>
                    <a:pt x="506412" y="184733"/>
                    <a:pt x="1012825" y="-12117"/>
                    <a:pt x="1685925" y="583"/>
                  </a:cubicBezTo>
                  <a:cubicBezTo>
                    <a:pt x="2359025" y="13283"/>
                    <a:pt x="3305175" y="422858"/>
                    <a:pt x="4038600" y="457783"/>
                  </a:cubicBezTo>
                  <a:cubicBezTo>
                    <a:pt x="4772025" y="492708"/>
                    <a:pt x="5429250" y="351420"/>
                    <a:pt x="6086475" y="210133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/>
            <p:cNvCxnSpPr>
              <a:endCxn id="28" idx="3"/>
            </p:cNvCxnSpPr>
            <p:nvPr/>
          </p:nvCxnSpPr>
          <p:spPr>
            <a:xfrm flipH="1">
              <a:off x="2323191" y="3633371"/>
              <a:ext cx="258084" cy="3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91240" y="4789984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B0F0"/>
                  </a:solidFill>
                </a:rPr>
                <a:t>From BCAM2</a:t>
              </a:r>
              <a:endParaRPr lang="en-GB" sz="1600" dirty="0">
                <a:solidFill>
                  <a:srgbClr val="00B0F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09315" y="4709652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92D050"/>
                  </a:solidFill>
                </a:rPr>
                <a:t>F</a:t>
              </a:r>
              <a:r>
                <a:rPr lang="en-GB" sz="1600" dirty="0" smtClean="0">
                  <a:solidFill>
                    <a:srgbClr val="92D050"/>
                  </a:solidFill>
                </a:rPr>
                <a:t>rom BCAM1</a:t>
              </a:r>
              <a:endParaRPr lang="en-GB" sz="1600" dirty="0">
                <a:solidFill>
                  <a:srgbClr val="92D05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162051" y="4561548"/>
              <a:ext cx="609758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3132336" y="4329871"/>
              <a:ext cx="4703973" cy="379781"/>
              <a:chOff x="4503174" y="4329871"/>
              <a:chExt cx="3333135" cy="379781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flipV="1">
                <a:off x="4503174" y="4519761"/>
                <a:ext cx="0" cy="189891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prstDash val="lg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7836309" y="4329871"/>
                <a:ext cx="0" cy="379781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4503174" y="4709652"/>
                <a:ext cx="3333135" cy="0"/>
              </a:xfrm>
              <a:prstGeom prst="line">
                <a:avLst/>
              </a:prstGeom>
              <a:ln w="25400">
                <a:solidFill>
                  <a:srgbClr val="92D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 flipH="1">
              <a:off x="691240" y="4329871"/>
              <a:ext cx="5366323" cy="463354"/>
              <a:chOff x="4503174" y="4246299"/>
              <a:chExt cx="3333135" cy="463354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4503174" y="4360609"/>
                <a:ext cx="0" cy="349044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prstDash val="lg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7836309" y="4246299"/>
                <a:ext cx="0" cy="463354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prstDash val="lg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503174" y="4709652"/>
                <a:ext cx="3333135" cy="0"/>
              </a:xfrm>
              <a:prstGeom prst="line">
                <a:avLst/>
              </a:prstGeom>
              <a:ln w="25400">
                <a:solidFill>
                  <a:srgbClr val="00B0F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344762" y="336386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3848510" y="3517749"/>
            <a:ext cx="1055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Target </a:t>
            </a:r>
            <a:r>
              <a:rPr lang="en-US" sz="1400" dirty="0" err="1" smtClean="0"/>
              <a:t>env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134434" y="5434348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Opp. BCAM</a:t>
            </a:r>
            <a:endParaRPr lang="en-US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03778" y="5194945"/>
            <a:ext cx="221149" cy="2590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15546" y="3846162"/>
            <a:ext cx="1316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Opp. Viewport</a:t>
            </a:r>
            <a:endParaRPr lang="en-US" sz="1400" dirty="0"/>
          </a:p>
        </p:txBody>
      </p:sp>
      <p:cxnSp>
        <p:nvCxnSpPr>
          <p:cNvPr id="51" name="Straight Connector 50"/>
          <p:cNvCxnSpPr>
            <a:endCxn id="48" idx="1"/>
          </p:cNvCxnSpPr>
          <p:nvPr/>
        </p:nvCxnSpPr>
        <p:spPr>
          <a:xfrm flipV="1">
            <a:off x="2788914" y="3671638"/>
            <a:ext cx="1059596" cy="482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50" idx="1"/>
          </p:cNvCxnSpPr>
          <p:nvPr/>
        </p:nvCxnSpPr>
        <p:spPr>
          <a:xfrm flipV="1">
            <a:off x="2570350" y="4000051"/>
            <a:ext cx="1145196" cy="503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29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0135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21252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Supporting and Adjustment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1122" y="2790654"/>
            <a:ext cx="3017284" cy="197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56245"/>
            <a:ext cx="2133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6245"/>
            <a:ext cx="2895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6245"/>
            <a:ext cx="2133600" cy="296252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8" name="Picture 27" descr="\\cern.ch\dfs\Users\l\llwlms\Documents\HIE-ISOLDE\Picture Gallery\Picture1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1" y="1833151"/>
            <a:ext cx="3199680" cy="3821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5413" y="1083445"/>
            <a:ext cx="597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chemeClr val="accent2"/>
                </a:solidFill>
              </a:rPr>
              <a:t>Cryomodule</a:t>
            </a:r>
            <a:r>
              <a:rPr lang="en-US" b="1" i="1" dirty="0" smtClean="0">
                <a:solidFill>
                  <a:schemeClr val="accent2"/>
                </a:solidFill>
              </a:rPr>
              <a:t> assembly in ISO Class 5 clean room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61847" y="5034820"/>
            <a:ext cx="6541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C</a:t>
            </a:r>
            <a:r>
              <a:rPr lang="en-US" b="1" i="1" dirty="0" smtClean="0">
                <a:solidFill>
                  <a:schemeClr val="accent2"/>
                </a:solidFill>
              </a:rPr>
              <a:t>avity and solenoid </a:t>
            </a:r>
            <a:r>
              <a:rPr lang="en-US" b="1" i="1" dirty="0" err="1">
                <a:solidFill>
                  <a:schemeClr val="accent2"/>
                </a:solidFill>
              </a:rPr>
              <a:t>i</a:t>
            </a:r>
            <a:r>
              <a:rPr lang="en-US" b="1" i="1" dirty="0" err="1" smtClean="0">
                <a:solidFill>
                  <a:schemeClr val="accent2"/>
                </a:solidFill>
              </a:rPr>
              <a:t>sostatic</a:t>
            </a:r>
            <a:r>
              <a:rPr lang="en-US" b="1" i="1" dirty="0" smtClean="0">
                <a:solidFill>
                  <a:schemeClr val="accent2"/>
                </a:solidFill>
              </a:rPr>
              <a:t> </a:t>
            </a:r>
            <a:r>
              <a:rPr lang="en-US" b="1" i="1" dirty="0" smtClean="0">
                <a:solidFill>
                  <a:schemeClr val="accent2"/>
                </a:solidFill>
              </a:rPr>
              <a:t>support: </a:t>
            </a:r>
            <a:r>
              <a:rPr lang="en-US" b="1" i="1" dirty="0" smtClean="0">
                <a:solidFill>
                  <a:schemeClr val="accent2"/>
                </a:solidFill>
              </a:rPr>
              <a:t>Sphere – V-shape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solidFill>
                  <a:schemeClr val="accent2"/>
                </a:solidFill>
              </a:rPr>
              <a:t>Precise adjustment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>
                <a:solidFill>
                  <a:schemeClr val="accent2"/>
                </a:solidFill>
              </a:rPr>
              <a:t>S</a:t>
            </a:r>
            <a:r>
              <a:rPr lang="en-US" b="1" i="1" dirty="0" smtClean="0">
                <a:solidFill>
                  <a:schemeClr val="accent2"/>
                </a:solidFill>
              </a:rPr>
              <a:t>olenoid adjustment allowed in operational conditions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i="1" dirty="0" smtClean="0">
                <a:solidFill>
                  <a:schemeClr val="accent2"/>
                </a:solidFill>
              </a:rPr>
              <a:t>Used as Target </a:t>
            </a:r>
            <a:r>
              <a:rPr lang="en-US" b="1" i="1" dirty="0" smtClean="0">
                <a:solidFill>
                  <a:schemeClr val="accent2"/>
                </a:solidFill>
              </a:rPr>
              <a:t>support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4545" y="2169100"/>
            <a:ext cx="535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Tie-rods </a:t>
            </a:r>
            <a:r>
              <a:rPr lang="en-US" b="1" i="1" dirty="0" smtClean="0">
                <a:solidFill>
                  <a:schemeClr val="accent2"/>
                </a:solidFill>
                <a:sym typeface="Wingdings" pitchFamily="2" charset="2"/>
              </a:rPr>
              <a:t> Frame suspension and adjustment</a:t>
            </a:r>
            <a:endParaRPr lang="en-US" b="1" i="1" dirty="0" smtClean="0">
              <a:solidFill>
                <a:schemeClr val="accent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179298" y="2538432"/>
            <a:ext cx="858130" cy="5195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179298" y="2538432"/>
            <a:ext cx="2110154" cy="14546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724357" y="3277766"/>
            <a:ext cx="407963" cy="17570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088581" y="2897939"/>
            <a:ext cx="0" cy="664579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850966" y="3176586"/>
            <a:ext cx="562708" cy="10118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87939" y="1578145"/>
            <a:ext cx="561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Survey sockets </a:t>
            </a:r>
            <a:r>
              <a:rPr lang="en-US" b="1" i="1" dirty="0" smtClean="0">
                <a:solidFill>
                  <a:schemeClr val="accent2"/>
                </a:solidFill>
                <a:sym typeface="Wingdings" pitchFamily="2" charset="2"/>
              </a:rPr>
              <a:t> Assembly / CM pre-alignment</a:t>
            </a:r>
            <a:endParaRPr lang="en-US" b="1" i="1" dirty="0" smtClean="0">
              <a:solidFill>
                <a:schemeClr val="accent2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221502" y="1961545"/>
            <a:ext cx="576776" cy="478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2949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1" y="21252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Staging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84381"/>
            <a:ext cx="2133600" cy="29625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84381"/>
            <a:ext cx="2895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84381"/>
            <a:ext cx="2133600" cy="296252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pl-PL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0" y="1406761"/>
            <a:ext cx="8258858" cy="3713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440077" y="2798690"/>
            <a:ext cx="3317737" cy="370695"/>
            <a:chOff x="4440077" y="3206662"/>
            <a:chExt cx="3317737" cy="370695"/>
          </a:xfrm>
        </p:grpSpPr>
        <p:sp>
          <p:nvSpPr>
            <p:cNvPr id="14" name="Left-Right Arrow 13"/>
            <p:cNvSpPr/>
            <p:nvPr/>
          </p:nvSpPr>
          <p:spPr>
            <a:xfrm>
              <a:off x="4440077" y="3344390"/>
              <a:ext cx="1721572" cy="2329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16394" y="3206662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LINAC 2014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40076" y="3891248"/>
            <a:ext cx="3423763" cy="602299"/>
            <a:chOff x="4440076" y="4299220"/>
            <a:chExt cx="3423763" cy="602299"/>
          </a:xfrm>
        </p:grpSpPr>
        <p:sp>
          <p:nvSpPr>
            <p:cNvPr id="16" name="Left-Right Arrow 15"/>
            <p:cNvSpPr/>
            <p:nvPr/>
          </p:nvSpPr>
          <p:spPr>
            <a:xfrm>
              <a:off x="4440076" y="4299220"/>
              <a:ext cx="3423763" cy="2329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0939" y="4532187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LINAC 2016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57626" y="5120630"/>
            <a:ext cx="5123666" cy="602299"/>
            <a:chOff x="3457626" y="5528602"/>
            <a:chExt cx="5123666" cy="602299"/>
          </a:xfrm>
        </p:grpSpPr>
        <p:sp>
          <p:nvSpPr>
            <p:cNvPr id="18" name="Left-Right Arrow 17"/>
            <p:cNvSpPr/>
            <p:nvPr/>
          </p:nvSpPr>
          <p:spPr>
            <a:xfrm>
              <a:off x="3457626" y="5528602"/>
              <a:ext cx="5123666" cy="2329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51808" y="5761569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LINAC 2017</a:t>
              </a:r>
              <a:endParaRPr lang="en-GB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04524" y="5795887"/>
            <a:ext cx="710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Modular </a:t>
            </a:r>
            <a:r>
              <a:rPr lang="en-US" b="1" i="1" dirty="0">
                <a:solidFill>
                  <a:schemeClr val="accent2"/>
                </a:solidFill>
              </a:rPr>
              <a:t>Alignment </a:t>
            </a:r>
            <a:r>
              <a:rPr lang="en-US" b="1" i="1" dirty="0" smtClean="0">
                <a:solidFill>
                  <a:schemeClr val="accent2"/>
                </a:solidFill>
              </a:rPr>
              <a:t>System </a:t>
            </a:r>
            <a:r>
              <a:rPr lang="en-US" b="1" i="1" dirty="0" smtClean="0">
                <a:solidFill>
                  <a:schemeClr val="accent2"/>
                </a:solidFill>
                <a:sym typeface="Wingdings" pitchFamily="2" charset="2"/>
              </a:rPr>
              <a:t> Adapted to staging of the project</a:t>
            </a:r>
            <a:endParaRPr lang="en-US" b="1" i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2949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1" y="21252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Planning</a:t>
            </a:r>
            <a:endParaRPr lang="en-US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84381"/>
            <a:ext cx="2133600" cy="29625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84381"/>
            <a:ext cx="2895600" cy="296252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84381"/>
            <a:ext cx="2133600" cy="296252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pl-PL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7912" y="1350498"/>
            <a:ext cx="6844372" cy="3903491"/>
            <a:chOff x="1343025" y="2638425"/>
            <a:chExt cx="5457825" cy="2981324"/>
          </a:xfrm>
        </p:grpSpPr>
        <p:pic>
          <p:nvPicPr>
            <p:cNvPr id="14" name="Picture 13" descr="schedule.jp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3025" y="2638425"/>
              <a:ext cx="5457825" cy="298132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048000" y="4994272"/>
              <a:ext cx="1400175" cy="212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04524" y="5795887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Minimum disturbances to the </a:t>
            </a:r>
            <a:r>
              <a:rPr lang="en-US" b="1" i="1" dirty="0" smtClean="0">
                <a:solidFill>
                  <a:schemeClr val="accent2"/>
                </a:solidFill>
              </a:rPr>
              <a:t>Experiments </a:t>
            </a:r>
            <a:r>
              <a:rPr lang="en-US" b="1" i="1" dirty="0" smtClean="0">
                <a:solidFill>
                  <a:schemeClr val="accent2"/>
                </a:solidFill>
              </a:rPr>
              <a:t>presently running</a:t>
            </a:r>
          </a:p>
        </p:txBody>
      </p:sp>
    </p:spTree>
    <p:extLst>
      <p:ext uri="{BB962C8B-B14F-4D97-AF65-F5344CB8AC3E}">
        <p14:creationId xmlns:p14="http://schemas.microsoft.com/office/powerpoint/2010/main" val="40906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9983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0" y="19136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r>
              <a:rPr lang="fr-CH" sz="24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286" y="1207145"/>
            <a:ext cx="87219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ALIGNMENT SYSTEM MAINLY BASED ON WELL KNOWN ELEMENTS</a:t>
            </a:r>
          </a:p>
          <a:p>
            <a:endParaRPr lang="en-US" sz="1000" dirty="0" smtClean="0"/>
          </a:p>
          <a:p>
            <a:r>
              <a:rPr lang="en-US" sz="1600" b="1" dirty="0" smtClean="0"/>
              <a:t>BCAMs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Proved and used devices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HBCAM development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V</a:t>
            </a:r>
            <a:r>
              <a:rPr lang="en-US" sz="1600" dirty="0" smtClean="0"/>
              <a:t>ery </a:t>
            </a:r>
            <a:r>
              <a:rPr lang="en-US" sz="1600" dirty="0" smtClean="0"/>
              <a:t>promising results</a:t>
            </a:r>
          </a:p>
          <a:p>
            <a:endParaRPr lang="en-US" sz="1000" dirty="0" smtClean="0"/>
          </a:p>
          <a:p>
            <a:r>
              <a:rPr lang="en-US" sz="1600" b="1" dirty="0" smtClean="0"/>
              <a:t>VIEWPORTS</a:t>
            </a:r>
            <a:endParaRPr lang="en-US" sz="16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Fit well to the theory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Easy BCAM observation corrections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Be careful in the choice of the viewport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High optical quality needed</a:t>
            </a:r>
          </a:p>
          <a:p>
            <a:endParaRPr lang="en-US" sz="1000" dirty="0" smtClean="0"/>
          </a:p>
          <a:p>
            <a:r>
              <a:rPr lang="en-US" sz="1600" b="1" dirty="0" smtClean="0"/>
              <a:t>TARGETS</a:t>
            </a:r>
            <a:endParaRPr lang="en-US" sz="16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All alternatives seem to work well (Fibers – Ceramic balls – Retro targets)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Retro targets looks promising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Passive targets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Target support ~ </a:t>
            </a:r>
            <a:r>
              <a:rPr lang="en-US" sz="1600" dirty="0" err="1" smtClean="0"/>
              <a:t>Std</a:t>
            </a:r>
            <a:r>
              <a:rPr lang="en-US" sz="1600" dirty="0" smtClean="0"/>
              <a:t> Survey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Easy control when CM open (Clean room…)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r>
              <a:rPr lang="en-US" sz="1600" b="1" dirty="0" smtClean="0"/>
              <a:t>SOFTWARE:</a:t>
            </a:r>
            <a:endParaRPr lang="en-US" sz="1600" b="1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Development well advanced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/>
              <a:t>Simulation of </a:t>
            </a:r>
            <a:r>
              <a:rPr lang="en-US" sz="1600" dirty="0" err="1" smtClean="0"/>
              <a:t>metrol</a:t>
            </a:r>
            <a:r>
              <a:rPr lang="en-US" sz="1600" dirty="0" smtClean="0"/>
              <a:t>. table position reconstruction </a:t>
            </a:r>
            <a:r>
              <a:rPr lang="en-US" sz="1600" dirty="0" smtClean="0">
                <a:sym typeface="Wingdings" pitchFamily="2" charset="2"/>
              </a:rPr>
              <a:t> ~20 microns at 1 sigma level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ym typeface="Wingdings" pitchFamily="2" charset="2"/>
              </a:rPr>
              <a:t>Validation tests on going  Promising results</a:t>
            </a:r>
          </a:p>
          <a:p>
            <a:endParaRPr lang="en-US" sz="1000" dirty="0">
              <a:sym typeface="Wingdings" pitchFamily="2" charset="2"/>
            </a:endParaRPr>
          </a:p>
          <a:p>
            <a:r>
              <a:rPr lang="en-US" sz="1600" b="1" dirty="0" smtClean="0">
                <a:sym typeface="Wingdings" pitchFamily="2" charset="2"/>
              </a:rPr>
              <a:t>GOAL: BE READY FOR THE VACUUM AND CRYOGENIC TESTS OF 1</a:t>
            </a:r>
            <a:r>
              <a:rPr lang="en-US" sz="1600" b="1" baseline="30000" dirty="0" smtClean="0">
                <a:sym typeface="Wingdings" pitchFamily="2" charset="2"/>
              </a:rPr>
              <a:t>st</a:t>
            </a:r>
            <a:r>
              <a:rPr lang="en-US" sz="1600" b="1" dirty="0" smtClean="0">
                <a:sym typeface="Wingdings" pitchFamily="2" charset="2"/>
              </a:rPr>
              <a:t> CRYOMODULE</a:t>
            </a:r>
            <a:endParaRPr lang="en-US" sz="1600" b="1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540653"/>
            <a:ext cx="2133600" cy="224899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40653"/>
            <a:ext cx="2895600" cy="224899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40653"/>
            <a:ext cx="2133600" cy="224899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9983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540653"/>
            <a:ext cx="2133600" cy="224899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40653"/>
            <a:ext cx="2895600" cy="224899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40653"/>
            <a:ext cx="2133600" cy="224899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8978" y="2645801"/>
            <a:ext cx="5315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i="1" smtClean="0">
                <a:solidFill>
                  <a:schemeClr val="accent2"/>
                </a:solidFill>
              </a:rPr>
              <a:t>Thank you</a:t>
            </a:r>
            <a:endParaRPr lang="en-US" sz="8000" b="1" i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19" y="1697961"/>
            <a:ext cx="4175919" cy="309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7169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 Study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Deformation</a:t>
            </a:r>
            <a:endParaRPr lang="en-GB" sz="2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4806093"/>
            <a:ext cx="4328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3366"/>
                </a:solidFill>
              </a:rPr>
              <a:t>Viewport of 3.55mm thick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>
                <a:solidFill>
                  <a:srgbClr val="003366"/>
                </a:solidFill>
                <a:sym typeface="Wingdings" pitchFamily="2" charset="2"/>
              </a:rPr>
              <a:t> 25 </a:t>
            </a:r>
            <a:r>
              <a:rPr lang="en-US" sz="1600" dirty="0" err="1">
                <a:solidFill>
                  <a:srgbClr val="003366"/>
                </a:solidFill>
                <a:sym typeface="Wingdings" pitchFamily="2" charset="2"/>
              </a:rPr>
              <a:t>micr</a:t>
            </a:r>
            <a:r>
              <a:rPr lang="en-US" sz="1600" dirty="0">
                <a:solidFill>
                  <a:srgbClr val="003366"/>
                </a:solidFill>
                <a:sym typeface="Wingdings" pitchFamily="2" charset="2"/>
              </a:rPr>
              <a:t> (±0.4)  in the center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>
                <a:solidFill>
                  <a:srgbClr val="003366"/>
                </a:solidFill>
                <a:sym typeface="Wingdings" pitchFamily="2" charset="2"/>
              </a:rPr>
              <a:t> 0.08 </a:t>
            </a:r>
            <a:r>
              <a:rPr lang="en-US" sz="1600" dirty="0" err="1">
                <a:solidFill>
                  <a:srgbClr val="003366"/>
                </a:solidFill>
                <a:sym typeface="Wingdings" pitchFamily="2" charset="2"/>
              </a:rPr>
              <a:t>deg</a:t>
            </a:r>
            <a:r>
              <a:rPr lang="en-US" sz="1600" dirty="0">
                <a:solidFill>
                  <a:srgbClr val="003366"/>
                </a:solidFill>
                <a:sym typeface="Wingdings" pitchFamily="2" charset="2"/>
              </a:rPr>
              <a:t> angular deviation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Results match the theory by a few microns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Same deformation on both side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 smtClean="0">
                <a:solidFill>
                  <a:srgbClr val="003366"/>
                </a:solidFill>
                <a:sym typeface="Wingdings" pitchFamily="2" charset="2"/>
              </a:rPr>
              <a:t> Parallelism kept</a:t>
            </a:r>
            <a:endParaRPr lang="en-US" sz="1600" dirty="0" smtClean="0">
              <a:solidFill>
                <a:srgbClr val="003366"/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448395"/>
              </p:ext>
            </p:extLst>
          </p:nvPr>
        </p:nvGraphicFramePr>
        <p:xfrm>
          <a:off x="125414" y="1571240"/>
          <a:ext cx="4246562" cy="2756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106924"/>
              </p:ext>
            </p:extLst>
          </p:nvPr>
        </p:nvGraphicFramePr>
        <p:xfrm>
          <a:off x="293179" y="4038600"/>
          <a:ext cx="4067684" cy="246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1" name="Straight Arrow Connector 20"/>
          <p:cNvCxnSpPr/>
          <p:nvPr/>
        </p:nvCxnSpPr>
        <p:spPr>
          <a:xfrm flipV="1">
            <a:off x="625005" y="2139499"/>
            <a:ext cx="0" cy="1441901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-67599" y="2706561"/>
            <a:ext cx="111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</a:rPr>
              <a:t>25 microns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243228" y="4844194"/>
            <a:ext cx="0" cy="626966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440904" y="4963533"/>
            <a:ext cx="94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</a:rPr>
              <a:t>0.08 </a:t>
            </a:r>
            <a:r>
              <a:rPr lang="fr-CH" sz="1400" dirty="0" err="1" smtClean="0">
                <a:solidFill>
                  <a:srgbClr val="FF0000"/>
                </a:solidFill>
              </a:rPr>
              <a:t>deg</a:t>
            </a:r>
            <a:endParaRPr lang="fr-CH" sz="1400" dirty="0" smtClean="0">
              <a:solidFill>
                <a:srgbClr val="FF0000"/>
              </a:solidFill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1695450" y="1423273"/>
            <a:ext cx="13978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Simulation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695429" y="1242714"/>
            <a:ext cx="40374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sz="1600" dirty="0" smtClean="0">
                <a:solidFill>
                  <a:srgbClr val="003366"/>
                </a:solidFill>
              </a:rPr>
              <a:t>Experimental results by Liberec University Many thanks to Miroslav SULC</a:t>
            </a:r>
          </a:p>
        </p:txBody>
      </p:sp>
      <p:sp>
        <p:nvSpPr>
          <p:cNvPr id="9" name="Rectangle 8"/>
          <p:cNvSpPr/>
          <p:nvPr/>
        </p:nvSpPr>
        <p:spPr>
          <a:xfrm>
            <a:off x="-44941" y="1053941"/>
            <a:ext cx="2758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FF0000"/>
                </a:solidFill>
              </a:rPr>
              <a:t>Viewport: 3.55mm </a:t>
            </a:r>
            <a:r>
              <a:rPr lang="en-US" b="1" dirty="0">
                <a:solidFill>
                  <a:srgbClr val="FF0000"/>
                </a:solidFill>
              </a:rPr>
              <a:t>thick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509425" y="2401638"/>
            <a:ext cx="0" cy="194919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4725693" y="3214724"/>
            <a:ext cx="1281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</a:rPr>
              <a:t>25 microns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84381"/>
            <a:ext cx="2133600" cy="28218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84381"/>
            <a:ext cx="2895600" cy="282184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84381"/>
            <a:ext cx="2133600" cy="282184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1542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-2382" y="1135061"/>
            <a:ext cx="72431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Effect of a lateral translation of the B viewport in front of the BCAM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-1" y="1506270"/>
            <a:ext cx="8316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Measurement of a fix point through a window </a:t>
            </a: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translated in front of the BCAM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375675" y="5931094"/>
            <a:ext cx="8357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dirty="0" smtClean="0">
                <a:solidFill>
                  <a:srgbClr val="003366"/>
                </a:solidFill>
              </a:rPr>
              <a:t>No visible influence / In the instrumental </a:t>
            </a:r>
            <a:r>
              <a:rPr lang="en-US" dirty="0">
                <a:solidFill>
                  <a:srgbClr val="003366"/>
                </a:solidFill>
              </a:rPr>
              <a:t>precision (about ±</a:t>
            </a:r>
            <a:r>
              <a:rPr lang="en-US" dirty="0" smtClean="0">
                <a:solidFill>
                  <a:srgbClr val="003366"/>
                </a:solidFill>
              </a:rPr>
              <a:t>7micr at this distance)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Viewport Study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 Uniformity</a:t>
            </a:r>
            <a:endParaRPr lang="en-US" sz="20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86420" y="4120827"/>
            <a:ext cx="2326878" cy="1512729"/>
            <a:chOff x="442596" y="1371600"/>
            <a:chExt cx="2898404" cy="1824078"/>
          </a:xfrm>
        </p:grpSpPr>
        <p:sp>
          <p:nvSpPr>
            <p:cNvPr id="53" name="Oval 52"/>
            <p:cNvSpPr/>
            <p:nvPr/>
          </p:nvSpPr>
          <p:spPr>
            <a:xfrm>
              <a:off x="442596" y="1371600"/>
              <a:ext cx="1828800" cy="1676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19188" y="1849553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900" dirty="0" smtClean="0">
                  <a:solidFill>
                    <a:srgbClr val="FF0000"/>
                  </a:solidFill>
                </a:rPr>
                <a:t>11.5 mm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2271396" y="2248694"/>
              <a:ext cx="1588" cy="946984"/>
            </a:xfrm>
            <a:prstGeom prst="straightConnector1">
              <a:avLst/>
            </a:prstGeom>
            <a:ln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442596" y="2209800"/>
              <a:ext cx="0" cy="985878"/>
            </a:xfrm>
            <a:prstGeom prst="straightConnector1">
              <a:avLst/>
            </a:prstGeom>
            <a:ln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442596" y="3195678"/>
              <a:ext cx="183038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330016" y="2209800"/>
              <a:ext cx="53419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 Box 5"/>
            <p:cNvSpPr txBox="1">
              <a:spLocks noChangeArrowheads="1"/>
            </p:cNvSpPr>
            <p:nvPr/>
          </p:nvSpPr>
          <p:spPr bwMode="auto">
            <a:xfrm>
              <a:off x="747395" y="2266818"/>
              <a:ext cx="853721" cy="408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00" dirty="0" smtClean="0"/>
                <a:t>Window </a:t>
              </a:r>
              <a:r>
                <a:rPr lang="en-GB" sz="800" dirty="0" err="1" smtClean="0"/>
                <a:t>Center</a:t>
              </a:r>
              <a:endParaRPr lang="en-GB" sz="8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98614" y="2964846"/>
              <a:ext cx="5373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900" dirty="0" smtClean="0">
                  <a:solidFill>
                    <a:srgbClr val="FF0000"/>
                  </a:solidFill>
                </a:rPr>
                <a:t>65 mm</a:t>
              </a:r>
            </a:p>
          </p:txBody>
        </p:sp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2324979" y="2022656"/>
              <a:ext cx="1016021" cy="374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CH" sz="900" dirty="0" err="1" smtClean="0"/>
                <a:t>Window</a:t>
              </a:r>
              <a:endParaRPr lang="en-GB" sz="900" dirty="0"/>
            </a:p>
          </p:txBody>
        </p:sp>
      </p:grpSp>
      <p:sp>
        <p:nvSpPr>
          <p:cNvPr id="63" name="Text Box 5"/>
          <p:cNvSpPr txBox="1">
            <a:spLocks noChangeArrowheads="1"/>
          </p:cNvSpPr>
          <p:nvPr/>
        </p:nvSpPr>
        <p:spPr bwMode="auto">
          <a:xfrm rot="16200000">
            <a:off x="2151503" y="3603401"/>
            <a:ext cx="3243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Influence on observed X object (mm)</a:t>
            </a:r>
          </a:p>
        </p:txBody>
      </p:sp>
      <p:graphicFrame>
        <p:nvGraphicFramePr>
          <p:cNvPr id="64" name="Chart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67854"/>
              </p:ext>
            </p:extLst>
          </p:nvPr>
        </p:nvGraphicFramePr>
        <p:xfrm>
          <a:off x="3845058" y="1669346"/>
          <a:ext cx="4460753" cy="420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Text Box 5"/>
          <p:cNvSpPr txBox="1">
            <a:spLocks noChangeArrowheads="1"/>
          </p:cNvSpPr>
          <p:nvPr/>
        </p:nvSpPr>
        <p:spPr bwMode="auto">
          <a:xfrm>
            <a:off x="2459584" y="5091083"/>
            <a:ext cx="6853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800" dirty="0" smtClean="0"/>
              <a:t>0</a:t>
            </a:r>
            <a:endParaRPr lang="en-GB" sz="800" dirty="0"/>
          </a:p>
        </p:txBody>
      </p:sp>
      <p:sp>
        <p:nvSpPr>
          <p:cNvPr id="75" name="Rectangle 74"/>
          <p:cNvSpPr/>
          <p:nvPr/>
        </p:nvSpPr>
        <p:spPr>
          <a:xfrm>
            <a:off x="3827015" y="5444827"/>
            <a:ext cx="798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000" dirty="0" smtClean="0"/>
              <a:t>Set-up less stable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356478" y="5522411"/>
            <a:ext cx="798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1000" dirty="0" smtClean="0"/>
              <a:t>Set-up less stable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8316705" y="2201667"/>
            <a:ext cx="9209" cy="18349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8258122" y="2601587"/>
            <a:ext cx="947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</a:rPr>
              <a:t>10 microns</a:t>
            </a:r>
          </a:p>
          <a:p>
            <a:pPr algn="ctr"/>
            <a:r>
              <a:rPr lang="fr-CH" sz="1400" dirty="0" smtClean="0">
                <a:solidFill>
                  <a:srgbClr val="FF0000"/>
                </a:solidFill>
              </a:rPr>
              <a:t>in Object </a:t>
            </a:r>
            <a:r>
              <a:rPr lang="fr-CH" sz="1400" dirty="0" err="1" smtClean="0">
                <a:solidFill>
                  <a:srgbClr val="FF0000"/>
                </a:solidFill>
              </a:rPr>
              <a:t>space</a:t>
            </a:r>
            <a:endParaRPr lang="fr-CH" sz="1400" dirty="0" smtClean="0">
              <a:solidFill>
                <a:srgbClr val="FF000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10800000">
            <a:off x="7964596" y="2201667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0800000">
            <a:off x="8040796" y="4043921"/>
            <a:ext cx="533400" cy="1588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5146678" y="1877408"/>
            <a:ext cx="2395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Window translation (mm)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75674" y="2135710"/>
            <a:ext cx="2675215" cy="1885881"/>
            <a:chOff x="375674" y="2135710"/>
            <a:chExt cx="2675215" cy="1885881"/>
          </a:xfrm>
        </p:grpSpPr>
        <p:grpSp>
          <p:nvGrpSpPr>
            <p:cNvPr id="6" name="Group 5"/>
            <p:cNvGrpSpPr/>
            <p:nvPr/>
          </p:nvGrpSpPr>
          <p:grpSpPr>
            <a:xfrm>
              <a:off x="375674" y="2135710"/>
              <a:ext cx="2675215" cy="1885881"/>
              <a:chOff x="261663" y="2368303"/>
              <a:chExt cx="2675215" cy="1885881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flipV="1">
                <a:off x="1813091" y="2877887"/>
                <a:ext cx="0" cy="980244"/>
              </a:xfrm>
              <a:prstGeom prst="straightConnector1">
                <a:avLst/>
              </a:prstGeom>
              <a:ln w="25400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774405" y="2981175"/>
                <a:ext cx="609600" cy="457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1384005" y="3362175"/>
                <a:ext cx="86684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Rectangle 66"/>
              <p:cNvSpPr/>
              <p:nvPr/>
            </p:nvSpPr>
            <p:spPr>
              <a:xfrm>
                <a:off x="1725985" y="3171675"/>
                <a:ext cx="176179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64947" y="3085176"/>
                <a:ext cx="65715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000" dirty="0" smtClean="0"/>
                  <a:t>BCAM1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41788" y="3921544"/>
                <a:ext cx="81869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000" dirty="0" smtClean="0"/>
                  <a:t>: Windows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61663" y="3873184"/>
                <a:ext cx="176179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1462274" y="4029235"/>
                <a:ext cx="33160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1737188" y="3926057"/>
                <a:ext cx="119969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000" dirty="0" smtClean="0"/>
                  <a:t>: Optical axis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58461" y="2368303"/>
                <a:ext cx="174759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Window translation </a:t>
                </a:r>
                <a:endParaRPr lang="en-GB" sz="1400" dirty="0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>
                <a:off x="1384005" y="2706857"/>
                <a:ext cx="257400" cy="17103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" name="Connecteur droit avec flèche 3"/>
            <p:cNvCxnSpPr/>
            <p:nvPr/>
          </p:nvCxnSpPr>
          <p:spPr>
            <a:xfrm flipV="1">
              <a:off x="463763" y="2332802"/>
              <a:ext cx="0" cy="9174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508194" y="2289598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X</a:t>
              </a: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84381"/>
            <a:ext cx="2133600" cy="28218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484381"/>
            <a:ext cx="2895600" cy="282184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484381"/>
            <a:ext cx="2133600" cy="282184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637" y="1124744"/>
            <a:ext cx="89681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i="1" dirty="0" smtClean="0">
                <a:solidFill>
                  <a:srgbClr val="003366"/>
                </a:solidFill>
              </a:rPr>
              <a:t>Validation of calculated target distribution - Apr 2012 - Setup for a 8 targets design</a:t>
            </a:r>
            <a:endParaRPr lang="en-US" sz="2000" dirty="0" smtClean="0">
              <a:solidFill>
                <a:srgbClr val="003366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71698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12529" cy="340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613756" y="167758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BCAM1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22098" y="167758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BCAM2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149" y="5013176"/>
            <a:ext cx="473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/>
              <a:t>In White: the expected position according to simulations. 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fr-CH" sz="28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Distribution</a:t>
            </a:r>
            <a:endParaRPr lang="pl-PL" sz="20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1000" y="5339655"/>
            <a:ext cx="83050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3366"/>
                </a:solidFill>
              </a:rPr>
              <a:t>No standard length and position for target support</a:t>
            </a:r>
          </a:p>
          <a:p>
            <a:pPr eaLnBrk="1" hangingPunct="1"/>
            <a:endParaRPr lang="en-US" sz="1000" smtClean="0">
              <a:solidFill>
                <a:srgbClr val="003366"/>
              </a:solidFill>
            </a:endParaRPr>
          </a:p>
          <a:p>
            <a:pPr eaLnBrk="1" hangingPunct="1"/>
            <a:r>
              <a:rPr lang="en-US" sz="1600" smtClean="0">
                <a:solidFill>
                  <a:srgbClr val="003366"/>
                </a:solidFill>
              </a:rPr>
              <a:t>Decrease of BCAM </a:t>
            </a:r>
            <a:r>
              <a:rPr lang="en-US" sz="1600">
                <a:solidFill>
                  <a:srgbClr val="003366"/>
                </a:solidFill>
              </a:rPr>
              <a:t>focal </a:t>
            </a:r>
            <a:r>
              <a:rPr lang="en-US" sz="1600" smtClean="0">
                <a:solidFill>
                  <a:srgbClr val="003366"/>
                </a:solidFill>
              </a:rPr>
              <a:t>length to 50 </a:t>
            </a:r>
            <a:r>
              <a:rPr lang="en-US" sz="1600">
                <a:solidFill>
                  <a:srgbClr val="003366"/>
                </a:solidFill>
              </a:rPr>
              <a:t>mm </a:t>
            </a:r>
            <a:r>
              <a:rPr lang="en-US" sz="1600" smtClean="0">
                <a:solidFill>
                  <a:srgbClr val="003366"/>
                </a:solidFill>
                <a:sym typeface="Wingdings" pitchFamily="2" charset="2"/>
              </a:rPr>
              <a:t> approx. 30% more field of view</a:t>
            </a:r>
          </a:p>
          <a:p>
            <a:pPr eaLnBrk="1" hangingPunct="1"/>
            <a:endParaRPr lang="en-US" sz="1000" smtClean="0">
              <a:solidFill>
                <a:srgbClr val="003366"/>
              </a:solidFill>
              <a:sym typeface="Wingdings" pitchFamily="2" charset="2"/>
            </a:endParaRPr>
          </a:p>
          <a:p>
            <a:pPr eaLnBrk="1" hangingPunct="1"/>
            <a:r>
              <a:rPr lang="en-US" sz="1600" smtClean="0">
                <a:solidFill>
                  <a:srgbClr val="003366"/>
                </a:solidFill>
                <a:sym typeface="Wingdings" pitchFamily="2" charset="2"/>
              </a:rPr>
              <a:t>To be refreshed with the new supporting design (more plates)</a:t>
            </a:r>
            <a:endParaRPr lang="en-US" sz="1600">
              <a:solidFill>
                <a:srgbClr val="003366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11799" y="5013623"/>
            <a:ext cx="2956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smtClean="0"/>
              <a:t>Done with prototype W0226</a:t>
            </a:r>
          </a:p>
          <a:p>
            <a:pPr eaLnBrk="1" hangingPunct="1"/>
            <a:r>
              <a:rPr lang="en-US" sz="1400" smtClean="0"/>
              <a:t>Field of view 70x50 mrad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12517"/>
            <a:ext cx="2133600" cy="263981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2517"/>
            <a:ext cx="2895600" cy="263981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2517"/>
            <a:ext cx="2133600" cy="263981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24343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Scale Test Bench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81000" y="642949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39562" y="1402079"/>
            <a:ext cx="8322066" cy="5019967"/>
            <a:chOff x="92478" y="1209382"/>
            <a:chExt cx="8790600" cy="5279461"/>
          </a:xfrm>
        </p:grpSpPr>
        <p:pic>
          <p:nvPicPr>
            <p:cNvPr id="2051" name="Picture 3" descr="G:\Support\SurveyingEng\Photogrm\Work\ISOLDE\HIE-ISOLDE\Photos\20120424_Instalation_Test_bench_SMI2\IMG_048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2" t="33963" r="22212" b="30143"/>
            <a:stretch/>
          </p:blipFill>
          <p:spPr bwMode="auto">
            <a:xfrm>
              <a:off x="5865059" y="3098565"/>
              <a:ext cx="3018019" cy="189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lèche courbée vers la gauche 17"/>
            <p:cNvSpPr/>
            <p:nvPr/>
          </p:nvSpPr>
          <p:spPr>
            <a:xfrm>
              <a:off x="6737527" y="3123749"/>
              <a:ext cx="313041" cy="233085"/>
            </a:xfrm>
            <a:prstGeom prst="curved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2050" name="Picture 2" descr="G:\Support\SurveyingEng\Photogrm\Work\ISOLDE\HIE-ISOLDE\Photos\20120424_Instalation_Test_bench_SMI2\IMG_048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6" t="52692" r="15419" b="17342"/>
            <a:stretch/>
          </p:blipFill>
          <p:spPr bwMode="auto">
            <a:xfrm>
              <a:off x="5865059" y="5255351"/>
              <a:ext cx="3018019" cy="879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G:\Support\SurveyingEng\Photogrm\Work\ISOLDE\HIE-ISOLDE\Photos\20120424_Instalation_Test_bench_SMI2\IMG_047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7" t="32288" r="42707" b="37756"/>
            <a:stretch/>
          </p:blipFill>
          <p:spPr bwMode="auto">
            <a:xfrm>
              <a:off x="5865059" y="1240383"/>
              <a:ext cx="2703110" cy="1549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G:\Support\SurveyingEng\Photogrm\Work\ISOLDE\HIE-ISOLDE\Photos\20120424_Instalation_Test_bench_SMI2\IMG_0479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7" t="31685" r="21475"/>
            <a:stretch/>
          </p:blipFill>
          <p:spPr bwMode="auto">
            <a:xfrm>
              <a:off x="1974100" y="1260388"/>
              <a:ext cx="3276193" cy="461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4" name="Group 2053"/>
            <p:cNvGrpSpPr/>
            <p:nvPr/>
          </p:nvGrpSpPr>
          <p:grpSpPr>
            <a:xfrm>
              <a:off x="92478" y="1209382"/>
              <a:ext cx="1175313" cy="4914117"/>
              <a:chOff x="30989" y="1265029"/>
              <a:chExt cx="1247379" cy="5082795"/>
            </a:xfrm>
          </p:grpSpPr>
          <p:grpSp>
            <p:nvGrpSpPr>
              <p:cNvPr id="24" name="Groupe 10"/>
              <p:cNvGrpSpPr/>
              <p:nvPr/>
            </p:nvGrpSpPr>
            <p:grpSpPr>
              <a:xfrm rot="16200000">
                <a:off x="715964" y="5795168"/>
                <a:ext cx="251978" cy="853333"/>
                <a:chOff x="1861457" y="3755572"/>
                <a:chExt cx="533400" cy="1937656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1861457" y="3755572"/>
                  <a:ext cx="533400" cy="19376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1970314" y="3886210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964871" y="5355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970314" y="42889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964871" y="4974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5" name="Groupe 12"/>
              <p:cNvGrpSpPr/>
              <p:nvPr/>
            </p:nvGrpSpPr>
            <p:grpSpPr>
              <a:xfrm rot="16200000">
                <a:off x="723648" y="4478958"/>
                <a:ext cx="251978" cy="853333"/>
                <a:chOff x="1861457" y="3755572"/>
                <a:chExt cx="533400" cy="1937656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1861457" y="3755572"/>
                  <a:ext cx="533400" cy="19376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970314" y="3886210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964871" y="5355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1970314" y="42889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964871" y="4974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6" name="Groupe 13"/>
              <p:cNvGrpSpPr/>
              <p:nvPr/>
            </p:nvGrpSpPr>
            <p:grpSpPr>
              <a:xfrm rot="16200000">
                <a:off x="725713" y="964351"/>
                <a:ext cx="251978" cy="853333"/>
                <a:chOff x="1861457" y="3755572"/>
                <a:chExt cx="533400" cy="1937656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861457" y="3755572"/>
                  <a:ext cx="533400" cy="19376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970314" y="3886210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964871" y="5355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1970314" y="42889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964871" y="4974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7" name="Groupe 14"/>
              <p:cNvGrpSpPr/>
              <p:nvPr/>
            </p:nvGrpSpPr>
            <p:grpSpPr>
              <a:xfrm rot="16200000">
                <a:off x="723648" y="2290185"/>
                <a:ext cx="251978" cy="853333"/>
                <a:chOff x="1861457" y="3755572"/>
                <a:chExt cx="533400" cy="1937656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861457" y="3755572"/>
                  <a:ext cx="533400" cy="193765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970314" y="3886210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1964871" y="5355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70314" y="42889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1964871" y="4974782"/>
                  <a:ext cx="315686" cy="19594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59" name="Connecteur droit avec flèche 38"/>
              <p:cNvCxnSpPr/>
              <p:nvPr/>
            </p:nvCxnSpPr>
            <p:spPr>
              <a:xfrm rot="16200000">
                <a:off x="378482" y="6002359"/>
                <a:ext cx="28982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avec flèche 39"/>
              <p:cNvCxnSpPr/>
              <p:nvPr/>
            </p:nvCxnSpPr>
            <p:spPr>
              <a:xfrm rot="16200000">
                <a:off x="1016458" y="6003645"/>
                <a:ext cx="29239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avec flèche 40"/>
              <p:cNvCxnSpPr/>
              <p:nvPr/>
            </p:nvCxnSpPr>
            <p:spPr>
              <a:xfrm rot="16200000" flipH="1" flipV="1">
                <a:off x="389282" y="5114055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41"/>
              <p:cNvCxnSpPr/>
              <p:nvPr/>
            </p:nvCxnSpPr>
            <p:spPr>
              <a:xfrm rot="16200000" flipH="1" flipV="1">
                <a:off x="1036473" y="5130500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42"/>
              <p:cNvCxnSpPr/>
              <p:nvPr/>
            </p:nvCxnSpPr>
            <p:spPr>
              <a:xfrm rot="16200000">
                <a:off x="386166" y="4686150"/>
                <a:ext cx="28982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avec flèche 43"/>
              <p:cNvCxnSpPr/>
              <p:nvPr/>
            </p:nvCxnSpPr>
            <p:spPr>
              <a:xfrm rot="16200000">
                <a:off x="1024142" y="4687435"/>
                <a:ext cx="29239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avec flèche 44"/>
              <p:cNvCxnSpPr/>
              <p:nvPr/>
            </p:nvCxnSpPr>
            <p:spPr>
              <a:xfrm rot="16200000" flipH="1" flipV="1">
                <a:off x="387145" y="2925282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45"/>
              <p:cNvCxnSpPr/>
              <p:nvPr/>
            </p:nvCxnSpPr>
            <p:spPr>
              <a:xfrm rot="16200000" flipH="1" flipV="1">
                <a:off x="1034335" y="2941727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avec flèche 46"/>
              <p:cNvCxnSpPr/>
              <p:nvPr/>
            </p:nvCxnSpPr>
            <p:spPr>
              <a:xfrm rot="16200000">
                <a:off x="384028" y="2497377"/>
                <a:ext cx="28982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avec flèche 47"/>
              <p:cNvCxnSpPr/>
              <p:nvPr/>
            </p:nvCxnSpPr>
            <p:spPr>
              <a:xfrm rot="16200000">
                <a:off x="1022004" y="2498662"/>
                <a:ext cx="29239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48"/>
              <p:cNvCxnSpPr/>
              <p:nvPr/>
            </p:nvCxnSpPr>
            <p:spPr>
              <a:xfrm rot="16200000" flipH="1" flipV="1">
                <a:off x="386636" y="1600101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avec flèche 49"/>
              <p:cNvCxnSpPr/>
              <p:nvPr/>
            </p:nvCxnSpPr>
            <p:spPr>
              <a:xfrm rot="16200000" flipH="1" flipV="1">
                <a:off x="1033827" y="1616547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53"/>
              <p:cNvCxnSpPr/>
              <p:nvPr/>
            </p:nvCxnSpPr>
            <p:spPr>
              <a:xfrm rot="16200000">
                <a:off x="602597" y="6039343"/>
                <a:ext cx="18562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54"/>
              <p:cNvCxnSpPr/>
              <p:nvPr/>
            </p:nvCxnSpPr>
            <p:spPr>
              <a:xfrm rot="16200000">
                <a:off x="897061" y="6046901"/>
                <a:ext cx="200738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55"/>
              <p:cNvCxnSpPr/>
              <p:nvPr/>
            </p:nvCxnSpPr>
            <p:spPr>
              <a:xfrm rot="16200000" flipH="1" flipV="1">
                <a:off x="566660" y="5110847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56"/>
              <p:cNvCxnSpPr/>
              <p:nvPr/>
            </p:nvCxnSpPr>
            <p:spPr>
              <a:xfrm rot="16200000" flipH="1" flipV="1">
                <a:off x="871259" y="5130501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57"/>
              <p:cNvCxnSpPr/>
              <p:nvPr/>
            </p:nvCxnSpPr>
            <p:spPr>
              <a:xfrm rot="16200000">
                <a:off x="558181" y="4684738"/>
                <a:ext cx="28982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58"/>
              <p:cNvCxnSpPr/>
              <p:nvPr/>
            </p:nvCxnSpPr>
            <p:spPr>
              <a:xfrm rot="16200000">
                <a:off x="861685" y="4687435"/>
                <a:ext cx="29239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59"/>
              <p:cNvCxnSpPr/>
              <p:nvPr/>
            </p:nvCxnSpPr>
            <p:spPr>
              <a:xfrm rot="16200000" flipH="1" flipV="1">
                <a:off x="564529" y="2925282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avec flèche 60"/>
              <p:cNvCxnSpPr/>
              <p:nvPr/>
            </p:nvCxnSpPr>
            <p:spPr>
              <a:xfrm rot="16200000" flipH="1" flipV="1">
                <a:off x="874127" y="2932555"/>
                <a:ext cx="268231" cy="50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avec flèche 61"/>
              <p:cNvCxnSpPr/>
              <p:nvPr/>
            </p:nvCxnSpPr>
            <p:spPr>
              <a:xfrm rot="16200000">
                <a:off x="558181" y="2487742"/>
                <a:ext cx="28982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avec flèche 62"/>
              <p:cNvCxnSpPr/>
              <p:nvPr/>
            </p:nvCxnSpPr>
            <p:spPr>
              <a:xfrm rot="16200000">
                <a:off x="861796" y="2498662"/>
                <a:ext cx="292391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avec flèche 63"/>
              <p:cNvCxnSpPr/>
              <p:nvPr/>
            </p:nvCxnSpPr>
            <p:spPr>
              <a:xfrm rot="16200000" flipH="1" flipV="1">
                <a:off x="590650" y="1560671"/>
                <a:ext cx="198459" cy="828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avec flèche 64"/>
              <p:cNvCxnSpPr/>
              <p:nvPr/>
            </p:nvCxnSpPr>
            <p:spPr>
              <a:xfrm rot="16200000" flipH="1" flipV="1">
                <a:off x="904792" y="1560832"/>
                <a:ext cx="201466" cy="495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e 74"/>
              <p:cNvGrpSpPr/>
              <p:nvPr/>
            </p:nvGrpSpPr>
            <p:grpSpPr>
              <a:xfrm rot="16200000">
                <a:off x="772175" y="3726507"/>
                <a:ext cx="170630" cy="308403"/>
                <a:chOff x="2892872" y="2609510"/>
                <a:chExt cx="225882" cy="452437"/>
              </a:xfrm>
            </p:grpSpPr>
            <p:cxnSp>
              <p:nvCxnSpPr>
                <p:cNvPr id="97" name="Connecteur droit avec flèche 76"/>
                <p:cNvCxnSpPr/>
                <p:nvPr/>
              </p:nvCxnSpPr>
              <p:spPr>
                <a:xfrm flipV="1">
                  <a:off x="2894178" y="2609510"/>
                  <a:ext cx="0" cy="452437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avec flèche 77"/>
                <p:cNvCxnSpPr/>
                <p:nvPr/>
              </p:nvCxnSpPr>
              <p:spPr>
                <a:xfrm flipV="1">
                  <a:off x="3113254" y="2609510"/>
                  <a:ext cx="0" cy="452437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/>
                <p:cNvSpPr/>
                <p:nvPr/>
              </p:nvSpPr>
              <p:spPr>
                <a:xfrm>
                  <a:off x="2892872" y="2725624"/>
                  <a:ext cx="225882" cy="23222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17" name="Groupe 74"/>
              <p:cNvGrpSpPr/>
              <p:nvPr/>
            </p:nvGrpSpPr>
            <p:grpSpPr>
              <a:xfrm rot="16200000">
                <a:off x="771303" y="3559145"/>
                <a:ext cx="170630" cy="308403"/>
                <a:chOff x="2892872" y="2609510"/>
                <a:chExt cx="225882" cy="452437"/>
              </a:xfrm>
            </p:grpSpPr>
            <p:cxnSp>
              <p:nvCxnSpPr>
                <p:cNvPr id="118" name="Connecteur droit avec flèche 76"/>
                <p:cNvCxnSpPr/>
                <p:nvPr/>
              </p:nvCxnSpPr>
              <p:spPr>
                <a:xfrm flipV="1">
                  <a:off x="2894178" y="2609510"/>
                  <a:ext cx="0" cy="452437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avec flèche 77"/>
                <p:cNvCxnSpPr/>
                <p:nvPr/>
              </p:nvCxnSpPr>
              <p:spPr>
                <a:xfrm flipV="1">
                  <a:off x="3113254" y="2609510"/>
                  <a:ext cx="0" cy="452437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Rectangle 119"/>
                <p:cNvSpPr/>
                <p:nvPr/>
              </p:nvSpPr>
              <p:spPr>
                <a:xfrm>
                  <a:off x="2892872" y="2725624"/>
                  <a:ext cx="225882" cy="23222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2" name="Rectangle 121"/>
              <p:cNvSpPr/>
              <p:nvPr/>
            </p:nvSpPr>
            <p:spPr>
              <a:xfrm rot="16200000">
                <a:off x="765999" y="2881347"/>
                <a:ext cx="166620" cy="5608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16200000">
                <a:off x="967293" y="3066555"/>
                <a:ext cx="77136" cy="1878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Rectangle 126"/>
              <p:cNvSpPr/>
              <p:nvPr/>
            </p:nvSpPr>
            <p:spPr>
              <a:xfrm rot="16200000">
                <a:off x="662629" y="3067522"/>
                <a:ext cx="77136" cy="1878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8" name="Rectangle 127"/>
              <p:cNvSpPr/>
              <p:nvPr/>
            </p:nvSpPr>
            <p:spPr>
              <a:xfrm rot="16200000">
                <a:off x="778277" y="4095452"/>
                <a:ext cx="166620" cy="5608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Rectangle 128"/>
              <p:cNvSpPr/>
              <p:nvPr/>
            </p:nvSpPr>
            <p:spPr>
              <a:xfrm rot="16200000">
                <a:off x="979571" y="4280661"/>
                <a:ext cx="77136" cy="1878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Rectangle 129"/>
              <p:cNvSpPr/>
              <p:nvPr/>
            </p:nvSpPr>
            <p:spPr>
              <a:xfrm rot="16200000">
                <a:off x="674907" y="4281627"/>
                <a:ext cx="77136" cy="1878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6" name="Straight Arrow Connector 135"/>
              <p:cNvCxnSpPr/>
              <p:nvPr/>
            </p:nvCxnSpPr>
            <p:spPr>
              <a:xfrm flipH="1" flipV="1">
                <a:off x="343113" y="1519578"/>
                <a:ext cx="503" cy="11252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 flipV="1">
                <a:off x="330443" y="4946947"/>
                <a:ext cx="503" cy="112528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flipV="1">
                <a:off x="339667" y="2838859"/>
                <a:ext cx="0" cy="19907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/>
              <p:cNvSpPr/>
              <p:nvPr/>
            </p:nvSpPr>
            <p:spPr>
              <a:xfrm rot="16200000">
                <a:off x="-118584" y="1943718"/>
                <a:ext cx="62313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sz="1200" dirty="0" smtClean="0"/>
                  <a:t>2,5m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16200000">
                <a:off x="-56295" y="5366230"/>
                <a:ext cx="49509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sz="1200" dirty="0" smtClean="0"/>
                  <a:t>2m</a:t>
                </a:r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16200000">
                <a:off x="-142077" y="3678187"/>
                <a:ext cx="62313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sz="1200" dirty="0" smtClean="0"/>
                  <a:t>2,5m</a:t>
                </a:r>
              </a:p>
            </p:txBody>
          </p:sp>
        </p:grpSp>
        <p:sp>
          <p:nvSpPr>
            <p:cNvPr id="145" name="Rectangle 144"/>
            <p:cNvSpPr/>
            <p:nvPr/>
          </p:nvSpPr>
          <p:spPr>
            <a:xfrm>
              <a:off x="2769646" y="5813066"/>
              <a:ext cx="2348939" cy="550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400" dirty="0" smtClean="0"/>
                <a:t>Complete set-up in SMI2</a:t>
              </a:r>
            </a:p>
            <a:p>
              <a:pPr eaLnBrk="1" hangingPunct="1"/>
              <a:r>
                <a:rPr lang="en-US" sz="1400" dirty="0" smtClean="0"/>
                <a:t>Almost 1:1</a:t>
              </a:r>
            </a:p>
          </p:txBody>
        </p:sp>
        <p:cxnSp>
          <p:nvCxnSpPr>
            <p:cNvPr id="146" name="Connecteur droit avec flèche 49"/>
            <p:cNvCxnSpPr>
              <a:endCxn id="2050" idx="1"/>
            </p:cNvCxnSpPr>
            <p:nvPr/>
          </p:nvCxnSpPr>
          <p:spPr>
            <a:xfrm>
              <a:off x="4855057" y="4000965"/>
              <a:ext cx="1010002" cy="16942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49"/>
            <p:cNvCxnSpPr>
              <a:endCxn id="2051" idx="1"/>
            </p:cNvCxnSpPr>
            <p:nvPr/>
          </p:nvCxnSpPr>
          <p:spPr>
            <a:xfrm>
              <a:off x="3788559" y="2238630"/>
              <a:ext cx="2076500" cy="180870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avec flèche 49"/>
            <p:cNvCxnSpPr>
              <a:endCxn id="2052" idx="1"/>
            </p:cNvCxnSpPr>
            <p:nvPr/>
          </p:nvCxnSpPr>
          <p:spPr>
            <a:xfrm>
              <a:off x="3734248" y="1951590"/>
              <a:ext cx="2130811" cy="634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ectangle 164"/>
            <p:cNvSpPr/>
            <p:nvPr/>
          </p:nvSpPr>
          <p:spPr>
            <a:xfrm>
              <a:off x="5977308" y="2773389"/>
              <a:ext cx="2530523" cy="32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dirty="0" smtClean="0"/>
                <a:t>Cavity support mockup 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46336" y="4952044"/>
              <a:ext cx="2605585" cy="32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dirty="0" smtClean="0"/>
                <a:t>Adjustable viewport table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071276" y="6100225"/>
              <a:ext cx="2605585" cy="32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Adjustable BCAM table</a:t>
              </a:r>
            </a:p>
          </p:txBody>
        </p:sp>
        <p:sp>
          <p:nvSpPr>
            <p:cNvPr id="172" name="Rectangle 171"/>
            <p:cNvSpPr/>
            <p:nvPr/>
          </p:nvSpPr>
          <p:spPr>
            <a:xfrm rot="16200000">
              <a:off x="403279" y="6320378"/>
              <a:ext cx="144181" cy="81306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Rectangle 172"/>
            <p:cNvSpPr/>
            <p:nvPr/>
          </p:nvSpPr>
          <p:spPr>
            <a:xfrm rot="16200000">
              <a:off x="1230638" y="6269073"/>
              <a:ext cx="74576" cy="1769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4" name="Connecteur droit avec flèche 82"/>
            <p:cNvCxnSpPr/>
            <p:nvPr/>
          </p:nvCxnSpPr>
          <p:spPr>
            <a:xfrm flipV="1">
              <a:off x="2137114" y="6238723"/>
              <a:ext cx="0" cy="226220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/>
            <p:cNvSpPr/>
            <p:nvPr/>
          </p:nvSpPr>
          <p:spPr>
            <a:xfrm>
              <a:off x="378492" y="6241362"/>
              <a:ext cx="81551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000" dirty="0" smtClean="0"/>
                <a:t>: BCAM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286592" y="6242622"/>
              <a:ext cx="81129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000" dirty="0" smtClean="0"/>
                <a:t>: Viewport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051239" y="6228722"/>
              <a:ext cx="81129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000" dirty="0" smtClean="0"/>
                <a:t>: Targets</a:t>
              </a:r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6071275" y="3800999"/>
              <a:ext cx="291425" cy="0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V="1">
              <a:off x="6894048" y="3104882"/>
              <a:ext cx="0" cy="232151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èche courbée vers le haut 18"/>
            <p:cNvSpPr/>
            <p:nvPr/>
          </p:nvSpPr>
          <p:spPr>
            <a:xfrm>
              <a:off x="5954137" y="3692992"/>
              <a:ext cx="291425" cy="253589"/>
            </a:xfrm>
            <a:prstGeom prst="curved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1045102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Tests with standard BCAMs lent by OSI</a:t>
            </a:r>
            <a:endParaRPr lang="en-GB" dirty="0"/>
          </a:p>
        </p:txBody>
      </p:sp>
      <p:sp>
        <p:nvSpPr>
          <p:cNvPr id="101" name="TextBox 100"/>
          <p:cNvSpPr txBox="1"/>
          <p:nvPr/>
        </p:nvSpPr>
        <p:spPr>
          <a:xfrm>
            <a:off x="7023486" y="10451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Under construction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0313"/>
            <a:ext cx="2133600" cy="29625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70313"/>
            <a:ext cx="2895600" cy="296252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70313"/>
            <a:ext cx="2133600" cy="296252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88" y="2221245"/>
            <a:ext cx="5560883" cy="3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0999" y="6448777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3312"/>
            <a:ext cx="2133600" cy="30077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3312"/>
            <a:ext cx="2895600" cy="300774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3312"/>
            <a:ext cx="2133600" cy="300774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528222" y="229010"/>
            <a:ext cx="6382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GB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59" name="Group 2058"/>
          <p:cNvGrpSpPr/>
          <p:nvPr/>
        </p:nvGrpSpPr>
        <p:grpSpPr>
          <a:xfrm>
            <a:off x="902691" y="1616277"/>
            <a:ext cx="5460334" cy="3026633"/>
            <a:chOff x="125413" y="1431215"/>
            <a:chExt cx="6242347" cy="3749137"/>
          </a:xfrm>
        </p:grpSpPr>
        <p:sp>
          <p:nvSpPr>
            <p:cNvPr id="18" name="TextBox 17"/>
            <p:cNvSpPr txBox="1"/>
            <p:nvPr/>
          </p:nvSpPr>
          <p:spPr>
            <a:xfrm>
              <a:off x="466337" y="4760980"/>
              <a:ext cx="1505355" cy="419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Transfer line</a:t>
              </a:r>
              <a:endParaRPr lang="en-GB" sz="1600" dirty="0"/>
            </a:p>
          </p:txBody>
        </p:sp>
        <p:sp>
          <p:nvSpPr>
            <p:cNvPr id="17" name="Oval 16"/>
            <p:cNvSpPr/>
            <p:nvPr/>
          </p:nvSpPr>
          <p:spPr>
            <a:xfrm rot="3806215">
              <a:off x="4641440" y="1885468"/>
              <a:ext cx="833385" cy="20409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5413" y="1431215"/>
              <a:ext cx="4777903" cy="419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HIE-ISOLDE SUPERCONDUCTING LINAC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Connector 21"/>
            <p:cNvCxnSpPr>
              <a:endCxn id="17" idx="2"/>
            </p:cNvCxnSpPr>
            <p:nvPr/>
          </p:nvCxnSpPr>
          <p:spPr>
            <a:xfrm>
              <a:off x="2615381" y="1827951"/>
              <a:ext cx="2256413" cy="70529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4" name="Left-Right Arrow 2053"/>
            <p:cNvSpPr/>
            <p:nvPr/>
          </p:nvSpPr>
          <p:spPr>
            <a:xfrm rot="19783019">
              <a:off x="4677037" y="3185115"/>
              <a:ext cx="1690723" cy="28858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/>
            <p:cNvSpPr txBox="1"/>
            <p:nvPr/>
          </p:nvSpPr>
          <p:spPr>
            <a:xfrm rot="19715211">
              <a:off x="5354035" y="3311237"/>
              <a:ext cx="804869" cy="41937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~16m</a:t>
              </a:r>
              <a:endParaRPr lang="en-GB" sz="1600" dirty="0"/>
            </a:p>
          </p:txBody>
        </p:sp>
        <p:cxnSp>
          <p:nvCxnSpPr>
            <p:cNvPr id="2057" name="Straight Arrow Connector 2056"/>
            <p:cNvCxnSpPr/>
            <p:nvPr/>
          </p:nvCxnSpPr>
          <p:spPr>
            <a:xfrm flipV="1">
              <a:off x="2030411" y="4473677"/>
              <a:ext cx="584970" cy="4719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0" name="TextBox 2059"/>
          <p:cNvSpPr txBox="1"/>
          <p:nvPr/>
        </p:nvSpPr>
        <p:spPr>
          <a:xfrm>
            <a:off x="0" y="5407142"/>
            <a:ext cx="9144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High Intensity and Energy (HIE)-ISOLDE </a:t>
            </a:r>
            <a:r>
              <a:rPr lang="en-GB" dirty="0" smtClean="0">
                <a:solidFill>
                  <a:schemeClr val="accent2"/>
                </a:solidFill>
                <a:sym typeface="Wingdings" pitchFamily="2" charset="2"/>
              </a:rPr>
              <a:t> I</a:t>
            </a:r>
            <a:r>
              <a:rPr lang="en-GB" dirty="0" smtClean="0">
                <a:solidFill>
                  <a:schemeClr val="accent2"/>
                </a:solidFill>
              </a:rPr>
              <a:t>mportant </a:t>
            </a:r>
            <a:r>
              <a:rPr lang="en-GB" dirty="0">
                <a:solidFill>
                  <a:schemeClr val="accent2"/>
                </a:solidFill>
              </a:rPr>
              <a:t>upgrades of </a:t>
            </a:r>
            <a:r>
              <a:rPr lang="en-GB" dirty="0" smtClean="0">
                <a:solidFill>
                  <a:schemeClr val="accent2"/>
                </a:solidFill>
              </a:rPr>
              <a:t>REX-ISOLDE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11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Goal: Increase the </a:t>
            </a:r>
            <a:r>
              <a:rPr lang="en-GB" dirty="0">
                <a:solidFill>
                  <a:schemeClr val="accent2"/>
                </a:solidFill>
              </a:rPr>
              <a:t>energy and </a:t>
            </a:r>
            <a:r>
              <a:rPr lang="en-GB" dirty="0" smtClean="0">
                <a:solidFill>
                  <a:schemeClr val="accent2"/>
                </a:solidFill>
              </a:rPr>
              <a:t>the quality </a:t>
            </a:r>
            <a:r>
              <a:rPr lang="en-GB" dirty="0">
                <a:solidFill>
                  <a:schemeClr val="accent2"/>
                </a:solidFill>
              </a:rPr>
              <a:t>of post-accelerated </a:t>
            </a:r>
            <a:r>
              <a:rPr lang="en-GB" dirty="0" smtClean="0">
                <a:solidFill>
                  <a:schemeClr val="accent2"/>
                </a:solidFill>
              </a:rPr>
              <a:t>Ion Beams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413" y="1190450"/>
            <a:ext cx="2337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chemeClr val="accent2"/>
                </a:solidFill>
              </a:rPr>
              <a:t>HIE-ISOLDE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722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218" y="2405575"/>
            <a:ext cx="8861232" cy="3769107"/>
            <a:chOff x="99218" y="2405575"/>
            <a:chExt cx="8861232" cy="3769107"/>
          </a:xfrm>
        </p:grpSpPr>
        <p:pic>
          <p:nvPicPr>
            <p:cNvPr id="13" name="Picture 2" descr="G:\Projects\HIE-ISOLDE-CRYOMOD\Pictures\CATIA\20110812\ligne cryomodule\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4856" y="2852936"/>
              <a:ext cx="7987928" cy="332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326943" y="4077072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NBL</a:t>
              </a:r>
              <a:endParaRPr lang="en-GB" dirty="0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99218" y="3895524"/>
              <a:ext cx="8524635" cy="1873009"/>
              <a:chOff x="70978" y="3895524"/>
              <a:chExt cx="8524635" cy="1873009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 flipH="1">
                <a:off x="8139253" y="3895524"/>
                <a:ext cx="456360" cy="10062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"/>
              <p:cNvCxnSpPr/>
              <p:nvPr/>
            </p:nvCxnSpPr>
            <p:spPr>
              <a:xfrm flipH="1">
                <a:off x="912354" y="4002881"/>
                <a:ext cx="7205140" cy="156867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"/>
              <p:cNvCxnSpPr/>
              <p:nvPr/>
            </p:nvCxnSpPr>
            <p:spPr>
              <a:xfrm flipH="1">
                <a:off x="70978" y="5588794"/>
                <a:ext cx="786272" cy="17973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/>
            <p:cNvCxnSpPr/>
            <p:nvPr/>
          </p:nvCxnSpPr>
          <p:spPr>
            <a:xfrm flipH="1">
              <a:off x="4098721" y="2852936"/>
              <a:ext cx="1669033" cy="16608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936566" y="2405575"/>
              <a:ext cx="16508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i="1" dirty="0" err="1" smtClean="0">
                  <a:solidFill>
                    <a:srgbClr val="FF0000"/>
                  </a:solidFill>
                </a:rPr>
                <a:t>Temp</a:t>
              </a:r>
              <a:r>
                <a:rPr lang="fr-CH" b="1" i="1" dirty="0" smtClean="0">
                  <a:solidFill>
                    <a:srgbClr val="FF0000"/>
                  </a:solidFill>
                </a:rPr>
                <a:t>. 4 K</a:t>
              </a:r>
            </a:p>
            <a:p>
              <a:r>
                <a:rPr lang="fr-CH" b="1" i="1" dirty="0" smtClean="0">
                  <a:solidFill>
                    <a:srgbClr val="FF0000"/>
                  </a:solidFill>
                </a:rPr>
                <a:t>High Vacuum</a:t>
              </a:r>
              <a:endParaRPr lang="en-GB" b="1" i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698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50286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1872342" y="229010"/>
            <a:ext cx="6382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</a:t>
            </a:r>
            <a:r>
              <a:rPr lang="en-GB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Alignment Specifications</a:t>
            </a:r>
            <a:endParaRPr lang="en-GB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9218" y="1196752"/>
            <a:ext cx="8747920" cy="5316938"/>
            <a:chOff x="99218" y="1196752"/>
            <a:chExt cx="8747920" cy="5316938"/>
          </a:xfrm>
        </p:grpSpPr>
        <p:grpSp>
          <p:nvGrpSpPr>
            <p:cNvPr id="9" name="Group 8"/>
            <p:cNvGrpSpPr/>
            <p:nvPr/>
          </p:nvGrpSpPr>
          <p:grpSpPr>
            <a:xfrm>
              <a:off x="5039581" y="5830269"/>
              <a:ext cx="576064" cy="640768"/>
              <a:chOff x="6714403" y="5488077"/>
              <a:chExt cx="576064" cy="640768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6714403" y="5717568"/>
                <a:ext cx="576064" cy="22540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7002435" y="5488077"/>
                <a:ext cx="0" cy="640768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4098721" y="6175136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600" dirty="0" smtClean="0"/>
                <a:t>+/-300 </a:t>
              </a:r>
              <a:r>
                <a:rPr lang="fr-CH" sz="1600" dirty="0" err="1" smtClean="0"/>
                <a:t>micr</a:t>
              </a:r>
              <a:endParaRPr lang="en-GB" sz="1600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041219" y="5548897"/>
              <a:ext cx="432048" cy="411277"/>
              <a:chOff x="6714403" y="5488077"/>
              <a:chExt cx="576064" cy="640768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6714403" y="5717568"/>
                <a:ext cx="576064" cy="225402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7002435" y="5488077"/>
                <a:ext cx="0" cy="640768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6038640" y="5890483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600" dirty="0" smtClean="0"/>
                <a:t>+/-150 </a:t>
              </a:r>
              <a:r>
                <a:rPr lang="fr-CH" sz="1600" dirty="0" err="1" smtClean="0"/>
                <a:t>micr</a:t>
              </a:r>
              <a:endParaRPr lang="en-GB" sz="16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160080" y="5157192"/>
              <a:ext cx="2016224" cy="828726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880160" y="4986414"/>
              <a:ext cx="3096344" cy="70978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3"/>
            <p:cNvCxnSpPr/>
            <p:nvPr/>
          </p:nvCxnSpPr>
          <p:spPr>
            <a:xfrm>
              <a:off x="3391926" y="5157192"/>
              <a:ext cx="1784378" cy="828726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3"/>
            <p:cNvCxnSpPr/>
            <p:nvPr/>
          </p:nvCxnSpPr>
          <p:spPr>
            <a:xfrm>
              <a:off x="3631411" y="5157192"/>
              <a:ext cx="1544893" cy="828726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99218" y="1196752"/>
              <a:ext cx="8747920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buFont typeface="Arial" pitchFamily="34" charset="0"/>
                <a:buChar char="•"/>
                <a:defRPr/>
              </a:pPr>
              <a:r>
                <a:rPr lang="en-GB" dirty="0" smtClean="0">
                  <a:solidFill>
                    <a:schemeClr val="accent2"/>
                  </a:solidFill>
                </a:rPr>
                <a:t>Alignment and monitoring of the Cavities and Solenoids in the </a:t>
              </a:r>
              <a:r>
                <a:rPr lang="en-GB" dirty="0" err="1" smtClean="0">
                  <a:solidFill>
                    <a:schemeClr val="accent2"/>
                  </a:solidFill>
                </a:rPr>
                <a:t>Cryomodules</a:t>
              </a:r>
              <a:endParaRPr lang="en-GB" dirty="0" smtClean="0">
                <a:solidFill>
                  <a:schemeClr val="accent2"/>
                </a:solidFill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buFont typeface="Arial" pitchFamily="34" charset="0"/>
                <a:buChar char="•"/>
                <a:defRPr/>
              </a:pPr>
              <a:r>
                <a:rPr lang="en-GB" dirty="0" smtClean="0">
                  <a:solidFill>
                    <a:schemeClr val="accent2"/>
                  </a:solidFill>
                </a:rPr>
                <a:t>Alignment w.r.to a common nominal beam line along the </a:t>
              </a:r>
              <a:r>
                <a:rPr lang="en-GB" dirty="0" err="1" smtClean="0">
                  <a:solidFill>
                    <a:schemeClr val="accent2"/>
                  </a:solidFill>
                </a:rPr>
                <a:t>Linac</a:t>
              </a:r>
              <a:endParaRPr lang="en-GB" dirty="0" smtClean="0">
                <a:solidFill>
                  <a:schemeClr val="accent2"/>
                </a:solidFill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buFont typeface="Arial" pitchFamily="34" charset="0"/>
                <a:buChar char="•"/>
                <a:defRPr/>
              </a:pPr>
              <a:r>
                <a:rPr lang="fr-CH" dirty="0" smtClean="0">
                  <a:solidFill>
                    <a:schemeClr val="accent2"/>
                  </a:solidFill>
                </a:rPr>
                <a:t>Permanent system</a:t>
              </a:r>
              <a:endParaRPr lang="en-GB" dirty="0" smtClean="0">
                <a:solidFill>
                  <a:schemeClr val="accent2"/>
                </a:solidFill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buFont typeface="Arial" pitchFamily="34" charset="0"/>
                <a:buChar char="•"/>
                <a:defRPr/>
              </a:pPr>
              <a:r>
                <a:rPr lang="en-GB" dirty="0" smtClean="0">
                  <a:solidFill>
                    <a:schemeClr val="accent2"/>
                  </a:solidFill>
                </a:rPr>
                <a:t>Precision demanded along radial and height axis at 1 sigma level :</a:t>
              </a:r>
            </a:p>
            <a:p>
              <a:pPr marL="800100" lvl="1" indent="-342900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buFont typeface="Wingdings" pitchFamily="2" charset="2"/>
                <a:buChar char="Ø"/>
                <a:defRPr/>
              </a:pPr>
              <a:r>
                <a:rPr lang="en-GB" dirty="0" smtClean="0">
                  <a:solidFill>
                    <a:schemeClr val="accent2"/>
                  </a:solidFill>
                </a:rPr>
                <a:t>300 microns for the RF Cavities</a:t>
              </a:r>
            </a:p>
            <a:p>
              <a:pPr marL="800100" lvl="1" indent="-342900" fontAlgn="base">
                <a:spcBef>
                  <a:spcPct val="0"/>
                </a:spcBef>
                <a:spcAft>
                  <a:spcPct val="0"/>
                </a:spcAft>
                <a:buClr>
                  <a:srgbClr val="BBE0E3">
                    <a:lumMod val="75000"/>
                  </a:srgbClr>
                </a:buClr>
                <a:buFont typeface="Wingdings" pitchFamily="2" charset="2"/>
                <a:buChar char="Ø"/>
                <a:defRPr/>
              </a:pPr>
              <a:r>
                <a:rPr lang="en-GB" dirty="0" smtClean="0">
                  <a:solidFill>
                    <a:schemeClr val="accent2"/>
                  </a:solidFill>
                </a:rPr>
                <a:t>150 microns for the Solenoids</a:t>
              </a:r>
              <a:endParaRPr lang="en-GB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500857"/>
            <a:ext cx="2133600" cy="31289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00857"/>
            <a:ext cx="2895600" cy="312891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00857"/>
            <a:ext cx="2133600" cy="312891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1761" y="441788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RF Cavities</a:t>
            </a:r>
            <a:endParaRPr lang="en-GB" b="1" i="1" dirty="0" smtClean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27808" y="3973189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Solenoid</a:t>
            </a:r>
          </a:p>
        </p:txBody>
      </p:sp>
      <p:cxnSp>
        <p:nvCxnSpPr>
          <p:cNvPr id="2048" name="Straight Arrow Connector 2047"/>
          <p:cNvCxnSpPr/>
          <p:nvPr/>
        </p:nvCxnSpPr>
        <p:spPr>
          <a:xfrm flipH="1">
            <a:off x="3880161" y="4342521"/>
            <a:ext cx="1053076" cy="47246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7" idx="3"/>
          </p:cNvCxnSpPr>
          <p:nvPr/>
        </p:nvCxnSpPr>
        <p:spPr>
          <a:xfrm>
            <a:off x="2719061" y="4602552"/>
            <a:ext cx="672865" cy="21243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0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1892" y="2208559"/>
            <a:ext cx="8747920" cy="2861890"/>
            <a:chOff x="151892" y="2208559"/>
            <a:chExt cx="8747920" cy="2861890"/>
          </a:xfrm>
        </p:grpSpPr>
        <p:sp>
          <p:nvSpPr>
            <p:cNvPr id="232" name="Text Box 21"/>
            <p:cNvSpPr txBox="1">
              <a:spLocks noChangeArrowheads="1"/>
            </p:cNvSpPr>
            <p:nvPr/>
          </p:nvSpPr>
          <p:spPr bwMode="auto">
            <a:xfrm>
              <a:off x="151892" y="2208559"/>
              <a:ext cx="87479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accent2"/>
                  </a:solidFill>
                </a:rPr>
                <a:t>RF cavities and solenoid equipped with targets</a:t>
              </a:r>
            </a:p>
          </p:txBody>
        </p:sp>
        <p:cxnSp>
          <p:nvCxnSpPr>
            <p:cNvPr id="253" name="Connecteur droit avec flèche 85"/>
            <p:cNvCxnSpPr/>
            <p:nvPr/>
          </p:nvCxnSpPr>
          <p:spPr>
            <a:xfrm flipV="1">
              <a:off x="1695123" y="4640156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avec flèche 86"/>
            <p:cNvCxnSpPr/>
            <p:nvPr/>
          </p:nvCxnSpPr>
          <p:spPr>
            <a:xfrm flipV="1">
              <a:off x="1905363" y="4640156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avec flèche 82"/>
            <p:cNvCxnSpPr/>
            <p:nvPr/>
          </p:nvCxnSpPr>
          <p:spPr>
            <a:xfrm flipV="1">
              <a:off x="2003234" y="4638152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avec flèche 83"/>
            <p:cNvCxnSpPr/>
            <p:nvPr/>
          </p:nvCxnSpPr>
          <p:spPr>
            <a:xfrm flipV="1">
              <a:off x="2213474" y="4638152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cteur droit avec flèche 79"/>
            <p:cNvCxnSpPr/>
            <p:nvPr/>
          </p:nvCxnSpPr>
          <p:spPr>
            <a:xfrm flipV="1">
              <a:off x="6142642" y="4637590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avec flèche 80"/>
            <p:cNvCxnSpPr/>
            <p:nvPr/>
          </p:nvCxnSpPr>
          <p:spPr>
            <a:xfrm flipV="1">
              <a:off x="6352882" y="4637590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cteur droit avec flèche 76"/>
            <p:cNvCxnSpPr/>
            <p:nvPr/>
          </p:nvCxnSpPr>
          <p:spPr>
            <a:xfrm flipV="1">
              <a:off x="5846352" y="4638152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avec flèche 77"/>
            <p:cNvCxnSpPr/>
            <p:nvPr/>
          </p:nvCxnSpPr>
          <p:spPr>
            <a:xfrm flipV="1">
              <a:off x="6056592" y="4638152"/>
              <a:ext cx="0" cy="430293"/>
            </a:xfrm>
            <a:prstGeom prst="straightConnector1">
              <a:avLst/>
            </a:prstGeom>
            <a:ln>
              <a:solidFill>
                <a:srgbClr val="C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131758" y="1134977"/>
            <a:ext cx="87479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CONCEPT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Creation of a closed geometrical network continuously measured</a:t>
            </a:r>
            <a:endParaRPr lang="en-GB" sz="1600" strike="sngStrike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accent2"/>
                </a:solidFill>
              </a:rPr>
              <a:t>Observation and position reconstruction of Cavities and Solenoid in this Network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50286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973368" y="196435"/>
            <a:ext cx="7981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System</a:t>
            </a:r>
            <a:endParaRPr lang="en-GB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500856"/>
            <a:ext cx="2133600" cy="32272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00856"/>
            <a:ext cx="2895600" cy="322723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00856"/>
            <a:ext cx="2133600" cy="322723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108" name="Ellipse 97"/>
          <p:cNvSpPr/>
          <p:nvPr/>
        </p:nvSpPr>
        <p:spPr>
          <a:xfrm>
            <a:off x="623683" y="4334056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98"/>
          <p:cNvSpPr/>
          <p:nvPr/>
        </p:nvSpPr>
        <p:spPr>
          <a:xfrm>
            <a:off x="628907" y="5244102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99"/>
          <p:cNvSpPr/>
          <p:nvPr/>
        </p:nvSpPr>
        <p:spPr>
          <a:xfrm>
            <a:off x="7468837" y="4368116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00"/>
          <p:cNvSpPr/>
          <p:nvPr/>
        </p:nvSpPr>
        <p:spPr>
          <a:xfrm>
            <a:off x="7466790" y="5267091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TextBox 113"/>
          <p:cNvSpPr txBox="1"/>
          <p:nvPr/>
        </p:nvSpPr>
        <p:spPr>
          <a:xfrm rot="16200000">
            <a:off x="7153724" y="4740821"/>
            <a:ext cx="704646" cy="324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Pillars</a:t>
            </a:r>
            <a:endParaRPr lang="en-GB" sz="1600" dirty="0"/>
          </a:p>
        </p:txBody>
      </p:sp>
      <p:sp>
        <p:nvSpPr>
          <p:cNvPr id="118" name="TextBox 117"/>
          <p:cNvSpPr txBox="1"/>
          <p:nvPr/>
        </p:nvSpPr>
        <p:spPr>
          <a:xfrm rot="16200000">
            <a:off x="355747" y="4738372"/>
            <a:ext cx="704646" cy="324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Pillars</a:t>
            </a:r>
            <a:endParaRPr lang="en-GB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02763" y="3765100"/>
            <a:ext cx="5519397" cy="2105018"/>
            <a:chOff x="1002763" y="3765100"/>
            <a:chExt cx="5519397" cy="2105018"/>
          </a:xfrm>
        </p:grpSpPr>
        <p:grpSp>
          <p:nvGrpSpPr>
            <p:cNvPr id="107" name="Groupe 65"/>
            <p:cNvGrpSpPr/>
            <p:nvPr/>
          </p:nvGrpSpPr>
          <p:grpSpPr>
            <a:xfrm>
              <a:off x="1552129" y="4487783"/>
              <a:ext cx="4970031" cy="745392"/>
              <a:chOff x="1981200" y="4125696"/>
              <a:chExt cx="5178934" cy="783751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1981200" y="4136582"/>
                <a:ext cx="1045029" cy="7728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6115105" y="4136582"/>
                <a:ext cx="1045029" cy="7728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35" name="Groupe 69"/>
              <p:cNvGrpSpPr/>
              <p:nvPr/>
            </p:nvGrpSpPr>
            <p:grpSpPr>
              <a:xfrm>
                <a:off x="3707887" y="4136582"/>
                <a:ext cx="450457" cy="772865"/>
                <a:chOff x="2227429" y="2100954"/>
                <a:chExt cx="450457" cy="772865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2227429" y="2100954"/>
                  <a:ext cx="374257" cy="77286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503714" y="2100954"/>
                  <a:ext cx="174172" cy="7728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36" name="Groupe 70"/>
              <p:cNvGrpSpPr/>
              <p:nvPr/>
            </p:nvGrpSpPr>
            <p:grpSpPr>
              <a:xfrm rot="10800000">
                <a:off x="4948853" y="4125696"/>
                <a:ext cx="450457" cy="772865"/>
                <a:chOff x="2227429" y="2100954"/>
                <a:chExt cx="450457" cy="772865"/>
              </a:xfrm>
            </p:grpSpPr>
            <p:sp>
              <p:nvSpPr>
                <p:cNvPr id="154" name="Rectangle 153"/>
                <p:cNvSpPr/>
                <p:nvPr/>
              </p:nvSpPr>
              <p:spPr>
                <a:xfrm>
                  <a:off x="2227429" y="2100954"/>
                  <a:ext cx="374257" cy="77286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503714" y="2100954"/>
                  <a:ext cx="174172" cy="7728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3" name="Ellipse 87"/>
              <p:cNvSpPr/>
              <p:nvPr/>
            </p:nvSpPr>
            <p:spPr>
              <a:xfrm>
                <a:off x="2123399" y="4396015"/>
                <a:ext cx="224514" cy="23222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449960" y="4399917"/>
                <a:ext cx="225882" cy="2322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Ellipse 81"/>
              <p:cNvSpPr/>
              <p:nvPr/>
            </p:nvSpPr>
            <p:spPr>
              <a:xfrm>
                <a:off x="6772518" y="4393317"/>
                <a:ext cx="224514" cy="23222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6469274" y="4399917"/>
                <a:ext cx="225882" cy="2322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1" name="Connecteur droit 75"/>
              <p:cNvCxnSpPr/>
              <p:nvPr/>
            </p:nvCxnSpPr>
            <p:spPr>
              <a:xfrm>
                <a:off x="4292600" y="4509430"/>
                <a:ext cx="571500" cy="0"/>
              </a:xfrm>
              <a:prstGeom prst="line">
                <a:avLst/>
              </a:prstGeom>
              <a:ln w="508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TextBox 114"/>
            <p:cNvSpPr txBox="1"/>
            <p:nvPr/>
          </p:nvSpPr>
          <p:spPr>
            <a:xfrm>
              <a:off x="1401925" y="5548134"/>
              <a:ext cx="1303284" cy="32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Cryo</a:t>
              </a:r>
              <a:r>
                <a:rPr lang="en-GB" sz="1600" dirty="0" smtClean="0"/>
                <a:t>-module</a:t>
              </a:r>
              <a:endParaRPr lang="en-GB" sz="16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02763" y="3765100"/>
              <a:ext cx="1040228" cy="32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RF Cavity</a:t>
              </a:r>
              <a:endParaRPr lang="en-GB" sz="16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286578" y="3765100"/>
              <a:ext cx="940235" cy="32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Solenoid</a:t>
              </a:r>
              <a:endParaRPr lang="en-GB" sz="1600" dirty="0"/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V="1">
              <a:off x="1816113" y="5304247"/>
              <a:ext cx="294254" cy="27370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2110366" y="4055471"/>
              <a:ext cx="402639" cy="57634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 flipV="1">
              <a:off x="1750616" y="4087084"/>
              <a:ext cx="65497" cy="56893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 Box 21"/>
          <p:cNvSpPr txBox="1">
            <a:spLocks noChangeArrowheads="1"/>
          </p:cNvSpPr>
          <p:nvPr/>
        </p:nvSpPr>
        <p:spPr bwMode="auto">
          <a:xfrm>
            <a:off x="109688" y="1979397"/>
            <a:ext cx="87479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SYSTEM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3942" y="2629748"/>
            <a:ext cx="8747920" cy="3219098"/>
            <a:chOff x="143942" y="2629748"/>
            <a:chExt cx="8747920" cy="3219098"/>
          </a:xfrm>
        </p:grpSpPr>
        <p:grpSp>
          <p:nvGrpSpPr>
            <p:cNvPr id="3" name="Group 2"/>
            <p:cNvGrpSpPr/>
            <p:nvPr/>
          </p:nvGrpSpPr>
          <p:grpSpPr>
            <a:xfrm>
              <a:off x="1127640" y="3746040"/>
              <a:ext cx="5794971" cy="2102806"/>
              <a:chOff x="1127640" y="3746040"/>
              <a:chExt cx="5794971" cy="2102806"/>
            </a:xfrm>
          </p:grpSpPr>
          <p:grpSp>
            <p:nvGrpSpPr>
              <p:cNvPr id="104" name="Groupe 9"/>
              <p:cNvGrpSpPr/>
              <p:nvPr/>
            </p:nvGrpSpPr>
            <p:grpSpPr>
              <a:xfrm>
                <a:off x="1127640" y="4265189"/>
                <a:ext cx="5794971" cy="1193478"/>
                <a:chOff x="1538868" y="3891647"/>
                <a:chExt cx="6038548" cy="1254896"/>
              </a:xfrm>
            </p:grpSpPr>
            <p:grpSp>
              <p:nvGrpSpPr>
                <p:cNvPr id="186" name="Groupe 10"/>
                <p:cNvGrpSpPr/>
                <p:nvPr/>
              </p:nvGrpSpPr>
              <p:grpSpPr>
                <a:xfrm>
                  <a:off x="1538868" y="3891647"/>
                  <a:ext cx="333570" cy="1251867"/>
                  <a:chOff x="1861457" y="3755572"/>
                  <a:chExt cx="533400" cy="1937656"/>
                </a:xfrm>
              </p:grpSpPr>
              <p:sp>
                <p:nvSpPr>
                  <p:cNvPr id="205" name="Rectangle 204"/>
                  <p:cNvSpPr/>
                  <p:nvPr/>
                </p:nvSpPr>
                <p:spPr>
                  <a:xfrm>
                    <a:off x="1861457" y="3755572"/>
                    <a:ext cx="533400" cy="19376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6" name="Rectangle 205"/>
                  <p:cNvSpPr/>
                  <p:nvPr/>
                </p:nvSpPr>
                <p:spPr>
                  <a:xfrm>
                    <a:off x="1970314" y="3886210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7" name="Rectangle 206"/>
                  <p:cNvSpPr/>
                  <p:nvPr/>
                </p:nvSpPr>
                <p:spPr>
                  <a:xfrm>
                    <a:off x="1964871" y="5355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8" name="Rectangle 207"/>
                  <p:cNvSpPr/>
                  <p:nvPr/>
                </p:nvSpPr>
                <p:spPr>
                  <a:xfrm>
                    <a:off x="1970314" y="42889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1964871" y="4974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87" name="Groupe 12"/>
                <p:cNvGrpSpPr/>
                <p:nvPr/>
              </p:nvGrpSpPr>
              <p:grpSpPr>
                <a:xfrm>
                  <a:off x="3171725" y="3891647"/>
                  <a:ext cx="333570" cy="1251867"/>
                  <a:chOff x="1861457" y="3755572"/>
                  <a:chExt cx="533400" cy="1937656"/>
                </a:xfrm>
              </p:grpSpPr>
              <p:sp>
                <p:nvSpPr>
                  <p:cNvPr id="200" name="Rectangle 199"/>
                  <p:cNvSpPr/>
                  <p:nvPr/>
                </p:nvSpPr>
                <p:spPr>
                  <a:xfrm>
                    <a:off x="1861457" y="3755572"/>
                    <a:ext cx="533400" cy="19376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1970314" y="3886210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>
                    <a:off x="1964871" y="5355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>
                  <a:xfrm>
                    <a:off x="1970314" y="42889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4" name="Rectangle 203"/>
                  <p:cNvSpPr/>
                  <p:nvPr/>
                </p:nvSpPr>
                <p:spPr>
                  <a:xfrm>
                    <a:off x="1964871" y="4974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88" name="Groupe 13"/>
                <p:cNvGrpSpPr/>
                <p:nvPr/>
              </p:nvGrpSpPr>
              <p:grpSpPr>
                <a:xfrm>
                  <a:off x="7243846" y="3894676"/>
                  <a:ext cx="333570" cy="1251867"/>
                  <a:chOff x="1861457" y="3755572"/>
                  <a:chExt cx="533400" cy="1937656"/>
                </a:xfrm>
              </p:grpSpPr>
              <p:sp>
                <p:nvSpPr>
                  <p:cNvPr id="195" name="Rectangle 194"/>
                  <p:cNvSpPr/>
                  <p:nvPr/>
                </p:nvSpPr>
                <p:spPr>
                  <a:xfrm>
                    <a:off x="1861457" y="3755572"/>
                    <a:ext cx="533400" cy="19376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1970314" y="3886210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1964871" y="5355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1970314" y="42889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>
                    <a:off x="1964871" y="4974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89" name="Groupe 14"/>
                <p:cNvGrpSpPr/>
                <p:nvPr/>
              </p:nvGrpSpPr>
              <p:grpSpPr>
                <a:xfrm>
                  <a:off x="5694859" y="3891647"/>
                  <a:ext cx="333570" cy="1251867"/>
                  <a:chOff x="1840295" y="3755572"/>
                  <a:chExt cx="533400" cy="1937656"/>
                </a:xfrm>
              </p:grpSpPr>
              <p:sp>
                <p:nvSpPr>
                  <p:cNvPr id="190" name="Rectangle 189"/>
                  <p:cNvSpPr/>
                  <p:nvPr/>
                </p:nvSpPr>
                <p:spPr>
                  <a:xfrm>
                    <a:off x="1840295" y="3755572"/>
                    <a:ext cx="533400" cy="19376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1" name="Rectangle 190"/>
                  <p:cNvSpPr/>
                  <p:nvPr/>
                </p:nvSpPr>
                <p:spPr>
                  <a:xfrm>
                    <a:off x="1970314" y="3886210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2" name="Rectangle 191"/>
                  <p:cNvSpPr/>
                  <p:nvPr/>
                </p:nvSpPr>
                <p:spPr>
                  <a:xfrm>
                    <a:off x="1964871" y="5355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>
                    <a:off x="1970314" y="42889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1964871" y="4974782"/>
                    <a:ext cx="315686" cy="195942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112" name="TextBox 111"/>
              <p:cNvSpPr txBox="1"/>
              <p:nvPr/>
            </p:nvSpPr>
            <p:spPr>
              <a:xfrm>
                <a:off x="3263670" y="3746040"/>
                <a:ext cx="744866" cy="32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BCAM</a:t>
                </a:r>
                <a:endParaRPr lang="en-GB" sz="1600" dirty="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317608" y="5526862"/>
                <a:ext cx="1605537" cy="32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Metrologic Table</a:t>
                </a:r>
                <a:endParaRPr lang="en-GB" sz="1600" dirty="0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flipV="1">
                <a:off x="2925305" y="3970444"/>
                <a:ext cx="394096" cy="355232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endCxn id="113" idx="1"/>
              </p:cNvCxnSpPr>
              <p:nvPr/>
            </p:nvCxnSpPr>
            <p:spPr>
              <a:xfrm>
                <a:off x="3044944" y="5368838"/>
                <a:ext cx="272664" cy="319016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1" name="Text Box 21"/>
            <p:cNvSpPr txBox="1">
              <a:spLocks noChangeArrowheads="1"/>
            </p:cNvSpPr>
            <p:nvPr/>
          </p:nvSpPr>
          <p:spPr bwMode="auto">
            <a:xfrm>
              <a:off x="143942" y="2629748"/>
              <a:ext cx="87479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accent2"/>
                  </a:solidFill>
                </a:rPr>
                <a:t>BCAM cameras fixed to inter-module metrological tables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1675" y="2410607"/>
            <a:ext cx="8747920" cy="2729899"/>
            <a:chOff x="151675" y="2410607"/>
            <a:chExt cx="8747920" cy="2729899"/>
          </a:xfrm>
        </p:grpSpPr>
        <p:sp>
          <p:nvSpPr>
            <p:cNvPr id="230" name="Text Box 21"/>
            <p:cNvSpPr txBox="1">
              <a:spLocks noChangeArrowheads="1"/>
            </p:cNvSpPr>
            <p:nvPr/>
          </p:nvSpPr>
          <p:spPr bwMode="auto">
            <a:xfrm>
              <a:off x="151675" y="2410607"/>
              <a:ext cx="874792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accent2"/>
                  </a:solidFill>
                </a:rPr>
                <a:t>Interface Atmosphere / High Vacuum </a:t>
              </a:r>
              <a:r>
                <a:rPr lang="en-GB" sz="1600" dirty="0" smtClean="0">
                  <a:solidFill>
                    <a:schemeClr val="accent2"/>
                  </a:solidFill>
                  <a:sym typeface="Wingdings" pitchFamily="2" charset="2"/>
                </a:rPr>
                <a:t></a:t>
              </a:r>
              <a:r>
                <a:rPr lang="en-GB" sz="1600" dirty="0" smtClean="0">
                  <a:solidFill>
                    <a:schemeClr val="accent2"/>
                  </a:solidFill>
                </a:rPr>
                <a:t> </a:t>
              </a:r>
              <a:r>
                <a:rPr lang="en-GB" sz="1600" dirty="0" smtClean="0">
                  <a:solidFill>
                    <a:schemeClr val="accent2"/>
                  </a:solidFill>
                </a:rPr>
                <a:t>Precise </a:t>
              </a:r>
              <a:r>
                <a:rPr lang="en-GB" sz="1600" dirty="0" smtClean="0">
                  <a:solidFill>
                    <a:schemeClr val="accent2"/>
                  </a:solidFill>
                </a:rPr>
                <a:t>viewp</a:t>
              </a:r>
              <a:r>
                <a:rPr lang="en-GB" sz="1600" i="1" dirty="0" smtClean="0">
                  <a:solidFill>
                    <a:schemeClr val="accent2"/>
                  </a:solidFill>
                </a:rPr>
                <a:t>orts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02406" y="4584322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1508853" y="5009719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2555005" y="4590775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2550253" y="5022419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3159853" y="4590619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3159853" y="5015797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4830396" y="4590619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4830395" y="5009719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5473565" y="4584321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5473564" y="5015797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Rounded Rectangle 242"/>
            <p:cNvSpPr/>
            <p:nvPr/>
          </p:nvSpPr>
          <p:spPr>
            <a:xfrm>
              <a:off x="6527332" y="4578545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6519003" y="5022419"/>
              <a:ext cx="45719" cy="1180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8639" y="3065729"/>
            <a:ext cx="7779451" cy="3162020"/>
            <a:chOff x="538639" y="3065729"/>
            <a:chExt cx="7779451" cy="3162020"/>
          </a:xfrm>
        </p:grpSpPr>
        <p:grpSp>
          <p:nvGrpSpPr>
            <p:cNvPr id="9" name="Group 8"/>
            <p:cNvGrpSpPr/>
            <p:nvPr/>
          </p:nvGrpSpPr>
          <p:grpSpPr>
            <a:xfrm>
              <a:off x="538639" y="3803428"/>
              <a:ext cx="6686003" cy="2424321"/>
              <a:chOff x="538639" y="3803428"/>
              <a:chExt cx="6686003" cy="2424321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917025" y="5905764"/>
                <a:ext cx="1915544" cy="321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BCAM observations</a:t>
                </a:r>
                <a:endParaRPr lang="en-GB" sz="1600" dirty="0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824660" y="3803428"/>
                <a:ext cx="6399982" cy="1505211"/>
                <a:chOff x="824660" y="3803428"/>
                <a:chExt cx="6399982" cy="1505211"/>
              </a:xfrm>
            </p:grpSpPr>
            <p:grpSp>
              <p:nvGrpSpPr>
                <p:cNvPr id="105" name="Groupe 35"/>
                <p:cNvGrpSpPr/>
                <p:nvPr/>
              </p:nvGrpSpPr>
              <p:grpSpPr>
                <a:xfrm>
                  <a:off x="824660" y="4401267"/>
                  <a:ext cx="6399982" cy="907372"/>
                  <a:chOff x="1223153" y="4034728"/>
                  <a:chExt cx="6668989" cy="954067"/>
                </a:xfrm>
              </p:grpSpPr>
              <p:cxnSp>
                <p:nvCxnSpPr>
                  <p:cNvPr id="170" name="Connecteur droit avec flèche 36"/>
                  <p:cNvCxnSpPr/>
                  <p:nvPr/>
                </p:nvCxnSpPr>
                <p:spPr>
                  <a:xfrm flipH="1" flipV="1">
                    <a:off x="1223153" y="4054941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37"/>
                  <p:cNvCxnSpPr/>
                  <p:nvPr/>
                </p:nvCxnSpPr>
                <p:spPr>
                  <a:xfrm flipH="1" flipV="1">
                    <a:off x="1230085" y="4988059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38"/>
                  <p:cNvCxnSpPr/>
                  <p:nvPr/>
                </p:nvCxnSpPr>
                <p:spPr>
                  <a:xfrm>
                    <a:off x="1804362" y="4050242"/>
                    <a:ext cx="383667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39"/>
                  <p:cNvCxnSpPr/>
                  <p:nvPr/>
                </p:nvCxnSpPr>
                <p:spPr>
                  <a:xfrm>
                    <a:off x="1800959" y="4988059"/>
                    <a:ext cx="387070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40"/>
                  <p:cNvCxnSpPr/>
                  <p:nvPr/>
                </p:nvCxnSpPr>
                <p:spPr>
                  <a:xfrm flipH="1" flipV="1">
                    <a:off x="2884713" y="4038610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41"/>
                  <p:cNvCxnSpPr/>
                  <p:nvPr/>
                </p:nvCxnSpPr>
                <p:spPr>
                  <a:xfrm flipH="1" flipV="1">
                    <a:off x="2862942" y="4988059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Connecteur droit avec flèche 42"/>
                  <p:cNvCxnSpPr/>
                  <p:nvPr/>
                </p:nvCxnSpPr>
                <p:spPr>
                  <a:xfrm>
                    <a:off x="3437219" y="4050242"/>
                    <a:ext cx="383667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necteur droit avec flèche 43"/>
                  <p:cNvCxnSpPr/>
                  <p:nvPr/>
                </p:nvCxnSpPr>
                <p:spPr>
                  <a:xfrm>
                    <a:off x="3433816" y="4988059"/>
                    <a:ext cx="387070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Connecteur droit avec flèche 44"/>
                  <p:cNvCxnSpPr/>
                  <p:nvPr/>
                </p:nvCxnSpPr>
                <p:spPr>
                  <a:xfrm flipH="1" flipV="1">
                    <a:off x="5421081" y="4035474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Connecteur droit avec flèche 45"/>
                  <p:cNvCxnSpPr/>
                  <p:nvPr/>
                </p:nvCxnSpPr>
                <p:spPr>
                  <a:xfrm flipH="1" flipV="1">
                    <a:off x="5399310" y="4984923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Connecteur droit avec flèche 46"/>
                  <p:cNvCxnSpPr/>
                  <p:nvPr/>
                </p:nvCxnSpPr>
                <p:spPr>
                  <a:xfrm>
                    <a:off x="5973587" y="4047106"/>
                    <a:ext cx="383667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Connecteur droit avec flèche 47"/>
                  <p:cNvCxnSpPr/>
                  <p:nvPr/>
                </p:nvCxnSpPr>
                <p:spPr>
                  <a:xfrm>
                    <a:off x="5970184" y="4984923"/>
                    <a:ext cx="387070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Connecteur droit avec flèche 48"/>
                  <p:cNvCxnSpPr/>
                  <p:nvPr/>
                </p:nvCxnSpPr>
                <p:spPr>
                  <a:xfrm flipH="1" flipV="1">
                    <a:off x="6955969" y="4034728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onnecteur droit avec flèche 49"/>
                  <p:cNvCxnSpPr/>
                  <p:nvPr/>
                </p:nvCxnSpPr>
                <p:spPr>
                  <a:xfrm flipH="1" flipV="1">
                    <a:off x="6934198" y="4984177"/>
                    <a:ext cx="355087" cy="736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Connecteur droit avec flèche 50"/>
                  <p:cNvCxnSpPr/>
                  <p:nvPr/>
                </p:nvCxnSpPr>
                <p:spPr>
                  <a:xfrm>
                    <a:off x="7508475" y="4046360"/>
                    <a:ext cx="383667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Connecteur droit avec flèche 51"/>
                  <p:cNvCxnSpPr/>
                  <p:nvPr/>
                </p:nvCxnSpPr>
                <p:spPr>
                  <a:xfrm>
                    <a:off x="7505072" y="4984177"/>
                    <a:ext cx="387070" cy="0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TextBox 123"/>
                <p:cNvSpPr txBox="1"/>
                <p:nvPr/>
              </p:nvSpPr>
              <p:spPr>
                <a:xfrm>
                  <a:off x="4132360" y="3803428"/>
                  <a:ext cx="1324820" cy="321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 smtClean="0"/>
                    <a:t>External Line</a:t>
                  </a:r>
                  <a:endParaRPr lang="en-GB" sz="1600" dirty="0"/>
                </a:p>
              </p:txBody>
            </p:sp>
            <p:cxnSp>
              <p:nvCxnSpPr>
                <p:cNvPr id="127" name="Straight Connector 126"/>
                <p:cNvCxnSpPr/>
                <p:nvPr/>
              </p:nvCxnSpPr>
              <p:spPr>
                <a:xfrm flipH="1" flipV="1">
                  <a:off x="4628126" y="4106264"/>
                  <a:ext cx="166645" cy="219411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8" name="Connecteur droit avec flèche 58"/>
              <p:cNvCxnSpPr/>
              <p:nvPr/>
            </p:nvCxnSpPr>
            <p:spPr>
              <a:xfrm>
                <a:off x="538639" y="6066752"/>
                <a:ext cx="371457" cy="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1" name="Text Box 21"/>
            <p:cNvSpPr txBox="1">
              <a:spLocks noChangeArrowheads="1"/>
            </p:cNvSpPr>
            <p:nvPr/>
          </p:nvSpPr>
          <p:spPr bwMode="auto">
            <a:xfrm>
              <a:off x="763090" y="3065729"/>
              <a:ext cx="75550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External Lines</a:t>
              </a:r>
              <a:r>
                <a:rPr lang="en-GB" sz="1600" dirty="0" smtClean="0">
                  <a:solidFill>
                    <a:srgbClr val="FF0000"/>
                  </a:solidFill>
                </a:rPr>
                <a:t>	=&gt; Position and orientation of metrological tables and BCAMs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2150" y="3326545"/>
            <a:ext cx="7555000" cy="2610886"/>
            <a:chOff x="752150" y="3326545"/>
            <a:chExt cx="7555000" cy="2610886"/>
          </a:xfrm>
        </p:grpSpPr>
        <p:grpSp>
          <p:nvGrpSpPr>
            <p:cNvPr id="5" name="Group 4"/>
            <p:cNvGrpSpPr/>
            <p:nvPr/>
          </p:nvGrpSpPr>
          <p:grpSpPr>
            <a:xfrm>
              <a:off x="1382425" y="4631812"/>
              <a:ext cx="5289222" cy="1305619"/>
              <a:chOff x="1382425" y="4631812"/>
              <a:chExt cx="5289222" cy="1305619"/>
            </a:xfrm>
          </p:grpSpPr>
          <p:grpSp>
            <p:nvGrpSpPr>
              <p:cNvPr id="106" name="Groupe 52"/>
              <p:cNvGrpSpPr/>
              <p:nvPr/>
            </p:nvGrpSpPr>
            <p:grpSpPr>
              <a:xfrm>
                <a:off x="1382425" y="4631812"/>
                <a:ext cx="5289222" cy="450318"/>
                <a:chOff x="1804362" y="4277137"/>
                <a:chExt cx="5511541" cy="473492"/>
              </a:xfrm>
            </p:grpSpPr>
            <p:cxnSp>
              <p:nvCxnSpPr>
                <p:cNvPr id="158" name="Connecteur droit avec flèche 53"/>
                <p:cNvCxnSpPr/>
                <p:nvPr/>
              </p:nvCxnSpPr>
              <p:spPr>
                <a:xfrm>
                  <a:off x="1824374" y="4302594"/>
                  <a:ext cx="245726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cteur droit avec flèche 54"/>
                <p:cNvCxnSpPr/>
                <p:nvPr/>
              </p:nvCxnSpPr>
              <p:spPr>
                <a:xfrm>
                  <a:off x="1804362" y="4745671"/>
                  <a:ext cx="265738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cteur droit avec flèche 55"/>
                <p:cNvCxnSpPr/>
                <p:nvPr/>
              </p:nvCxnSpPr>
              <p:spPr>
                <a:xfrm flipH="1" flipV="1">
                  <a:off x="2888960" y="4298829"/>
                  <a:ext cx="355087" cy="736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cteur droit avec flèche 56"/>
                <p:cNvCxnSpPr/>
                <p:nvPr/>
              </p:nvCxnSpPr>
              <p:spPr>
                <a:xfrm flipH="1" flipV="1">
                  <a:off x="2862941" y="4745685"/>
                  <a:ext cx="355087" cy="736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avec flèche 57"/>
                <p:cNvCxnSpPr/>
                <p:nvPr/>
              </p:nvCxnSpPr>
              <p:spPr>
                <a:xfrm>
                  <a:off x="3439088" y="4302594"/>
                  <a:ext cx="455927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avec flèche 58"/>
                <p:cNvCxnSpPr/>
                <p:nvPr/>
              </p:nvCxnSpPr>
              <p:spPr>
                <a:xfrm>
                  <a:off x="3433816" y="4749730"/>
                  <a:ext cx="461198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avec flèche 59"/>
                <p:cNvCxnSpPr/>
                <p:nvPr/>
              </p:nvCxnSpPr>
              <p:spPr>
                <a:xfrm flipH="1">
                  <a:off x="5186488" y="4296439"/>
                  <a:ext cx="589680" cy="6155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cteur droit avec flèche 60"/>
                <p:cNvCxnSpPr/>
                <p:nvPr/>
              </p:nvCxnSpPr>
              <p:spPr>
                <a:xfrm flipH="1">
                  <a:off x="5212180" y="4750629"/>
                  <a:ext cx="554360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cteur droit avec flèche 61"/>
                <p:cNvCxnSpPr/>
                <p:nvPr/>
              </p:nvCxnSpPr>
              <p:spPr>
                <a:xfrm>
                  <a:off x="5986342" y="4302594"/>
                  <a:ext cx="383667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necteur droit avec flèche 62"/>
                <p:cNvCxnSpPr/>
                <p:nvPr/>
              </p:nvCxnSpPr>
              <p:spPr>
                <a:xfrm>
                  <a:off x="5970184" y="4749893"/>
                  <a:ext cx="387070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necteur droit avec flèche 63"/>
                <p:cNvCxnSpPr/>
                <p:nvPr/>
              </p:nvCxnSpPr>
              <p:spPr>
                <a:xfrm flipH="1" flipV="1">
                  <a:off x="7049200" y="4277137"/>
                  <a:ext cx="262722" cy="12149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avec flèche 64"/>
                <p:cNvCxnSpPr/>
                <p:nvPr/>
              </p:nvCxnSpPr>
              <p:spPr>
                <a:xfrm flipH="1" flipV="1">
                  <a:off x="7049200" y="4742642"/>
                  <a:ext cx="266703" cy="7265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TextBox 124"/>
              <p:cNvSpPr txBox="1"/>
              <p:nvPr/>
            </p:nvSpPr>
            <p:spPr>
              <a:xfrm>
                <a:off x="5326654" y="5615447"/>
                <a:ext cx="1260210" cy="321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Internal Line</a:t>
                </a:r>
                <a:endParaRPr lang="en-GB" sz="1600" dirty="0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 flipH="1" flipV="1">
                <a:off x="5754766" y="5164790"/>
                <a:ext cx="386273" cy="45558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5" name="Text Box 21"/>
            <p:cNvSpPr txBox="1">
              <a:spLocks noChangeArrowheads="1"/>
            </p:cNvSpPr>
            <p:nvPr/>
          </p:nvSpPr>
          <p:spPr bwMode="auto">
            <a:xfrm>
              <a:off x="752150" y="3326545"/>
              <a:ext cx="75550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Internal Lines</a:t>
              </a:r>
              <a:r>
                <a:rPr lang="en-GB" sz="1600" dirty="0" smtClean="0">
                  <a:solidFill>
                    <a:srgbClr val="FF0000"/>
                  </a:solidFill>
                </a:rPr>
                <a:t>	=&gt; Position of the targets inside the tank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0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502865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973368" y="196435"/>
            <a:ext cx="7981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System</a:t>
            </a:r>
            <a:endParaRPr lang="en-GB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500856"/>
            <a:ext cx="2133600" cy="32272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00856"/>
            <a:ext cx="2895600" cy="322723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00856"/>
            <a:ext cx="2133600" cy="322723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74247" y="2049654"/>
            <a:ext cx="111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Top view</a:t>
            </a:r>
            <a:endParaRPr lang="en-GB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69811" y="4067806"/>
            <a:ext cx="8685507" cy="1696413"/>
            <a:chOff x="58031" y="4515381"/>
            <a:chExt cx="8685507" cy="1696413"/>
          </a:xfrm>
        </p:grpSpPr>
        <p:grpSp>
          <p:nvGrpSpPr>
            <p:cNvPr id="212" name="Group 211"/>
            <p:cNvGrpSpPr/>
            <p:nvPr/>
          </p:nvGrpSpPr>
          <p:grpSpPr>
            <a:xfrm>
              <a:off x="1707423" y="4515381"/>
              <a:ext cx="7036115" cy="1696413"/>
              <a:chOff x="299504" y="1150374"/>
              <a:chExt cx="8221908" cy="2285275"/>
            </a:xfrm>
          </p:grpSpPr>
          <p:grpSp>
            <p:nvGrpSpPr>
              <p:cNvPr id="213" name="Group 212"/>
              <p:cNvGrpSpPr/>
              <p:nvPr/>
            </p:nvGrpSpPr>
            <p:grpSpPr>
              <a:xfrm>
                <a:off x="1233377" y="1548563"/>
                <a:ext cx="6322473" cy="741587"/>
                <a:chOff x="1296463" y="4090201"/>
                <a:chExt cx="6322473" cy="741587"/>
              </a:xfrm>
            </p:grpSpPr>
            <p:grpSp>
              <p:nvGrpSpPr>
                <p:cNvPr id="236" name="Group 235"/>
                <p:cNvGrpSpPr/>
                <p:nvPr/>
              </p:nvGrpSpPr>
              <p:grpSpPr>
                <a:xfrm>
                  <a:off x="1296463" y="4099560"/>
                  <a:ext cx="637953" cy="732228"/>
                  <a:chOff x="1286717" y="2727960"/>
                  <a:chExt cx="637953" cy="732228"/>
                </a:xfrm>
              </p:grpSpPr>
              <p:sp>
                <p:nvSpPr>
                  <p:cNvPr id="270" name="Rectangle 269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71" name="Rectangle 270"/>
                  <p:cNvSpPr/>
                  <p:nvPr/>
                </p:nvSpPr>
                <p:spPr>
                  <a:xfrm>
                    <a:off x="1455420" y="272796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>
                  <a:xfrm>
                    <a:off x="1485900" y="2941320"/>
                    <a:ext cx="251460" cy="444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37" name="Group 236"/>
                <p:cNvGrpSpPr/>
                <p:nvPr/>
              </p:nvGrpSpPr>
              <p:grpSpPr>
                <a:xfrm>
                  <a:off x="6980983" y="4090201"/>
                  <a:ext cx="637953" cy="732228"/>
                  <a:chOff x="1286717" y="2727960"/>
                  <a:chExt cx="637953" cy="732228"/>
                </a:xfrm>
              </p:grpSpPr>
              <p:sp>
                <p:nvSpPr>
                  <p:cNvPr id="267" name="Rectangle 266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68" name="Rectangle 267"/>
                  <p:cNvSpPr/>
                  <p:nvPr/>
                </p:nvSpPr>
                <p:spPr>
                  <a:xfrm>
                    <a:off x="1455420" y="272796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>
                    <a:off x="1485900" y="2941320"/>
                    <a:ext cx="251460" cy="444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38" name="Group 237"/>
                <p:cNvGrpSpPr/>
                <p:nvPr/>
              </p:nvGrpSpPr>
              <p:grpSpPr>
                <a:xfrm>
                  <a:off x="2264203" y="4518660"/>
                  <a:ext cx="637953" cy="313128"/>
                  <a:chOff x="1286717" y="3147060"/>
                  <a:chExt cx="637953" cy="313128"/>
                </a:xfrm>
              </p:grpSpPr>
              <p:sp>
                <p:nvSpPr>
                  <p:cNvPr id="265" name="Rectangle 264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1440180" y="314706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39" name="Group 238"/>
                <p:cNvGrpSpPr/>
                <p:nvPr/>
              </p:nvGrpSpPr>
              <p:grpSpPr>
                <a:xfrm>
                  <a:off x="4159623" y="4227361"/>
                  <a:ext cx="637953" cy="595068"/>
                  <a:chOff x="1286717" y="2865120"/>
                  <a:chExt cx="637953" cy="595068"/>
                </a:xfrm>
              </p:grpSpPr>
              <p:sp>
                <p:nvSpPr>
                  <p:cNvPr id="262" name="Rectangle 261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63" name="Rectangle 262"/>
                  <p:cNvSpPr/>
                  <p:nvPr/>
                </p:nvSpPr>
                <p:spPr>
                  <a:xfrm>
                    <a:off x="1455420" y="286512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>
                    <a:off x="1485900" y="3068532"/>
                    <a:ext cx="251460" cy="31722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40" name="Group 239"/>
                <p:cNvGrpSpPr/>
                <p:nvPr/>
              </p:nvGrpSpPr>
              <p:grpSpPr>
                <a:xfrm>
                  <a:off x="3216703" y="4518660"/>
                  <a:ext cx="637953" cy="313128"/>
                  <a:chOff x="1286717" y="3147060"/>
                  <a:chExt cx="637953" cy="313128"/>
                </a:xfrm>
              </p:grpSpPr>
              <p:sp>
                <p:nvSpPr>
                  <p:cNvPr id="260" name="Rectangle 259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61" name="Rectangle 260"/>
                  <p:cNvSpPr/>
                  <p:nvPr/>
                </p:nvSpPr>
                <p:spPr>
                  <a:xfrm>
                    <a:off x="1440180" y="314706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41" name="Group 240"/>
                <p:cNvGrpSpPr/>
                <p:nvPr/>
              </p:nvGrpSpPr>
              <p:grpSpPr>
                <a:xfrm>
                  <a:off x="5075983" y="4511040"/>
                  <a:ext cx="637953" cy="313128"/>
                  <a:chOff x="1286717" y="3147060"/>
                  <a:chExt cx="637953" cy="313128"/>
                </a:xfrm>
              </p:grpSpPr>
              <p:sp>
                <p:nvSpPr>
                  <p:cNvPr id="258" name="Rectangle 257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1440180" y="314706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grpSp>
              <p:nvGrpSpPr>
                <p:cNvPr id="242" name="Group 241"/>
                <p:cNvGrpSpPr/>
                <p:nvPr/>
              </p:nvGrpSpPr>
              <p:grpSpPr>
                <a:xfrm>
                  <a:off x="6013243" y="4511040"/>
                  <a:ext cx="637953" cy="313128"/>
                  <a:chOff x="1286717" y="3147060"/>
                  <a:chExt cx="637953" cy="313128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1286717" y="3385760"/>
                    <a:ext cx="637953" cy="74428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1440180" y="3147060"/>
                    <a:ext cx="320040" cy="213360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cxnSp>
              <p:nvCxnSpPr>
                <p:cNvPr id="243" name="Straight Arrow Connector 242"/>
                <p:cNvCxnSpPr>
                  <a:endCxn id="268" idx="1"/>
                </p:cNvCxnSpPr>
                <p:nvPr/>
              </p:nvCxnSpPr>
              <p:spPr>
                <a:xfrm>
                  <a:off x="1778649" y="4165531"/>
                  <a:ext cx="5371037" cy="3135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Arrow Connector 243"/>
                <p:cNvCxnSpPr/>
                <p:nvPr/>
              </p:nvCxnSpPr>
              <p:spPr>
                <a:xfrm>
                  <a:off x="2737706" y="4625340"/>
                  <a:ext cx="616156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Arrow Connector 244"/>
                <p:cNvCxnSpPr/>
                <p:nvPr/>
              </p:nvCxnSpPr>
              <p:spPr>
                <a:xfrm>
                  <a:off x="5550550" y="4632960"/>
                  <a:ext cx="616156" cy="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/>
                <p:cNvCxnSpPr>
                  <a:endCxn id="268" idx="1"/>
                </p:cNvCxnSpPr>
                <p:nvPr/>
              </p:nvCxnSpPr>
              <p:spPr>
                <a:xfrm flipV="1">
                  <a:off x="4676775" y="4196881"/>
                  <a:ext cx="2472911" cy="47459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Arrow Connector 246"/>
                <p:cNvCxnSpPr/>
                <p:nvPr/>
              </p:nvCxnSpPr>
              <p:spPr>
                <a:xfrm>
                  <a:off x="1827648" y="4219741"/>
                  <a:ext cx="1526214" cy="405599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>
                  <a:endCxn id="266" idx="1"/>
                </p:cNvCxnSpPr>
                <p:nvPr/>
              </p:nvCxnSpPr>
              <p:spPr>
                <a:xfrm>
                  <a:off x="1785206" y="4174021"/>
                  <a:ext cx="632460" cy="451319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Arrow Connector 248"/>
                <p:cNvCxnSpPr/>
                <p:nvPr/>
              </p:nvCxnSpPr>
              <p:spPr>
                <a:xfrm flipV="1">
                  <a:off x="2748604" y="4244340"/>
                  <a:ext cx="1549552" cy="372866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>
                  <a:off x="4676775" y="4244340"/>
                  <a:ext cx="1489931" cy="38862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Arrow Connector 250"/>
                <p:cNvCxnSpPr>
                  <a:stCxn id="259" idx="3"/>
                  <a:endCxn id="268" idx="1"/>
                </p:cNvCxnSpPr>
                <p:nvPr/>
              </p:nvCxnSpPr>
              <p:spPr>
                <a:xfrm flipV="1">
                  <a:off x="5549486" y="4196881"/>
                  <a:ext cx="1600200" cy="420839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/>
                <p:nvPr/>
              </p:nvCxnSpPr>
              <p:spPr>
                <a:xfrm flipV="1">
                  <a:off x="3705446" y="4244340"/>
                  <a:ext cx="592710" cy="329243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Arrow Connector 252"/>
                <p:cNvCxnSpPr/>
                <p:nvPr/>
              </p:nvCxnSpPr>
              <p:spPr>
                <a:xfrm>
                  <a:off x="4676775" y="4244340"/>
                  <a:ext cx="526256" cy="290800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Arrow Connector 253"/>
                <p:cNvCxnSpPr/>
                <p:nvPr/>
              </p:nvCxnSpPr>
              <p:spPr>
                <a:xfrm flipV="1">
                  <a:off x="6486746" y="4196881"/>
                  <a:ext cx="662940" cy="420839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Arrow Connector 254"/>
                <p:cNvCxnSpPr/>
                <p:nvPr/>
              </p:nvCxnSpPr>
              <p:spPr>
                <a:xfrm>
                  <a:off x="1827648" y="4165531"/>
                  <a:ext cx="2470508" cy="91875"/>
                </a:xfrm>
                <a:prstGeom prst="straightConnector1">
                  <a:avLst/>
                </a:prstGeom>
                <a:ln w="15875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4" name="TextBox 213"/>
              <p:cNvSpPr txBox="1"/>
              <p:nvPr/>
            </p:nvSpPr>
            <p:spPr>
              <a:xfrm>
                <a:off x="2108969" y="2722059"/>
                <a:ext cx="745422" cy="352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BCAM</a:t>
                </a:r>
                <a:endParaRPr lang="en-GB" sz="14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2075378" y="2999307"/>
                <a:ext cx="2017895" cy="436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Metrological Table</a:t>
                </a:r>
                <a:endParaRPr lang="en-GB" sz="1400" dirty="0"/>
              </a:p>
            </p:txBody>
          </p:sp>
          <p:grpSp>
            <p:nvGrpSpPr>
              <p:cNvPr id="216" name="Group 215"/>
              <p:cNvGrpSpPr/>
              <p:nvPr/>
            </p:nvGrpSpPr>
            <p:grpSpPr>
              <a:xfrm>
                <a:off x="462117" y="1150374"/>
                <a:ext cx="304800" cy="1309463"/>
                <a:chOff x="462117" y="1150374"/>
                <a:chExt cx="304800" cy="1309463"/>
              </a:xfrm>
            </p:grpSpPr>
            <p:sp>
              <p:nvSpPr>
                <p:cNvPr id="234" name="Rectangle 233"/>
                <p:cNvSpPr/>
                <p:nvPr/>
              </p:nvSpPr>
              <p:spPr>
                <a:xfrm>
                  <a:off x="481781" y="1458151"/>
                  <a:ext cx="275304" cy="10016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462117" y="1150374"/>
                  <a:ext cx="304800" cy="3077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grpSp>
            <p:nvGrpSpPr>
              <p:cNvPr id="217" name="Group 216"/>
              <p:cNvGrpSpPr/>
              <p:nvPr/>
            </p:nvGrpSpPr>
            <p:grpSpPr>
              <a:xfrm>
                <a:off x="8057536" y="1203310"/>
                <a:ext cx="304800" cy="1309463"/>
                <a:chOff x="462117" y="1150374"/>
                <a:chExt cx="304800" cy="1309463"/>
              </a:xfrm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481781" y="1458151"/>
                  <a:ext cx="275304" cy="100168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462117" y="1150374"/>
                  <a:ext cx="304800" cy="3077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cxnSp>
            <p:nvCxnSpPr>
              <p:cNvPr id="218" name="Straight Arrow Connector 217"/>
              <p:cNvCxnSpPr>
                <a:endCxn id="268" idx="1"/>
              </p:cNvCxnSpPr>
              <p:nvPr/>
            </p:nvCxnSpPr>
            <p:spPr>
              <a:xfrm>
                <a:off x="601243" y="1311260"/>
                <a:ext cx="6485357" cy="343983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V="1">
                <a:off x="1715563" y="1357198"/>
                <a:ext cx="6494373" cy="28335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>
                <a:stCxn id="268" idx="3"/>
              </p:cNvCxnSpPr>
              <p:nvPr/>
            </p:nvCxnSpPr>
            <p:spPr>
              <a:xfrm flipV="1">
                <a:off x="7406640" y="1357198"/>
                <a:ext cx="803296" cy="298045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>
                <a:endCxn id="271" idx="1"/>
              </p:cNvCxnSpPr>
              <p:nvPr/>
            </p:nvCxnSpPr>
            <p:spPr>
              <a:xfrm>
                <a:off x="606810" y="1304262"/>
                <a:ext cx="795270" cy="36034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Rectangle 221"/>
              <p:cNvSpPr/>
              <p:nvPr/>
            </p:nvSpPr>
            <p:spPr>
              <a:xfrm>
                <a:off x="1584298" y="2866841"/>
                <a:ext cx="320040" cy="2133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1402576" y="3198134"/>
                <a:ext cx="637954" cy="74428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cxnSp>
            <p:nvCxnSpPr>
              <p:cNvPr id="224" name="Straight Arrow Connector 223"/>
              <p:cNvCxnSpPr/>
              <p:nvPr/>
            </p:nvCxnSpPr>
            <p:spPr>
              <a:xfrm>
                <a:off x="4347179" y="2957173"/>
                <a:ext cx="667195" cy="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026045" y="2722059"/>
                <a:ext cx="2685356" cy="352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BCAM to BCAM observations</a:t>
                </a:r>
                <a:endParaRPr lang="en-GB" sz="1400" dirty="0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5040797" y="2962946"/>
                <a:ext cx="2558063" cy="352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BCAM to Pillar observations</a:t>
                </a:r>
                <a:endParaRPr lang="en-GB" sz="1400" dirty="0"/>
              </a:p>
            </p:txBody>
          </p:sp>
          <p:cxnSp>
            <p:nvCxnSpPr>
              <p:cNvPr id="227" name="Straight Arrow Connector 226"/>
              <p:cNvCxnSpPr/>
              <p:nvPr/>
            </p:nvCxnSpPr>
            <p:spPr>
              <a:xfrm>
                <a:off x="4337491" y="3198062"/>
                <a:ext cx="666875" cy="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 flipV="1">
                <a:off x="4613689" y="1357198"/>
                <a:ext cx="3591331" cy="350459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>
                <a:off x="601243" y="1308687"/>
                <a:ext cx="3633827" cy="40708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TextBox 229"/>
              <p:cNvSpPr txBox="1"/>
              <p:nvPr/>
            </p:nvSpPr>
            <p:spPr>
              <a:xfrm>
                <a:off x="299504" y="2514260"/>
                <a:ext cx="618131" cy="352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Pillar</a:t>
                </a:r>
                <a:endParaRPr lang="en-GB" sz="1400" dirty="0"/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7903281" y="2576051"/>
                <a:ext cx="618131" cy="352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/>
                  <a:t>Pillar</a:t>
                </a:r>
                <a:endParaRPr lang="en-GB" sz="1400" dirty="0"/>
              </a:p>
            </p:txBody>
          </p:sp>
        </p:grpSp>
        <p:sp>
          <p:nvSpPr>
            <p:cNvPr id="273" name="TextBox 272"/>
            <p:cNvSpPr txBox="1"/>
            <p:nvPr/>
          </p:nvSpPr>
          <p:spPr>
            <a:xfrm flipH="1">
              <a:off x="58031" y="4735310"/>
              <a:ext cx="14841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Side view</a:t>
              </a:r>
            </a:p>
            <a:p>
              <a:r>
                <a:rPr lang="en-US" i="1" dirty="0" smtClean="0"/>
                <a:t>Ext. line</a:t>
              </a:r>
            </a:p>
            <a:p>
              <a:r>
                <a:rPr lang="en-US" i="1" dirty="0" smtClean="0"/>
                <a:t>Overlapping</a:t>
              </a:r>
              <a:endParaRPr lang="en-US" i="1" dirty="0"/>
            </a:p>
          </p:txBody>
        </p:sp>
      </p:grpSp>
      <p:sp>
        <p:nvSpPr>
          <p:cNvPr id="211" name="Ellipse 97"/>
          <p:cNvSpPr/>
          <p:nvPr/>
        </p:nvSpPr>
        <p:spPr>
          <a:xfrm>
            <a:off x="1741578" y="1655888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Ellipse 98"/>
          <p:cNvSpPr/>
          <p:nvPr/>
        </p:nvSpPr>
        <p:spPr>
          <a:xfrm>
            <a:off x="1746802" y="2565934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Ellipse 99"/>
          <p:cNvSpPr/>
          <p:nvPr/>
        </p:nvSpPr>
        <p:spPr>
          <a:xfrm>
            <a:off x="8586732" y="1689948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Ellipse 100"/>
          <p:cNvSpPr/>
          <p:nvPr/>
        </p:nvSpPr>
        <p:spPr>
          <a:xfrm>
            <a:off x="8584685" y="2588923"/>
            <a:ext cx="109689" cy="11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0" name="Groupe 9"/>
          <p:cNvGrpSpPr/>
          <p:nvPr/>
        </p:nvGrpSpPr>
        <p:grpSpPr>
          <a:xfrm>
            <a:off x="2245535" y="1587021"/>
            <a:ext cx="5794971" cy="1193478"/>
            <a:chOff x="1538868" y="3891647"/>
            <a:chExt cx="6038548" cy="1254896"/>
          </a:xfrm>
        </p:grpSpPr>
        <p:grpSp>
          <p:nvGrpSpPr>
            <p:cNvPr id="285" name="Groupe 10"/>
            <p:cNvGrpSpPr/>
            <p:nvPr/>
          </p:nvGrpSpPr>
          <p:grpSpPr>
            <a:xfrm>
              <a:off x="1538868" y="3891647"/>
              <a:ext cx="333570" cy="1251867"/>
              <a:chOff x="1861457" y="3755572"/>
              <a:chExt cx="533400" cy="1937656"/>
            </a:xfrm>
          </p:grpSpPr>
          <p:sp>
            <p:nvSpPr>
              <p:cNvPr id="304" name="Rectangle 303"/>
              <p:cNvSpPr/>
              <p:nvPr/>
            </p:nvSpPr>
            <p:spPr>
              <a:xfrm>
                <a:off x="1861457" y="3755572"/>
                <a:ext cx="533400" cy="1937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1970314" y="3886210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1964871" y="5355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1970314" y="42889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1964871" y="4974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6" name="Groupe 12"/>
            <p:cNvGrpSpPr/>
            <p:nvPr/>
          </p:nvGrpSpPr>
          <p:grpSpPr>
            <a:xfrm>
              <a:off x="3171725" y="3891647"/>
              <a:ext cx="333570" cy="1251867"/>
              <a:chOff x="1861457" y="3755572"/>
              <a:chExt cx="533400" cy="1937656"/>
            </a:xfrm>
          </p:grpSpPr>
          <p:sp>
            <p:nvSpPr>
              <p:cNvPr id="299" name="Rectangle 298"/>
              <p:cNvSpPr/>
              <p:nvPr/>
            </p:nvSpPr>
            <p:spPr>
              <a:xfrm>
                <a:off x="1861457" y="3755572"/>
                <a:ext cx="533400" cy="1937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1970314" y="3886210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1964871" y="5355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1970314" y="42889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1964871" y="4974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7" name="Groupe 13"/>
            <p:cNvGrpSpPr/>
            <p:nvPr/>
          </p:nvGrpSpPr>
          <p:grpSpPr>
            <a:xfrm>
              <a:off x="7243846" y="3894676"/>
              <a:ext cx="333570" cy="1251867"/>
              <a:chOff x="1861457" y="3755572"/>
              <a:chExt cx="533400" cy="1937656"/>
            </a:xfrm>
          </p:grpSpPr>
          <p:sp>
            <p:nvSpPr>
              <p:cNvPr id="294" name="Rectangle 293"/>
              <p:cNvSpPr/>
              <p:nvPr/>
            </p:nvSpPr>
            <p:spPr>
              <a:xfrm>
                <a:off x="1861457" y="3755572"/>
                <a:ext cx="533400" cy="1937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1970314" y="3886210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1964871" y="5355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1970314" y="42889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1964871" y="4974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8" name="Groupe 14"/>
            <p:cNvGrpSpPr/>
            <p:nvPr/>
          </p:nvGrpSpPr>
          <p:grpSpPr>
            <a:xfrm>
              <a:off x="5708093" y="3891647"/>
              <a:ext cx="333570" cy="1251867"/>
              <a:chOff x="1861457" y="3755572"/>
              <a:chExt cx="533400" cy="1937656"/>
            </a:xfrm>
          </p:grpSpPr>
          <p:sp>
            <p:nvSpPr>
              <p:cNvPr id="289" name="Rectangle 288"/>
              <p:cNvSpPr/>
              <p:nvPr/>
            </p:nvSpPr>
            <p:spPr>
              <a:xfrm>
                <a:off x="1861457" y="3755572"/>
                <a:ext cx="533400" cy="1937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1970314" y="3886210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1964871" y="5355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1970314" y="42889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1964871" y="4974782"/>
                <a:ext cx="315686" cy="19594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10" name="Groupe 65"/>
          <p:cNvGrpSpPr/>
          <p:nvPr/>
        </p:nvGrpSpPr>
        <p:grpSpPr>
          <a:xfrm>
            <a:off x="2670024" y="1809615"/>
            <a:ext cx="4970031" cy="745392"/>
            <a:chOff x="1981200" y="4125696"/>
            <a:chExt cx="5178934" cy="783751"/>
          </a:xfrm>
        </p:grpSpPr>
        <p:sp>
          <p:nvSpPr>
            <p:cNvPr id="317" name="Rectangle 316"/>
            <p:cNvSpPr/>
            <p:nvPr/>
          </p:nvSpPr>
          <p:spPr>
            <a:xfrm>
              <a:off x="1981200" y="4136582"/>
              <a:ext cx="1045029" cy="7728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115105" y="4136582"/>
              <a:ext cx="1045029" cy="7728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9" name="Groupe 69"/>
            <p:cNvGrpSpPr/>
            <p:nvPr/>
          </p:nvGrpSpPr>
          <p:grpSpPr>
            <a:xfrm>
              <a:off x="3707887" y="4136582"/>
              <a:ext cx="450457" cy="772865"/>
              <a:chOff x="2227429" y="2100954"/>
              <a:chExt cx="450457" cy="772865"/>
            </a:xfrm>
          </p:grpSpPr>
          <p:sp>
            <p:nvSpPr>
              <p:cNvPr id="340" name="Rectangle 339"/>
              <p:cNvSpPr/>
              <p:nvPr/>
            </p:nvSpPr>
            <p:spPr>
              <a:xfrm>
                <a:off x="2227429" y="2100954"/>
                <a:ext cx="374257" cy="7728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2503714" y="2100954"/>
                <a:ext cx="174172" cy="7728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0" name="Groupe 70"/>
            <p:cNvGrpSpPr/>
            <p:nvPr/>
          </p:nvGrpSpPr>
          <p:grpSpPr>
            <a:xfrm rot="10800000">
              <a:off x="4948853" y="4125696"/>
              <a:ext cx="450457" cy="772865"/>
              <a:chOff x="2227429" y="2100954"/>
              <a:chExt cx="450457" cy="772865"/>
            </a:xfrm>
          </p:grpSpPr>
          <p:sp>
            <p:nvSpPr>
              <p:cNvPr id="338" name="Rectangle 337"/>
              <p:cNvSpPr/>
              <p:nvPr/>
            </p:nvSpPr>
            <p:spPr>
              <a:xfrm>
                <a:off x="2227429" y="2100954"/>
                <a:ext cx="374257" cy="7728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2503714" y="2100954"/>
                <a:ext cx="174172" cy="7728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1" name="Groupe 71"/>
            <p:cNvGrpSpPr/>
            <p:nvPr/>
          </p:nvGrpSpPr>
          <p:grpSpPr>
            <a:xfrm>
              <a:off x="2123399" y="4285910"/>
              <a:ext cx="225882" cy="452437"/>
              <a:chOff x="2575837" y="2531495"/>
              <a:chExt cx="225882" cy="452437"/>
            </a:xfrm>
          </p:grpSpPr>
          <p:cxnSp>
            <p:nvCxnSpPr>
              <p:cNvPr id="335" name="Connecteur droit avec flèche 85"/>
              <p:cNvCxnSpPr/>
              <p:nvPr/>
            </p:nvCxnSpPr>
            <p:spPr>
              <a:xfrm flipV="1">
                <a:off x="2582643" y="2531495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necteur droit avec flèche 86"/>
              <p:cNvCxnSpPr/>
              <p:nvPr/>
            </p:nvCxnSpPr>
            <p:spPr>
              <a:xfrm flipV="1">
                <a:off x="2801719" y="2531495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7" name="Ellipse 87"/>
              <p:cNvSpPr/>
              <p:nvPr/>
            </p:nvSpPr>
            <p:spPr>
              <a:xfrm>
                <a:off x="2575837" y="2641600"/>
                <a:ext cx="224514" cy="23222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322" name="Groupe 72"/>
            <p:cNvGrpSpPr/>
            <p:nvPr/>
          </p:nvGrpSpPr>
          <p:grpSpPr>
            <a:xfrm>
              <a:off x="2449960" y="4283803"/>
              <a:ext cx="225882" cy="452437"/>
              <a:chOff x="2892872" y="2609510"/>
              <a:chExt cx="225882" cy="452437"/>
            </a:xfrm>
          </p:grpSpPr>
          <p:cxnSp>
            <p:nvCxnSpPr>
              <p:cNvPr id="332" name="Connecteur droit avec flèche 82"/>
              <p:cNvCxnSpPr/>
              <p:nvPr/>
            </p:nvCxnSpPr>
            <p:spPr>
              <a:xfrm flipV="1">
                <a:off x="2894178" y="2609510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necteur droit avec flèche 83"/>
              <p:cNvCxnSpPr/>
              <p:nvPr/>
            </p:nvCxnSpPr>
            <p:spPr>
              <a:xfrm flipV="1">
                <a:off x="3113254" y="2609510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Rectangle 333"/>
              <p:cNvSpPr/>
              <p:nvPr/>
            </p:nvSpPr>
            <p:spPr>
              <a:xfrm>
                <a:off x="2892872" y="2725624"/>
                <a:ext cx="225882" cy="2322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3" name="Groupe 73"/>
            <p:cNvGrpSpPr/>
            <p:nvPr/>
          </p:nvGrpSpPr>
          <p:grpSpPr>
            <a:xfrm>
              <a:off x="6772518" y="4283212"/>
              <a:ext cx="225882" cy="452437"/>
              <a:chOff x="2575837" y="2531495"/>
              <a:chExt cx="225882" cy="452437"/>
            </a:xfrm>
          </p:grpSpPr>
          <p:cxnSp>
            <p:nvCxnSpPr>
              <p:cNvPr id="329" name="Connecteur droit avec flèche 79"/>
              <p:cNvCxnSpPr/>
              <p:nvPr/>
            </p:nvCxnSpPr>
            <p:spPr>
              <a:xfrm flipV="1">
                <a:off x="2582643" y="2531495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necteur droit avec flèche 80"/>
              <p:cNvCxnSpPr/>
              <p:nvPr/>
            </p:nvCxnSpPr>
            <p:spPr>
              <a:xfrm flipV="1">
                <a:off x="2801719" y="2531495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1" name="Ellipse 81"/>
              <p:cNvSpPr/>
              <p:nvPr/>
            </p:nvSpPr>
            <p:spPr>
              <a:xfrm>
                <a:off x="2575837" y="2641600"/>
                <a:ext cx="224514" cy="23222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324" name="Groupe 74"/>
            <p:cNvGrpSpPr/>
            <p:nvPr/>
          </p:nvGrpSpPr>
          <p:grpSpPr>
            <a:xfrm>
              <a:off x="6469274" y="4283803"/>
              <a:ext cx="225882" cy="452437"/>
              <a:chOff x="2892872" y="2609510"/>
              <a:chExt cx="225882" cy="452437"/>
            </a:xfrm>
          </p:grpSpPr>
          <p:cxnSp>
            <p:nvCxnSpPr>
              <p:cNvPr id="326" name="Connecteur droit avec flèche 76"/>
              <p:cNvCxnSpPr/>
              <p:nvPr/>
            </p:nvCxnSpPr>
            <p:spPr>
              <a:xfrm flipV="1">
                <a:off x="2894178" y="2609510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necteur droit avec flèche 77"/>
              <p:cNvCxnSpPr/>
              <p:nvPr/>
            </p:nvCxnSpPr>
            <p:spPr>
              <a:xfrm flipV="1">
                <a:off x="3113254" y="2609510"/>
                <a:ext cx="0" cy="4524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8" name="Rectangle 327"/>
              <p:cNvSpPr/>
              <p:nvPr/>
            </p:nvSpPr>
            <p:spPr>
              <a:xfrm>
                <a:off x="2892872" y="2725624"/>
                <a:ext cx="225882" cy="2322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25" name="Connecteur droit 75"/>
            <p:cNvCxnSpPr/>
            <p:nvPr/>
          </p:nvCxnSpPr>
          <p:spPr>
            <a:xfrm>
              <a:off x="4292600" y="4509430"/>
              <a:ext cx="571500" cy="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3" name="Groupe 35"/>
          <p:cNvGrpSpPr/>
          <p:nvPr/>
        </p:nvGrpSpPr>
        <p:grpSpPr>
          <a:xfrm>
            <a:off x="1942555" y="1723099"/>
            <a:ext cx="6399982" cy="907372"/>
            <a:chOff x="1223153" y="4034728"/>
            <a:chExt cx="6668989" cy="954067"/>
          </a:xfrm>
        </p:grpSpPr>
        <p:cxnSp>
          <p:nvCxnSpPr>
            <p:cNvPr id="356" name="Connecteur droit avec flèche 36"/>
            <p:cNvCxnSpPr/>
            <p:nvPr/>
          </p:nvCxnSpPr>
          <p:spPr>
            <a:xfrm flipH="1" flipV="1">
              <a:off x="1223153" y="4054941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avec flèche 37"/>
            <p:cNvCxnSpPr/>
            <p:nvPr/>
          </p:nvCxnSpPr>
          <p:spPr>
            <a:xfrm flipH="1" flipV="1">
              <a:off x="1230085" y="4988059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avec flèche 38"/>
            <p:cNvCxnSpPr/>
            <p:nvPr/>
          </p:nvCxnSpPr>
          <p:spPr>
            <a:xfrm>
              <a:off x="1804362" y="4050242"/>
              <a:ext cx="3836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avec flèche 39"/>
            <p:cNvCxnSpPr/>
            <p:nvPr/>
          </p:nvCxnSpPr>
          <p:spPr>
            <a:xfrm>
              <a:off x="1800959" y="4988059"/>
              <a:ext cx="38707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avec flèche 40"/>
            <p:cNvCxnSpPr/>
            <p:nvPr/>
          </p:nvCxnSpPr>
          <p:spPr>
            <a:xfrm flipH="1" flipV="1">
              <a:off x="2884713" y="4038610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avec flèche 41"/>
            <p:cNvCxnSpPr/>
            <p:nvPr/>
          </p:nvCxnSpPr>
          <p:spPr>
            <a:xfrm flipH="1" flipV="1">
              <a:off x="2862942" y="4988059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avec flèche 42"/>
            <p:cNvCxnSpPr/>
            <p:nvPr/>
          </p:nvCxnSpPr>
          <p:spPr>
            <a:xfrm>
              <a:off x="3437219" y="4050242"/>
              <a:ext cx="3836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avec flèche 43"/>
            <p:cNvCxnSpPr/>
            <p:nvPr/>
          </p:nvCxnSpPr>
          <p:spPr>
            <a:xfrm>
              <a:off x="3433816" y="4988059"/>
              <a:ext cx="38707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avec flèche 44"/>
            <p:cNvCxnSpPr/>
            <p:nvPr/>
          </p:nvCxnSpPr>
          <p:spPr>
            <a:xfrm flipH="1" flipV="1">
              <a:off x="5421081" y="4035474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avec flèche 45"/>
            <p:cNvCxnSpPr/>
            <p:nvPr/>
          </p:nvCxnSpPr>
          <p:spPr>
            <a:xfrm flipH="1" flipV="1">
              <a:off x="5399310" y="4984923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avec flèche 46"/>
            <p:cNvCxnSpPr/>
            <p:nvPr/>
          </p:nvCxnSpPr>
          <p:spPr>
            <a:xfrm>
              <a:off x="5973587" y="4047106"/>
              <a:ext cx="3836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avec flèche 47"/>
            <p:cNvCxnSpPr/>
            <p:nvPr/>
          </p:nvCxnSpPr>
          <p:spPr>
            <a:xfrm>
              <a:off x="5970184" y="4984923"/>
              <a:ext cx="38707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avec flèche 48"/>
            <p:cNvCxnSpPr/>
            <p:nvPr/>
          </p:nvCxnSpPr>
          <p:spPr>
            <a:xfrm flipH="1" flipV="1">
              <a:off x="6955969" y="4034728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avec flèche 49"/>
            <p:cNvCxnSpPr/>
            <p:nvPr/>
          </p:nvCxnSpPr>
          <p:spPr>
            <a:xfrm flipH="1" flipV="1">
              <a:off x="6934198" y="4984177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avec flèche 50"/>
            <p:cNvCxnSpPr/>
            <p:nvPr/>
          </p:nvCxnSpPr>
          <p:spPr>
            <a:xfrm>
              <a:off x="7508475" y="4046360"/>
              <a:ext cx="3836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51"/>
            <p:cNvCxnSpPr/>
            <p:nvPr/>
          </p:nvCxnSpPr>
          <p:spPr>
            <a:xfrm>
              <a:off x="7505072" y="4984177"/>
              <a:ext cx="38707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52"/>
          <p:cNvGrpSpPr/>
          <p:nvPr/>
        </p:nvGrpSpPr>
        <p:grpSpPr>
          <a:xfrm>
            <a:off x="2500320" y="1953644"/>
            <a:ext cx="5289222" cy="450318"/>
            <a:chOff x="1804362" y="4277137"/>
            <a:chExt cx="5511541" cy="473492"/>
          </a:xfrm>
        </p:grpSpPr>
        <p:cxnSp>
          <p:nvCxnSpPr>
            <p:cNvPr id="378" name="Connecteur droit avec flèche 53"/>
            <p:cNvCxnSpPr/>
            <p:nvPr/>
          </p:nvCxnSpPr>
          <p:spPr>
            <a:xfrm>
              <a:off x="1824374" y="4302594"/>
              <a:ext cx="245726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avec flèche 54"/>
            <p:cNvCxnSpPr/>
            <p:nvPr/>
          </p:nvCxnSpPr>
          <p:spPr>
            <a:xfrm>
              <a:off x="1804362" y="4745671"/>
              <a:ext cx="265738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avec flèche 55"/>
            <p:cNvCxnSpPr/>
            <p:nvPr/>
          </p:nvCxnSpPr>
          <p:spPr>
            <a:xfrm flipH="1" flipV="1">
              <a:off x="2888960" y="4298829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avec flèche 56"/>
            <p:cNvCxnSpPr/>
            <p:nvPr/>
          </p:nvCxnSpPr>
          <p:spPr>
            <a:xfrm flipH="1" flipV="1">
              <a:off x="2862941" y="4745685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avec flèche 57"/>
            <p:cNvCxnSpPr/>
            <p:nvPr/>
          </p:nvCxnSpPr>
          <p:spPr>
            <a:xfrm>
              <a:off x="3439088" y="4302594"/>
              <a:ext cx="3836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avec flèche 58"/>
            <p:cNvCxnSpPr/>
            <p:nvPr/>
          </p:nvCxnSpPr>
          <p:spPr>
            <a:xfrm>
              <a:off x="3433816" y="4749730"/>
              <a:ext cx="38707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avec flèche 59"/>
            <p:cNvCxnSpPr/>
            <p:nvPr/>
          </p:nvCxnSpPr>
          <p:spPr>
            <a:xfrm flipH="1" flipV="1">
              <a:off x="5421081" y="4295703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avec flèche 60"/>
            <p:cNvCxnSpPr/>
            <p:nvPr/>
          </p:nvCxnSpPr>
          <p:spPr>
            <a:xfrm flipH="1" flipV="1">
              <a:off x="5411453" y="4749893"/>
              <a:ext cx="355087" cy="73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avec flèche 61"/>
            <p:cNvCxnSpPr/>
            <p:nvPr/>
          </p:nvCxnSpPr>
          <p:spPr>
            <a:xfrm>
              <a:off x="5986342" y="4302594"/>
              <a:ext cx="3836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avec flèche 62"/>
            <p:cNvCxnSpPr/>
            <p:nvPr/>
          </p:nvCxnSpPr>
          <p:spPr>
            <a:xfrm>
              <a:off x="5970184" y="4749893"/>
              <a:ext cx="387070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avec flèche 63"/>
            <p:cNvCxnSpPr/>
            <p:nvPr/>
          </p:nvCxnSpPr>
          <p:spPr>
            <a:xfrm flipH="1" flipV="1">
              <a:off x="7049200" y="4277137"/>
              <a:ext cx="262722" cy="1214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avec flèche 64"/>
            <p:cNvCxnSpPr/>
            <p:nvPr/>
          </p:nvCxnSpPr>
          <p:spPr>
            <a:xfrm flipH="1" flipV="1">
              <a:off x="7049200" y="4742642"/>
              <a:ext cx="266703" cy="726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874274" y="1370456"/>
            <a:ext cx="6710248" cy="1922571"/>
            <a:chOff x="9717499" y="3296889"/>
            <a:chExt cx="6710248" cy="1922571"/>
          </a:xfrm>
        </p:grpSpPr>
        <p:sp>
          <p:nvSpPr>
            <p:cNvPr id="346" name="TextBox 345"/>
            <p:cNvSpPr txBox="1"/>
            <p:nvPr/>
          </p:nvSpPr>
          <p:spPr>
            <a:xfrm>
              <a:off x="10838920" y="4880906"/>
              <a:ext cx="49872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Overlapping </a:t>
              </a:r>
              <a:r>
                <a:rPr lang="en-GB" sz="1600" b="1" dirty="0" smtClean="0">
                  <a:solidFill>
                    <a:srgbClr val="FF0000"/>
                  </a:solidFill>
                </a:rPr>
                <a:t>zone of BCAM obs. on </a:t>
              </a:r>
              <a:r>
                <a:rPr lang="en-GB" sz="1600" b="1" dirty="0">
                  <a:solidFill>
                    <a:srgbClr val="FF0000"/>
                  </a:solidFill>
                </a:rPr>
                <a:t>external </a:t>
              </a:r>
              <a:r>
                <a:rPr lang="en-GB" sz="1600" b="1" dirty="0" smtClean="0">
                  <a:solidFill>
                    <a:srgbClr val="FF0000"/>
                  </a:solidFill>
                </a:rPr>
                <a:t>lines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90" name="Left-Right Arrow 389"/>
            <p:cNvSpPr/>
            <p:nvPr/>
          </p:nvSpPr>
          <p:spPr>
            <a:xfrm>
              <a:off x="9753927" y="3296889"/>
              <a:ext cx="6673820" cy="2329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1" name="Left-Right Arrow 390"/>
            <p:cNvSpPr/>
            <p:nvPr/>
          </p:nvSpPr>
          <p:spPr>
            <a:xfrm>
              <a:off x="9717499" y="4674911"/>
              <a:ext cx="6673820" cy="2329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ight Arrow 4"/>
          <p:cNvSpPr/>
          <p:nvPr/>
        </p:nvSpPr>
        <p:spPr>
          <a:xfrm>
            <a:off x="2502807" y="1895726"/>
            <a:ext cx="543783" cy="14936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ight Arrow 165"/>
          <p:cNvSpPr/>
          <p:nvPr/>
        </p:nvSpPr>
        <p:spPr>
          <a:xfrm flipH="1">
            <a:off x="3228261" y="1924179"/>
            <a:ext cx="637538" cy="10739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TextBox 166"/>
          <p:cNvSpPr txBox="1"/>
          <p:nvPr/>
        </p:nvSpPr>
        <p:spPr>
          <a:xfrm>
            <a:off x="2993347" y="3191281"/>
            <a:ext cx="5181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92D050"/>
                </a:solidFill>
              </a:rPr>
              <a:t>Double sided targets observations on internal lines</a:t>
            </a:r>
            <a:endParaRPr lang="en-GB" sz="1600" b="1" dirty="0">
              <a:solidFill>
                <a:srgbClr val="92D050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4437297" y="352983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=&gt; </a:t>
            </a:r>
            <a:r>
              <a:rPr lang="en-US" b="1" dirty="0" smtClean="0"/>
              <a:t>Redundancy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26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6" grpId="0" animBg="1"/>
      <p:bldP spid="167" grpId="0"/>
      <p:bldP spid="1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413" y="1985164"/>
            <a:ext cx="850585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Original BCAM:</a:t>
            </a:r>
          </a:p>
          <a:p>
            <a:endParaRPr lang="en-GB" sz="1600" b="1" dirty="0" smtClean="0">
              <a:solidFill>
                <a:schemeClr val="accent2"/>
              </a:solidFill>
            </a:endParaRPr>
          </a:p>
          <a:p>
            <a:r>
              <a:rPr lang="en-GB" sz="1600" dirty="0" smtClean="0">
                <a:solidFill>
                  <a:schemeClr val="accent2"/>
                </a:solidFill>
              </a:rPr>
              <a:t>Camera focal length: 72 mm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Sensor: 336 x 243 pixels 10 microns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Field of view: 40 </a:t>
            </a:r>
            <a:r>
              <a:rPr lang="en-GB" sz="1600" dirty="0" err="1" smtClean="0">
                <a:solidFill>
                  <a:schemeClr val="accent2"/>
                </a:solidFill>
              </a:rPr>
              <a:t>mrad</a:t>
            </a:r>
            <a:r>
              <a:rPr lang="en-GB" sz="1600" dirty="0" smtClean="0">
                <a:solidFill>
                  <a:schemeClr val="accent2"/>
                </a:solidFill>
              </a:rPr>
              <a:t> x 30 </a:t>
            </a:r>
            <a:r>
              <a:rPr lang="en-GB" sz="1600" dirty="0" err="1" smtClean="0">
                <a:solidFill>
                  <a:schemeClr val="accent2"/>
                </a:solidFill>
              </a:rPr>
              <a:t>mrad</a:t>
            </a:r>
            <a:endParaRPr lang="en-GB" sz="1600" dirty="0">
              <a:solidFill>
                <a:schemeClr val="accent2"/>
              </a:solidFill>
            </a:endParaRPr>
          </a:p>
          <a:p>
            <a:r>
              <a:rPr lang="en-GB" sz="1600" dirty="0" smtClean="0">
                <a:solidFill>
                  <a:schemeClr val="accent2"/>
                </a:solidFill>
              </a:rPr>
              <a:t>Sources: Laser Diodes 650 nm</a:t>
            </a:r>
          </a:p>
          <a:p>
            <a:endParaRPr lang="en-GB" sz="1600" dirty="0" smtClean="0">
              <a:solidFill>
                <a:schemeClr val="accent2"/>
              </a:solidFill>
            </a:endParaRPr>
          </a:p>
          <a:p>
            <a:endParaRPr lang="en-GB" sz="1600" dirty="0" smtClean="0">
              <a:solidFill>
                <a:schemeClr val="accent2"/>
              </a:solidFill>
            </a:endParaRPr>
          </a:p>
          <a:p>
            <a:r>
              <a:rPr lang="en-US" sz="1600" dirty="0">
                <a:solidFill>
                  <a:schemeClr val="accent2"/>
                </a:solidFill>
              </a:rPr>
              <a:t>Mounting: "Plug-in" </a:t>
            </a:r>
            <a:r>
              <a:rPr lang="en-US" sz="1600" dirty="0" err="1">
                <a:solidFill>
                  <a:schemeClr val="accent2"/>
                </a:solidFill>
              </a:rPr>
              <a:t>isostatic</a:t>
            </a:r>
            <a:r>
              <a:rPr lang="en-US" sz="1600" dirty="0">
                <a:solidFill>
                  <a:schemeClr val="accent2"/>
                </a:solidFill>
              </a:rPr>
              <a:t> system under the BCAM body</a:t>
            </a:r>
          </a:p>
          <a:p>
            <a:endParaRPr lang="fr-CH" sz="1600" dirty="0" smtClean="0">
              <a:solidFill>
                <a:schemeClr val="accent2"/>
              </a:solidFill>
            </a:endParaRPr>
          </a:p>
          <a:p>
            <a:r>
              <a:rPr lang="fr-CH" sz="1600" dirty="0" smtClean="0">
                <a:solidFill>
                  <a:schemeClr val="accent2"/>
                </a:solidFill>
              </a:rPr>
              <a:t>Double </a:t>
            </a:r>
            <a:r>
              <a:rPr lang="fr-CH" sz="1600" dirty="0" err="1" smtClean="0">
                <a:solidFill>
                  <a:schemeClr val="accent2"/>
                </a:solidFill>
              </a:rPr>
              <a:t>sided</a:t>
            </a:r>
            <a:r>
              <a:rPr lang="fr-CH" sz="1600" dirty="0" smtClean="0">
                <a:solidFill>
                  <a:schemeClr val="accent2"/>
                </a:solidFill>
              </a:rPr>
              <a:t> model </a:t>
            </a:r>
            <a:r>
              <a:rPr lang="fr-CH" sz="1600" dirty="0" smtClean="0">
                <a:solidFill>
                  <a:schemeClr val="accent2"/>
                </a:solidFill>
                <a:sym typeface="Wingdings" pitchFamily="2" charset="2"/>
              </a:rPr>
              <a:t> Chain of </a:t>
            </a:r>
            <a:r>
              <a:rPr lang="fr-CH" sz="1600" dirty="0" err="1" smtClean="0">
                <a:solidFill>
                  <a:schemeClr val="accent2"/>
                </a:solidFill>
                <a:sym typeface="Wingdings" pitchFamily="2" charset="2"/>
              </a:rPr>
              <a:t>BCAMs</a:t>
            </a:r>
            <a:endParaRPr lang="en-GB" sz="1600" dirty="0" smtClean="0">
              <a:solidFill>
                <a:schemeClr val="accent2"/>
              </a:solidFill>
            </a:endParaRPr>
          </a:p>
          <a:p>
            <a:endParaRPr lang="en-GB" sz="1000" dirty="0" smtClean="0">
              <a:solidFill>
                <a:schemeClr val="accent2"/>
              </a:solidFill>
            </a:endParaRPr>
          </a:p>
          <a:p>
            <a:r>
              <a:rPr lang="en-GB" sz="1600" dirty="0" smtClean="0">
                <a:solidFill>
                  <a:schemeClr val="accent2"/>
                </a:solidFill>
              </a:rPr>
              <a:t>Resolution: 5 micro radians constructor (OSI)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Accuracy of 50 micro radians to absolute</a:t>
            </a:r>
          </a:p>
          <a:p>
            <a:endParaRPr lang="en-GB" sz="1000" dirty="0" smtClean="0">
              <a:solidFill>
                <a:schemeClr val="accent2"/>
              </a:solidFill>
            </a:endParaRPr>
          </a:p>
          <a:p>
            <a:r>
              <a:rPr lang="en-GB" sz="1600" dirty="0" smtClean="0">
                <a:solidFill>
                  <a:schemeClr val="accent2"/>
                </a:solidFill>
              </a:rPr>
              <a:t>Cable length BCAM/Driver &gt; 60 m</a:t>
            </a:r>
          </a:p>
          <a:p>
            <a:endParaRPr lang="en-GB" sz="1600" dirty="0" smtClean="0">
              <a:solidFill>
                <a:schemeClr val="accent2"/>
              </a:solidFill>
            </a:endParaRPr>
          </a:p>
          <a:p>
            <a:r>
              <a:rPr lang="en-GB" sz="1600" dirty="0" smtClean="0">
                <a:solidFill>
                  <a:schemeClr val="accent2"/>
                </a:solidFill>
              </a:rPr>
              <a:t>Delivered calibrated (focal length, position diodes, geometric relationship with plate support)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5830" y="1983340"/>
            <a:ext cx="850585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Original BCAM 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 HBCAM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Camera focal length: 72 mm 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</a:rPr>
              <a:t>50 mm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Sensor: 336 x 243 pixels 10 microns 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</a:rPr>
              <a:t>659p × 494p, 7.4 microns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Field of view: 40 </a:t>
            </a:r>
            <a:r>
              <a:rPr lang="en-US" sz="1600" dirty="0" err="1" smtClean="0">
                <a:solidFill>
                  <a:schemeClr val="accent2"/>
                </a:solidFill>
              </a:rPr>
              <a:t>mrad</a:t>
            </a:r>
            <a:r>
              <a:rPr lang="en-US" sz="1600" dirty="0" smtClean="0">
                <a:solidFill>
                  <a:schemeClr val="accent2"/>
                </a:solidFill>
              </a:rPr>
              <a:t> x 30 </a:t>
            </a:r>
            <a:r>
              <a:rPr lang="en-US" sz="1600" dirty="0" err="1" smtClean="0">
                <a:solidFill>
                  <a:schemeClr val="accent2"/>
                </a:solidFill>
              </a:rPr>
              <a:t>mrad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~ </a:t>
            </a:r>
            <a:r>
              <a:rPr lang="en-US" sz="1600" dirty="0" smtClean="0">
                <a:solidFill>
                  <a:srgbClr val="FF0000"/>
                </a:solidFill>
              </a:rPr>
              <a:t>100 x 70 </a:t>
            </a:r>
            <a:r>
              <a:rPr lang="en-US" sz="1600" dirty="0" err="1" smtClean="0">
                <a:solidFill>
                  <a:srgbClr val="FF0000"/>
                </a:solidFill>
              </a:rPr>
              <a:t>mrad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Sources: Laser Diodes 650 nm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+ Additional synchronized illumination system</a:t>
            </a: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Mounting: "Plug-in</a:t>
            </a:r>
            <a:r>
              <a:rPr lang="en-US" sz="1600" dirty="0" smtClean="0">
                <a:solidFill>
                  <a:schemeClr val="accent2"/>
                </a:solidFill>
              </a:rPr>
              <a:t>" </a:t>
            </a:r>
            <a:r>
              <a:rPr lang="en-US" sz="1600" dirty="0" err="1" smtClean="0">
                <a:solidFill>
                  <a:schemeClr val="accent2"/>
                </a:solidFill>
              </a:rPr>
              <a:t>isostatic</a:t>
            </a:r>
            <a:r>
              <a:rPr lang="en-US" sz="1600" dirty="0" smtClean="0">
                <a:solidFill>
                  <a:schemeClr val="accent2"/>
                </a:solidFill>
              </a:rPr>
              <a:t> system under the BCAM body</a:t>
            </a:r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Double sided model </a:t>
            </a:r>
            <a:r>
              <a:rPr lang="en-US" sz="1600" dirty="0" smtClean="0">
                <a:solidFill>
                  <a:schemeClr val="accent2"/>
                </a:solidFill>
                <a:sym typeface="Wingdings" pitchFamily="2" charset="2"/>
              </a:rPr>
              <a:t> Chain of BCAMs</a:t>
            </a:r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000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Resolution: 5 micro radians constructor (OSI)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Accuracy of 50 micro radians to absolute</a:t>
            </a:r>
          </a:p>
          <a:p>
            <a:endParaRPr lang="en-US" sz="1000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Cable length BCAM/Driver &gt; 60 m</a:t>
            </a: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r>
              <a:rPr lang="en-US" sz="1600" dirty="0" smtClean="0">
                <a:solidFill>
                  <a:schemeClr val="accent2"/>
                </a:solidFill>
              </a:rPr>
              <a:t>Delivered calibrated (focal length, position diodes, geometric relationship with plate support)</a:t>
            </a:r>
          </a:p>
        </p:txBody>
      </p: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83201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75" descr="LWDAQ_Direct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65" y="3910272"/>
            <a:ext cx="2255059" cy="176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lignment.hep.brandeis.edu/Devices/BCAM/HTML/Polar_BC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35" y="1372577"/>
            <a:ext cx="2893055" cy="24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-15082" y="212526"/>
            <a:ext cx="91590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BCAMs</a:t>
            </a:r>
            <a:endParaRPr lang="pl-PL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1018" y="6491025"/>
            <a:ext cx="2133600" cy="303059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878018" y="6491025"/>
            <a:ext cx="2895600" cy="303059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HIE ISOLDE Alignment System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136511" y="6543721"/>
            <a:ext cx="2592643" cy="366476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" name="Text Box 38"/>
          <p:cNvSpPr txBox="1">
            <a:spLocks noChangeArrowheads="1"/>
          </p:cNvSpPr>
          <p:nvPr/>
        </p:nvSpPr>
        <p:spPr bwMode="auto">
          <a:xfrm>
            <a:off x="139898" y="1154167"/>
            <a:ext cx="6528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Developed on 1999 by </a:t>
            </a:r>
            <a:r>
              <a:rPr lang="en-GB" sz="1600" dirty="0" smtClean="0"/>
              <a:t>Brandeis </a:t>
            </a:r>
            <a:r>
              <a:rPr lang="en-GB" sz="1600" dirty="0" smtClean="0">
                <a:solidFill>
                  <a:schemeClr val="tx1"/>
                </a:solidFill>
              </a:rPr>
              <a:t>University </a:t>
            </a:r>
            <a:r>
              <a:rPr lang="en-GB" sz="1600" dirty="0" smtClean="0"/>
              <a:t>f</a:t>
            </a:r>
            <a:r>
              <a:rPr lang="en-GB" sz="1600" dirty="0" smtClean="0">
                <a:solidFill>
                  <a:schemeClr val="tx1"/>
                </a:solidFill>
              </a:rPr>
              <a:t>or </a:t>
            </a:r>
            <a:r>
              <a:rPr lang="en-GB" sz="1600" dirty="0" smtClean="0"/>
              <a:t>ATLAS </a:t>
            </a:r>
            <a:r>
              <a:rPr lang="en-GB" sz="1600" dirty="0" err="1"/>
              <a:t>M</a:t>
            </a:r>
            <a:r>
              <a:rPr lang="en-GB" sz="1600" dirty="0" err="1" smtClean="0"/>
              <a:t>uon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chemeClr val="tx1"/>
                </a:solidFill>
              </a:rPr>
              <a:t>alignment</a:t>
            </a:r>
          </a:p>
          <a:p>
            <a:endParaRPr lang="en-GB" sz="1600" dirty="0" smtClean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OSI (Open Source Instruments)</a:t>
            </a: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3330110" y="1625937"/>
            <a:ext cx="251987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fr-FR" sz="1050" i="1" dirty="0">
                <a:hlinkClick r:id="rId6"/>
              </a:rPr>
              <a:t>http://alignment.hep.brandeis.edu/</a:t>
            </a:r>
            <a:endParaRPr lang="fr-FR" sz="1050" i="1" dirty="0"/>
          </a:p>
          <a:p>
            <a:r>
              <a:rPr lang="fr-FR" sz="1050" i="1" dirty="0" smtClean="0">
                <a:hlinkClick r:id="rId7"/>
              </a:rPr>
              <a:t>http</a:t>
            </a:r>
            <a:r>
              <a:rPr lang="fr-FR" sz="1050" i="1" dirty="0">
                <a:hlinkClick r:id="rId7"/>
              </a:rPr>
              <a:t>://www.opensourceinstruments.com</a:t>
            </a:r>
            <a:r>
              <a:rPr lang="fr-FR" sz="1050" i="1" dirty="0" smtClean="0">
                <a:hlinkClick r:id="rId7"/>
              </a:rPr>
              <a:t>/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36695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556918" y="3679005"/>
            <a:ext cx="4110269" cy="2804451"/>
            <a:chOff x="4833262" y="3550533"/>
            <a:chExt cx="4110269" cy="280445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262" y="3550533"/>
              <a:ext cx="3652838" cy="2804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8513316" y="3976914"/>
              <a:ext cx="0" cy="169817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7781674" y="466947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/>
                <a:t>1 micron on CCD</a:t>
              </a:r>
              <a:endParaRPr lang="en-GB" dirty="0"/>
            </a:p>
          </p:txBody>
        </p:sp>
      </p:grp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1000" y="6493033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412" y="1354444"/>
            <a:ext cx="5462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HBCAM - LAST NEWS FROM OSI </a:t>
            </a:r>
            <a:r>
              <a:rPr lang="en-GB" b="1" dirty="0">
                <a:solidFill>
                  <a:srgbClr val="FF0000"/>
                </a:solidFill>
              </a:rPr>
              <a:t>-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BRANDEIS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fr-CH" b="1" dirty="0" smtClean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First tests </a:t>
            </a:r>
            <a:r>
              <a:rPr lang="en-GB" b="1" dirty="0" smtClean="0">
                <a:solidFill>
                  <a:srgbClr val="FF0000"/>
                </a:solidFill>
              </a:rPr>
              <a:t>results: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No cyclic error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Resolution spot position of 0.1 um on CCD</a:t>
            </a:r>
          </a:p>
          <a:p>
            <a:pPr marL="285750" indent="-285750">
              <a:buFont typeface="Wingdings"/>
              <a:buChar char="à"/>
            </a:pP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Spot separation over a CCD scan: </a:t>
            </a:r>
            <a:r>
              <a:rPr lang="en-GB" dirty="0" err="1" smtClean="0">
                <a:solidFill>
                  <a:srgbClr val="FF0000"/>
                </a:solidFill>
                <a:sym typeface="Wingdings" pitchFamily="2" charset="2"/>
              </a:rPr>
              <a:t>rms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 0.15 </a:t>
            </a:r>
            <a:r>
              <a:rPr lang="en-GB" dirty="0" smtClean="0">
                <a:solidFill>
                  <a:srgbClr val="FF0000"/>
                </a:solidFill>
                <a:sym typeface="Wingdings" pitchFamily="2" charset="2"/>
              </a:rPr>
              <a:t>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2858" y="3845679"/>
            <a:ext cx="445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/>
                </a:solidFill>
              </a:rPr>
              <a:t>Test </a:t>
            </a:r>
            <a:r>
              <a:rPr lang="en-GB" dirty="0" smtClean="0">
                <a:solidFill>
                  <a:schemeClr val="accent6"/>
                </a:solidFill>
              </a:rPr>
              <a:t>conditions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6"/>
                </a:solidFill>
              </a:rPr>
              <a:t>No cover on </a:t>
            </a:r>
            <a:r>
              <a:rPr lang="en-GB" dirty="0">
                <a:solidFill>
                  <a:schemeClr val="accent6"/>
                </a:solidFill>
              </a:rPr>
              <a:t>H</a:t>
            </a:r>
            <a:r>
              <a:rPr lang="en-GB" dirty="0" smtClean="0">
                <a:solidFill>
                  <a:schemeClr val="accent6"/>
                </a:solidFill>
              </a:rPr>
              <a:t>BCAM Box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6"/>
                </a:solidFill>
              </a:rPr>
              <a:t>Ambient light </a:t>
            </a:r>
            <a:r>
              <a:rPr lang="en-GB" dirty="0" smtClean="0">
                <a:solidFill>
                  <a:schemeClr val="accent6"/>
                </a:solidFill>
              </a:rPr>
              <a:t>on</a:t>
            </a:r>
          </a:p>
          <a:p>
            <a:endParaRPr lang="fr-CH" dirty="0">
              <a:solidFill>
                <a:schemeClr val="accent6"/>
              </a:solidFill>
            </a:endParaRPr>
          </a:p>
          <a:p>
            <a:r>
              <a:rPr lang="en-GB" i="1" dirty="0">
                <a:solidFill>
                  <a:schemeClr val="accent6"/>
                </a:solidFill>
              </a:rPr>
              <a:t>Many thanks to </a:t>
            </a:r>
            <a:r>
              <a:rPr lang="en-GB" i="1" dirty="0" err="1">
                <a:solidFill>
                  <a:schemeClr val="accent6"/>
                </a:solidFill>
              </a:rPr>
              <a:t>Kevan</a:t>
            </a:r>
            <a:r>
              <a:rPr lang="en-GB" i="1" dirty="0">
                <a:solidFill>
                  <a:schemeClr val="accent6"/>
                </a:solidFill>
              </a:rPr>
              <a:t> </a:t>
            </a:r>
            <a:r>
              <a:rPr lang="en-GB" i="1" dirty="0" err="1">
                <a:solidFill>
                  <a:schemeClr val="accent6"/>
                </a:solidFill>
              </a:rPr>
              <a:t>Hashemi</a:t>
            </a:r>
            <a:r>
              <a:rPr lang="en-GB" i="1" dirty="0">
                <a:solidFill>
                  <a:schemeClr val="accent6"/>
                </a:solidFill>
              </a:rPr>
              <a:t> and</a:t>
            </a:r>
          </a:p>
          <a:p>
            <a:r>
              <a:rPr lang="en-GB" i="1" dirty="0">
                <a:solidFill>
                  <a:schemeClr val="accent6"/>
                </a:solidFill>
              </a:rPr>
              <a:t>Jim </a:t>
            </a:r>
            <a:r>
              <a:rPr lang="en-GB" i="1" dirty="0" err="1" smtClean="0">
                <a:solidFill>
                  <a:schemeClr val="accent6"/>
                </a:solidFill>
              </a:rPr>
              <a:t>Bensinger</a:t>
            </a:r>
            <a:endParaRPr lang="en-GB" i="1" dirty="0">
              <a:solidFill>
                <a:schemeClr val="accent6"/>
              </a:solidFill>
            </a:endParaRPr>
          </a:p>
        </p:txBody>
      </p:sp>
      <p:pic>
        <p:nvPicPr>
          <p:cNvPr id="2052" name="Picture 4" descr="http://www.opensourceinstruments.com/Temporary/BCAM_Black_Center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4" t="53526" r="37808" b="31474"/>
          <a:stretch/>
        </p:blipFill>
        <p:spPr bwMode="auto">
          <a:xfrm>
            <a:off x="7546699" y="3635463"/>
            <a:ext cx="979104" cy="39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-15082" y="212526"/>
            <a:ext cx="91590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HBCAM – Some news</a:t>
            </a:r>
            <a:endParaRPr lang="en-US" sz="2400" b="1" i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1025"/>
            <a:ext cx="2133600" cy="31173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IWAA12 - Sept 2012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1025"/>
            <a:ext cx="2895600" cy="31173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HIE ISOLDE </a:t>
            </a:r>
            <a:r>
              <a:rPr lang="en-US" dirty="0" smtClean="0">
                <a:solidFill>
                  <a:srgbClr val="000000"/>
                </a:solidFill>
              </a:rPr>
              <a:t>Alignment</a:t>
            </a:r>
            <a:r>
              <a:rPr lang="fr-FR" dirty="0" smtClean="0">
                <a:solidFill>
                  <a:srgbClr val="000000"/>
                </a:solidFill>
              </a:rPr>
              <a:t> System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91025"/>
            <a:ext cx="2133600" cy="311730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pl-PL">
              <a:solidFill>
                <a:srgbClr val="000000"/>
              </a:solidFill>
            </a:endParaRPr>
          </a:p>
        </p:txBody>
      </p:sp>
      <p:pic>
        <p:nvPicPr>
          <p:cNvPr id="2050" name="Picture 2" descr="C:\Users\jgayde\Desktop\IWAA_2012\Brandeis_Pictures\Guillaume_Pict\IMG_13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133779"/>
            <a:ext cx="3079186" cy="23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8000" y="1133779"/>
            <a:ext cx="1527982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b="1" i="1" dirty="0" smtClean="0"/>
              <a:t>HBCAM proto</a:t>
            </a:r>
          </a:p>
        </p:txBody>
      </p:sp>
    </p:spTree>
    <p:extLst>
      <p:ext uri="{BB962C8B-B14F-4D97-AF65-F5344CB8AC3E}">
        <p14:creationId xmlns:p14="http://schemas.microsoft.com/office/powerpoint/2010/main" val="3489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046559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rgbClr val="182F47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200" b="1" dirty="0">
                <a:solidFill>
                  <a:srgbClr val="FF9900"/>
                </a:solidFill>
              </a:rPr>
              <a:t>   </a:t>
            </a:r>
          </a:p>
        </p:txBody>
      </p:sp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-15082" y="1046559"/>
            <a:ext cx="9144000" cy="0"/>
          </a:xfrm>
          <a:prstGeom prst="line">
            <a:avLst/>
          </a:prstGeom>
          <a:noFill/>
          <a:ln w="50800">
            <a:pattFill prst="pct30">
              <a:fgClr>
                <a:srgbClr val="336699"/>
              </a:fgClr>
              <a:bgClr>
                <a:srgbClr val="FFFFCC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-15081" y="1125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b="1" dirty="0" smtClean="0">
                <a:solidFill>
                  <a:srgbClr val="003366"/>
                </a:solidFill>
              </a:rPr>
              <a:t>HBCAM integrated illumination system for retro-reflective targets observations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3366"/>
              </a:clrFrom>
              <a:clrTo>
                <a:srgbClr val="00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91336"/>
            <a:ext cx="865188" cy="8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380999" y="6481306"/>
            <a:ext cx="8351838" cy="7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-15082" y="6266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HBCAM – Some news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Illumination of Retro Reflective Targets</a:t>
            </a:r>
          </a:p>
        </p:txBody>
      </p:sp>
      <p:pic>
        <p:nvPicPr>
          <p:cNvPr id="4106" name="Picture 10" descr="\\cern.ch\dfs\Users\g\Gkautzma\Desktop\HIE-logo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212526"/>
            <a:ext cx="1904998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\\cern.ch\dfs\Users\g\Gkautzma\Desktop\REview\Archive\201204 Boulot\IMG_04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27127" b="15055"/>
          <a:stretch/>
        </p:blipFill>
        <p:spPr bwMode="auto">
          <a:xfrm>
            <a:off x="1244418" y="1686788"/>
            <a:ext cx="2938124" cy="14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235955" y="3653416"/>
            <a:ext cx="626132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66"/>
                </a:solidFill>
              </a:rPr>
              <a:t>1</a:t>
            </a:r>
            <a:r>
              <a:rPr lang="en-US" baseline="30000" dirty="0" smtClean="0">
                <a:solidFill>
                  <a:srgbClr val="003366"/>
                </a:solidFill>
              </a:rPr>
              <a:t>st</a:t>
            </a:r>
            <a:r>
              <a:rPr lang="en-US" dirty="0" smtClean="0">
                <a:solidFill>
                  <a:srgbClr val="003366"/>
                </a:solidFill>
              </a:rPr>
              <a:t> Prototype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3366"/>
                </a:solidFill>
              </a:rPr>
              <a:t>Validation of </a:t>
            </a:r>
            <a:r>
              <a:rPr lang="en-US" dirty="0">
                <a:solidFill>
                  <a:srgbClr val="003366"/>
                </a:solidFill>
              </a:rPr>
              <a:t>the </a:t>
            </a:r>
            <a:r>
              <a:rPr lang="en-US" dirty="0" smtClean="0">
                <a:solidFill>
                  <a:srgbClr val="003366"/>
                </a:solidFill>
              </a:rPr>
              <a:t>components / intensity …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endParaRPr lang="en-US" dirty="0">
              <a:solidFill>
                <a:srgbClr val="003366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2</a:t>
            </a:r>
            <a:r>
              <a:rPr lang="en-US" baseline="30000" dirty="0" smtClean="0">
                <a:solidFill>
                  <a:srgbClr val="003366"/>
                </a:solidFill>
                <a:sym typeface="Wingdings" pitchFamily="2" charset="2"/>
              </a:rPr>
              <a:t>nd</a:t>
            </a: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 Prototype - Brandeis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3366"/>
                </a:solidFill>
                <a:sym typeface="Wingdings" pitchFamily="2" charset="2"/>
              </a:rPr>
              <a:t>R</a:t>
            </a: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emotely controlled by HBCAM Driver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No extra power supply needed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3366"/>
                </a:solidFill>
                <a:sym typeface="Wingdings" pitchFamily="2" charset="2"/>
              </a:rPr>
              <a:t>Synchronized with the HBCAM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81193"/>
            <a:ext cx="2133600" cy="31289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IWAA12 - Sept 2012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81193"/>
            <a:ext cx="2895600" cy="312891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HIE ISOLDE Alignment System</a:t>
            </a: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81193"/>
            <a:ext cx="2133600" cy="312891"/>
          </a:xfrm>
        </p:spPr>
        <p:txBody>
          <a:bodyPr/>
          <a:lstStyle/>
          <a:p>
            <a:pPr>
              <a:defRPr/>
            </a:pPr>
            <a:fld id="{3F85B7B9-F1B6-4177-A0A9-707D5F404E3F}" type="slidenum">
              <a:rPr lang="pl-PL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pl-PL">
              <a:solidFill>
                <a:srgbClr val="00000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50000" r="58845" b="14000"/>
          <a:stretch/>
        </p:blipFill>
        <p:spPr bwMode="auto">
          <a:xfrm>
            <a:off x="4765220" y="1932749"/>
            <a:ext cx="3160615" cy="123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4588654" y="1599509"/>
            <a:ext cx="2927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BBE0E3">
                  <a:lumMod val="75000"/>
                </a:srgbClr>
              </a:buClr>
              <a:defRPr/>
            </a:pPr>
            <a:r>
              <a:rPr lang="en-US" i="1" dirty="0" smtClean="0">
                <a:solidFill>
                  <a:srgbClr val="003366"/>
                </a:solidFill>
              </a:rPr>
              <a:t>1</a:t>
            </a:r>
            <a:r>
              <a:rPr lang="en-US" i="1" baseline="30000" dirty="0" smtClean="0">
                <a:solidFill>
                  <a:srgbClr val="003366"/>
                </a:solidFill>
              </a:rPr>
              <a:t>st</a:t>
            </a:r>
            <a:r>
              <a:rPr lang="en-US" i="1" dirty="0" smtClean="0">
                <a:solidFill>
                  <a:srgbClr val="003366"/>
                </a:solidFill>
              </a:rPr>
              <a:t> illumination prototype</a:t>
            </a:r>
          </a:p>
        </p:txBody>
      </p:sp>
      <p:pic>
        <p:nvPicPr>
          <p:cNvPr id="2050" name="Picture 2" descr="C:\Users\jgayde\Desktop\IWAA_2012\Brandeis_Pictures\Guillaume_Pict\IMG_13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4" t="22750" r="37790" b="25500"/>
          <a:stretch/>
        </p:blipFill>
        <p:spPr bwMode="auto">
          <a:xfrm>
            <a:off x="6255131" y="3291841"/>
            <a:ext cx="2278526" cy="30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2030411" y="3291841"/>
            <a:ext cx="426733" cy="3615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636078" y="4663384"/>
            <a:ext cx="225828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i="1" dirty="0" smtClean="0">
            <a:solidFill>
              <a:schemeClr val="accent2"/>
            </a:solidFill>
          </a:defRPr>
        </a:defPPr>
      </a:lstStyle>
    </a:tx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1977</Words>
  <Application>Microsoft Office PowerPoint</Application>
  <PresentationFormat>On-screen Show (4:3)</PresentationFormat>
  <Paragraphs>520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Projekt domyślny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Guillaume Kautzmann</dc:creator>
  <cp:lastModifiedBy>Jean-Christophe Gayde</cp:lastModifiedBy>
  <cp:revision>365</cp:revision>
  <cp:lastPrinted>2012-09-04T07:14:59Z</cp:lastPrinted>
  <dcterms:created xsi:type="dcterms:W3CDTF">2012-04-16T16:54:29Z</dcterms:created>
  <dcterms:modified xsi:type="dcterms:W3CDTF">2012-09-11T04:04:26Z</dcterms:modified>
</cp:coreProperties>
</file>