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28" r:id="rId2"/>
    <p:sldId id="386" r:id="rId3"/>
    <p:sldId id="362" r:id="rId4"/>
    <p:sldId id="410" r:id="rId5"/>
    <p:sldId id="387" r:id="rId6"/>
    <p:sldId id="388" r:id="rId7"/>
    <p:sldId id="391" r:id="rId8"/>
    <p:sldId id="394" r:id="rId9"/>
    <p:sldId id="393" r:id="rId10"/>
    <p:sldId id="413" r:id="rId11"/>
    <p:sldId id="396" r:id="rId12"/>
    <p:sldId id="395" r:id="rId13"/>
    <p:sldId id="390" r:id="rId14"/>
    <p:sldId id="411" r:id="rId15"/>
    <p:sldId id="399" r:id="rId16"/>
    <p:sldId id="402" r:id="rId17"/>
    <p:sldId id="403" r:id="rId18"/>
    <p:sldId id="398" r:id="rId19"/>
    <p:sldId id="412" r:id="rId20"/>
    <p:sldId id="356" r:id="rId21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E3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72" autoAdjust="0"/>
    <p:restoredTop sz="87389" autoAdjust="0"/>
  </p:normalViewPr>
  <p:slideViewPr>
    <p:cSldViewPr snapToGrid="0">
      <p:cViewPr varScale="1">
        <p:scale>
          <a:sx n="64" d="100"/>
          <a:sy n="64" d="100"/>
        </p:scale>
        <p:origin x="-13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955" cy="4957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245" y="0"/>
            <a:ext cx="2945955" cy="4957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1766C-9A09-49E5-A8D8-D15AC2145357}" type="datetimeFigureOut">
              <a:rPr lang="en-GB" smtClean="0"/>
              <a:pPr/>
              <a:t>13/09/2012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830"/>
            <a:ext cx="2945955" cy="4957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245" y="9430830"/>
            <a:ext cx="2945955" cy="4957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99092-5B4C-4704-A371-280D5E42FEC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52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7A27600-4971-416B-BD42-7E7FC116436B}" type="datetimeFigureOut">
              <a:rPr lang="en-GB" smtClean="0"/>
              <a:pPr/>
              <a:t>13/09/2012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CE305A8-185F-4F79-8AE6-3E9B2811586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78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305A8-185F-4F79-8AE6-3E9B28115861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305A8-185F-4F79-8AE6-3E9B28115861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305A8-185F-4F79-8AE6-3E9B28115861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1393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305A8-185F-4F79-8AE6-3E9B28115861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305A8-185F-4F79-8AE6-3E9B28115861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305A8-185F-4F79-8AE6-3E9B28115861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628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305A8-185F-4F79-8AE6-3E9B28115861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083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305A8-185F-4F79-8AE6-3E9B28115861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917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305A8-185F-4F79-8AE6-3E9B28115861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51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305A8-185F-4F79-8AE6-3E9B28115861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641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305A8-185F-4F79-8AE6-3E9B28115861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305A8-185F-4F79-8AE6-3E9B28115861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704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5B7B9-F1B6-4177-A0A9-707D5F404E3F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357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26404-46DE-4148-86A4-75B8C455E643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521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323D5-8DAB-4C04-8BFD-9DADE1227D1C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368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F46CB-C03D-4A46-A9E0-1A53759A8FA0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709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92F08-C8F9-4E36-B879-17A3CDBD0306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847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D8A9A-E16D-462E-84E8-CDDCE801F6F9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270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83924-A8A3-4F74-A22B-15F6D72BC3F9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903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FF5EB-F1AC-4FF0-9978-4AC8BBE990CF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746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AFE5A-7640-450A-A833-5C286C5FD452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656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F5A92-2D01-4CEF-8EB6-E88C57487BC9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576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FFC54-183F-4B94-86DA-21E07741AC01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1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1046559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100000">
                <a:srgbClr val="182F47"/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2200" b="1" dirty="0">
                <a:solidFill>
                  <a:srgbClr val="FF9900"/>
                </a:solidFill>
              </a:rPr>
              <a:t>   </a:t>
            </a:r>
          </a:p>
        </p:txBody>
      </p:sp>
      <p:sp>
        <p:nvSpPr>
          <p:cNvPr id="9" name="Line 10"/>
          <p:cNvSpPr>
            <a:spLocks noChangeShapeType="1"/>
          </p:cNvSpPr>
          <p:nvPr userDrawn="1"/>
        </p:nvSpPr>
        <p:spPr bwMode="auto">
          <a:xfrm>
            <a:off x="-15082" y="1046559"/>
            <a:ext cx="9144000" cy="0"/>
          </a:xfrm>
          <a:prstGeom prst="line">
            <a:avLst/>
          </a:prstGeom>
          <a:noFill/>
          <a:ln w="50800">
            <a:pattFill prst="pct30">
              <a:fgClr>
                <a:srgbClr val="336699"/>
              </a:fgClr>
              <a:bgClr>
                <a:srgbClr val="FFFFCC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" name="Picture 1"/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003366"/>
              </a:clrFrom>
              <a:clrTo>
                <a:srgbClr val="00336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50" y="91336"/>
            <a:ext cx="865188" cy="863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 flipV="1">
            <a:off x="381000" y="6640513"/>
            <a:ext cx="8351838" cy="793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6"/>
          <p:cNvSpPr txBox="1">
            <a:spLocks noChangeArrowheads="1"/>
          </p:cNvSpPr>
          <p:nvPr userDrawn="1"/>
        </p:nvSpPr>
        <p:spPr bwMode="auto">
          <a:xfrm>
            <a:off x="1801091" y="6509206"/>
            <a:ext cx="6716001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sz="1100" b="1" kern="1200" dirty="0" smtClean="0">
                <a:solidFill>
                  <a:srgbClr val="003366"/>
                </a:solidFill>
                <a:latin typeface="Arial" charset="0"/>
                <a:ea typeface="+mn-ea"/>
                <a:cs typeface="+mn-cs"/>
              </a:rPr>
              <a:t>HIE-ISOLDE Alignment and monitoring Software</a:t>
            </a:r>
            <a:r>
              <a:rPr lang="en-US" sz="1100" b="1" kern="1200" baseline="0" dirty="0" smtClean="0">
                <a:solidFill>
                  <a:srgbClr val="003366"/>
                </a:solidFill>
                <a:latin typeface="Arial" charset="0"/>
                <a:ea typeface="+mn-ea"/>
                <a:cs typeface="+mn-cs"/>
              </a:rPr>
              <a:t> and test mock up - </a:t>
            </a:r>
            <a:r>
              <a:rPr lang="en-US" sz="1100" b="1" kern="1200" dirty="0" smtClean="0">
                <a:solidFill>
                  <a:srgbClr val="003366"/>
                </a:solidFill>
                <a:latin typeface="Arial" charset="0"/>
                <a:ea typeface="+mn-ea"/>
                <a:cs typeface="+mn-cs"/>
              </a:rPr>
              <a:t>IWAA2012 </a:t>
            </a:r>
            <a:r>
              <a:rPr lang="en-US" sz="1100" b="1" kern="1200" baseline="0" dirty="0" smtClean="0">
                <a:solidFill>
                  <a:srgbClr val="003366"/>
                </a:solidFill>
                <a:latin typeface="Arial" charset="0"/>
                <a:ea typeface="+mn-ea"/>
                <a:cs typeface="+mn-cs"/>
              </a:rPr>
              <a:t> - </a:t>
            </a:r>
            <a:r>
              <a:rPr lang="en-US" sz="1100" b="1" kern="1200" dirty="0" smtClean="0">
                <a:solidFill>
                  <a:srgbClr val="003366"/>
                </a:solidFill>
                <a:latin typeface="Arial" charset="0"/>
                <a:ea typeface="+mn-ea"/>
                <a:cs typeface="+mn-cs"/>
              </a:rPr>
              <a:t>September, 2012</a:t>
            </a:r>
            <a:endParaRPr lang="en-US" sz="1100" b="1" kern="1200" dirty="0">
              <a:solidFill>
                <a:srgbClr val="003366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3" name="Picture 10" descr="\\cern.ch\dfs\Users\g\Gkautzma\Desktop\HIE-logo-lo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12526"/>
            <a:ext cx="1904998" cy="62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437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00702" y="6104837"/>
            <a:ext cx="732741" cy="476250"/>
          </a:xfrm>
        </p:spPr>
        <p:txBody>
          <a:bodyPr/>
          <a:lstStyle/>
          <a:p>
            <a:pPr>
              <a:defRPr/>
            </a:pPr>
            <a:fld id="{3F85B7B9-F1B6-4177-A0A9-707D5F404E3F}" type="slidenum">
              <a:rPr lang="pl-PL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3900" y="2704174"/>
            <a:ext cx="7696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cs typeface=""/>
              </a:rPr>
              <a:t>HIE-ISOLDE</a:t>
            </a:r>
          </a:p>
          <a:p>
            <a:pPr algn="ctr"/>
            <a:endParaRPr lang="en-US" sz="2800" b="1" dirty="0" smtClean="0">
              <a:cs typeface=""/>
            </a:endParaRPr>
          </a:p>
          <a:p>
            <a:pPr algn="ctr"/>
            <a:r>
              <a:rPr lang="en-US" sz="2800" b="1" dirty="0" smtClean="0">
                <a:cs typeface=""/>
              </a:rPr>
              <a:t>ALIGNMENT AND MONITORING SYSTEM SOFTWARE AND TEST MOCK-UP 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13833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IWAA 2012 - </a:t>
            </a:r>
            <a:r>
              <a:rPr lang="en-US" sz="2400" b="1" dirty="0" err="1" smtClean="0">
                <a:latin typeface="Calibri" pitchFamily="34" charset="0"/>
                <a:cs typeface="Calibri" pitchFamily="34" charset="0"/>
              </a:rPr>
              <a:t>Fermilab</a:t>
            </a:r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September 2012</a:t>
            </a:r>
            <a:endParaRPr lang="en-GB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35203" y="4673874"/>
            <a:ext cx="415467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Jean-Christophe Gayde	BE/ABP-SU</a:t>
            </a:r>
          </a:p>
          <a:p>
            <a:r>
              <a:rPr lang="en-US" sz="1600" u="sng" dirty="0" smtClean="0">
                <a:latin typeface="Calibri" pitchFamily="34" charset="0"/>
                <a:cs typeface="Calibri" pitchFamily="34" charset="0"/>
              </a:rPr>
              <a:t>Guillaume </a:t>
            </a:r>
            <a:r>
              <a:rPr lang="en-US" sz="1600" u="sng" dirty="0" err="1" smtClean="0">
                <a:latin typeface="Calibri" pitchFamily="34" charset="0"/>
                <a:cs typeface="Calibri" pitchFamily="34" charset="0"/>
              </a:rPr>
              <a:t>Kautzmann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		BE/ABP-SU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r>
              <a:rPr lang="en-US" sz="1600" dirty="0" smtClean="0">
                <a:latin typeface="Calibri" pitchFamily="34" charset="0"/>
                <a:cs typeface="Calibri" pitchFamily="34" charset="0"/>
              </a:rPr>
              <a:t>Sebastian Waniorek		BE/ABP-SU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28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mp:transition xmlns:mp="http://schemas.microsoft.com/office/mac/powerpoint/2008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00702" y="6104837"/>
            <a:ext cx="732741" cy="476250"/>
          </a:xfrm>
        </p:spPr>
        <p:txBody>
          <a:bodyPr/>
          <a:lstStyle/>
          <a:p>
            <a:pPr>
              <a:defRPr/>
            </a:pPr>
            <a:fld id="{3F85B7B9-F1B6-4177-A0A9-707D5F404E3F}" type="slidenum">
              <a:rPr lang="pl-PL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340767"/>
            <a:ext cx="8229600" cy="1008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50"/>
              </a:spcBef>
              <a:buClr>
                <a:schemeClr val="bg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ysClr val="window" lastClr="FFFFF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The description of the setup and measurement data is defined in an INI-style, hierarchical configuration file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008" y="2302964"/>
            <a:ext cx="5923984" cy="3591563"/>
          </a:xfrm>
          <a:prstGeom prst="rect">
            <a:avLst/>
          </a:prstGeom>
        </p:spPr>
      </p:pic>
      <p:sp>
        <p:nvSpPr>
          <p:cNvPr id="6" name="Text Box 32"/>
          <p:cNvSpPr txBox="1">
            <a:spLocks noChangeArrowheads="1"/>
          </p:cNvSpPr>
          <p:nvPr/>
        </p:nvSpPr>
        <p:spPr bwMode="auto">
          <a:xfrm>
            <a:off x="1872341" y="66778"/>
            <a:ext cx="6382817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800" b="1" i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Software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b="1" i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Configuration</a:t>
            </a:r>
            <a:endParaRPr lang="en-GB" sz="2400" b="1" i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5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00702" y="6104837"/>
            <a:ext cx="732741" cy="476250"/>
          </a:xfrm>
        </p:spPr>
        <p:txBody>
          <a:bodyPr/>
          <a:lstStyle/>
          <a:p>
            <a:pPr>
              <a:defRPr/>
            </a:pPr>
            <a:fld id="{3F85B7B9-F1B6-4177-A0A9-707D5F404E3F}" type="slidenum">
              <a:rPr lang="pl-PL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340767"/>
            <a:ext cx="8229600" cy="1008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50"/>
              </a:spcBef>
              <a:buClr>
                <a:schemeClr val="bg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ysClr val="window" lastClr="FFFFF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The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description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of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the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setup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and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measurement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data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is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defined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in an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INI-style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,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hierarchical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configuration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file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5" name="Picture 4" descr="G:\Support\SurveyingEng\Photogrm\Work\ISOLDE\HIE-ISOLDE\Master_Sebastian_Waniorek\cf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3657600" cy="307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G:\Support\SurveyingEng\Photogrm\Work\ISOLDE\HIE-ISOLDE\Master_Sebastian_Waniorek\cfg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76872"/>
            <a:ext cx="3784600" cy="36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42636" y="2170545"/>
            <a:ext cx="3821546" cy="1466273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521855" y="3729183"/>
            <a:ext cx="4038600" cy="165330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715163" y="5218545"/>
            <a:ext cx="3828473" cy="796637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491440" y="2128172"/>
            <a:ext cx="1607127" cy="423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50"/>
              </a:spcBef>
              <a:buClr>
                <a:schemeClr val="bg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ysClr val="window" lastClr="FFFFFF"/>
              </a:buClr>
              <a:buSzTx/>
              <a:buNone/>
              <a:tabLst/>
              <a:defRPr/>
            </a:pPr>
            <a:r>
              <a:rPr lang="de-DE" sz="1400" dirty="0" smtClean="0">
                <a:solidFill>
                  <a:sysClr val="windowText" lastClr="000000"/>
                </a:solidFill>
              </a:rPr>
              <a:t>Global </a:t>
            </a:r>
            <a:r>
              <a:rPr lang="de-DE" sz="1400" dirty="0" err="1" smtClean="0">
                <a:solidFill>
                  <a:sysClr val="windowText" lastClr="000000"/>
                </a:solidFill>
              </a:rPr>
              <a:t>parameters</a:t>
            </a: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516840" y="3746845"/>
            <a:ext cx="1607127" cy="423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50"/>
              </a:spcBef>
              <a:buClr>
                <a:schemeClr val="bg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ysClr val="window" lastClr="FFFFFF"/>
              </a:buClr>
              <a:buSzTx/>
              <a:buNone/>
              <a:tabLst/>
              <a:defRPr/>
            </a:pPr>
            <a:r>
              <a:rPr lang="de-DE" sz="1400" dirty="0" err="1" smtClean="0">
                <a:solidFill>
                  <a:sysClr val="windowText" lastClr="000000"/>
                </a:solidFill>
              </a:rPr>
              <a:t>Plate</a:t>
            </a:r>
            <a:r>
              <a:rPr lang="de-DE" sz="1400" dirty="0" smtClean="0">
                <a:solidFill>
                  <a:sysClr val="windowText" lastClr="000000"/>
                </a:solidFill>
              </a:rPr>
              <a:t> </a:t>
            </a:r>
            <a:r>
              <a:rPr lang="de-DE" sz="1400" dirty="0" err="1" smtClean="0">
                <a:solidFill>
                  <a:sysClr val="windowText" lastClr="000000"/>
                </a:solidFill>
              </a:rPr>
              <a:t>parameters</a:t>
            </a: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65072" y="2161310"/>
            <a:ext cx="3990109" cy="261850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4398819" y="3752272"/>
            <a:ext cx="230908" cy="992909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6802513" y="5238518"/>
            <a:ext cx="1607127" cy="4233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50"/>
              </a:spcBef>
              <a:buClr>
                <a:schemeClr val="bg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ysClr val="window" lastClr="FFFFFF"/>
              </a:buClr>
              <a:buSzTx/>
              <a:buNone/>
              <a:tabLst/>
              <a:defRPr/>
            </a:pPr>
            <a:r>
              <a:rPr lang="de-DE" sz="1400" dirty="0" smtClean="0">
                <a:solidFill>
                  <a:sysClr val="windowText" lastClr="000000"/>
                </a:solidFill>
              </a:rPr>
              <a:t>Mount </a:t>
            </a:r>
            <a:r>
              <a:rPr lang="de-DE" sz="1400" dirty="0" err="1" smtClean="0">
                <a:solidFill>
                  <a:sysClr val="windowText" lastClr="000000"/>
                </a:solidFill>
              </a:rPr>
              <a:t>parameters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5" name="Text Box 32"/>
          <p:cNvSpPr txBox="1">
            <a:spLocks noChangeArrowheads="1"/>
          </p:cNvSpPr>
          <p:nvPr/>
        </p:nvSpPr>
        <p:spPr bwMode="auto">
          <a:xfrm>
            <a:off x="1872341" y="66778"/>
            <a:ext cx="6382817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800" b="1" i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Software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b="1" i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Configuration</a:t>
            </a:r>
            <a:endParaRPr lang="en-GB" sz="2400" b="1" i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755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mp:transition xmlns:mp="http://schemas.microsoft.com/office/mac/powerpoint/2008/main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00702" y="6104837"/>
            <a:ext cx="732741" cy="476250"/>
          </a:xfrm>
        </p:spPr>
        <p:txBody>
          <a:bodyPr/>
          <a:lstStyle/>
          <a:p>
            <a:pPr>
              <a:defRPr/>
            </a:pPr>
            <a:fld id="{3F85B7B9-F1B6-4177-A0A9-707D5F404E3F}" type="slidenum">
              <a:rPr lang="pl-PL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pl-PL" dirty="0">
              <a:solidFill>
                <a:srgbClr val="0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64520" y="4539465"/>
            <a:ext cx="7814960" cy="1725290"/>
            <a:chOff x="620547" y="3789040"/>
            <a:chExt cx="7814960" cy="1725290"/>
          </a:xfrm>
        </p:grpSpPr>
        <p:grpSp>
          <p:nvGrpSpPr>
            <p:cNvPr id="5" name="Group 4"/>
            <p:cNvGrpSpPr/>
            <p:nvPr/>
          </p:nvGrpSpPr>
          <p:grpSpPr>
            <a:xfrm>
              <a:off x="683568" y="3789040"/>
              <a:ext cx="6408712" cy="576064"/>
              <a:chOff x="620547" y="3717032"/>
              <a:chExt cx="6408712" cy="576064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620547" y="3717032"/>
                <a:ext cx="1656184" cy="288032"/>
              </a:xfrm>
              <a:prstGeom prst="rect">
                <a:avLst/>
              </a:prstGeom>
              <a:solidFill>
                <a:srgbClr val="9BBB59">
                  <a:lumMod val="20000"/>
                  <a:lumOff val="80000"/>
                </a:srgbClr>
              </a:solidFill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# of lines in file</a:t>
                </a:r>
                <a:endPara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20547" y="4005064"/>
                <a:ext cx="1656184" cy="288032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timestamp</a:t>
                </a:r>
                <a:endPara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276731" y="4005064"/>
                <a:ext cx="1359165" cy="288032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type</a:t>
                </a:r>
                <a:endPara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635896" y="4005064"/>
                <a:ext cx="1512168" cy="288032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serial number</a:t>
                </a:r>
                <a:endPara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148064" y="4005064"/>
                <a:ext cx="873083" cy="288032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6/8*value</a:t>
                </a:r>
                <a:endPara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6021147" y="4005064"/>
                <a:ext cx="1008112" cy="288032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63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Arial" pitchFamily="34" charset="0"/>
                  </a:rPr>
                  <a:t>6/8*stddev</a:t>
                </a:r>
                <a:endPara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620547" y="4437112"/>
              <a:ext cx="7814960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Arial" pitchFamily="34" charset="0"/>
                </a:rPr>
                <a:t>Example: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5124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20020819140700 black_polar_rs 20MABNDL000099 -4.74231264628081E+000 …  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1.45386202984383E-002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…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20090429102929 blue_azimuthal_c 20MABNDB000354 -</a:t>
              </a: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1.26310133593828E+001 … 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6.23945700435415E-003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3" name="Picture 2" descr="G:\Support\SurveyingEng\Photogrm\Work\ISOLDE\HIE-ISOLDE\Master_Sebastian_Waniorek\img_cr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7"/>
          <a:stretch>
            <a:fillRect/>
          </a:stretch>
        </p:blipFill>
        <p:spPr bwMode="auto">
          <a:xfrm>
            <a:off x="1178986" y="1493591"/>
            <a:ext cx="6786028" cy="205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108364" y="1431634"/>
            <a:ext cx="1154546" cy="217054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2369126" y="1433944"/>
            <a:ext cx="5747329" cy="215669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 rot="16200000">
            <a:off x="-600348" y="2437628"/>
            <a:ext cx="3001818" cy="425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50"/>
              </a:spcBef>
              <a:buClr>
                <a:schemeClr val="bg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ysClr val="window" lastClr="FFFFF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Observations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parameters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262910" y="3658767"/>
            <a:ext cx="6657109" cy="492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650"/>
              </a:spcBef>
              <a:buClr>
                <a:schemeClr val="bg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ysClr val="window" lastClr="FFFFF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Observation of one spot</a:t>
            </a:r>
            <a:r>
              <a:rPr kumimoji="0" lang="de-DE" sz="1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lang="de-DE" sz="1800" dirty="0" smtClean="0">
                <a:solidFill>
                  <a:sysClr val="windowText" lastClr="000000"/>
                </a:solidFill>
              </a:rPr>
              <a:t>transformed in the Mount System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86891" y="3290452"/>
            <a:ext cx="2477656" cy="230909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3976264" y="1045238"/>
            <a:ext cx="2789372" cy="492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50"/>
              </a:spcBef>
              <a:buClr>
                <a:schemeClr val="bg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ysClr val="window" lastClr="FFFFF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Observations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62708" y="4461143"/>
            <a:ext cx="7777019" cy="178493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2486891" y="4437174"/>
            <a:ext cx="5650335" cy="492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50"/>
              </a:spcBef>
              <a:buClr>
                <a:schemeClr val="bg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ysClr val="window" lastClr="FFFFF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Calibration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de-D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parameters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of </a:t>
            </a:r>
            <a:r>
              <a:rPr kumimoji="0" lang="de-D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the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BCAM – </a:t>
            </a:r>
            <a:r>
              <a:rPr kumimoji="0" lang="de-D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Provided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de-D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by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OSI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Calibri" pitchFamily="34" charset="0"/>
            </a:endParaRPr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1872341" y="66778"/>
            <a:ext cx="6382817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800" b="1" i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Software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b="1" i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Observation and Calibration Input</a:t>
            </a:r>
            <a:endParaRPr lang="en-GB" sz="2400" b="1" i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663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mp:transition xmlns:mp="http://schemas.microsoft.com/office/mac/powerpoint/2008/main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00702" y="6104837"/>
            <a:ext cx="732741" cy="476250"/>
          </a:xfrm>
        </p:spPr>
        <p:txBody>
          <a:bodyPr/>
          <a:lstStyle/>
          <a:p>
            <a:pPr>
              <a:defRPr/>
            </a:pPr>
            <a:fld id="{3F85B7B9-F1B6-4177-A0A9-707D5F404E3F}" type="slidenum">
              <a:rPr lang="pl-PL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340767"/>
            <a:ext cx="8229600" cy="24345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50"/>
              </a:spcBef>
              <a:buClr>
                <a:schemeClr val="bg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ysClr val="window" lastClr="FFFFFF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grpSp>
        <p:nvGrpSpPr>
          <p:cNvPr id="22" name="Grouper 21"/>
          <p:cNvGrpSpPr/>
          <p:nvPr/>
        </p:nvGrpSpPr>
        <p:grpSpPr>
          <a:xfrm>
            <a:off x="369454" y="1604820"/>
            <a:ext cx="8190345" cy="3866832"/>
            <a:chOff x="288638" y="3266602"/>
            <a:chExt cx="8190345" cy="2656224"/>
          </a:xfrm>
        </p:grpSpPr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288638" y="3899345"/>
              <a:ext cx="2078182" cy="492614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rmAutofit/>
            </a:bodyPr>
            <a:lstStyle>
              <a:lvl1pPr marL="342900" indent="-342900" algn="l" defTabSz="914400" rtl="0" eaLnBrk="1" latinLnBrk="0" hangingPunct="1">
                <a:spcBef>
                  <a:spcPts val="650"/>
                </a:spcBef>
                <a:buClr>
                  <a:schemeClr val="bg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Calibri" pitchFamily="34" charset="0"/>
                </a:defRPr>
              </a:lvl1pPr>
              <a:lvl2pPr marL="800100" indent="-342900" algn="l" defTabSz="914400" rtl="0" eaLnBrk="1" latinLnBrk="0" hangingPunct="1">
                <a:spcBef>
                  <a:spcPct val="20000"/>
                </a:spcBef>
                <a:buClr>
                  <a:schemeClr val="bg1"/>
                </a:buClr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Calibri" pitchFamily="34" charset="0"/>
                </a:defRPr>
              </a:lvl2pPr>
              <a:lvl3pPr marL="1257300" indent="-342900" algn="l" defTabSz="914400" rtl="0" eaLnBrk="1" latinLnBrk="0" hangingPunct="1">
                <a:spcBef>
                  <a:spcPct val="20000"/>
                </a:spcBef>
                <a:buClr>
                  <a:schemeClr val="bg1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Calibri" pitchFamily="34" charset="0"/>
                </a:defRPr>
              </a:lvl3pPr>
              <a:lvl4pPr marL="1714500" indent="-342900" algn="l" defTabSz="914400" rtl="0" eaLnBrk="1" latinLnBrk="0" hangingPunct="1">
                <a:spcBef>
                  <a:spcPct val="20000"/>
                </a:spcBef>
                <a:buClr>
                  <a:schemeClr val="bg1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Calibri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Calibri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ts val="650"/>
                </a:spcBef>
                <a:spcAft>
                  <a:spcPts val="0"/>
                </a:spcAft>
                <a:buClr>
                  <a:sysClr val="window" lastClr="FFFFFF"/>
                </a:buClr>
                <a:buSzTx/>
                <a:buNone/>
                <a:tabLst/>
                <a:defRPr/>
              </a:pPr>
              <a:r>
                <a:rPr kumimoji="0" lang="de-DE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  <a:ea typeface="+mn-ea"/>
                  <a:cs typeface="Calibri" pitchFamily="34" charset="0"/>
                </a:rPr>
                <a:t>BCAM </a:t>
              </a:r>
              <a:r>
                <a:rPr kumimoji="0" lang="de-DE" sz="1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  <a:ea typeface="+mn-ea"/>
                  <a:cs typeface="Calibri" pitchFamily="34" charset="0"/>
                </a:rPr>
                <a:t>Observations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endParaRPr>
            </a:p>
          </p:txBody>
        </p:sp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4943746" y="3266602"/>
              <a:ext cx="2078182" cy="492614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rmAutofit/>
            </a:bodyPr>
            <a:lstStyle>
              <a:lvl1pPr marL="342900" indent="-342900" algn="l" defTabSz="914400" rtl="0" eaLnBrk="1" latinLnBrk="0" hangingPunct="1">
                <a:spcBef>
                  <a:spcPts val="650"/>
                </a:spcBef>
                <a:buClr>
                  <a:schemeClr val="bg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Calibri" pitchFamily="34" charset="0"/>
                </a:defRPr>
              </a:lvl1pPr>
              <a:lvl2pPr marL="800100" indent="-342900" algn="l" defTabSz="914400" rtl="0" eaLnBrk="1" latinLnBrk="0" hangingPunct="1">
                <a:spcBef>
                  <a:spcPct val="20000"/>
                </a:spcBef>
                <a:buClr>
                  <a:schemeClr val="bg1"/>
                </a:buClr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Calibri" pitchFamily="34" charset="0"/>
                </a:defRPr>
              </a:lvl2pPr>
              <a:lvl3pPr marL="1257300" indent="-342900" algn="l" defTabSz="914400" rtl="0" eaLnBrk="1" latinLnBrk="0" hangingPunct="1">
                <a:spcBef>
                  <a:spcPct val="20000"/>
                </a:spcBef>
                <a:buClr>
                  <a:schemeClr val="bg1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Calibri" pitchFamily="34" charset="0"/>
                </a:defRPr>
              </a:lvl3pPr>
              <a:lvl4pPr marL="1714500" indent="-342900" algn="l" defTabSz="914400" rtl="0" eaLnBrk="1" latinLnBrk="0" hangingPunct="1">
                <a:spcBef>
                  <a:spcPct val="20000"/>
                </a:spcBef>
                <a:buClr>
                  <a:schemeClr val="bg1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Calibri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Calibri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ts val="650"/>
                </a:spcBef>
                <a:spcAft>
                  <a:spcPts val="0"/>
                </a:spcAft>
                <a:buClr>
                  <a:sysClr val="window" lastClr="FFFFFF"/>
                </a:buClr>
                <a:buSzTx/>
                <a:buNone/>
                <a:tabLst/>
                <a:defRPr/>
              </a:pPr>
              <a:r>
                <a:rPr kumimoji="0" lang="de-DE" sz="1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  <a:ea typeface="+mn-ea"/>
                  <a:cs typeface="Calibri" pitchFamily="34" charset="0"/>
                </a:rPr>
                <a:t>External</a:t>
              </a:r>
              <a:r>
                <a:rPr kumimoji="0" lang="de-DE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  <a:ea typeface="+mn-ea"/>
                  <a:cs typeface="Calibri" pitchFamily="34" charset="0"/>
                </a:rPr>
                <a:t> </a:t>
              </a:r>
              <a:r>
                <a:rPr kumimoji="0" lang="de-DE" sz="1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  <a:ea typeface="+mn-ea"/>
                  <a:cs typeface="Calibri" pitchFamily="34" charset="0"/>
                </a:rPr>
                <a:t>Observations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endParaRPr>
            </a:p>
          </p:txBody>
        </p:sp>
        <p:sp>
          <p:nvSpPr>
            <p:cNvPr id="8" name="Content Placeholder 2"/>
            <p:cNvSpPr txBox="1">
              <a:spLocks/>
            </p:cNvSpPr>
            <p:nvPr/>
          </p:nvSpPr>
          <p:spPr>
            <a:xfrm>
              <a:off x="6400801" y="3903911"/>
              <a:ext cx="2078182" cy="492614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rmAutofit/>
            </a:bodyPr>
            <a:lstStyle>
              <a:lvl1pPr marL="342900" indent="-342900" algn="l" defTabSz="914400" rtl="0" eaLnBrk="1" latinLnBrk="0" hangingPunct="1">
                <a:spcBef>
                  <a:spcPts val="650"/>
                </a:spcBef>
                <a:buClr>
                  <a:schemeClr val="bg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Calibri" pitchFamily="34" charset="0"/>
                </a:defRPr>
              </a:lvl1pPr>
              <a:lvl2pPr marL="800100" indent="-342900" algn="l" defTabSz="914400" rtl="0" eaLnBrk="1" latinLnBrk="0" hangingPunct="1">
                <a:spcBef>
                  <a:spcPct val="20000"/>
                </a:spcBef>
                <a:buClr>
                  <a:schemeClr val="bg1"/>
                </a:buClr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Calibri" pitchFamily="34" charset="0"/>
                </a:defRPr>
              </a:lvl2pPr>
              <a:lvl3pPr marL="1257300" indent="-342900" algn="l" defTabSz="914400" rtl="0" eaLnBrk="1" latinLnBrk="0" hangingPunct="1">
                <a:spcBef>
                  <a:spcPct val="20000"/>
                </a:spcBef>
                <a:buClr>
                  <a:schemeClr val="bg1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Calibri" pitchFamily="34" charset="0"/>
                </a:defRPr>
              </a:lvl3pPr>
              <a:lvl4pPr marL="1714500" indent="-342900" algn="l" defTabSz="914400" rtl="0" eaLnBrk="1" latinLnBrk="0" hangingPunct="1">
                <a:spcBef>
                  <a:spcPct val="20000"/>
                </a:spcBef>
                <a:buClr>
                  <a:schemeClr val="bg1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Calibri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Calibri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ts val="650"/>
                </a:spcBef>
                <a:spcAft>
                  <a:spcPts val="0"/>
                </a:spcAft>
                <a:buClr>
                  <a:sysClr val="window" lastClr="FFFFFF"/>
                </a:buClr>
                <a:buSzTx/>
                <a:buNone/>
                <a:tabLst/>
                <a:defRPr/>
              </a:pPr>
              <a:r>
                <a:rPr kumimoji="0" lang="de-DE" sz="1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  <a:ea typeface="+mn-ea"/>
                  <a:cs typeface="Calibri" pitchFamily="34" charset="0"/>
                </a:rPr>
                <a:t>Configuration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endParaRPr>
            </a:p>
          </p:txBody>
        </p:sp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1768764" y="3266602"/>
              <a:ext cx="2260600" cy="492614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rmAutofit/>
            </a:bodyPr>
            <a:lstStyle>
              <a:lvl1pPr marL="342900" indent="-342900" algn="l" defTabSz="914400" rtl="0" eaLnBrk="1" latinLnBrk="0" hangingPunct="1">
                <a:spcBef>
                  <a:spcPts val="650"/>
                </a:spcBef>
                <a:buClr>
                  <a:schemeClr val="bg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Calibri" pitchFamily="34" charset="0"/>
                </a:defRPr>
              </a:lvl1pPr>
              <a:lvl2pPr marL="800100" indent="-342900" algn="l" defTabSz="914400" rtl="0" eaLnBrk="1" latinLnBrk="0" hangingPunct="1">
                <a:spcBef>
                  <a:spcPct val="20000"/>
                </a:spcBef>
                <a:buClr>
                  <a:schemeClr val="bg1"/>
                </a:buClr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Calibri" pitchFamily="34" charset="0"/>
                </a:defRPr>
              </a:lvl2pPr>
              <a:lvl3pPr marL="1257300" indent="-342900" algn="l" defTabSz="914400" rtl="0" eaLnBrk="1" latinLnBrk="0" hangingPunct="1">
                <a:spcBef>
                  <a:spcPct val="20000"/>
                </a:spcBef>
                <a:buClr>
                  <a:schemeClr val="bg1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Calibri" pitchFamily="34" charset="0"/>
                </a:defRPr>
              </a:lvl3pPr>
              <a:lvl4pPr marL="1714500" indent="-342900" algn="l" defTabSz="914400" rtl="0" eaLnBrk="1" latinLnBrk="0" hangingPunct="1">
                <a:spcBef>
                  <a:spcPct val="20000"/>
                </a:spcBef>
                <a:buClr>
                  <a:schemeClr val="bg1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Calibri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Calibri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ts val="650"/>
                </a:spcBef>
                <a:spcAft>
                  <a:spcPts val="0"/>
                </a:spcAft>
                <a:buClr>
                  <a:sysClr val="window" lastClr="FFFFFF"/>
                </a:buClr>
                <a:buSzTx/>
                <a:buNone/>
                <a:tabLst/>
                <a:defRPr/>
              </a:pPr>
              <a:r>
                <a:rPr lang="de-DE" sz="1600" dirty="0" err="1" smtClean="0">
                  <a:solidFill>
                    <a:sysClr val="windowText" lastClr="000000"/>
                  </a:solidFill>
                  <a:latin typeface="+mj-lt"/>
                </a:rPr>
                <a:t>Calibration</a:t>
              </a:r>
              <a:r>
                <a:rPr lang="de-DE" sz="1600" dirty="0" smtClean="0">
                  <a:solidFill>
                    <a:sysClr val="windowText" lastClr="000000"/>
                  </a:solidFill>
                  <a:latin typeface="+mj-lt"/>
                </a:rPr>
                <a:t> </a:t>
              </a:r>
              <a:r>
                <a:rPr lang="de-DE" sz="1600" dirty="0" err="1" smtClean="0">
                  <a:solidFill>
                    <a:sysClr val="windowText" lastClr="000000"/>
                  </a:solidFill>
                  <a:latin typeface="+mj-lt"/>
                </a:rPr>
                <a:t>parameters</a:t>
              </a:r>
              <a:endPara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endParaRPr>
            </a:p>
          </p:txBody>
        </p:sp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3246581" y="4317238"/>
              <a:ext cx="2479963" cy="492614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txBody>
            <a:bodyPr vert="horz" lIns="91440" tIns="45720" rIns="91440" bIns="45720" rtlCol="0" anchor="ctr">
              <a:normAutofit/>
            </a:bodyPr>
            <a:lstStyle>
              <a:lvl1pPr marL="342900" indent="-342900" algn="l" defTabSz="914400" rtl="0" eaLnBrk="1" latinLnBrk="0" hangingPunct="1">
                <a:spcBef>
                  <a:spcPts val="650"/>
                </a:spcBef>
                <a:buClr>
                  <a:schemeClr val="bg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Calibri" pitchFamily="34" charset="0"/>
                </a:defRPr>
              </a:lvl1pPr>
              <a:lvl2pPr marL="800100" indent="-342900" algn="l" defTabSz="914400" rtl="0" eaLnBrk="1" latinLnBrk="0" hangingPunct="1">
                <a:spcBef>
                  <a:spcPct val="20000"/>
                </a:spcBef>
                <a:buClr>
                  <a:schemeClr val="bg1"/>
                </a:buClr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Calibri" pitchFamily="34" charset="0"/>
                </a:defRPr>
              </a:lvl2pPr>
              <a:lvl3pPr marL="1257300" indent="-342900" algn="l" defTabSz="914400" rtl="0" eaLnBrk="1" latinLnBrk="0" hangingPunct="1">
                <a:spcBef>
                  <a:spcPct val="20000"/>
                </a:spcBef>
                <a:buClr>
                  <a:schemeClr val="bg1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Calibri" pitchFamily="34" charset="0"/>
                </a:defRPr>
              </a:lvl3pPr>
              <a:lvl4pPr marL="1714500" indent="-342900" algn="l" defTabSz="914400" rtl="0" eaLnBrk="1" latinLnBrk="0" hangingPunct="1">
                <a:spcBef>
                  <a:spcPct val="20000"/>
                </a:spcBef>
                <a:buClr>
                  <a:schemeClr val="bg1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Calibri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Calibri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ts val="650"/>
                </a:spcBef>
                <a:spcAft>
                  <a:spcPts val="0"/>
                </a:spcAft>
                <a:buClr>
                  <a:sysClr val="window" lastClr="FFFFFF"/>
                </a:buClr>
                <a:buSzTx/>
                <a:buNone/>
                <a:tabLst/>
                <a:defRPr/>
              </a:pPr>
              <a:r>
                <a:rPr kumimoji="0" lang="de-DE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  <a:ea typeface="+mn-ea"/>
                  <a:cs typeface="Calibri" pitchFamily="34" charset="0"/>
                </a:rPr>
                <a:t>Least </a:t>
              </a:r>
              <a:r>
                <a:rPr kumimoji="0" lang="de-DE" sz="1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  <a:ea typeface="+mn-ea"/>
                  <a:cs typeface="Calibri" pitchFamily="34" charset="0"/>
                </a:rPr>
                <a:t>square</a:t>
              </a:r>
              <a:r>
                <a:rPr kumimoji="0" lang="de-DE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  <a:ea typeface="+mn-ea"/>
                  <a:cs typeface="Calibri" pitchFamily="34" charset="0"/>
                </a:rPr>
                <a:t> </a:t>
              </a:r>
              <a:r>
                <a:rPr kumimoji="0" lang="de-DE" sz="1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  <a:ea typeface="+mn-ea"/>
                  <a:cs typeface="Calibri" pitchFamily="34" charset="0"/>
                </a:rPr>
                <a:t>adjustment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endParaRPr>
            </a:p>
          </p:txBody>
        </p:sp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2447638" y="5150828"/>
              <a:ext cx="4075545" cy="771998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2"/>
              </a:solidFill>
            </a:ln>
          </p:spPr>
          <p:txBody>
            <a:bodyPr vert="horz" lIns="91440" tIns="45720" rIns="91440" bIns="45720" rtlCol="0" anchor="ctr">
              <a:normAutofit/>
            </a:bodyPr>
            <a:lstStyle>
              <a:lvl1pPr marL="342900" indent="-342900" algn="l" defTabSz="914400" rtl="0" eaLnBrk="1" latinLnBrk="0" hangingPunct="1">
                <a:spcBef>
                  <a:spcPts val="650"/>
                </a:spcBef>
                <a:buClr>
                  <a:schemeClr val="bg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Calibri" pitchFamily="34" charset="0"/>
                </a:defRPr>
              </a:lvl1pPr>
              <a:lvl2pPr marL="800100" indent="-342900" algn="l" defTabSz="914400" rtl="0" eaLnBrk="1" latinLnBrk="0" hangingPunct="1">
                <a:spcBef>
                  <a:spcPct val="20000"/>
                </a:spcBef>
                <a:buClr>
                  <a:schemeClr val="bg1"/>
                </a:buClr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Calibri" pitchFamily="34" charset="0"/>
                </a:defRPr>
              </a:lvl2pPr>
              <a:lvl3pPr marL="1257300" indent="-342900" algn="l" defTabSz="914400" rtl="0" eaLnBrk="1" latinLnBrk="0" hangingPunct="1">
                <a:spcBef>
                  <a:spcPct val="20000"/>
                </a:spcBef>
                <a:buClr>
                  <a:schemeClr val="bg1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Calibri" pitchFamily="34" charset="0"/>
                </a:defRPr>
              </a:lvl3pPr>
              <a:lvl4pPr marL="1714500" indent="-342900" algn="l" defTabSz="914400" rtl="0" eaLnBrk="1" latinLnBrk="0" hangingPunct="1">
                <a:spcBef>
                  <a:spcPct val="20000"/>
                </a:spcBef>
                <a:buClr>
                  <a:schemeClr val="bg1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Calibri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Calibri" pitchFamily="34" charset="0"/>
                  <a:ea typeface="+mn-ea"/>
                  <a:cs typeface="Calibri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ts val="650"/>
                </a:spcBef>
                <a:spcAft>
                  <a:spcPts val="0"/>
                </a:spcAft>
                <a:buClr>
                  <a:sysClr val="window" lastClr="FFFFFF"/>
                </a:buClr>
                <a:buSzTx/>
                <a:buNone/>
                <a:tabLst/>
                <a:defRPr/>
              </a:pPr>
              <a:r>
                <a:rPr kumimoji="0" lang="de-DE" sz="1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  <a:ea typeface="+mn-ea"/>
                  <a:cs typeface="Calibri" pitchFamily="34" charset="0"/>
                </a:rPr>
                <a:t>Adjusted</a:t>
              </a:r>
              <a:r>
                <a:rPr kumimoji="0" lang="de-DE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  <a:ea typeface="+mn-ea"/>
                  <a:cs typeface="Calibri" pitchFamily="34" charset="0"/>
                </a:rPr>
                <a:t> </a:t>
              </a:r>
              <a:r>
                <a:rPr kumimoji="0" lang="de-DE" sz="1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  <a:ea typeface="+mn-ea"/>
                  <a:cs typeface="Calibri" pitchFamily="34" charset="0"/>
                </a:rPr>
                <a:t>parameters</a:t>
              </a:r>
              <a:r>
                <a:rPr kumimoji="0" lang="de-DE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  <a:ea typeface="+mn-ea"/>
                  <a:cs typeface="Calibri" pitchFamily="34" charset="0"/>
                </a:rPr>
                <a:t> </a:t>
              </a:r>
              <a:r>
                <a:rPr kumimoji="0" lang="de-DE" sz="1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  <a:ea typeface="+mn-ea"/>
                  <a:cs typeface="Calibri" pitchFamily="34" charset="0"/>
                </a:rPr>
                <a:t>between</a:t>
              </a:r>
              <a:r>
                <a:rPr kumimoji="0" lang="de-DE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  <a:ea typeface="+mn-ea"/>
                  <a:cs typeface="Calibri" pitchFamily="34" charset="0"/>
                </a:rPr>
                <a:t> </a:t>
              </a:r>
              <a:r>
                <a:rPr kumimoji="0" lang="de-DE" sz="1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  <a:ea typeface="+mn-ea"/>
                  <a:cs typeface="Calibri" pitchFamily="34" charset="0"/>
                </a:rPr>
                <a:t>the</a:t>
              </a:r>
              <a:r>
                <a:rPr kumimoji="0" lang="de-DE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  <a:ea typeface="+mn-ea"/>
                  <a:cs typeface="Calibri" pitchFamily="34" charset="0"/>
                </a:rPr>
                <a:t> </a:t>
              </a:r>
              <a:r>
                <a:rPr kumimoji="0" lang="de-DE" sz="1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  <a:ea typeface="+mn-ea"/>
                  <a:cs typeface="Calibri" pitchFamily="34" charset="0"/>
                </a:rPr>
                <a:t>systems</a:t>
              </a:r>
              <a:r>
                <a:rPr kumimoji="0" lang="de-DE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  <a:ea typeface="+mn-ea"/>
                  <a:cs typeface="Calibri" pitchFamily="34" charset="0"/>
                </a:rPr>
                <a:t> </a:t>
              </a:r>
            </a:p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ts val="650"/>
                </a:spcBef>
                <a:spcAft>
                  <a:spcPts val="0"/>
                </a:spcAft>
                <a:buClr>
                  <a:sysClr val="window" lastClr="FFFFFF"/>
                </a:buClr>
                <a:buSzTx/>
                <a:buNone/>
                <a:tabLst/>
                <a:defRPr/>
              </a:pPr>
              <a:r>
                <a:rPr kumimoji="0" lang="de-DE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  <a:ea typeface="+mn-ea"/>
                  <a:cs typeface="Calibri" pitchFamily="34" charset="0"/>
                  <a:sym typeface="Wingdings"/>
                </a:rPr>
                <a:t> </a:t>
              </a:r>
              <a:r>
                <a:rPr kumimoji="0" lang="de-DE" sz="1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  <a:ea typeface="+mn-ea"/>
                  <a:cs typeface="Calibri" pitchFamily="34" charset="0"/>
                  <a:sym typeface="Wingdings"/>
                </a:rPr>
                <a:t>reconstructed</a:t>
              </a:r>
              <a:r>
                <a:rPr kumimoji="0" lang="de-DE" sz="1600" b="0" i="0" u="none" strike="noStrike" kern="120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  <a:ea typeface="+mn-ea"/>
                  <a:cs typeface="Calibri" pitchFamily="34" charset="0"/>
                  <a:sym typeface="Wingdings"/>
                </a:rPr>
                <a:t> </a:t>
              </a:r>
              <a:r>
                <a:rPr kumimoji="0" lang="de-DE" sz="1600" b="0" i="0" u="none" strike="noStrike" kern="1200" cap="none" spc="0" normalizeH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  <a:ea typeface="+mn-ea"/>
                  <a:cs typeface="Calibri" pitchFamily="34" charset="0"/>
                  <a:sym typeface="Wingdings"/>
                </a:rPr>
                <a:t>coordinates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endParaRPr>
            </a:p>
          </p:txBody>
        </p:sp>
        <p:cxnSp>
          <p:nvCxnSpPr>
            <p:cNvPr id="13" name="Connecteur droit avec flèche 12"/>
            <p:cNvCxnSpPr>
              <a:stCxn id="6" idx="3"/>
              <a:endCxn id="10" idx="1"/>
            </p:cNvCxnSpPr>
            <p:nvPr/>
          </p:nvCxnSpPr>
          <p:spPr>
            <a:xfrm>
              <a:off x="2366820" y="4145652"/>
              <a:ext cx="879761" cy="41789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avec flèche 14"/>
            <p:cNvCxnSpPr>
              <a:stCxn id="9" idx="2"/>
            </p:cNvCxnSpPr>
            <p:nvPr/>
          </p:nvCxnSpPr>
          <p:spPr>
            <a:xfrm rot="16200000" flipH="1">
              <a:off x="3052049" y="3606230"/>
              <a:ext cx="547239" cy="85320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avec flèche 16"/>
            <p:cNvCxnSpPr>
              <a:stCxn id="7" idx="2"/>
            </p:cNvCxnSpPr>
            <p:nvPr/>
          </p:nvCxnSpPr>
          <p:spPr>
            <a:xfrm rot="5400000">
              <a:off x="5246254" y="3581417"/>
              <a:ext cx="558784" cy="9143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/>
            <p:cNvCxnSpPr>
              <a:stCxn id="8" idx="1"/>
              <a:endCxn id="10" idx="3"/>
            </p:cNvCxnSpPr>
            <p:nvPr/>
          </p:nvCxnSpPr>
          <p:spPr>
            <a:xfrm rot="10800000" flipV="1">
              <a:off x="5726545" y="4150217"/>
              <a:ext cx="674257" cy="41332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avec flèche 20"/>
            <p:cNvCxnSpPr>
              <a:stCxn id="10" idx="2"/>
              <a:endCxn id="11" idx="0"/>
            </p:cNvCxnSpPr>
            <p:nvPr/>
          </p:nvCxnSpPr>
          <p:spPr>
            <a:xfrm rot="5400000">
              <a:off x="4315499" y="4979764"/>
              <a:ext cx="340976" cy="115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 Box 32"/>
          <p:cNvSpPr txBox="1">
            <a:spLocks noChangeArrowheads="1"/>
          </p:cNvSpPr>
          <p:nvPr/>
        </p:nvSpPr>
        <p:spPr bwMode="auto">
          <a:xfrm>
            <a:off x="1872341" y="66778"/>
            <a:ext cx="6382817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800" b="1" i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Software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b="1" i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Adjustment</a:t>
            </a:r>
            <a:endParaRPr lang="en-GB" sz="2400" b="1" i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414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mp:transition xmlns:mp="http://schemas.microsoft.com/office/mac/powerpoint/2008/main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3" descr="C:\Users\swaniore\Dropbox\repo\thesis\present\smi_setu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38"/>
          <a:stretch>
            <a:fillRect/>
          </a:stretch>
        </p:blipFill>
        <p:spPr bwMode="auto">
          <a:xfrm>
            <a:off x="1686127" y="1662546"/>
            <a:ext cx="3878858" cy="379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00702" y="6104837"/>
            <a:ext cx="732741" cy="476250"/>
          </a:xfrm>
        </p:spPr>
        <p:txBody>
          <a:bodyPr/>
          <a:lstStyle/>
          <a:p>
            <a:pPr>
              <a:defRPr/>
            </a:pPr>
            <a:fld id="{3F85B7B9-F1B6-4177-A0A9-707D5F404E3F}" type="slidenum">
              <a:rPr lang="pl-PL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pl-PL" dirty="0">
              <a:solidFill>
                <a:srgbClr val="0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39562" y="1402079"/>
            <a:ext cx="8322066" cy="5019967"/>
            <a:chOff x="92478" y="1209382"/>
            <a:chExt cx="8790600" cy="5279461"/>
          </a:xfrm>
        </p:grpSpPr>
        <p:pic>
          <p:nvPicPr>
            <p:cNvPr id="7" name="Picture 3" descr="G:\Support\SurveyingEng\Photogrm\Work\ISOLDE\HIE-ISOLDE\Photos\20120424_Instalation_Test_bench_SMI2\IMG_0487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72" t="33963" r="22212" b="30143"/>
            <a:stretch/>
          </p:blipFill>
          <p:spPr bwMode="auto">
            <a:xfrm>
              <a:off x="5865059" y="3098565"/>
              <a:ext cx="3018019" cy="1897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Flèche courbée vers la gauche 17"/>
            <p:cNvSpPr/>
            <p:nvPr/>
          </p:nvSpPr>
          <p:spPr>
            <a:xfrm>
              <a:off x="6737527" y="3123749"/>
              <a:ext cx="313041" cy="233085"/>
            </a:xfrm>
            <a:prstGeom prst="curvedLeft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pic>
          <p:nvPicPr>
            <p:cNvPr id="9" name="Picture 2" descr="G:\Support\SurveyingEng\Photogrm\Work\ISOLDE\HIE-ISOLDE\Photos\20120424_Instalation_Test_bench_SMI2\IMG_0489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76" t="52692" r="15419" b="17342"/>
            <a:stretch/>
          </p:blipFill>
          <p:spPr bwMode="auto">
            <a:xfrm>
              <a:off x="5865059" y="5255351"/>
              <a:ext cx="3018019" cy="8796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G:\Support\SurveyingEng\Photogrm\Work\ISOLDE\HIE-ISOLDE\Photos\20120424_Instalation_Test_bench_SMI2\IMG_0470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97" t="32288" r="42707" b="37756"/>
            <a:stretch/>
          </p:blipFill>
          <p:spPr bwMode="auto">
            <a:xfrm>
              <a:off x="5865059" y="1240383"/>
              <a:ext cx="2703110" cy="1549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2" name="Group 11"/>
            <p:cNvGrpSpPr/>
            <p:nvPr/>
          </p:nvGrpSpPr>
          <p:grpSpPr>
            <a:xfrm>
              <a:off x="92478" y="1209382"/>
              <a:ext cx="1175313" cy="4914117"/>
              <a:chOff x="30989" y="1265029"/>
              <a:chExt cx="1247379" cy="5082795"/>
            </a:xfrm>
          </p:grpSpPr>
          <p:grpSp>
            <p:nvGrpSpPr>
              <p:cNvPr id="29" name="Groupe 10"/>
              <p:cNvGrpSpPr/>
              <p:nvPr/>
            </p:nvGrpSpPr>
            <p:grpSpPr>
              <a:xfrm rot="16200000">
                <a:off x="715964" y="5795168"/>
                <a:ext cx="251978" cy="853333"/>
                <a:chOff x="1861457" y="3755572"/>
                <a:chExt cx="533400" cy="1937656"/>
              </a:xfrm>
            </p:grpSpPr>
            <p:sp>
              <p:nvSpPr>
                <p:cNvPr id="93" name="Rectangle 92"/>
                <p:cNvSpPr/>
                <p:nvPr/>
              </p:nvSpPr>
              <p:spPr>
                <a:xfrm>
                  <a:off x="1861457" y="3755572"/>
                  <a:ext cx="533400" cy="193765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>
                  <a:off x="1970314" y="3886210"/>
                  <a:ext cx="315686" cy="195942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1964871" y="5355782"/>
                  <a:ext cx="315686" cy="195942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6" name="Rectangle 95"/>
                <p:cNvSpPr/>
                <p:nvPr/>
              </p:nvSpPr>
              <p:spPr>
                <a:xfrm>
                  <a:off x="1970314" y="4288982"/>
                  <a:ext cx="315686" cy="195942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7" name="Rectangle 96"/>
                <p:cNvSpPr/>
                <p:nvPr/>
              </p:nvSpPr>
              <p:spPr>
                <a:xfrm>
                  <a:off x="1964871" y="4974782"/>
                  <a:ext cx="315686" cy="195942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30" name="Groupe 12"/>
              <p:cNvGrpSpPr/>
              <p:nvPr/>
            </p:nvGrpSpPr>
            <p:grpSpPr>
              <a:xfrm rot="16200000">
                <a:off x="723648" y="4478958"/>
                <a:ext cx="251978" cy="853333"/>
                <a:chOff x="1861457" y="3755572"/>
                <a:chExt cx="533400" cy="1937656"/>
              </a:xfrm>
            </p:grpSpPr>
            <p:sp>
              <p:nvSpPr>
                <p:cNvPr id="88" name="Rectangle 87"/>
                <p:cNvSpPr/>
                <p:nvPr/>
              </p:nvSpPr>
              <p:spPr>
                <a:xfrm>
                  <a:off x="1861457" y="3755572"/>
                  <a:ext cx="533400" cy="193765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9" name="Rectangle 88"/>
                <p:cNvSpPr/>
                <p:nvPr/>
              </p:nvSpPr>
              <p:spPr>
                <a:xfrm>
                  <a:off x="1970314" y="3886210"/>
                  <a:ext cx="315686" cy="195942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0" name="Rectangle 89"/>
                <p:cNvSpPr/>
                <p:nvPr/>
              </p:nvSpPr>
              <p:spPr>
                <a:xfrm>
                  <a:off x="1964871" y="5355782"/>
                  <a:ext cx="315686" cy="195942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1970314" y="4288982"/>
                  <a:ext cx="315686" cy="195942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2" name="Rectangle 91"/>
                <p:cNvSpPr/>
                <p:nvPr/>
              </p:nvSpPr>
              <p:spPr>
                <a:xfrm>
                  <a:off x="1964871" y="4974782"/>
                  <a:ext cx="315686" cy="195942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31" name="Groupe 13"/>
              <p:cNvGrpSpPr/>
              <p:nvPr/>
            </p:nvGrpSpPr>
            <p:grpSpPr>
              <a:xfrm rot="16200000">
                <a:off x="725713" y="964351"/>
                <a:ext cx="251978" cy="853333"/>
                <a:chOff x="1861457" y="3755572"/>
                <a:chExt cx="533400" cy="1937656"/>
              </a:xfrm>
            </p:grpSpPr>
            <p:sp>
              <p:nvSpPr>
                <p:cNvPr id="83" name="Rectangle 82"/>
                <p:cNvSpPr/>
                <p:nvPr/>
              </p:nvSpPr>
              <p:spPr>
                <a:xfrm>
                  <a:off x="1861457" y="3755572"/>
                  <a:ext cx="533400" cy="193765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1970314" y="3886210"/>
                  <a:ext cx="315686" cy="195942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1964871" y="5355782"/>
                  <a:ext cx="315686" cy="195942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1970314" y="4288982"/>
                  <a:ext cx="315686" cy="195942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1964871" y="4974782"/>
                  <a:ext cx="315686" cy="195942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33" name="Groupe 14"/>
              <p:cNvGrpSpPr/>
              <p:nvPr/>
            </p:nvGrpSpPr>
            <p:grpSpPr>
              <a:xfrm rot="16200000">
                <a:off x="723648" y="2290185"/>
                <a:ext cx="251978" cy="853333"/>
                <a:chOff x="1861457" y="3755572"/>
                <a:chExt cx="533400" cy="1937656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1861457" y="3755572"/>
                  <a:ext cx="533400" cy="193765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1970314" y="3886210"/>
                  <a:ext cx="315686" cy="195942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1964871" y="5355782"/>
                  <a:ext cx="315686" cy="195942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1970314" y="4288982"/>
                  <a:ext cx="315686" cy="195942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1964871" y="4974782"/>
                  <a:ext cx="315686" cy="195942"/>
                </a:xfrm>
                <a:prstGeom prst="rect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cxnSp>
            <p:nvCxnSpPr>
              <p:cNvPr id="34" name="Connecteur droit avec flèche 38"/>
              <p:cNvCxnSpPr/>
              <p:nvPr/>
            </p:nvCxnSpPr>
            <p:spPr>
              <a:xfrm rot="16200000">
                <a:off x="378482" y="6002359"/>
                <a:ext cx="289821" cy="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avec flèche 39"/>
              <p:cNvCxnSpPr/>
              <p:nvPr/>
            </p:nvCxnSpPr>
            <p:spPr>
              <a:xfrm rot="16200000">
                <a:off x="1016458" y="6003645"/>
                <a:ext cx="292391" cy="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avec flèche 40"/>
              <p:cNvCxnSpPr/>
              <p:nvPr/>
            </p:nvCxnSpPr>
            <p:spPr>
              <a:xfrm rot="16200000" flipH="1" flipV="1">
                <a:off x="389282" y="5114055"/>
                <a:ext cx="268231" cy="502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avec flèche 41"/>
              <p:cNvCxnSpPr/>
              <p:nvPr/>
            </p:nvCxnSpPr>
            <p:spPr>
              <a:xfrm rot="16200000" flipH="1" flipV="1">
                <a:off x="1036473" y="5130500"/>
                <a:ext cx="268231" cy="502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cteur droit avec flèche 42"/>
              <p:cNvCxnSpPr/>
              <p:nvPr/>
            </p:nvCxnSpPr>
            <p:spPr>
              <a:xfrm rot="16200000">
                <a:off x="386166" y="4686150"/>
                <a:ext cx="289821" cy="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cteur droit avec flèche 43"/>
              <p:cNvCxnSpPr/>
              <p:nvPr/>
            </p:nvCxnSpPr>
            <p:spPr>
              <a:xfrm rot="16200000">
                <a:off x="1024142" y="4687435"/>
                <a:ext cx="292391" cy="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cteur droit avec flèche 44"/>
              <p:cNvCxnSpPr/>
              <p:nvPr/>
            </p:nvCxnSpPr>
            <p:spPr>
              <a:xfrm rot="16200000" flipH="1" flipV="1">
                <a:off x="387145" y="2925282"/>
                <a:ext cx="268231" cy="502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avec flèche 45"/>
              <p:cNvCxnSpPr/>
              <p:nvPr/>
            </p:nvCxnSpPr>
            <p:spPr>
              <a:xfrm rot="16200000" flipH="1" flipV="1">
                <a:off x="1034335" y="2941727"/>
                <a:ext cx="268231" cy="502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cteur droit avec flèche 46"/>
              <p:cNvCxnSpPr/>
              <p:nvPr/>
            </p:nvCxnSpPr>
            <p:spPr>
              <a:xfrm rot="16200000">
                <a:off x="384028" y="2497377"/>
                <a:ext cx="289821" cy="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cteur droit avec flèche 47"/>
              <p:cNvCxnSpPr/>
              <p:nvPr/>
            </p:nvCxnSpPr>
            <p:spPr>
              <a:xfrm rot="16200000">
                <a:off x="1022004" y="2498662"/>
                <a:ext cx="292391" cy="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cteur droit avec flèche 48"/>
              <p:cNvCxnSpPr/>
              <p:nvPr/>
            </p:nvCxnSpPr>
            <p:spPr>
              <a:xfrm rot="16200000" flipH="1" flipV="1">
                <a:off x="386636" y="1600101"/>
                <a:ext cx="268231" cy="502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cteur droit avec flèche 49"/>
              <p:cNvCxnSpPr/>
              <p:nvPr/>
            </p:nvCxnSpPr>
            <p:spPr>
              <a:xfrm rot="16200000" flipH="1" flipV="1">
                <a:off x="1033827" y="1616547"/>
                <a:ext cx="268231" cy="502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necteur droit avec flèche 53"/>
              <p:cNvCxnSpPr/>
              <p:nvPr/>
            </p:nvCxnSpPr>
            <p:spPr>
              <a:xfrm rot="16200000">
                <a:off x="602597" y="6039343"/>
                <a:ext cx="185621" cy="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cteur droit avec flèche 54"/>
              <p:cNvCxnSpPr/>
              <p:nvPr/>
            </p:nvCxnSpPr>
            <p:spPr>
              <a:xfrm rot="16200000">
                <a:off x="897061" y="6046901"/>
                <a:ext cx="200738" cy="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cteur droit avec flèche 55"/>
              <p:cNvCxnSpPr/>
              <p:nvPr/>
            </p:nvCxnSpPr>
            <p:spPr>
              <a:xfrm rot="16200000" flipH="1" flipV="1">
                <a:off x="566660" y="5110847"/>
                <a:ext cx="268231" cy="502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cteur droit avec flèche 56"/>
              <p:cNvCxnSpPr/>
              <p:nvPr/>
            </p:nvCxnSpPr>
            <p:spPr>
              <a:xfrm rot="16200000" flipH="1" flipV="1">
                <a:off x="871259" y="5130501"/>
                <a:ext cx="268231" cy="502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eur droit avec flèche 57"/>
              <p:cNvCxnSpPr/>
              <p:nvPr/>
            </p:nvCxnSpPr>
            <p:spPr>
              <a:xfrm rot="16200000">
                <a:off x="558181" y="4684738"/>
                <a:ext cx="289821" cy="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cteur droit avec flèche 58"/>
              <p:cNvCxnSpPr/>
              <p:nvPr/>
            </p:nvCxnSpPr>
            <p:spPr>
              <a:xfrm rot="16200000">
                <a:off x="861685" y="4687435"/>
                <a:ext cx="292391" cy="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cteur droit avec flèche 59"/>
              <p:cNvCxnSpPr/>
              <p:nvPr/>
            </p:nvCxnSpPr>
            <p:spPr>
              <a:xfrm rot="16200000" flipH="1" flipV="1">
                <a:off x="564529" y="2925282"/>
                <a:ext cx="268231" cy="502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cteur droit avec flèche 60"/>
              <p:cNvCxnSpPr/>
              <p:nvPr/>
            </p:nvCxnSpPr>
            <p:spPr>
              <a:xfrm rot="16200000" flipH="1" flipV="1">
                <a:off x="874127" y="2932555"/>
                <a:ext cx="268231" cy="502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cteur droit avec flèche 61"/>
              <p:cNvCxnSpPr/>
              <p:nvPr/>
            </p:nvCxnSpPr>
            <p:spPr>
              <a:xfrm rot="16200000">
                <a:off x="558181" y="2487742"/>
                <a:ext cx="289821" cy="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necteur droit avec flèche 62"/>
              <p:cNvCxnSpPr/>
              <p:nvPr/>
            </p:nvCxnSpPr>
            <p:spPr>
              <a:xfrm rot="16200000">
                <a:off x="861796" y="2498662"/>
                <a:ext cx="292391" cy="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necteur droit avec flèche 63"/>
              <p:cNvCxnSpPr/>
              <p:nvPr/>
            </p:nvCxnSpPr>
            <p:spPr>
              <a:xfrm rot="16200000" flipH="1" flipV="1">
                <a:off x="590650" y="1560671"/>
                <a:ext cx="198459" cy="8281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necteur droit avec flèche 64"/>
              <p:cNvCxnSpPr/>
              <p:nvPr/>
            </p:nvCxnSpPr>
            <p:spPr>
              <a:xfrm rot="16200000" flipH="1" flipV="1">
                <a:off x="904792" y="1560832"/>
                <a:ext cx="201466" cy="4952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8" name="Groupe 74"/>
              <p:cNvGrpSpPr/>
              <p:nvPr/>
            </p:nvGrpSpPr>
            <p:grpSpPr>
              <a:xfrm rot="16200000">
                <a:off x="772175" y="3726507"/>
                <a:ext cx="170630" cy="308403"/>
                <a:chOff x="2892872" y="2609510"/>
                <a:chExt cx="225882" cy="452437"/>
              </a:xfrm>
            </p:grpSpPr>
            <p:cxnSp>
              <p:nvCxnSpPr>
                <p:cNvPr id="75" name="Connecteur droit avec flèche 76"/>
                <p:cNvCxnSpPr/>
                <p:nvPr/>
              </p:nvCxnSpPr>
              <p:spPr>
                <a:xfrm flipV="1">
                  <a:off x="2894178" y="2609510"/>
                  <a:ext cx="0" cy="452437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headEnd type="oval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Connecteur droit avec flèche 77"/>
                <p:cNvCxnSpPr/>
                <p:nvPr/>
              </p:nvCxnSpPr>
              <p:spPr>
                <a:xfrm flipV="1">
                  <a:off x="3113254" y="2609510"/>
                  <a:ext cx="0" cy="452437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headEnd type="oval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7" name="Rectangle 76"/>
                <p:cNvSpPr/>
                <p:nvPr/>
              </p:nvSpPr>
              <p:spPr>
                <a:xfrm>
                  <a:off x="2892872" y="2725624"/>
                  <a:ext cx="225882" cy="23222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59" name="Groupe 74"/>
              <p:cNvGrpSpPr/>
              <p:nvPr/>
            </p:nvGrpSpPr>
            <p:grpSpPr>
              <a:xfrm rot="16200000">
                <a:off x="771303" y="3559145"/>
                <a:ext cx="170630" cy="308403"/>
                <a:chOff x="2892872" y="2609510"/>
                <a:chExt cx="225882" cy="452437"/>
              </a:xfrm>
            </p:grpSpPr>
            <p:cxnSp>
              <p:nvCxnSpPr>
                <p:cNvPr id="72" name="Connecteur droit avec flèche 76"/>
                <p:cNvCxnSpPr/>
                <p:nvPr/>
              </p:nvCxnSpPr>
              <p:spPr>
                <a:xfrm flipV="1">
                  <a:off x="2894178" y="2609510"/>
                  <a:ext cx="0" cy="452437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headEnd type="oval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Connecteur droit avec flèche 77"/>
                <p:cNvCxnSpPr/>
                <p:nvPr/>
              </p:nvCxnSpPr>
              <p:spPr>
                <a:xfrm flipV="1">
                  <a:off x="3113254" y="2609510"/>
                  <a:ext cx="0" cy="452437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headEnd type="oval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4" name="Rectangle 73"/>
                <p:cNvSpPr/>
                <p:nvPr/>
              </p:nvSpPr>
              <p:spPr>
                <a:xfrm>
                  <a:off x="2892872" y="2725624"/>
                  <a:ext cx="225882" cy="232228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60" name="Rectangle 59"/>
              <p:cNvSpPr/>
              <p:nvPr/>
            </p:nvSpPr>
            <p:spPr>
              <a:xfrm rot="16200000">
                <a:off x="765999" y="2881347"/>
                <a:ext cx="166620" cy="56089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1" name="Rectangle 60"/>
              <p:cNvSpPr/>
              <p:nvPr/>
            </p:nvSpPr>
            <p:spPr>
              <a:xfrm rot="16200000">
                <a:off x="967293" y="3066555"/>
                <a:ext cx="77136" cy="18781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2" name="Rectangle 61"/>
              <p:cNvSpPr/>
              <p:nvPr/>
            </p:nvSpPr>
            <p:spPr>
              <a:xfrm rot="16200000">
                <a:off x="662629" y="3067522"/>
                <a:ext cx="77136" cy="18781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3" name="Rectangle 62"/>
              <p:cNvSpPr/>
              <p:nvPr/>
            </p:nvSpPr>
            <p:spPr>
              <a:xfrm rot="16200000">
                <a:off x="778277" y="4095452"/>
                <a:ext cx="166620" cy="56089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4" name="Rectangle 63"/>
              <p:cNvSpPr/>
              <p:nvPr/>
            </p:nvSpPr>
            <p:spPr>
              <a:xfrm rot="16200000">
                <a:off x="979571" y="4280661"/>
                <a:ext cx="77136" cy="18781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5" name="Rectangle 64"/>
              <p:cNvSpPr/>
              <p:nvPr/>
            </p:nvSpPr>
            <p:spPr>
              <a:xfrm rot="16200000">
                <a:off x="674907" y="4281627"/>
                <a:ext cx="77136" cy="18781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66" name="Straight Arrow Connector 65"/>
              <p:cNvCxnSpPr/>
              <p:nvPr/>
            </p:nvCxnSpPr>
            <p:spPr>
              <a:xfrm flipH="1" flipV="1">
                <a:off x="343113" y="1519578"/>
                <a:ext cx="503" cy="112528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/>
              <p:nvPr/>
            </p:nvCxnSpPr>
            <p:spPr>
              <a:xfrm flipH="1" flipV="1">
                <a:off x="330443" y="4946947"/>
                <a:ext cx="503" cy="112528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/>
              <p:nvPr/>
            </p:nvCxnSpPr>
            <p:spPr>
              <a:xfrm flipV="1">
                <a:off x="339667" y="2838859"/>
                <a:ext cx="0" cy="199079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Rectangle 68"/>
              <p:cNvSpPr/>
              <p:nvPr/>
            </p:nvSpPr>
            <p:spPr>
              <a:xfrm rot="16200000">
                <a:off x="-118584" y="1943718"/>
                <a:ext cx="623132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eaLnBrk="1" hangingPunct="1"/>
                <a:r>
                  <a:rPr lang="en-US" sz="1200" dirty="0" smtClean="0"/>
                  <a:t>2,5m</a:t>
                </a:r>
              </a:p>
            </p:txBody>
          </p:sp>
          <p:sp>
            <p:nvSpPr>
              <p:cNvPr id="70" name="Rectangle 69"/>
              <p:cNvSpPr/>
              <p:nvPr/>
            </p:nvSpPr>
            <p:spPr>
              <a:xfrm rot="16200000">
                <a:off x="-56295" y="5366230"/>
                <a:ext cx="495093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eaLnBrk="1" hangingPunct="1"/>
                <a:r>
                  <a:rPr lang="en-US" sz="1200" dirty="0" smtClean="0"/>
                  <a:t>2m</a:t>
                </a:r>
              </a:p>
            </p:txBody>
          </p:sp>
          <p:sp>
            <p:nvSpPr>
              <p:cNvPr id="71" name="Rectangle 70"/>
              <p:cNvSpPr/>
              <p:nvPr/>
            </p:nvSpPr>
            <p:spPr>
              <a:xfrm rot="16200000">
                <a:off x="-142077" y="3678187"/>
                <a:ext cx="623132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eaLnBrk="1" hangingPunct="1"/>
                <a:r>
                  <a:rPr lang="en-US" sz="1200" dirty="0" smtClean="0"/>
                  <a:t>2,5m</a:t>
                </a:r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2769646" y="5813066"/>
              <a:ext cx="2348939" cy="5502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sz="1400" dirty="0" smtClean="0"/>
                <a:t>Complete set-up in SMI2</a:t>
              </a:r>
            </a:p>
            <a:p>
              <a:pPr eaLnBrk="1" hangingPunct="1"/>
              <a:r>
                <a:rPr lang="en-US" sz="1400" dirty="0" smtClean="0"/>
                <a:t>Almost 1:1</a:t>
              </a:r>
            </a:p>
          </p:txBody>
        </p:sp>
        <p:cxnSp>
          <p:nvCxnSpPr>
            <p:cNvPr id="14" name="Connecteur droit avec flèche 49"/>
            <p:cNvCxnSpPr>
              <a:endCxn id="9" idx="1"/>
            </p:cNvCxnSpPr>
            <p:nvPr/>
          </p:nvCxnSpPr>
          <p:spPr>
            <a:xfrm>
              <a:off x="4441248" y="4361030"/>
              <a:ext cx="1423811" cy="133416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avec flèche 49"/>
            <p:cNvCxnSpPr>
              <a:endCxn id="7" idx="1"/>
            </p:cNvCxnSpPr>
            <p:nvPr/>
          </p:nvCxnSpPr>
          <p:spPr>
            <a:xfrm>
              <a:off x="3258288" y="2296845"/>
              <a:ext cx="2606771" cy="175048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49"/>
            <p:cNvCxnSpPr>
              <a:endCxn id="10" idx="1"/>
            </p:cNvCxnSpPr>
            <p:nvPr/>
          </p:nvCxnSpPr>
          <p:spPr>
            <a:xfrm flipV="1">
              <a:off x="3258288" y="2015084"/>
              <a:ext cx="2606771" cy="5105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977308" y="2773389"/>
              <a:ext cx="2530523" cy="3236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1400" dirty="0" smtClean="0"/>
                <a:t>Cavity support mockup 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146336" y="4952044"/>
              <a:ext cx="2605585" cy="3236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1400" dirty="0" smtClean="0"/>
                <a:t>Adjustable viewport table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071276" y="6100225"/>
              <a:ext cx="2605585" cy="3236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/>
                <a:t>Adjustable BCAM table</a:t>
              </a:r>
            </a:p>
          </p:txBody>
        </p:sp>
        <p:sp>
          <p:nvSpPr>
            <p:cNvPr id="20" name="Rectangle 19"/>
            <p:cNvSpPr/>
            <p:nvPr/>
          </p:nvSpPr>
          <p:spPr>
            <a:xfrm rot="16200000">
              <a:off x="403279" y="6320378"/>
              <a:ext cx="144181" cy="81306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/>
            <p:cNvSpPr/>
            <p:nvPr/>
          </p:nvSpPr>
          <p:spPr>
            <a:xfrm rot="16200000">
              <a:off x="1230638" y="6269073"/>
              <a:ext cx="74576" cy="17695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2" name="Connecteur droit avec flèche 82"/>
            <p:cNvCxnSpPr/>
            <p:nvPr/>
          </p:nvCxnSpPr>
          <p:spPr>
            <a:xfrm flipV="1">
              <a:off x="2137114" y="6238723"/>
              <a:ext cx="0" cy="226220"/>
            </a:xfrm>
            <a:prstGeom prst="straightConnector1">
              <a:avLst/>
            </a:prstGeom>
            <a:ln>
              <a:solidFill>
                <a:srgbClr val="C00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378492" y="6241362"/>
              <a:ext cx="815519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1000" dirty="0" smtClean="0"/>
                <a:t>: BCAM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286592" y="6242622"/>
              <a:ext cx="81129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1000" dirty="0" smtClean="0"/>
                <a:t>: Viewport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051239" y="6228722"/>
              <a:ext cx="81129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1000" dirty="0" smtClean="0"/>
                <a:t>: Targets</a:t>
              </a:r>
            </a:p>
          </p:txBody>
        </p:sp>
        <p:cxnSp>
          <p:nvCxnSpPr>
            <p:cNvPr id="26" name="Connecteur droit 9"/>
            <p:cNvCxnSpPr/>
            <p:nvPr/>
          </p:nvCxnSpPr>
          <p:spPr>
            <a:xfrm>
              <a:off x="6071275" y="3800999"/>
              <a:ext cx="291425" cy="0"/>
            </a:xfrm>
            <a:prstGeom prst="line">
              <a:avLst/>
            </a:prstGeom>
            <a:ln w="317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103"/>
            <p:cNvCxnSpPr/>
            <p:nvPr/>
          </p:nvCxnSpPr>
          <p:spPr>
            <a:xfrm flipV="1">
              <a:off x="6894048" y="3104882"/>
              <a:ext cx="0" cy="232151"/>
            </a:xfrm>
            <a:prstGeom prst="line">
              <a:avLst/>
            </a:prstGeom>
            <a:ln w="317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Flèche courbée vers le haut 18"/>
            <p:cNvSpPr/>
            <p:nvPr/>
          </p:nvSpPr>
          <p:spPr>
            <a:xfrm>
              <a:off x="5954137" y="3692992"/>
              <a:ext cx="291425" cy="253589"/>
            </a:xfrm>
            <a:prstGeom prst="curvedUp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99" name="Content Placeholder 2"/>
          <p:cNvSpPr txBox="1">
            <a:spLocks/>
          </p:cNvSpPr>
          <p:nvPr/>
        </p:nvSpPr>
        <p:spPr>
          <a:xfrm>
            <a:off x="214742" y="5769639"/>
            <a:ext cx="350985" cy="492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50"/>
              </a:spcBef>
              <a:buClr>
                <a:schemeClr val="bg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ysClr val="window" lastClr="FFFFFF"/>
              </a:buClr>
              <a:buSz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Calibri" pitchFamily="34" charset="0"/>
            </a:endParaRPr>
          </a:p>
        </p:txBody>
      </p:sp>
      <p:sp>
        <p:nvSpPr>
          <p:cNvPr id="100" name="Content Placeholder 2"/>
          <p:cNvSpPr txBox="1">
            <a:spLocks/>
          </p:cNvSpPr>
          <p:nvPr/>
        </p:nvSpPr>
        <p:spPr>
          <a:xfrm>
            <a:off x="240142" y="4490403"/>
            <a:ext cx="350985" cy="492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50"/>
              </a:spcBef>
              <a:buClr>
                <a:schemeClr val="bg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ysClr val="window" lastClr="FFFFFF"/>
              </a:buClr>
              <a:buSz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Calibri" pitchFamily="34" charset="0"/>
            </a:endParaRPr>
          </a:p>
        </p:txBody>
      </p:sp>
      <p:sp>
        <p:nvSpPr>
          <p:cNvPr id="101" name="Content Placeholder 2"/>
          <p:cNvSpPr txBox="1">
            <a:spLocks/>
          </p:cNvSpPr>
          <p:nvPr/>
        </p:nvSpPr>
        <p:spPr>
          <a:xfrm>
            <a:off x="251687" y="2481494"/>
            <a:ext cx="350985" cy="492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50"/>
              </a:spcBef>
              <a:buClr>
                <a:schemeClr val="bg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ysClr val="window" lastClr="FFFFFF"/>
              </a:buClr>
              <a:buSz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Calibri" pitchFamily="34" charset="0"/>
            </a:endParaRPr>
          </a:p>
        </p:txBody>
      </p:sp>
      <p:sp>
        <p:nvSpPr>
          <p:cNvPr id="102" name="Content Placeholder 2"/>
          <p:cNvSpPr txBox="1">
            <a:spLocks/>
          </p:cNvSpPr>
          <p:nvPr/>
        </p:nvSpPr>
        <p:spPr>
          <a:xfrm>
            <a:off x="230905" y="1294621"/>
            <a:ext cx="350985" cy="492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50"/>
              </a:spcBef>
              <a:buClr>
                <a:schemeClr val="bg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ysClr val="window" lastClr="FFFFFF"/>
              </a:buClr>
              <a:buSz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Calibri" pitchFamily="34" charset="0"/>
            </a:endParaRPr>
          </a:p>
        </p:txBody>
      </p:sp>
      <p:sp>
        <p:nvSpPr>
          <p:cNvPr id="104" name="Text Box 32"/>
          <p:cNvSpPr txBox="1">
            <a:spLocks noChangeArrowheads="1"/>
          </p:cNvSpPr>
          <p:nvPr/>
        </p:nvSpPr>
        <p:spPr bwMode="auto">
          <a:xfrm>
            <a:off x="1872341" y="66778"/>
            <a:ext cx="6382817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800" b="1" i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Validation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b="1" i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Mock-Up</a:t>
            </a:r>
            <a:endParaRPr lang="en-GB" sz="2400" b="1" i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300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mp:transition xmlns:mp="http://schemas.microsoft.com/office/mac/powerpoint/2008/main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00702" y="6104837"/>
            <a:ext cx="732741" cy="476250"/>
          </a:xfrm>
        </p:spPr>
        <p:txBody>
          <a:bodyPr/>
          <a:lstStyle/>
          <a:p>
            <a:pPr>
              <a:defRPr/>
            </a:pPr>
            <a:fld id="{3F85B7B9-F1B6-4177-A0A9-707D5F404E3F}" type="slidenum">
              <a:rPr lang="pl-PL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pl-PL" dirty="0">
              <a:solidFill>
                <a:srgbClr val="00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800859"/>
              </p:ext>
            </p:extLst>
          </p:nvPr>
        </p:nvGraphicFramePr>
        <p:xfrm>
          <a:off x="1747671" y="4807965"/>
          <a:ext cx="5648658" cy="1353935"/>
        </p:xfrm>
        <a:graphic>
          <a:graphicData uri="http://schemas.openxmlformats.org/drawingml/2006/table">
            <a:tbl>
              <a:tblPr firstRow="1" firstCol="1" bandRow="1"/>
              <a:tblGrid>
                <a:gridCol w="1089070"/>
                <a:gridCol w="836839"/>
                <a:gridCol w="837682"/>
                <a:gridCol w="961689"/>
                <a:gridCol w="961689"/>
                <a:gridCol w="961689"/>
              </a:tblGrid>
              <a:tr h="3724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σty [μm]</a:t>
                      </a:r>
                      <a:endParaRPr lang="en-US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σtz [μm]</a:t>
                      </a:r>
                      <a:endParaRPr lang="en-US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σrx [μrad]</a:t>
                      </a:r>
                      <a:endParaRPr lang="en-US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σry [μrad]</a:t>
                      </a:r>
                      <a:endParaRPr lang="en-US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σrz [μrad]</a:t>
                      </a:r>
                      <a:endParaRPr lang="en-US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2.9</a:t>
                      </a:r>
                      <a:endParaRPr lang="en-US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3.2</a:t>
                      </a:r>
                      <a:endParaRPr lang="en-US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9.2</a:t>
                      </a:r>
                      <a:endParaRPr lang="en-US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29.5</a:t>
                      </a:r>
                      <a:endParaRPr lang="en-US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7.5</a:t>
                      </a:r>
                      <a:endParaRPr lang="en-US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70.1</a:t>
                      </a:r>
                      <a:endParaRPr lang="en-US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55.9</a:t>
                      </a:r>
                      <a:endParaRPr lang="en-US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177.8</a:t>
                      </a:r>
                      <a:endParaRPr lang="en-US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26.0</a:t>
                      </a:r>
                      <a:endParaRPr lang="en-US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111.2</a:t>
                      </a:r>
                      <a:endParaRPr lang="en-US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78.5</a:t>
                      </a:r>
                      <a:endParaRPr lang="en-US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66.5</a:t>
                      </a:r>
                      <a:endParaRPr lang="en-US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198.8</a:t>
                      </a:r>
                      <a:endParaRPr lang="en-US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23.9</a:t>
                      </a:r>
                      <a:endParaRPr lang="en-US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111.2</a:t>
                      </a:r>
                      <a:endParaRPr lang="en-US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4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5.4</a:t>
                      </a:r>
                      <a:endParaRPr lang="en-US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6.4</a:t>
                      </a:r>
                      <a:endParaRPr lang="en-US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19.0</a:t>
                      </a:r>
                      <a:endParaRPr lang="en-US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36.0</a:t>
                      </a:r>
                      <a:endParaRPr lang="en-US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7.7</a:t>
                      </a:r>
                      <a:endParaRPr lang="en-US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613271" y="4269706"/>
            <a:ext cx="7559129" cy="478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50"/>
              </a:spcBef>
              <a:buClr>
                <a:schemeClr val="bg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ysClr val="window" lastClr="FFFFF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Stochastic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results</a:t>
            </a: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of </a:t>
            </a:r>
            <a:r>
              <a:rPr kumimoji="0" lang="de-D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reconstruction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70" y="1576414"/>
            <a:ext cx="7917461" cy="2679366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82863" y="1079575"/>
            <a:ext cx="7559129" cy="478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50"/>
              </a:spcBef>
              <a:buClr>
                <a:schemeClr val="bg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ysClr val="window" lastClr="FFFFF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Very first</a:t>
            </a:r>
            <a:r>
              <a:rPr kumimoji="0" lang="de-DE" sz="24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validation test: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Calibri" pitchFamily="34" charset="0"/>
            </a:endParaRPr>
          </a:p>
        </p:txBody>
      </p: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1872341" y="66778"/>
            <a:ext cx="6382817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800" b="1" i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Validation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b="1" i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endParaRPr lang="en-GB" sz="2400" b="1" i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066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mp:transition xmlns:mp="http://schemas.microsoft.com/office/mac/powerpoint/2008/main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00702" y="6104837"/>
            <a:ext cx="732741" cy="476250"/>
          </a:xfrm>
        </p:spPr>
        <p:txBody>
          <a:bodyPr/>
          <a:lstStyle/>
          <a:p>
            <a:pPr>
              <a:defRPr/>
            </a:pPr>
            <a:fld id="{3F85B7B9-F1B6-4177-A0A9-707D5F404E3F}" type="slidenum">
              <a:rPr lang="pl-PL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340767"/>
            <a:ext cx="8075240" cy="2562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50"/>
              </a:spcBef>
              <a:buClr>
                <a:schemeClr val="bg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ysClr val="window" lastClr="FFFFF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BCAM rotations</a:t>
            </a: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" lastClr="FFFFF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Comparison of simulations and reference measurements suggests to investigate an in-situ determination of the mount rotations in an extra preprocessing step</a:t>
            </a:r>
          </a:p>
          <a:p>
            <a:pPr marL="800100" marR="0" lvl="1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" lastClr="FFFFF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Determine mount rotations by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collinearity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 equation approach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181696" y="3801178"/>
            <a:ext cx="6780608" cy="2135669"/>
            <a:chOff x="1175768" y="3501008"/>
            <a:chExt cx="6780608" cy="2135669"/>
          </a:xfrm>
        </p:grpSpPr>
        <p:grpSp>
          <p:nvGrpSpPr>
            <p:cNvPr id="6" name="Group 5"/>
            <p:cNvGrpSpPr/>
            <p:nvPr/>
          </p:nvGrpSpPr>
          <p:grpSpPr>
            <a:xfrm>
              <a:off x="1175768" y="3501008"/>
              <a:ext cx="569066" cy="2135669"/>
              <a:chOff x="1619672" y="4177088"/>
              <a:chExt cx="333570" cy="1251867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1619672" y="4177088"/>
                <a:ext cx="333570" cy="1251867"/>
              </a:xfrm>
              <a:prstGeom prst="rect">
                <a:avLst/>
              </a:prstGeom>
              <a:solidFill>
                <a:srgbClr val="BBE0E3"/>
              </a:solidFill>
              <a:ln w="25400" cap="flat" cmpd="sng" algn="ctr">
                <a:solidFill>
                  <a:srgbClr val="BBE0E3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66" name="Group 65"/>
              <p:cNvGrpSpPr/>
              <p:nvPr/>
            </p:nvGrpSpPr>
            <p:grpSpPr>
              <a:xfrm>
                <a:off x="1686046" y="4265000"/>
                <a:ext cx="200822" cy="1076043"/>
                <a:chOff x="2137358" y="4800906"/>
                <a:chExt cx="200822" cy="107604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2140761" y="4800906"/>
                  <a:ext cx="197419" cy="126593"/>
                </a:xfrm>
                <a:prstGeom prst="rect">
                  <a:avLst/>
                </a:prstGeom>
                <a:solidFill>
                  <a:srgbClr val="2D2D8A"/>
                </a:solidFill>
                <a:ln w="25400" cap="flat" cmpd="sng" algn="ctr">
                  <a:solidFill>
                    <a:srgbClr val="BBE0E3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2137358" y="5750356"/>
                  <a:ext cx="197419" cy="126593"/>
                </a:xfrm>
                <a:prstGeom prst="rect">
                  <a:avLst/>
                </a:prstGeom>
                <a:solidFill>
                  <a:srgbClr val="2D2D8A"/>
                </a:solidFill>
                <a:ln w="25400" cap="flat" cmpd="sng" algn="ctr">
                  <a:solidFill>
                    <a:srgbClr val="BBE0E3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2140761" y="5061126"/>
                  <a:ext cx="197419" cy="126593"/>
                </a:xfrm>
                <a:prstGeom prst="rect">
                  <a:avLst/>
                </a:prstGeom>
                <a:solidFill>
                  <a:srgbClr val="2D2D8A"/>
                </a:solidFill>
                <a:ln w="25400" cap="flat" cmpd="sng" algn="ctr">
                  <a:solidFill>
                    <a:srgbClr val="BBE0E3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2137358" y="5504203"/>
                  <a:ext cx="197419" cy="126593"/>
                </a:xfrm>
                <a:prstGeom prst="rect">
                  <a:avLst/>
                </a:prstGeom>
                <a:solidFill>
                  <a:srgbClr val="2D2D8A"/>
                </a:solidFill>
                <a:ln w="25400" cap="flat" cmpd="sng" algn="ctr">
                  <a:solidFill>
                    <a:srgbClr val="BBE0E3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7" name="Group 6"/>
            <p:cNvGrpSpPr/>
            <p:nvPr/>
          </p:nvGrpSpPr>
          <p:grpSpPr>
            <a:xfrm>
              <a:off x="3275856" y="3501008"/>
              <a:ext cx="569066" cy="2135669"/>
              <a:chOff x="1921553" y="3281825"/>
              <a:chExt cx="569066" cy="2135669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1921553" y="3281825"/>
                <a:ext cx="569066" cy="2135669"/>
              </a:xfrm>
              <a:prstGeom prst="rect">
                <a:avLst/>
              </a:prstGeom>
              <a:solidFill>
                <a:srgbClr val="BBE0E3"/>
              </a:solidFill>
              <a:ln w="25400" cap="flat" cmpd="sng" algn="ctr">
                <a:solidFill>
                  <a:srgbClr val="BBE0E3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53" name="Group 52"/>
              <p:cNvGrpSpPr/>
              <p:nvPr/>
            </p:nvGrpSpPr>
            <p:grpSpPr>
              <a:xfrm>
                <a:off x="2170082" y="3667742"/>
                <a:ext cx="72008" cy="193305"/>
                <a:chOff x="2170082" y="3717032"/>
                <a:chExt cx="72008" cy="193305"/>
              </a:xfrm>
            </p:grpSpPr>
            <p:sp>
              <p:nvSpPr>
                <p:cNvPr id="62" name="Oval 61"/>
                <p:cNvSpPr/>
                <p:nvPr/>
              </p:nvSpPr>
              <p:spPr>
                <a:xfrm>
                  <a:off x="2170082" y="3717032"/>
                  <a:ext cx="72008" cy="69206"/>
                </a:xfrm>
                <a:prstGeom prst="ellipse">
                  <a:avLst/>
                </a:prstGeom>
                <a:solidFill>
                  <a:srgbClr val="FFFF00"/>
                </a:solidFill>
                <a:ln w="25400" cap="flat" cmpd="sng" algn="ctr">
                  <a:solidFill>
                    <a:srgbClr val="FFFF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Garamond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Oval 62"/>
                <p:cNvSpPr/>
                <p:nvPr/>
              </p:nvSpPr>
              <p:spPr>
                <a:xfrm>
                  <a:off x="2170082" y="3841131"/>
                  <a:ext cx="72008" cy="69206"/>
                </a:xfrm>
                <a:prstGeom prst="ellipse">
                  <a:avLst/>
                </a:prstGeom>
                <a:solidFill>
                  <a:srgbClr val="FFFF00"/>
                </a:solidFill>
                <a:ln w="25400" cap="flat" cmpd="sng" algn="ctr">
                  <a:solidFill>
                    <a:srgbClr val="FFFF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Garamond"/>
                    <a:ea typeface="+mn-ea"/>
                    <a:cs typeface="+mn-cs"/>
                  </a:endParaRPr>
                </a:p>
              </p:txBody>
            </p:sp>
            <p:cxnSp>
              <p:nvCxnSpPr>
                <p:cNvPr id="64" name="Straight Connector 63"/>
                <p:cNvCxnSpPr>
                  <a:stCxn id="62" idx="4"/>
                  <a:endCxn id="63" idx="0"/>
                </p:cNvCxnSpPr>
                <p:nvPr/>
              </p:nvCxnSpPr>
              <p:spPr>
                <a:xfrm>
                  <a:off x="2206086" y="3786238"/>
                  <a:ext cx="0" cy="5489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FFFF00"/>
                  </a:solidFill>
                  <a:prstDash val="solid"/>
                </a:ln>
                <a:effectLst/>
              </p:spPr>
            </p:cxnSp>
          </p:grpSp>
          <p:grpSp>
            <p:nvGrpSpPr>
              <p:cNvPr id="54" name="Group 53"/>
              <p:cNvGrpSpPr/>
              <p:nvPr/>
            </p:nvGrpSpPr>
            <p:grpSpPr>
              <a:xfrm>
                <a:off x="2161320" y="4846227"/>
                <a:ext cx="72008" cy="193305"/>
                <a:chOff x="2170082" y="3717032"/>
                <a:chExt cx="72008" cy="193305"/>
              </a:xfrm>
            </p:grpSpPr>
            <p:sp>
              <p:nvSpPr>
                <p:cNvPr id="59" name="Oval 58"/>
                <p:cNvSpPr/>
                <p:nvPr/>
              </p:nvSpPr>
              <p:spPr>
                <a:xfrm>
                  <a:off x="2170082" y="3717032"/>
                  <a:ext cx="72008" cy="69206"/>
                </a:xfrm>
                <a:prstGeom prst="ellipse">
                  <a:avLst/>
                </a:prstGeom>
                <a:solidFill>
                  <a:srgbClr val="FFFF00"/>
                </a:solidFill>
                <a:ln w="25400" cap="flat" cmpd="sng" algn="ctr">
                  <a:solidFill>
                    <a:srgbClr val="FFFF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Garamond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2170082" y="3841131"/>
                  <a:ext cx="72008" cy="69206"/>
                </a:xfrm>
                <a:prstGeom prst="ellipse">
                  <a:avLst/>
                </a:prstGeom>
                <a:solidFill>
                  <a:srgbClr val="FFFF00"/>
                </a:solidFill>
                <a:ln w="25400" cap="flat" cmpd="sng" algn="ctr">
                  <a:solidFill>
                    <a:srgbClr val="FFFF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Garamond"/>
                    <a:ea typeface="+mn-ea"/>
                    <a:cs typeface="+mn-cs"/>
                  </a:endParaRPr>
                </a:p>
              </p:txBody>
            </p:sp>
            <p:cxnSp>
              <p:nvCxnSpPr>
                <p:cNvPr id="61" name="Straight Connector 60"/>
                <p:cNvCxnSpPr>
                  <a:stCxn id="59" idx="4"/>
                  <a:endCxn id="60" idx="0"/>
                </p:cNvCxnSpPr>
                <p:nvPr/>
              </p:nvCxnSpPr>
              <p:spPr>
                <a:xfrm>
                  <a:off x="2206086" y="3786238"/>
                  <a:ext cx="0" cy="5489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FFFF00"/>
                  </a:solidFill>
                  <a:prstDash val="solid"/>
                </a:ln>
                <a:effectLst/>
              </p:spPr>
            </p:cxnSp>
          </p:grpSp>
          <p:grpSp>
            <p:nvGrpSpPr>
              <p:cNvPr id="55" name="Group 54"/>
              <p:cNvGrpSpPr/>
              <p:nvPr/>
            </p:nvGrpSpPr>
            <p:grpSpPr>
              <a:xfrm>
                <a:off x="2161320" y="4256984"/>
                <a:ext cx="72008" cy="193305"/>
                <a:chOff x="2170082" y="3717032"/>
                <a:chExt cx="72008" cy="193305"/>
              </a:xfrm>
            </p:grpSpPr>
            <p:sp>
              <p:nvSpPr>
                <p:cNvPr id="56" name="Oval 55"/>
                <p:cNvSpPr/>
                <p:nvPr/>
              </p:nvSpPr>
              <p:spPr>
                <a:xfrm>
                  <a:off x="2170082" y="3717032"/>
                  <a:ext cx="72008" cy="69206"/>
                </a:xfrm>
                <a:prstGeom prst="ellipse">
                  <a:avLst/>
                </a:prstGeom>
                <a:solidFill>
                  <a:srgbClr val="FFFF00"/>
                </a:solidFill>
                <a:ln w="25400" cap="flat" cmpd="sng" algn="ctr">
                  <a:solidFill>
                    <a:srgbClr val="FFFF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Garamond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2170082" y="3841131"/>
                  <a:ext cx="72008" cy="69206"/>
                </a:xfrm>
                <a:prstGeom prst="ellipse">
                  <a:avLst/>
                </a:prstGeom>
                <a:solidFill>
                  <a:srgbClr val="FFFF00"/>
                </a:solidFill>
                <a:ln w="25400" cap="flat" cmpd="sng" algn="ctr">
                  <a:solidFill>
                    <a:srgbClr val="FFFF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Garamond"/>
                    <a:ea typeface="+mn-ea"/>
                    <a:cs typeface="+mn-cs"/>
                  </a:endParaRPr>
                </a:p>
              </p:txBody>
            </p:sp>
            <p:cxnSp>
              <p:nvCxnSpPr>
                <p:cNvPr id="58" name="Straight Connector 57"/>
                <p:cNvCxnSpPr>
                  <a:stCxn id="56" idx="4"/>
                  <a:endCxn id="57" idx="0"/>
                </p:cNvCxnSpPr>
                <p:nvPr/>
              </p:nvCxnSpPr>
              <p:spPr>
                <a:xfrm>
                  <a:off x="2206086" y="3786238"/>
                  <a:ext cx="0" cy="5489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FFFF00"/>
                  </a:solidFill>
                  <a:prstDash val="solid"/>
                </a:ln>
                <a:effectLst/>
              </p:spPr>
            </p:cxnSp>
          </p:grpSp>
        </p:grpSp>
        <p:cxnSp>
          <p:nvCxnSpPr>
            <p:cNvPr id="8" name="Straight Connector 7"/>
            <p:cNvCxnSpPr>
              <a:stCxn id="68" idx="3"/>
            </p:cNvCxnSpPr>
            <p:nvPr/>
          </p:nvCxnSpPr>
          <p:spPr>
            <a:xfrm flipV="1">
              <a:off x="1625796" y="5224112"/>
              <a:ext cx="1889827" cy="154606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9" name="Straight Connector 8"/>
            <p:cNvCxnSpPr>
              <a:stCxn id="68" idx="3"/>
              <a:endCxn id="59" idx="2"/>
            </p:cNvCxnSpPr>
            <p:nvPr/>
          </p:nvCxnSpPr>
          <p:spPr>
            <a:xfrm flipV="1">
              <a:off x="1625796" y="5100013"/>
              <a:ext cx="1889827" cy="278705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0" name="Straight Connector 9"/>
            <p:cNvCxnSpPr>
              <a:stCxn id="70" idx="3"/>
              <a:endCxn id="57" idx="2"/>
            </p:cNvCxnSpPr>
            <p:nvPr/>
          </p:nvCxnSpPr>
          <p:spPr>
            <a:xfrm flipV="1">
              <a:off x="1625796" y="4634869"/>
              <a:ext cx="1889827" cy="323915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1" name="Straight Connector 10"/>
            <p:cNvCxnSpPr>
              <a:stCxn id="70" idx="3"/>
              <a:endCxn id="56" idx="2"/>
            </p:cNvCxnSpPr>
            <p:nvPr/>
          </p:nvCxnSpPr>
          <p:spPr>
            <a:xfrm flipV="1">
              <a:off x="1625796" y="4510770"/>
              <a:ext cx="1889827" cy="448014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2" name="Straight Connector 11"/>
            <p:cNvCxnSpPr>
              <a:stCxn id="70" idx="3"/>
            </p:cNvCxnSpPr>
            <p:nvPr/>
          </p:nvCxnSpPr>
          <p:spPr>
            <a:xfrm>
              <a:off x="1625796" y="4958784"/>
              <a:ext cx="1889827" cy="14122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3" name="Straight Connector 12"/>
            <p:cNvCxnSpPr>
              <a:stCxn id="70" idx="3"/>
              <a:endCxn id="60" idx="2"/>
            </p:cNvCxnSpPr>
            <p:nvPr/>
          </p:nvCxnSpPr>
          <p:spPr>
            <a:xfrm>
              <a:off x="1625796" y="4958784"/>
              <a:ext cx="1889827" cy="265328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4" name="Straight Connector 13"/>
            <p:cNvCxnSpPr>
              <a:stCxn id="69" idx="3"/>
            </p:cNvCxnSpPr>
            <p:nvPr/>
          </p:nvCxnSpPr>
          <p:spPr>
            <a:xfrm>
              <a:off x="1631601" y="4202900"/>
              <a:ext cx="1884022" cy="30787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5" name="Straight Connector 14"/>
            <p:cNvCxnSpPr>
              <a:stCxn id="69" idx="3"/>
              <a:endCxn id="57" idx="2"/>
            </p:cNvCxnSpPr>
            <p:nvPr/>
          </p:nvCxnSpPr>
          <p:spPr>
            <a:xfrm>
              <a:off x="1631601" y="4202900"/>
              <a:ext cx="1884022" cy="43196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6" name="Straight Connector 15"/>
            <p:cNvCxnSpPr>
              <a:stCxn id="67" idx="3"/>
              <a:endCxn id="63" idx="2"/>
            </p:cNvCxnSpPr>
            <p:nvPr/>
          </p:nvCxnSpPr>
          <p:spPr>
            <a:xfrm>
              <a:off x="1631601" y="3758968"/>
              <a:ext cx="1892784" cy="28665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7" name="Straight Connector 16"/>
            <p:cNvCxnSpPr>
              <a:stCxn id="67" idx="3"/>
              <a:endCxn id="62" idx="2"/>
            </p:cNvCxnSpPr>
            <p:nvPr/>
          </p:nvCxnSpPr>
          <p:spPr>
            <a:xfrm>
              <a:off x="1631601" y="3758968"/>
              <a:ext cx="1892784" cy="16256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8" name="Straight Connector 17"/>
            <p:cNvCxnSpPr>
              <a:stCxn id="69" idx="3"/>
              <a:endCxn id="63" idx="2"/>
            </p:cNvCxnSpPr>
            <p:nvPr/>
          </p:nvCxnSpPr>
          <p:spPr>
            <a:xfrm flipV="1">
              <a:off x="1631601" y="4045627"/>
              <a:ext cx="1892784" cy="157273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19" name="Straight Connector 18"/>
            <p:cNvCxnSpPr>
              <a:stCxn id="69" idx="3"/>
              <a:endCxn id="62" idx="2"/>
            </p:cNvCxnSpPr>
            <p:nvPr/>
          </p:nvCxnSpPr>
          <p:spPr>
            <a:xfrm flipV="1">
              <a:off x="1631601" y="3921528"/>
              <a:ext cx="1892784" cy="281372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grpSp>
          <p:nvGrpSpPr>
            <p:cNvPr id="20" name="Group 19"/>
            <p:cNvGrpSpPr/>
            <p:nvPr/>
          </p:nvGrpSpPr>
          <p:grpSpPr>
            <a:xfrm>
              <a:off x="7387310" y="3501008"/>
              <a:ext cx="569066" cy="2135669"/>
              <a:chOff x="1921553" y="3281825"/>
              <a:chExt cx="569066" cy="2135669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1921553" y="3281825"/>
                <a:ext cx="569066" cy="2135669"/>
              </a:xfrm>
              <a:prstGeom prst="rect">
                <a:avLst/>
              </a:prstGeom>
              <a:solidFill>
                <a:srgbClr val="BBE0E3"/>
              </a:solidFill>
              <a:ln w="25400" cap="flat" cmpd="sng" algn="ctr">
                <a:solidFill>
                  <a:srgbClr val="BBE0E3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40" name="Group 39"/>
              <p:cNvGrpSpPr/>
              <p:nvPr/>
            </p:nvGrpSpPr>
            <p:grpSpPr>
              <a:xfrm>
                <a:off x="2170082" y="3667742"/>
                <a:ext cx="72008" cy="193305"/>
                <a:chOff x="2170082" y="3717032"/>
                <a:chExt cx="72008" cy="193305"/>
              </a:xfrm>
            </p:grpSpPr>
            <p:sp>
              <p:nvSpPr>
                <p:cNvPr id="49" name="Oval 48"/>
                <p:cNvSpPr/>
                <p:nvPr/>
              </p:nvSpPr>
              <p:spPr>
                <a:xfrm>
                  <a:off x="2170082" y="3717032"/>
                  <a:ext cx="72008" cy="69206"/>
                </a:xfrm>
                <a:prstGeom prst="ellipse">
                  <a:avLst/>
                </a:prstGeom>
                <a:solidFill>
                  <a:srgbClr val="FFFF00"/>
                </a:solidFill>
                <a:ln w="25400" cap="flat" cmpd="sng" algn="ctr">
                  <a:solidFill>
                    <a:srgbClr val="FFFF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Garamond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2170082" y="3841131"/>
                  <a:ext cx="72008" cy="69206"/>
                </a:xfrm>
                <a:prstGeom prst="ellipse">
                  <a:avLst/>
                </a:prstGeom>
                <a:solidFill>
                  <a:srgbClr val="FFFF00"/>
                </a:solidFill>
                <a:ln w="25400" cap="flat" cmpd="sng" algn="ctr">
                  <a:solidFill>
                    <a:srgbClr val="FFFF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Garamond"/>
                    <a:ea typeface="+mn-ea"/>
                    <a:cs typeface="+mn-cs"/>
                  </a:endParaRPr>
                </a:p>
              </p:txBody>
            </p:sp>
            <p:cxnSp>
              <p:nvCxnSpPr>
                <p:cNvPr id="51" name="Straight Connector 50"/>
                <p:cNvCxnSpPr>
                  <a:stCxn id="49" idx="4"/>
                  <a:endCxn id="50" idx="0"/>
                </p:cNvCxnSpPr>
                <p:nvPr/>
              </p:nvCxnSpPr>
              <p:spPr>
                <a:xfrm>
                  <a:off x="2206086" y="3786238"/>
                  <a:ext cx="0" cy="5489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FFFF00"/>
                  </a:solidFill>
                  <a:prstDash val="solid"/>
                </a:ln>
                <a:effectLst/>
              </p:spPr>
            </p:cxnSp>
          </p:grpSp>
          <p:grpSp>
            <p:nvGrpSpPr>
              <p:cNvPr id="41" name="Group 40"/>
              <p:cNvGrpSpPr/>
              <p:nvPr/>
            </p:nvGrpSpPr>
            <p:grpSpPr>
              <a:xfrm>
                <a:off x="2161320" y="4846227"/>
                <a:ext cx="72008" cy="193305"/>
                <a:chOff x="2170082" y="3717032"/>
                <a:chExt cx="72008" cy="193305"/>
              </a:xfrm>
            </p:grpSpPr>
            <p:sp>
              <p:nvSpPr>
                <p:cNvPr id="46" name="Oval 45"/>
                <p:cNvSpPr/>
                <p:nvPr/>
              </p:nvSpPr>
              <p:spPr>
                <a:xfrm>
                  <a:off x="2170082" y="3717032"/>
                  <a:ext cx="72008" cy="69206"/>
                </a:xfrm>
                <a:prstGeom prst="ellipse">
                  <a:avLst/>
                </a:prstGeom>
                <a:solidFill>
                  <a:srgbClr val="FFFF00"/>
                </a:solidFill>
                <a:ln w="25400" cap="flat" cmpd="sng" algn="ctr">
                  <a:solidFill>
                    <a:srgbClr val="FFFF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Garamond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2170082" y="3841131"/>
                  <a:ext cx="72008" cy="69206"/>
                </a:xfrm>
                <a:prstGeom prst="ellipse">
                  <a:avLst/>
                </a:prstGeom>
                <a:solidFill>
                  <a:srgbClr val="FFFF00"/>
                </a:solidFill>
                <a:ln w="25400" cap="flat" cmpd="sng" algn="ctr">
                  <a:solidFill>
                    <a:srgbClr val="FFFF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Garamond"/>
                    <a:ea typeface="+mn-ea"/>
                    <a:cs typeface="+mn-cs"/>
                  </a:endParaRPr>
                </a:p>
              </p:txBody>
            </p:sp>
            <p:cxnSp>
              <p:nvCxnSpPr>
                <p:cNvPr id="48" name="Straight Connector 47"/>
                <p:cNvCxnSpPr>
                  <a:stCxn id="46" idx="4"/>
                  <a:endCxn id="47" idx="0"/>
                </p:cNvCxnSpPr>
                <p:nvPr/>
              </p:nvCxnSpPr>
              <p:spPr>
                <a:xfrm>
                  <a:off x="2206086" y="3786238"/>
                  <a:ext cx="0" cy="5489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FFFF00"/>
                  </a:solidFill>
                  <a:prstDash val="solid"/>
                </a:ln>
                <a:effectLst/>
              </p:spPr>
            </p:cxnSp>
          </p:grpSp>
          <p:grpSp>
            <p:nvGrpSpPr>
              <p:cNvPr id="42" name="Group 41"/>
              <p:cNvGrpSpPr/>
              <p:nvPr/>
            </p:nvGrpSpPr>
            <p:grpSpPr>
              <a:xfrm>
                <a:off x="2161320" y="4256984"/>
                <a:ext cx="72008" cy="193305"/>
                <a:chOff x="2170082" y="3717032"/>
                <a:chExt cx="72008" cy="193305"/>
              </a:xfrm>
            </p:grpSpPr>
            <p:sp>
              <p:nvSpPr>
                <p:cNvPr id="43" name="Oval 42"/>
                <p:cNvSpPr/>
                <p:nvPr/>
              </p:nvSpPr>
              <p:spPr>
                <a:xfrm>
                  <a:off x="2170082" y="3717032"/>
                  <a:ext cx="72008" cy="69206"/>
                </a:xfrm>
                <a:prstGeom prst="ellipse">
                  <a:avLst/>
                </a:prstGeom>
                <a:solidFill>
                  <a:srgbClr val="FFFF00"/>
                </a:solidFill>
                <a:ln w="25400" cap="flat" cmpd="sng" algn="ctr">
                  <a:solidFill>
                    <a:srgbClr val="FFFF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Garamond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2170082" y="3841131"/>
                  <a:ext cx="72008" cy="69206"/>
                </a:xfrm>
                <a:prstGeom prst="ellipse">
                  <a:avLst/>
                </a:prstGeom>
                <a:solidFill>
                  <a:srgbClr val="FFFF00"/>
                </a:solidFill>
                <a:ln w="25400" cap="flat" cmpd="sng" algn="ctr">
                  <a:solidFill>
                    <a:srgbClr val="FFFF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Garamond"/>
                    <a:ea typeface="+mn-ea"/>
                    <a:cs typeface="+mn-cs"/>
                  </a:endParaRPr>
                </a:p>
              </p:txBody>
            </p:sp>
            <p:cxnSp>
              <p:nvCxnSpPr>
                <p:cNvPr id="45" name="Straight Connector 44"/>
                <p:cNvCxnSpPr>
                  <a:stCxn id="43" idx="4"/>
                  <a:endCxn id="44" idx="0"/>
                </p:cNvCxnSpPr>
                <p:nvPr/>
              </p:nvCxnSpPr>
              <p:spPr>
                <a:xfrm>
                  <a:off x="2206086" y="3786238"/>
                  <a:ext cx="0" cy="5489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FFFF00"/>
                  </a:solidFill>
                  <a:prstDash val="solid"/>
                </a:ln>
                <a:effectLst/>
              </p:spPr>
            </p:cxnSp>
          </p:grpSp>
        </p:grpSp>
        <p:sp>
          <p:nvSpPr>
            <p:cNvPr id="21" name="Right Arrow 20"/>
            <p:cNvSpPr/>
            <p:nvPr/>
          </p:nvSpPr>
          <p:spPr>
            <a:xfrm>
              <a:off x="4199198" y="4447525"/>
              <a:ext cx="504056" cy="250588"/>
            </a:xfrm>
            <a:prstGeom prst="rightArrow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aramond"/>
                <a:ea typeface="+mn-ea"/>
                <a:cs typeface="+mn-cs"/>
              </a:endParaRPr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6588224" y="4443548"/>
              <a:ext cx="504056" cy="250588"/>
            </a:xfrm>
            <a:prstGeom prst="rightArrow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Garamond"/>
                <a:ea typeface="+mn-ea"/>
                <a:cs typeface="+mn-cs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flipV="1">
              <a:off x="4932040" y="4568842"/>
              <a:ext cx="1440160" cy="3978"/>
            </a:xfrm>
            <a:prstGeom prst="line">
              <a:avLst/>
            </a:prstGeom>
            <a:noFill/>
            <a:ln w="38100" cap="rnd" cmpd="sng" algn="ctr">
              <a:solidFill>
                <a:srgbClr val="C0504D"/>
              </a:solidFill>
              <a:prstDash val="sysDash"/>
            </a:ln>
            <a:effectLst/>
          </p:spPr>
        </p:cxnSp>
        <p:cxnSp>
          <p:nvCxnSpPr>
            <p:cNvPr id="24" name="Straight Connector 23"/>
            <p:cNvCxnSpPr>
              <a:stCxn id="68" idx="3"/>
              <a:endCxn id="47" idx="2"/>
            </p:cNvCxnSpPr>
            <p:nvPr/>
          </p:nvCxnSpPr>
          <p:spPr>
            <a:xfrm flipV="1">
              <a:off x="1625796" y="5224112"/>
              <a:ext cx="6001281" cy="154606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5" name="Straight Connector 24"/>
            <p:cNvCxnSpPr>
              <a:stCxn id="68" idx="3"/>
              <a:endCxn id="46" idx="2"/>
            </p:cNvCxnSpPr>
            <p:nvPr/>
          </p:nvCxnSpPr>
          <p:spPr>
            <a:xfrm flipV="1">
              <a:off x="1625796" y="5100013"/>
              <a:ext cx="6001281" cy="278705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6" name="Straight Connector 25"/>
            <p:cNvCxnSpPr>
              <a:endCxn id="44" idx="2"/>
            </p:cNvCxnSpPr>
            <p:nvPr/>
          </p:nvCxnSpPr>
          <p:spPr>
            <a:xfrm flipV="1">
              <a:off x="1631601" y="4634869"/>
              <a:ext cx="5995476" cy="756897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7" name="Straight Connector 26"/>
            <p:cNvCxnSpPr>
              <a:stCxn id="68" idx="3"/>
              <a:endCxn id="43" idx="2"/>
            </p:cNvCxnSpPr>
            <p:nvPr/>
          </p:nvCxnSpPr>
          <p:spPr>
            <a:xfrm flipV="1">
              <a:off x="1625796" y="4510770"/>
              <a:ext cx="6001281" cy="867948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8" name="Straight Connector 27"/>
            <p:cNvCxnSpPr>
              <a:stCxn id="70" idx="3"/>
              <a:endCxn id="44" idx="2"/>
            </p:cNvCxnSpPr>
            <p:nvPr/>
          </p:nvCxnSpPr>
          <p:spPr>
            <a:xfrm flipV="1">
              <a:off x="1625796" y="4634869"/>
              <a:ext cx="6001281" cy="323915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9" name="Straight Connector 28"/>
            <p:cNvCxnSpPr>
              <a:stCxn id="70" idx="3"/>
              <a:endCxn id="43" idx="2"/>
            </p:cNvCxnSpPr>
            <p:nvPr/>
          </p:nvCxnSpPr>
          <p:spPr>
            <a:xfrm flipV="1">
              <a:off x="1625796" y="4510770"/>
              <a:ext cx="6001281" cy="448014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30" name="Straight Connector 29"/>
            <p:cNvCxnSpPr>
              <a:stCxn id="69" idx="3"/>
              <a:endCxn id="44" idx="2"/>
            </p:cNvCxnSpPr>
            <p:nvPr/>
          </p:nvCxnSpPr>
          <p:spPr>
            <a:xfrm>
              <a:off x="1631601" y="4202900"/>
              <a:ext cx="5995476" cy="43196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31" name="Straight Connector 30"/>
            <p:cNvCxnSpPr>
              <a:stCxn id="69" idx="3"/>
              <a:endCxn id="43" idx="2"/>
            </p:cNvCxnSpPr>
            <p:nvPr/>
          </p:nvCxnSpPr>
          <p:spPr>
            <a:xfrm>
              <a:off x="1631601" y="4202900"/>
              <a:ext cx="5995476" cy="30787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33" name="Straight Connector 32"/>
            <p:cNvCxnSpPr>
              <a:stCxn id="69" idx="3"/>
              <a:endCxn id="50" idx="2"/>
            </p:cNvCxnSpPr>
            <p:nvPr/>
          </p:nvCxnSpPr>
          <p:spPr>
            <a:xfrm flipV="1">
              <a:off x="1631601" y="4045627"/>
              <a:ext cx="6004238" cy="157273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34" name="Straight Connector 33"/>
            <p:cNvCxnSpPr>
              <a:endCxn id="49" idx="2"/>
            </p:cNvCxnSpPr>
            <p:nvPr/>
          </p:nvCxnSpPr>
          <p:spPr>
            <a:xfrm flipV="1">
              <a:off x="1631601" y="3921528"/>
              <a:ext cx="6004238" cy="281372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35" name="Straight Connector 34"/>
            <p:cNvCxnSpPr>
              <a:stCxn id="67" idx="3"/>
              <a:endCxn id="50" idx="2"/>
            </p:cNvCxnSpPr>
            <p:nvPr/>
          </p:nvCxnSpPr>
          <p:spPr>
            <a:xfrm>
              <a:off x="1631601" y="3758968"/>
              <a:ext cx="6004238" cy="28665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36" name="Straight Connector 35"/>
            <p:cNvCxnSpPr>
              <a:stCxn id="67" idx="3"/>
            </p:cNvCxnSpPr>
            <p:nvPr/>
          </p:nvCxnSpPr>
          <p:spPr>
            <a:xfrm>
              <a:off x="1631601" y="3758968"/>
              <a:ext cx="5995476" cy="162560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37" name="Straight Connector 36"/>
            <p:cNvCxnSpPr>
              <a:stCxn id="70" idx="3"/>
              <a:endCxn id="47" idx="2"/>
            </p:cNvCxnSpPr>
            <p:nvPr/>
          </p:nvCxnSpPr>
          <p:spPr>
            <a:xfrm>
              <a:off x="1625796" y="4958784"/>
              <a:ext cx="6001281" cy="265328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38" name="Straight Connector 37"/>
            <p:cNvCxnSpPr>
              <a:stCxn id="70" idx="3"/>
              <a:endCxn id="46" idx="2"/>
            </p:cNvCxnSpPr>
            <p:nvPr/>
          </p:nvCxnSpPr>
          <p:spPr>
            <a:xfrm>
              <a:off x="1625796" y="4958784"/>
              <a:ext cx="6001281" cy="141229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sp>
        <p:nvSpPr>
          <p:cNvPr id="72" name="Text Box 32"/>
          <p:cNvSpPr txBox="1">
            <a:spLocks noChangeArrowheads="1"/>
          </p:cNvSpPr>
          <p:nvPr/>
        </p:nvSpPr>
        <p:spPr bwMode="auto">
          <a:xfrm>
            <a:off x="1872341" y="66778"/>
            <a:ext cx="6382817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800" b="1" i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Validation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b="1" i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Outlook</a:t>
            </a:r>
            <a:endParaRPr lang="en-GB" sz="2400" b="1" i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333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mp:transition xmlns:mp="http://schemas.microsoft.com/office/mac/powerpoint/2008/main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00702" y="6104837"/>
            <a:ext cx="732741" cy="476250"/>
          </a:xfrm>
        </p:spPr>
        <p:txBody>
          <a:bodyPr/>
          <a:lstStyle/>
          <a:p>
            <a:pPr>
              <a:defRPr/>
            </a:pPr>
            <a:fld id="{3F85B7B9-F1B6-4177-A0A9-707D5F404E3F}" type="slidenum">
              <a:rPr lang="pl-PL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340768"/>
            <a:ext cx="8229600" cy="24348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ts val="650"/>
              </a:spcBef>
              <a:buClr>
                <a:schemeClr val="bg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ysClr val="window" lastClr="FFFFF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Basically the same layout as in the reference measurements but with 7 plates like in the final extension of HIE-ISOLDE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ysClr val="window" lastClr="FFFFF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To improve redundancy and add additional robustness, the outer BCAMS were elevated to see more than one BCAM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ysClr val="window" lastClr="FFFFF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Overlap adds 128 observations, a rise from 228 to 356 for the same number of 42 unknowns</a:t>
            </a:r>
          </a:p>
        </p:txBody>
      </p:sp>
      <p:pic>
        <p:nvPicPr>
          <p:cNvPr id="8" name="Picture 2" descr="G:\Support\SurveyingEng\Photogrm\Work\ISOLDE\HIE-ISOLDE\Master_Sebastian_Waniorek\old\overlap-scheme.svg.e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032512"/>
            <a:ext cx="7488833" cy="69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G:\Support\SurveyingEng\Photogrm\Work\ISOLDE\HIE-ISOLDE\Master_Sebastian_Waniorek\old\dist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958" y="3319750"/>
            <a:ext cx="1923810" cy="160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62000" y="4987634"/>
            <a:ext cx="889000" cy="969819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7417939" y="4988268"/>
            <a:ext cx="1027546" cy="969819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4" name="Connecteur droit 13"/>
          <p:cNvCxnSpPr/>
          <p:nvPr/>
        </p:nvCxnSpPr>
        <p:spPr>
          <a:xfrm flipV="1">
            <a:off x="1662545" y="5957460"/>
            <a:ext cx="5726537" cy="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 txBox="1">
            <a:spLocks/>
          </p:cNvSpPr>
          <p:nvPr/>
        </p:nvSpPr>
        <p:spPr>
          <a:xfrm>
            <a:off x="1738747" y="5954363"/>
            <a:ext cx="5650335" cy="384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50"/>
              </a:spcBef>
              <a:buClr>
                <a:schemeClr val="bg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ysClr val="window" lastClr="FFFFF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Table 0 and 6 </a:t>
            </a:r>
            <a:r>
              <a:rPr kumimoji="0" lang="de-D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fixed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Calibri" pitchFamily="34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046014" y="5619546"/>
            <a:ext cx="350985" cy="492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50"/>
              </a:spcBef>
              <a:buClr>
                <a:schemeClr val="bg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ysClr val="window" lastClr="FFFFFF"/>
              </a:buClr>
              <a:buSz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Calibri" pitchFamily="34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2145142" y="5610308"/>
            <a:ext cx="350985" cy="492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50"/>
              </a:spcBef>
              <a:buClr>
                <a:schemeClr val="bg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ysClr val="window" lastClr="FFFFFF"/>
              </a:buClr>
              <a:buSz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Calibri" pitchFamily="34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3278905" y="5624163"/>
            <a:ext cx="350985" cy="492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50"/>
              </a:spcBef>
              <a:buClr>
                <a:schemeClr val="bg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ysClr val="window" lastClr="FFFFFF"/>
              </a:buClr>
              <a:buSz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Calibri" pitchFamily="34" charset="0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4401123" y="5614926"/>
            <a:ext cx="350985" cy="492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50"/>
              </a:spcBef>
              <a:buClr>
                <a:schemeClr val="bg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ysClr val="window" lastClr="FFFFFF"/>
              </a:buClr>
              <a:buSz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Calibri" pitchFamily="34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5511795" y="5617236"/>
            <a:ext cx="350985" cy="492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50"/>
              </a:spcBef>
              <a:buClr>
                <a:schemeClr val="bg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ysClr val="window" lastClr="FFFFFF"/>
              </a:buClr>
              <a:buSz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Calibri" pitchFamily="34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6610910" y="5619544"/>
            <a:ext cx="350985" cy="492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50"/>
              </a:spcBef>
              <a:buClr>
                <a:schemeClr val="bg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ysClr val="window" lastClr="FFFFFF"/>
              </a:buClr>
              <a:buSz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</a:rPr>
              <a:t>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Calibri" pitchFamily="34" charset="0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7756220" y="5621852"/>
            <a:ext cx="350985" cy="492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50"/>
              </a:spcBef>
              <a:buClr>
                <a:schemeClr val="bg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ysClr val="window" lastClr="FFFFFF"/>
              </a:buClr>
              <a:buSzTx/>
              <a:buNone/>
              <a:tabLst/>
              <a:defRPr/>
            </a:pPr>
            <a:r>
              <a:rPr lang="de-DE" sz="1800" dirty="0">
                <a:solidFill>
                  <a:sysClr val="windowText" lastClr="000000"/>
                </a:solidFill>
                <a:latin typeface="+mj-lt"/>
              </a:rPr>
              <a:t>6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7503" y="3612604"/>
            <a:ext cx="541527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650"/>
              </a:spcBef>
              <a:buClr>
                <a:sysClr val="window" lastClr="FFFFFF"/>
              </a:buClr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ysClr val="windowText" lastClr="000000"/>
                </a:solidFill>
                <a:cs typeface="Calibri" pitchFamily="34" charset="0"/>
              </a:rPr>
              <a:t>Image Coordinates were calculated from </a:t>
            </a:r>
            <a:r>
              <a:rPr lang="en-US" sz="2200" dirty="0" smtClean="0">
                <a:solidFill>
                  <a:sysClr val="windowText" lastClr="000000"/>
                </a:solidFill>
                <a:cs typeface="Calibri" pitchFamily="34" charset="0"/>
              </a:rPr>
              <a:t>the </a:t>
            </a:r>
            <a:r>
              <a:rPr lang="en-US" sz="2200" dirty="0">
                <a:solidFill>
                  <a:sysClr val="windowText" lastClr="000000"/>
                </a:solidFill>
                <a:cs typeface="Calibri" pitchFamily="34" charset="0"/>
              </a:rPr>
              <a:t>positions and randomized by 1.5 micron</a:t>
            </a:r>
          </a:p>
        </p:txBody>
      </p:sp>
      <p:sp>
        <p:nvSpPr>
          <p:cNvPr id="26" name="Text Box 32"/>
          <p:cNvSpPr txBox="1">
            <a:spLocks noChangeArrowheads="1"/>
          </p:cNvSpPr>
          <p:nvPr/>
        </p:nvSpPr>
        <p:spPr bwMode="auto">
          <a:xfrm>
            <a:off x="1872341" y="66778"/>
            <a:ext cx="6382817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800" b="1" i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Simulation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b="1" i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Setup</a:t>
            </a:r>
            <a:endParaRPr lang="en-GB" sz="2400" b="1" i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070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mp:transition xmlns:mp="http://schemas.microsoft.com/office/mac/powerpoint/2008/main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00702" y="6104837"/>
            <a:ext cx="732741" cy="476250"/>
          </a:xfrm>
        </p:spPr>
        <p:txBody>
          <a:bodyPr/>
          <a:lstStyle/>
          <a:p>
            <a:pPr>
              <a:defRPr/>
            </a:pPr>
            <a:fld id="{3F85B7B9-F1B6-4177-A0A9-707D5F404E3F}" type="slidenum">
              <a:rPr lang="pl-PL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pl-PL" dirty="0">
              <a:solidFill>
                <a:srgbClr val="00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17487"/>
              </p:ext>
            </p:extLst>
          </p:nvPr>
        </p:nvGraphicFramePr>
        <p:xfrm>
          <a:off x="589916" y="4237620"/>
          <a:ext cx="4385083" cy="1564910"/>
        </p:xfrm>
        <a:graphic>
          <a:graphicData uri="http://schemas.openxmlformats.org/drawingml/2006/table">
            <a:tbl>
              <a:tblPr/>
              <a:tblGrid>
                <a:gridCol w="815157"/>
                <a:gridCol w="646538"/>
                <a:gridCol w="730847"/>
                <a:gridCol w="730847"/>
                <a:gridCol w="730847"/>
                <a:gridCol w="730847"/>
              </a:tblGrid>
              <a:tr h="2180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l" rtl="0" fontAlgn="b"/>
                      <a:r>
                        <a:rPr lang="el-GR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Σ</a:t>
                      </a:r>
                      <a:r>
                        <a:rPr lang="el-GR" sz="1200" u="none" strike="noStrike" baseline="-25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el-GR" sz="1200" u="none" strike="noStrike" baseline="30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l-GR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=0.0117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l" rtl="0" fontAlgn="b"/>
                      <a:r>
                        <a:rPr lang="el-GR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σ</a:t>
                      </a:r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ty [</a:t>
                      </a:r>
                      <a:r>
                        <a:rPr lang="el-GR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μ</a:t>
                      </a:r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m]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l" rtl="0" fontAlgn="b"/>
                      <a:r>
                        <a:rPr lang="el-GR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σ</a:t>
                      </a:r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tz [</a:t>
                      </a:r>
                      <a:r>
                        <a:rPr lang="el-GR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μ</a:t>
                      </a:r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m]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l" rtl="0" fontAlgn="b"/>
                      <a:r>
                        <a:rPr lang="el-GR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σ</a:t>
                      </a:r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rx [</a:t>
                      </a:r>
                      <a:r>
                        <a:rPr lang="el-GR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μ</a:t>
                      </a:r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rad]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l" rtl="0" fontAlgn="b"/>
                      <a:r>
                        <a:rPr lang="el-GR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σ</a:t>
                      </a:r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ry [</a:t>
                      </a:r>
                      <a:r>
                        <a:rPr lang="el-GR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μ</a:t>
                      </a:r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rad]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l" rtl="0" fontAlgn="b"/>
                      <a:r>
                        <a:rPr lang="el-GR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σ</a:t>
                      </a:r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rz [</a:t>
                      </a:r>
                      <a:r>
                        <a:rPr lang="el-GR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μ</a:t>
                      </a:r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rad]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12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 rtl="0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 rtl="0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0.49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 rtl="0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0.53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 rtl="0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1.54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 rtl="0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3.51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 rtl="0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12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 rtl="0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 rtl="0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9.19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 rtl="0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10.72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 rtl="0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34.5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 rtl="0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4.16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 rtl="0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3.78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12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 rtl="0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 rtl="0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12.72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 rtl="0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15.38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 rtl="0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38.2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 rtl="0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3.59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 rtl="0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3.39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12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 rtl="0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 rtl="0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13.67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 rtl="0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16.87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 rtl="0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38.02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 rtl="0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2.82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 rtl="0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2.69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12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 rtl="0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 rtl="0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12.73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 rtl="0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15.6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 rtl="0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38.27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 rtl="0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3.56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 rtl="0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3.39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12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 rtl="0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 rtl="0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9.21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 rtl="0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11.01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 rtl="0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34.54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 rtl="0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4.18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 rtl="0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3.78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612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 rtl="0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 rtl="0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0.9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 rtl="0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1.07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 rtl="0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3.18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 rtl="0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3.93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aramond"/>
                        </a:defRPr>
                      </a:lvl9pPr>
                    </a:lstStyle>
                    <a:p>
                      <a:pPr algn="r" rtl="0" fontAlgn="b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04" y="1352599"/>
            <a:ext cx="7128792" cy="276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ouble flèche horizontale 6"/>
          <p:cNvSpPr/>
          <p:nvPr/>
        </p:nvSpPr>
        <p:spPr>
          <a:xfrm rot="5400000">
            <a:off x="1724070" y="2509160"/>
            <a:ext cx="1408544" cy="154047"/>
          </a:xfrm>
          <a:prstGeom prst="leftRightArrow">
            <a:avLst/>
          </a:prstGeom>
          <a:solidFill>
            <a:srgbClr val="FF0000">
              <a:alpha val="47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Box 24"/>
          <p:cNvSpPr txBox="1"/>
          <p:nvPr/>
        </p:nvSpPr>
        <p:spPr>
          <a:xfrm rot="16200000">
            <a:off x="1334119" y="2472268"/>
            <a:ext cx="1611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600" b="1" dirty="0" smtClean="0">
                <a:solidFill>
                  <a:srgbClr val="FF0000"/>
                </a:solidFill>
              </a:rPr>
              <a:t>20 microns</a:t>
            </a: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756572" y="4306088"/>
            <a:ext cx="2971800" cy="133777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ts val="650"/>
              </a:spcBef>
              <a:buClr>
                <a:schemeClr val="bg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ysClr val="window" lastClr="FFFFFF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+mj-lt"/>
                <a:sym typeface="Wingdings"/>
              </a:rPr>
              <a:t>Overlapping improves the results by a factor 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ysClr val="window" lastClr="FFFFF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  <a:sym typeface="Wingdings"/>
              </a:rPr>
              <a:t>Still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  <a:sym typeface="Wingdings"/>
              </a:rPr>
              <a:t> some error budget for the reconstruction of the targets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Calibri" pitchFamily="34" charset="0"/>
                <a:sym typeface="Wingdings"/>
              </a:rPr>
              <a:t>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Calibri" pitchFamily="34" charset="0"/>
            </a:endParaRPr>
          </a:p>
        </p:txBody>
      </p:sp>
      <p:sp>
        <p:nvSpPr>
          <p:cNvPr id="10" name="Text Box 32"/>
          <p:cNvSpPr txBox="1">
            <a:spLocks noChangeArrowheads="1"/>
          </p:cNvSpPr>
          <p:nvPr/>
        </p:nvSpPr>
        <p:spPr bwMode="auto">
          <a:xfrm>
            <a:off x="1872341" y="66778"/>
            <a:ext cx="6382817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800" b="1" i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Simulation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b="1" i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endParaRPr lang="en-GB" sz="2400" b="1" i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426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mp:transition xmlns:mp="http://schemas.microsoft.com/office/mac/powerpoint/2008/main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Text Box 32"/>
          <p:cNvSpPr txBox="1">
            <a:spLocks noChangeArrowheads="1"/>
          </p:cNvSpPr>
          <p:nvPr/>
        </p:nvSpPr>
        <p:spPr bwMode="auto">
          <a:xfrm>
            <a:off x="1872342" y="229010"/>
            <a:ext cx="63828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800" b="1" i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en-GB" sz="2800" b="1" i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00702" y="6104837"/>
            <a:ext cx="732741" cy="476250"/>
          </a:xfrm>
        </p:spPr>
        <p:txBody>
          <a:bodyPr/>
          <a:lstStyle/>
          <a:p>
            <a:pPr>
              <a:defRPr/>
            </a:pPr>
            <a:fld id="{3F85B7B9-F1B6-4177-A0A9-707D5F404E3F}" type="slidenum">
              <a:rPr lang="pl-PL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150267"/>
            <a:ext cx="8229600" cy="5250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50"/>
              </a:spcBef>
              <a:buClr>
                <a:schemeClr val="bg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ysClr val="window" lastClr="FFFFFF"/>
              </a:buClr>
              <a:buNone/>
              <a:defRPr/>
            </a:pPr>
            <a:r>
              <a:rPr lang="en-US" b="1" dirty="0" smtClean="0">
                <a:solidFill>
                  <a:sysClr val="windowText" lastClr="000000"/>
                </a:solidFill>
              </a:rPr>
              <a:t>Conclusions: </a:t>
            </a:r>
            <a:endParaRPr lang="en-US" b="1" dirty="0">
              <a:solidFill>
                <a:sysClr val="windowText" lastClr="000000"/>
              </a:solidFill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ysClr val="window" lastClr="FFFFFF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solidFill>
                  <a:sysClr val="windowText" lastClr="000000"/>
                </a:solidFill>
              </a:rPr>
              <a:t>Validation of the theoretical model and software implementation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ysClr val="window" lastClr="FFFFF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Promising simulations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ysClr val="window" lastClr="FFFFFF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solidFill>
                  <a:sysClr val="windowText" lastClr="000000"/>
                </a:solidFill>
              </a:rPr>
              <a:t>Development well advanced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ysClr val="window" lastClr="FFFFFF"/>
              </a:buClr>
              <a:buSzTx/>
              <a:buNone/>
              <a:tabLst/>
              <a:defRPr/>
            </a:pPr>
            <a:endParaRPr kumimoji="0" lang="en-US" sz="2200" b="0" i="0" u="none" strike="noStrike" kern="1200" cap="none" spc="0" normalizeH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ysClr val="window" lastClr="FFFFFF"/>
              </a:buClr>
              <a:buSzTx/>
              <a:buNone/>
              <a:tabLst/>
              <a:defRPr/>
            </a:pPr>
            <a:endParaRPr kumimoji="0" lang="en-US" sz="2200" b="0" i="0" u="none" strike="noStrike" kern="1200" cap="none" spc="0" normalizeH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ysClr val="window" lastClr="FFFFFF"/>
              </a:buClr>
              <a:buSzTx/>
              <a:buNone/>
              <a:tabLst/>
              <a:defRPr/>
            </a:pPr>
            <a:r>
              <a:rPr lang="en-US" b="1" dirty="0" smtClean="0">
                <a:solidFill>
                  <a:sysClr val="windowText" lastClr="000000"/>
                </a:solidFill>
              </a:rPr>
              <a:t>But still work to do: </a:t>
            </a:r>
          </a:p>
          <a:p>
            <a:pPr lvl="0" algn="just">
              <a:buClr>
                <a:sysClr val="window" lastClr="FFFFFF"/>
              </a:buClr>
              <a:defRPr/>
            </a:pPr>
            <a:r>
              <a:rPr lang="en-US" sz="2000" dirty="0" smtClean="0">
                <a:solidFill>
                  <a:sysClr val="windowText" lastClr="000000"/>
                </a:solidFill>
              </a:rPr>
              <a:t>Analysis </a:t>
            </a:r>
            <a:r>
              <a:rPr lang="en-US" sz="2000" dirty="0">
                <a:solidFill>
                  <a:sysClr val="windowText" lastClr="000000"/>
                </a:solidFill>
              </a:rPr>
              <a:t>of the second set of measurement on the test bench</a:t>
            </a:r>
          </a:p>
          <a:p>
            <a:pPr algn="just">
              <a:buClr>
                <a:sysClr val="window" lastClr="FFFFFF"/>
              </a:buClr>
              <a:defRPr/>
            </a:pPr>
            <a:r>
              <a:rPr lang="en-US" sz="2000" dirty="0" smtClean="0">
                <a:solidFill>
                  <a:sysClr val="windowText" lastClr="000000"/>
                </a:solidFill>
              </a:rPr>
              <a:t>New </a:t>
            </a:r>
            <a:r>
              <a:rPr lang="en-US" sz="2000" dirty="0">
                <a:solidFill>
                  <a:sysClr val="windowText" lastClr="000000"/>
                </a:solidFill>
              </a:rPr>
              <a:t>features on the </a:t>
            </a:r>
            <a:r>
              <a:rPr lang="en-US" sz="2000" dirty="0" smtClean="0">
                <a:solidFill>
                  <a:sysClr val="windowText" lastClr="000000"/>
                </a:solidFill>
              </a:rPr>
              <a:t>software (Target reconstruction, Viewport </a:t>
            </a:r>
            <a:r>
              <a:rPr lang="en-US" sz="2000" dirty="0">
                <a:solidFill>
                  <a:sysClr val="windowText" lastClr="000000"/>
                </a:solidFill>
              </a:rPr>
              <a:t>and double-viewport </a:t>
            </a:r>
            <a:r>
              <a:rPr lang="en-US" sz="2000" dirty="0" smtClean="0">
                <a:solidFill>
                  <a:sysClr val="windowText" lastClr="000000"/>
                </a:solidFill>
              </a:rPr>
              <a:t>correction, Image analysis, thermal expansion…)</a:t>
            </a:r>
          </a:p>
          <a:p>
            <a:pPr algn="just">
              <a:buClr>
                <a:sysClr val="window" lastClr="FFFFFF"/>
              </a:buClr>
              <a:defRPr/>
            </a:pPr>
            <a:r>
              <a:rPr lang="en-US" sz="2000" dirty="0" smtClean="0">
                <a:solidFill>
                  <a:sysClr val="windowText" lastClr="000000"/>
                </a:solidFill>
              </a:rPr>
              <a:t>Extended </a:t>
            </a:r>
            <a:r>
              <a:rPr lang="en-US" sz="2000" dirty="0">
                <a:solidFill>
                  <a:sysClr val="windowText" lastClr="000000"/>
                </a:solidFill>
              </a:rPr>
              <a:t>test </a:t>
            </a:r>
            <a:r>
              <a:rPr lang="en-US" sz="2000" dirty="0" smtClean="0">
                <a:solidFill>
                  <a:sysClr val="windowText" lastClr="000000"/>
                </a:solidFill>
              </a:rPr>
              <a:t>bench</a:t>
            </a:r>
          </a:p>
          <a:p>
            <a:pPr>
              <a:buClr>
                <a:sysClr val="window" lastClr="FFFFFF"/>
              </a:buClr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35606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mp:transition xmlns:mp="http://schemas.microsoft.com/office/mac/powerpoint/2008/main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00702" y="6104837"/>
            <a:ext cx="732741" cy="476250"/>
          </a:xfrm>
        </p:spPr>
        <p:txBody>
          <a:bodyPr/>
          <a:lstStyle/>
          <a:p>
            <a:pPr>
              <a:defRPr/>
            </a:pPr>
            <a:fld id="{3F85B7B9-F1B6-4177-A0A9-707D5F404E3F}" type="slidenum">
              <a:rPr lang="pl-PL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2108397" y="1371016"/>
            <a:ext cx="4912123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BBE0E3">
                  <a:lumMod val="75000"/>
                </a:srgbClr>
              </a:buClr>
              <a:buFont typeface="+mj-lt"/>
              <a:buAutoNum type="arabicPeriod"/>
              <a:defRPr/>
            </a:pPr>
            <a:r>
              <a:rPr lang="en-US" sz="2000" b="1" dirty="0" smtClean="0">
                <a:solidFill>
                  <a:srgbClr val="003366"/>
                </a:solidFill>
              </a:rPr>
              <a:t>Alignment Specifications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BBE0E3">
                  <a:lumMod val="75000"/>
                </a:srgbClr>
              </a:buClr>
              <a:buFont typeface="+mj-lt"/>
              <a:buAutoNum type="arabicPeriod"/>
              <a:defRPr/>
            </a:pPr>
            <a:endParaRPr lang="en-US" sz="2000" b="1" dirty="0" smtClean="0">
              <a:solidFill>
                <a:srgbClr val="003366"/>
              </a:solidFill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BBE0E3">
                  <a:lumMod val="75000"/>
                </a:srgbClr>
              </a:buClr>
              <a:buFont typeface="+mj-lt"/>
              <a:buAutoNum type="arabicPeriod"/>
              <a:defRPr/>
            </a:pPr>
            <a:r>
              <a:rPr lang="en-US" sz="2000" b="1" dirty="0" smtClean="0">
                <a:solidFill>
                  <a:srgbClr val="003366"/>
                </a:solidFill>
              </a:rPr>
              <a:t>Alignment Concept</a:t>
            </a: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Clr>
                <a:srgbClr val="BBE0E3">
                  <a:lumMod val="75000"/>
                </a:srgbClr>
              </a:buClr>
              <a:buFont typeface="+mj-lt"/>
              <a:buAutoNum type="arabicPeriod"/>
              <a:defRPr/>
            </a:pPr>
            <a:endParaRPr lang="en-US" sz="2000" b="1" dirty="0" smtClean="0">
              <a:solidFill>
                <a:srgbClr val="003366"/>
              </a:solidFill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BBE0E3">
                  <a:lumMod val="75000"/>
                </a:srgbClr>
              </a:buClr>
              <a:buFont typeface="+mj-lt"/>
              <a:buAutoNum type="arabicPeriod"/>
              <a:defRPr/>
            </a:pPr>
            <a:r>
              <a:rPr lang="en-US" sz="2000" b="1" dirty="0" smtClean="0">
                <a:solidFill>
                  <a:srgbClr val="003366"/>
                </a:solidFill>
              </a:rPr>
              <a:t>Mathematical Concept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BBE0E3">
                  <a:lumMod val="75000"/>
                </a:srgbClr>
              </a:buClr>
              <a:buFont typeface="+mj-lt"/>
              <a:buAutoNum type="arabicPeriod"/>
              <a:defRPr/>
            </a:pPr>
            <a:endParaRPr lang="en-US" sz="2000" b="1" dirty="0" smtClean="0">
              <a:solidFill>
                <a:srgbClr val="003366"/>
              </a:solidFill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BBE0E3">
                  <a:lumMod val="75000"/>
                </a:srgbClr>
              </a:buClr>
              <a:buFont typeface="+mj-lt"/>
              <a:buAutoNum type="arabicPeriod"/>
              <a:defRPr/>
            </a:pPr>
            <a:r>
              <a:rPr lang="en-US" sz="2000" b="1" dirty="0" smtClean="0">
                <a:solidFill>
                  <a:srgbClr val="003366"/>
                </a:solidFill>
              </a:rPr>
              <a:t>Software</a:t>
            </a:r>
            <a:endParaRPr lang="en-US" sz="2000" b="1" dirty="0">
              <a:solidFill>
                <a:srgbClr val="003366"/>
              </a:solidFill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BBE0E3">
                  <a:lumMod val="75000"/>
                </a:srgbClr>
              </a:buClr>
              <a:buFont typeface="+mj-lt"/>
              <a:buAutoNum type="arabicPeriod"/>
              <a:defRPr/>
            </a:pPr>
            <a:endParaRPr lang="en-US" sz="2000" b="1" dirty="0">
              <a:solidFill>
                <a:srgbClr val="003366"/>
              </a:solidFill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BBE0E3">
                  <a:lumMod val="75000"/>
                </a:srgbClr>
              </a:buClr>
              <a:buFont typeface="+mj-lt"/>
              <a:buAutoNum type="arabicPeriod"/>
              <a:defRPr/>
            </a:pPr>
            <a:r>
              <a:rPr lang="en-US" sz="2000" b="1" dirty="0" smtClean="0">
                <a:solidFill>
                  <a:srgbClr val="003366"/>
                </a:solidFill>
              </a:rPr>
              <a:t>Model Validation</a:t>
            </a:r>
            <a:endParaRPr lang="en-US" sz="2000" b="1" dirty="0">
              <a:solidFill>
                <a:srgbClr val="003366"/>
              </a:solidFill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BBE0E3">
                  <a:lumMod val="75000"/>
                </a:srgbClr>
              </a:buClr>
              <a:buFont typeface="+mj-lt"/>
              <a:buAutoNum type="arabicPeriod"/>
              <a:defRPr/>
            </a:pPr>
            <a:endParaRPr lang="en-US" sz="2000" b="1" dirty="0">
              <a:solidFill>
                <a:srgbClr val="003366"/>
              </a:solidFill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BBE0E3">
                  <a:lumMod val="75000"/>
                </a:srgbClr>
              </a:buClr>
              <a:buFont typeface="+mj-lt"/>
              <a:buAutoNum type="arabicPeriod"/>
              <a:defRPr/>
            </a:pPr>
            <a:r>
              <a:rPr lang="en-US" sz="2000" b="1" dirty="0" smtClean="0">
                <a:solidFill>
                  <a:srgbClr val="003366"/>
                </a:solidFill>
              </a:rPr>
              <a:t>Simulation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Clr>
                <a:srgbClr val="BBE0E3">
                  <a:lumMod val="75000"/>
                </a:srgbClr>
              </a:buClr>
              <a:buFont typeface="+mj-lt"/>
              <a:buAutoNum type="arabicPeriod"/>
              <a:defRPr/>
            </a:pPr>
            <a:endParaRPr lang="en-US" sz="2000" b="1" dirty="0" smtClean="0">
              <a:solidFill>
                <a:srgbClr val="003366"/>
              </a:solidFill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BBE0E3">
                  <a:lumMod val="75000"/>
                </a:srgbClr>
              </a:buClr>
              <a:buFont typeface="+mj-lt"/>
              <a:buAutoNum type="arabicPeriod"/>
              <a:defRPr/>
            </a:pPr>
            <a:r>
              <a:rPr lang="en-US" sz="2000" b="1" dirty="0" smtClean="0">
                <a:solidFill>
                  <a:srgbClr val="003366"/>
                </a:solidFill>
              </a:rPr>
              <a:t>Conclusions</a:t>
            </a:r>
            <a:endParaRPr lang="en-US" sz="2000" b="1" dirty="0">
              <a:solidFill>
                <a:srgbClr val="003366"/>
              </a:solidFill>
            </a:endParaRPr>
          </a:p>
        </p:txBody>
      </p:sp>
      <p:sp>
        <p:nvSpPr>
          <p:cNvPr id="10" name="Text Box 32"/>
          <p:cNvSpPr txBox="1">
            <a:spLocks noChangeArrowheads="1"/>
          </p:cNvSpPr>
          <p:nvPr/>
        </p:nvSpPr>
        <p:spPr bwMode="auto">
          <a:xfrm>
            <a:off x="0" y="229010"/>
            <a:ext cx="91289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fr-CH" sz="2800" b="1" i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 of Contents</a:t>
            </a:r>
            <a:endParaRPr lang="pl-PL" sz="2400" b="1" i="1" dirty="0" smtClean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755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mv="urn:schemas-microsoft-com:mac:vml">
      <mp:transition xmlns:mp="http://schemas.microsoft.com/office/mac/powerpoint/2008/main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00702" y="6104837"/>
            <a:ext cx="732741" cy="476250"/>
          </a:xfrm>
        </p:spPr>
        <p:txBody>
          <a:bodyPr/>
          <a:lstStyle/>
          <a:p>
            <a:pPr>
              <a:defRPr/>
            </a:pPr>
            <a:fld id="{3F85B7B9-F1B6-4177-A0A9-707D5F404E3F}" type="slidenum">
              <a:rPr lang="pl-PL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9179" y="3517123"/>
            <a:ext cx="7776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/>
              <a:t>Thanks for your attention </a:t>
            </a:r>
            <a:endParaRPr lang="en-US" sz="48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127177"/>
            <a:ext cx="7158182" cy="174764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ts val="650"/>
              </a:spcBef>
              <a:buClr>
                <a:schemeClr val="bg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ysClr val="window" lastClr="FFFFFF"/>
              </a:buClr>
              <a:buNone/>
              <a:defRPr/>
            </a:pPr>
            <a:r>
              <a:rPr lang="en-US" b="1" dirty="0" smtClean="0">
                <a:solidFill>
                  <a:sysClr val="windowText" lastClr="000000"/>
                </a:solidFill>
              </a:rPr>
              <a:t>Acknowledgement:</a:t>
            </a:r>
          </a:p>
          <a:p>
            <a:pPr lvl="0" algn="just">
              <a:buClr>
                <a:sysClr val="window" lastClr="FFFFFF"/>
              </a:buClr>
              <a:defRPr/>
            </a:pPr>
            <a:r>
              <a:rPr lang="en-US" sz="2000" dirty="0" smtClean="0"/>
              <a:t>This research project has been supported by a Marie Curie Early Training Network Fellowship of the European Community’s Seventh Framework </a:t>
            </a:r>
            <a:r>
              <a:rPr lang="en-US" sz="2000" dirty="0" err="1" smtClean="0"/>
              <a:t>Programme</a:t>
            </a:r>
            <a:r>
              <a:rPr lang="en-US" sz="2000" dirty="0" smtClean="0"/>
              <a:t> under contract number (PITN-GA-2010-264330-CATHI).</a:t>
            </a:r>
            <a:r>
              <a:rPr lang="fr-FR" sz="2000" dirty="0" smtClean="0"/>
              <a:t>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Picture 3" descr="Cathi_MC_7peop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609" y="1662565"/>
            <a:ext cx="1970175" cy="98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18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Text Box 21"/>
          <p:cNvSpPr txBox="1">
            <a:spLocks noChangeArrowheads="1"/>
          </p:cNvSpPr>
          <p:nvPr/>
        </p:nvSpPr>
        <p:spPr bwMode="auto">
          <a:xfrm>
            <a:off x="99218" y="1196752"/>
            <a:ext cx="874792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BBE0E3">
                  <a:lumMod val="75000"/>
                </a:srgbClr>
              </a:buClr>
              <a:buFont typeface="Arial" pitchFamily="34" charset="0"/>
              <a:buChar char="•"/>
              <a:defRPr/>
            </a:pPr>
            <a:r>
              <a:rPr lang="en-US" dirty="0" smtClean="0"/>
              <a:t>HIE-ISOLDE : Upgrade of the existing REX-ISOLDE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BBE0E3">
                  <a:lumMod val="75000"/>
                </a:srgbClr>
              </a:buClr>
              <a:buFont typeface="Arial" pitchFamily="34" charset="0"/>
              <a:buChar char="•"/>
              <a:defRPr/>
            </a:pPr>
            <a:r>
              <a:rPr lang="en-US" dirty="0" smtClean="0"/>
              <a:t>Alignment and monitoring of the Cavities and Solenoids in the </a:t>
            </a:r>
            <a:r>
              <a:rPr lang="en-US" dirty="0" err="1" smtClean="0"/>
              <a:t>Cryomodules</a:t>
            </a:r>
            <a:r>
              <a:rPr lang="en-US" dirty="0" smtClean="0"/>
              <a:t> w.r.to a common nominal beam line (NBL) along the </a:t>
            </a:r>
            <a:r>
              <a:rPr lang="en-US" dirty="0" err="1" smtClean="0"/>
              <a:t>Linac</a:t>
            </a:r>
            <a:endParaRPr lang="en-US" dirty="0" smtClean="0"/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BBE0E3">
                  <a:lumMod val="75000"/>
                </a:srgbClr>
              </a:buClr>
              <a:buFont typeface="Arial" pitchFamily="34" charset="0"/>
              <a:buChar char="•"/>
              <a:defRPr/>
            </a:pPr>
            <a:r>
              <a:rPr lang="en-US" dirty="0" smtClean="0"/>
              <a:t>Permanent system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BBE0E3">
                  <a:lumMod val="75000"/>
                </a:srgbClr>
              </a:buClr>
              <a:buFont typeface="Arial" pitchFamily="34" charset="0"/>
              <a:buChar char="•"/>
              <a:defRPr/>
            </a:pPr>
            <a:r>
              <a:rPr lang="en-US" dirty="0" smtClean="0"/>
              <a:t>Precision demanded along radial and height axis at 1 sigma level :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Clr>
                <a:srgbClr val="BBE0E3">
                  <a:lumMod val="75000"/>
                </a:srgbClr>
              </a:buClr>
              <a:buFont typeface="Wingdings" pitchFamily="2" charset="2"/>
              <a:buChar char="Ø"/>
              <a:defRPr/>
            </a:pPr>
            <a:r>
              <a:rPr lang="en-US" dirty="0" smtClean="0"/>
              <a:t>300 microns for the Cavities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Clr>
                <a:srgbClr val="BBE0E3">
                  <a:lumMod val="75000"/>
                </a:srgbClr>
              </a:buClr>
              <a:buFont typeface="Wingdings" pitchFamily="2" charset="2"/>
              <a:buChar char="Ø"/>
              <a:defRPr/>
            </a:pPr>
            <a:r>
              <a:rPr lang="en-US" dirty="0" smtClean="0"/>
              <a:t>150 microns for the Solenoids</a:t>
            </a:r>
            <a:endParaRPr lang="en-US" dirty="0"/>
          </a:p>
        </p:txBody>
      </p:sp>
      <p:pic>
        <p:nvPicPr>
          <p:cNvPr id="13" name="Picture 2" descr="G:\Projects\HIE-ISOLDE-CRYOMOD\Pictures\CATIA\20110812\ligne cryomodule\2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6616" y="2852936"/>
            <a:ext cx="7987928" cy="332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98703" y="407707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NBL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5011341" y="5830269"/>
            <a:ext cx="576064" cy="640768"/>
            <a:chOff x="6714403" y="5488077"/>
            <a:chExt cx="576064" cy="640768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6714403" y="5717568"/>
              <a:ext cx="576064" cy="225402"/>
            </a:xfrm>
            <a:prstGeom prst="straightConnector1">
              <a:avLst/>
            </a:prstGeom>
            <a:ln w="25400">
              <a:solidFill>
                <a:srgbClr val="00B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7002435" y="5488077"/>
              <a:ext cx="0" cy="640768"/>
            </a:xfrm>
            <a:prstGeom prst="straightConnector1">
              <a:avLst/>
            </a:prstGeom>
            <a:ln w="25400">
              <a:solidFill>
                <a:srgbClr val="00B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4208129" y="6165304"/>
            <a:ext cx="10839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 smtClean="0"/>
              <a:t>+/-300 </a:t>
            </a:r>
            <a:r>
              <a:rPr lang="fr-CH" sz="1400" dirty="0" err="1" smtClean="0"/>
              <a:t>micr</a:t>
            </a:r>
            <a:endParaRPr lang="en-GB" sz="14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7012979" y="5548897"/>
            <a:ext cx="432048" cy="411277"/>
            <a:chOff x="6714403" y="5488077"/>
            <a:chExt cx="576064" cy="640768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6714403" y="5717568"/>
              <a:ext cx="576064" cy="225402"/>
            </a:xfrm>
            <a:prstGeom prst="straightConnector1">
              <a:avLst/>
            </a:prstGeom>
            <a:ln w="25400">
              <a:solidFill>
                <a:srgbClr val="FFC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7002435" y="5488077"/>
              <a:ext cx="0" cy="640768"/>
            </a:xfrm>
            <a:prstGeom prst="straightConnector1">
              <a:avLst/>
            </a:prstGeom>
            <a:ln w="25400">
              <a:solidFill>
                <a:srgbClr val="FFC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6145052" y="5832030"/>
            <a:ext cx="10839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dirty="0" smtClean="0"/>
              <a:t>+/-150 </a:t>
            </a:r>
            <a:r>
              <a:rPr lang="fr-CH" sz="1400" dirty="0" err="1" smtClean="0"/>
              <a:t>micr</a:t>
            </a:r>
            <a:endParaRPr lang="en-GB" sz="14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131840" y="5157192"/>
            <a:ext cx="2016224" cy="828726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851920" y="4986414"/>
            <a:ext cx="3096344" cy="709782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e 7"/>
          <p:cNvGrpSpPr/>
          <p:nvPr/>
        </p:nvGrpSpPr>
        <p:grpSpPr>
          <a:xfrm>
            <a:off x="219366" y="3764210"/>
            <a:ext cx="8762997" cy="1962334"/>
            <a:chOff x="219366" y="3764210"/>
            <a:chExt cx="8762997" cy="1962334"/>
          </a:xfrm>
        </p:grpSpPr>
        <p:cxnSp>
          <p:nvCxnSpPr>
            <p:cNvPr id="3" name="Straight Arrow Connector 2"/>
            <p:cNvCxnSpPr/>
            <p:nvPr/>
          </p:nvCxnSpPr>
          <p:spPr>
            <a:xfrm rot="10800000" flipV="1">
              <a:off x="219366" y="5600887"/>
              <a:ext cx="601401" cy="12565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"/>
            <p:cNvCxnSpPr/>
            <p:nvPr/>
          </p:nvCxnSpPr>
          <p:spPr>
            <a:xfrm flipV="1">
              <a:off x="889000" y="3951515"/>
              <a:ext cx="7228492" cy="1636485"/>
            </a:xfrm>
            <a:prstGeom prst="straightConnector1">
              <a:avLst/>
            </a:prstGeom>
            <a:ln w="25400">
              <a:solidFill>
                <a:srgbClr val="FF0000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"/>
            <p:cNvCxnSpPr/>
            <p:nvPr/>
          </p:nvCxnSpPr>
          <p:spPr>
            <a:xfrm flipV="1">
              <a:off x="8182263" y="3764210"/>
              <a:ext cx="800100" cy="178179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Connector 13"/>
          <p:cNvCxnSpPr/>
          <p:nvPr/>
        </p:nvCxnSpPr>
        <p:spPr>
          <a:xfrm>
            <a:off x="3363686" y="5157192"/>
            <a:ext cx="1784378" cy="828726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13"/>
          <p:cNvCxnSpPr/>
          <p:nvPr/>
        </p:nvCxnSpPr>
        <p:spPr>
          <a:xfrm>
            <a:off x="3603171" y="5157192"/>
            <a:ext cx="1544893" cy="828726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00702" y="6104837"/>
            <a:ext cx="732741" cy="476250"/>
          </a:xfrm>
        </p:spPr>
        <p:txBody>
          <a:bodyPr/>
          <a:lstStyle/>
          <a:p>
            <a:pPr>
              <a:defRPr/>
            </a:pPr>
            <a:fld id="{3F85B7B9-F1B6-4177-A0A9-707D5F404E3F}" type="slidenum">
              <a:rPr lang="pl-PL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33" name="Double flèche horizontale 32"/>
          <p:cNvSpPr/>
          <p:nvPr/>
        </p:nvSpPr>
        <p:spPr>
          <a:xfrm rot="20841350">
            <a:off x="730234" y="4541080"/>
            <a:ext cx="7544973" cy="192625"/>
          </a:xfrm>
          <a:prstGeom prst="leftRightArrow">
            <a:avLst/>
          </a:prstGeom>
          <a:solidFill>
            <a:srgbClr val="FF0000">
              <a:alpha val="47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TextBox 24"/>
          <p:cNvSpPr txBox="1"/>
          <p:nvPr/>
        </p:nvSpPr>
        <p:spPr>
          <a:xfrm rot="20827785">
            <a:off x="4178675" y="4166137"/>
            <a:ext cx="1371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~</a:t>
            </a:r>
            <a:r>
              <a:rPr lang="fr-CH" sz="2000" dirty="0" smtClean="0"/>
              <a:t>16 m</a:t>
            </a:r>
            <a:endParaRPr lang="en-GB" sz="2000" dirty="0"/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1872342" y="39450"/>
            <a:ext cx="6382817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800" b="1" i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b="1" i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Alignment Specifications</a:t>
            </a:r>
            <a:endParaRPr lang="en-GB" sz="2400" b="1" i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638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mp:transition xmlns:mp="http://schemas.microsoft.com/office/mac/powerpoint/2008/main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00702" y="6104837"/>
            <a:ext cx="732741" cy="476250"/>
          </a:xfrm>
        </p:spPr>
        <p:txBody>
          <a:bodyPr/>
          <a:lstStyle/>
          <a:p>
            <a:pPr>
              <a:defRPr/>
            </a:pPr>
            <a:fld id="{3F85B7B9-F1B6-4177-A0A9-707D5F404E3F}" type="slidenum">
              <a:rPr lang="pl-PL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99218" y="1196752"/>
            <a:ext cx="87479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BBE0E3">
                  <a:lumMod val="75000"/>
                </a:srgbClr>
              </a:buClr>
              <a:defRPr/>
            </a:pPr>
            <a:r>
              <a:rPr lang="en-GB" dirty="0" smtClean="0"/>
              <a:t>Proposed concept:</a:t>
            </a:r>
            <a:endParaRPr lang="en-GB" dirty="0"/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234443" y="4027711"/>
            <a:ext cx="364483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BBE0E3">
                  <a:lumMod val="75000"/>
                </a:srgbClr>
              </a:buClr>
              <a:defRPr/>
            </a:pPr>
            <a:r>
              <a:rPr lang="en-GB" dirty="0" smtClean="0"/>
              <a:t>Hardware: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BBE0E3">
                  <a:lumMod val="75000"/>
                </a:srgbClr>
              </a:buClr>
              <a:buFontTx/>
              <a:buChar char="-"/>
              <a:defRPr/>
            </a:pPr>
            <a:r>
              <a:rPr lang="en-GB" dirty="0" smtClean="0"/>
              <a:t>BCAM based observations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BBE0E3">
                  <a:lumMod val="75000"/>
                </a:srgbClr>
              </a:buClr>
              <a:buFontTx/>
              <a:buChar char="-"/>
              <a:defRPr/>
            </a:pPr>
            <a:r>
              <a:rPr lang="en-GB" dirty="0" smtClean="0"/>
              <a:t>Metrological tables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BBE0E3">
                  <a:lumMod val="75000"/>
                </a:srgbClr>
              </a:buClr>
              <a:buFontTx/>
              <a:buChar char="-"/>
              <a:defRPr/>
            </a:pPr>
            <a:r>
              <a:rPr lang="en-GB" dirty="0" smtClean="0"/>
              <a:t>Targets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BBE0E3">
                  <a:lumMod val="75000"/>
                </a:srgbClr>
              </a:buClr>
              <a:buFontTx/>
              <a:buChar char="-"/>
              <a:defRPr/>
            </a:pPr>
            <a:r>
              <a:rPr lang="en-GB" dirty="0" smtClean="0"/>
              <a:t>Viewports</a:t>
            </a: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0" y="5748488"/>
            <a:ext cx="9144000" cy="400110"/>
          </a:xfrm>
          <a:prstGeom prst="rect">
            <a:avLst/>
          </a:prstGeom>
          <a:solidFill>
            <a:srgbClr val="FF0000">
              <a:alpha val="54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buClr>
                <a:srgbClr val="BBE0E3">
                  <a:lumMod val="75000"/>
                </a:srgbClr>
              </a:buClr>
              <a:defRPr/>
            </a:pPr>
            <a:r>
              <a:rPr lang="en-GB" sz="2000" b="1" dirty="0" smtClean="0"/>
              <a:t>Software is needed to reconstruct the target and table positions </a:t>
            </a:r>
          </a:p>
        </p:txBody>
      </p:sp>
      <p:sp>
        <p:nvSpPr>
          <p:cNvPr id="18" name="Ellipse 97"/>
          <p:cNvSpPr/>
          <p:nvPr/>
        </p:nvSpPr>
        <p:spPr>
          <a:xfrm>
            <a:off x="1268233" y="1909878"/>
            <a:ext cx="109689" cy="1127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98"/>
          <p:cNvSpPr/>
          <p:nvPr/>
        </p:nvSpPr>
        <p:spPr>
          <a:xfrm>
            <a:off x="1273457" y="2819924"/>
            <a:ext cx="109689" cy="1127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99"/>
          <p:cNvSpPr/>
          <p:nvPr/>
        </p:nvSpPr>
        <p:spPr>
          <a:xfrm>
            <a:off x="8113387" y="1943938"/>
            <a:ext cx="109689" cy="1127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100"/>
          <p:cNvSpPr/>
          <p:nvPr/>
        </p:nvSpPr>
        <p:spPr>
          <a:xfrm>
            <a:off x="8111340" y="2842913"/>
            <a:ext cx="109689" cy="1127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2" name="Groupe 9"/>
          <p:cNvGrpSpPr/>
          <p:nvPr/>
        </p:nvGrpSpPr>
        <p:grpSpPr>
          <a:xfrm>
            <a:off x="1772190" y="1841011"/>
            <a:ext cx="5794971" cy="1193478"/>
            <a:chOff x="1538868" y="3891647"/>
            <a:chExt cx="6038548" cy="1254896"/>
          </a:xfrm>
        </p:grpSpPr>
        <p:grpSp>
          <p:nvGrpSpPr>
            <p:cNvPr id="23" name="Groupe 10"/>
            <p:cNvGrpSpPr/>
            <p:nvPr/>
          </p:nvGrpSpPr>
          <p:grpSpPr>
            <a:xfrm>
              <a:off x="1538868" y="3891647"/>
              <a:ext cx="333570" cy="1251867"/>
              <a:chOff x="1861457" y="3755572"/>
              <a:chExt cx="533400" cy="1937656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1861457" y="3755572"/>
                <a:ext cx="533400" cy="19376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1970314" y="3886210"/>
                <a:ext cx="315686" cy="195942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1964871" y="5355782"/>
                <a:ext cx="315686" cy="195942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970314" y="4288982"/>
                <a:ext cx="315686" cy="195942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1964871" y="4974782"/>
                <a:ext cx="315686" cy="195942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4" name="Groupe 12"/>
            <p:cNvGrpSpPr/>
            <p:nvPr/>
          </p:nvGrpSpPr>
          <p:grpSpPr>
            <a:xfrm>
              <a:off x="3171725" y="3891647"/>
              <a:ext cx="333570" cy="1251867"/>
              <a:chOff x="1861457" y="3755572"/>
              <a:chExt cx="533400" cy="1937656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1861457" y="3755572"/>
                <a:ext cx="533400" cy="19376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1970314" y="3886210"/>
                <a:ext cx="315686" cy="195942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1964871" y="5355782"/>
                <a:ext cx="315686" cy="195942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1970314" y="4288982"/>
                <a:ext cx="315686" cy="195942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1964871" y="4974782"/>
                <a:ext cx="315686" cy="195942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5" name="Groupe 13"/>
            <p:cNvGrpSpPr/>
            <p:nvPr/>
          </p:nvGrpSpPr>
          <p:grpSpPr>
            <a:xfrm>
              <a:off x="7243846" y="3894676"/>
              <a:ext cx="333570" cy="1251867"/>
              <a:chOff x="1861457" y="3755572"/>
              <a:chExt cx="533400" cy="1937656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1861457" y="3755572"/>
                <a:ext cx="533400" cy="19376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970314" y="3886210"/>
                <a:ext cx="315686" cy="195942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1964871" y="5355782"/>
                <a:ext cx="315686" cy="195942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970314" y="4288982"/>
                <a:ext cx="315686" cy="195942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964871" y="4974782"/>
                <a:ext cx="315686" cy="195942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6" name="Groupe 14"/>
            <p:cNvGrpSpPr/>
            <p:nvPr/>
          </p:nvGrpSpPr>
          <p:grpSpPr>
            <a:xfrm>
              <a:off x="5708093" y="3891647"/>
              <a:ext cx="333570" cy="1251867"/>
              <a:chOff x="1861457" y="3755572"/>
              <a:chExt cx="533400" cy="1937656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61457" y="3755572"/>
                <a:ext cx="533400" cy="19376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970314" y="3886210"/>
                <a:ext cx="315686" cy="195942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964871" y="5355782"/>
                <a:ext cx="315686" cy="195942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970314" y="4288982"/>
                <a:ext cx="315686" cy="195942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964871" y="4974782"/>
                <a:ext cx="315686" cy="195942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48" name="Groupe 65"/>
          <p:cNvGrpSpPr/>
          <p:nvPr/>
        </p:nvGrpSpPr>
        <p:grpSpPr>
          <a:xfrm>
            <a:off x="2196679" y="2063605"/>
            <a:ext cx="4970031" cy="745392"/>
            <a:chOff x="1981200" y="4125696"/>
            <a:chExt cx="5178934" cy="783751"/>
          </a:xfrm>
        </p:grpSpPr>
        <p:sp>
          <p:nvSpPr>
            <p:cNvPr id="49" name="Rectangle 48"/>
            <p:cNvSpPr/>
            <p:nvPr/>
          </p:nvSpPr>
          <p:spPr>
            <a:xfrm>
              <a:off x="1981200" y="4136582"/>
              <a:ext cx="1045029" cy="77286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115105" y="4136582"/>
              <a:ext cx="1045029" cy="77286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51" name="Groupe 69"/>
            <p:cNvGrpSpPr/>
            <p:nvPr/>
          </p:nvGrpSpPr>
          <p:grpSpPr>
            <a:xfrm>
              <a:off x="3707887" y="4136582"/>
              <a:ext cx="450457" cy="772865"/>
              <a:chOff x="2227429" y="2100954"/>
              <a:chExt cx="450457" cy="772865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2227429" y="2100954"/>
                <a:ext cx="374257" cy="77286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2503714" y="2100954"/>
                <a:ext cx="174172" cy="7728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52" name="Groupe 70"/>
            <p:cNvGrpSpPr/>
            <p:nvPr/>
          </p:nvGrpSpPr>
          <p:grpSpPr>
            <a:xfrm rot="10800000">
              <a:off x="4948853" y="4125696"/>
              <a:ext cx="450457" cy="772865"/>
              <a:chOff x="2227429" y="2100954"/>
              <a:chExt cx="450457" cy="772865"/>
            </a:xfrm>
          </p:grpSpPr>
          <p:sp>
            <p:nvSpPr>
              <p:cNvPr id="70" name="Rectangle 69"/>
              <p:cNvSpPr/>
              <p:nvPr/>
            </p:nvSpPr>
            <p:spPr>
              <a:xfrm>
                <a:off x="2227429" y="2100954"/>
                <a:ext cx="374257" cy="77286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2503714" y="2100954"/>
                <a:ext cx="174172" cy="7728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53" name="Groupe 71"/>
            <p:cNvGrpSpPr/>
            <p:nvPr/>
          </p:nvGrpSpPr>
          <p:grpSpPr>
            <a:xfrm>
              <a:off x="2123399" y="4285910"/>
              <a:ext cx="225882" cy="452437"/>
              <a:chOff x="2575837" y="2531495"/>
              <a:chExt cx="225882" cy="452437"/>
            </a:xfrm>
          </p:grpSpPr>
          <p:cxnSp>
            <p:nvCxnSpPr>
              <p:cNvPr id="67" name="Connecteur droit avec flèche 85"/>
              <p:cNvCxnSpPr/>
              <p:nvPr/>
            </p:nvCxnSpPr>
            <p:spPr>
              <a:xfrm flipV="1">
                <a:off x="2582643" y="2531495"/>
                <a:ext cx="0" cy="452437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Connecteur droit avec flèche 86"/>
              <p:cNvCxnSpPr/>
              <p:nvPr/>
            </p:nvCxnSpPr>
            <p:spPr>
              <a:xfrm flipV="1">
                <a:off x="2801719" y="2531495"/>
                <a:ext cx="0" cy="452437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Ellipse 87"/>
              <p:cNvSpPr/>
              <p:nvPr/>
            </p:nvSpPr>
            <p:spPr>
              <a:xfrm>
                <a:off x="2575837" y="2641600"/>
                <a:ext cx="224514" cy="232228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FFC000"/>
                  </a:solidFill>
                </a:endParaRPr>
              </a:p>
            </p:txBody>
          </p:sp>
        </p:grpSp>
        <p:grpSp>
          <p:nvGrpSpPr>
            <p:cNvPr id="54" name="Groupe 72"/>
            <p:cNvGrpSpPr/>
            <p:nvPr/>
          </p:nvGrpSpPr>
          <p:grpSpPr>
            <a:xfrm>
              <a:off x="2449960" y="4283803"/>
              <a:ext cx="225882" cy="452437"/>
              <a:chOff x="2892872" y="2609510"/>
              <a:chExt cx="225882" cy="452437"/>
            </a:xfrm>
          </p:grpSpPr>
          <p:cxnSp>
            <p:nvCxnSpPr>
              <p:cNvPr id="64" name="Connecteur droit avec flèche 82"/>
              <p:cNvCxnSpPr/>
              <p:nvPr/>
            </p:nvCxnSpPr>
            <p:spPr>
              <a:xfrm flipV="1">
                <a:off x="2894178" y="2609510"/>
                <a:ext cx="0" cy="452437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Connecteur droit avec flèche 83"/>
              <p:cNvCxnSpPr/>
              <p:nvPr/>
            </p:nvCxnSpPr>
            <p:spPr>
              <a:xfrm flipV="1">
                <a:off x="3113254" y="2609510"/>
                <a:ext cx="0" cy="452437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Rectangle 65"/>
              <p:cNvSpPr/>
              <p:nvPr/>
            </p:nvSpPr>
            <p:spPr>
              <a:xfrm>
                <a:off x="2892872" y="2725624"/>
                <a:ext cx="225882" cy="23222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55" name="Groupe 73"/>
            <p:cNvGrpSpPr/>
            <p:nvPr/>
          </p:nvGrpSpPr>
          <p:grpSpPr>
            <a:xfrm>
              <a:off x="6772518" y="4283212"/>
              <a:ext cx="225882" cy="452437"/>
              <a:chOff x="2575837" y="2531495"/>
              <a:chExt cx="225882" cy="452437"/>
            </a:xfrm>
          </p:grpSpPr>
          <p:cxnSp>
            <p:nvCxnSpPr>
              <p:cNvPr id="61" name="Connecteur droit avec flèche 79"/>
              <p:cNvCxnSpPr/>
              <p:nvPr/>
            </p:nvCxnSpPr>
            <p:spPr>
              <a:xfrm flipV="1">
                <a:off x="2582643" y="2531495"/>
                <a:ext cx="0" cy="452437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Connecteur droit avec flèche 80"/>
              <p:cNvCxnSpPr/>
              <p:nvPr/>
            </p:nvCxnSpPr>
            <p:spPr>
              <a:xfrm flipV="1">
                <a:off x="2801719" y="2531495"/>
                <a:ext cx="0" cy="452437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Ellipse 81"/>
              <p:cNvSpPr/>
              <p:nvPr/>
            </p:nvSpPr>
            <p:spPr>
              <a:xfrm>
                <a:off x="2575837" y="2641600"/>
                <a:ext cx="224514" cy="232228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rgbClr val="FFC000"/>
                  </a:solidFill>
                </a:endParaRPr>
              </a:p>
            </p:txBody>
          </p:sp>
        </p:grpSp>
        <p:grpSp>
          <p:nvGrpSpPr>
            <p:cNvPr id="56" name="Groupe 74"/>
            <p:cNvGrpSpPr/>
            <p:nvPr/>
          </p:nvGrpSpPr>
          <p:grpSpPr>
            <a:xfrm>
              <a:off x="6469274" y="4283803"/>
              <a:ext cx="225882" cy="452437"/>
              <a:chOff x="2892872" y="2609510"/>
              <a:chExt cx="225882" cy="452437"/>
            </a:xfrm>
          </p:grpSpPr>
          <p:cxnSp>
            <p:nvCxnSpPr>
              <p:cNvPr id="58" name="Connecteur droit avec flèche 76"/>
              <p:cNvCxnSpPr/>
              <p:nvPr/>
            </p:nvCxnSpPr>
            <p:spPr>
              <a:xfrm flipV="1">
                <a:off x="2894178" y="2609510"/>
                <a:ext cx="0" cy="452437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necteur droit avec flèche 77"/>
              <p:cNvCxnSpPr/>
              <p:nvPr/>
            </p:nvCxnSpPr>
            <p:spPr>
              <a:xfrm flipV="1">
                <a:off x="3113254" y="2609510"/>
                <a:ext cx="0" cy="452437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Rectangle 59"/>
              <p:cNvSpPr/>
              <p:nvPr/>
            </p:nvSpPr>
            <p:spPr>
              <a:xfrm>
                <a:off x="2892872" y="2725624"/>
                <a:ext cx="225882" cy="23222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cxnSp>
          <p:nvCxnSpPr>
            <p:cNvPr id="57" name="Connecteur droit 75"/>
            <p:cNvCxnSpPr/>
            <p:nvPr/>
          </p:nvCxnSpPr>
          <p:spPr>
            <a:xfrm>
              <a:off x="4292600" y="4509430"/>
              <a:ext cx="571500" cy="0"/>
            </a:xfrm>
            <a:prstGeom prst="line">
              <a:avLst/>
            </a:prstGeom>
            <a:ln w="508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e 35"/>
          <p:cNvGrpSpPr/>
          <p:nvPr/>
        </p:nvGrpSpPr>
        <p:grpSpPr>
          <a:xfrm>
            <a:off x="1469210" y="1977089"/>
            <a:ext cx="6399982" cy="907372"/>
            <a:chOff x="1223153" y="4034728"/>
            <a:chExt cx="6668989" cy="954067"/>
          </a:xfrm>
        </p:grpSpPr>
        <p:cxnSp>
          <p:nvCxnSpPr>
            <p:cNvPr id="75" name="Connecteur droit avec flèche 36"/>
            <p:cNvCxnSpPr/>
            <p:nvPr/>
          </p:nvCxnSpPr>
          <p:spPr>
            <a:xfrm flipH="1" flipV="1">
              <a:off x="1223153" y="4054941"/>
              <a:ext cx="355087" cy="736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avec flèche 37"/>
            <p:cNvCxnSpPr/>
            <p:nvPr/>
          </p:nvCxnSpPr>
          <p:spPr>
            <a:xfrm flipH="1" flipV="1">
              <a:off x="1230085" y="4988059"/>
              <a:ext cx="355087" cy="736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avec flèche 38"/>
            <p:cNvCxnSpPr/>
            <p:nvPr/>
          </p:nvCxnSpPr>
          <p:spPr>
            <a:xfrm>
              <a:off x="1804362" y="4050242"/>
              <a:ext cx="383667" cy="0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avec flèche 39"/>
            <p:cNvCxnSpPr/>
            <p:nvPr/>
          </p:nvCxnSpPr>
          <p:spPr>
            <a:xfrm>
              <a:off x="1800959" y="4988059"/>
              <a:ext cx="387070" cy="0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avec flèche 40"/>
            <p:cNvCxnSpPr/>
            <p:nvPr/>
          </p:nvCxnSpPr>
          <p:spPr>
            <a:xfrm flipH="1" flipV="1">
              <a:off x="2884713" y="4038610"/>
              <a:ext cx="355087" cy="736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eur droit avec flèche 41"/>
            <p:cNvCxnSpPr/>
            <p:nvPr/>
          </p:nvCxnSpPr>
          <p:spPr>
            <a:xfrm flipH="1" flipV="1">
              <a:off x="2862942" y="4988059"/>
              <a:ext cx="355087" cy="736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avec flèche 42"/>
            <p:cNvCxnSpPr/>
            <p:nvPr/>
          </p:nvCxnSpPr>
          <p:spPr>
            <a:xfrm>
              <a:off x="3437219" y="4050242"/>
              <a:ext cx="383667" cy="0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avec flèche 43"/>
            <p:cNvCxnSpPr/>
            <p:nvPr/>
          </p:nvCxnSpPr>
          <p:spPr>
            <a:xfrm>
              <a:off x="3433816" y="4988059"/>
              <a:ext cx="387070" cy="0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avec flèche 44"/>
            <p:cNvCxnSpPr/>
            <p:nvPr/>
          </p:nvCxnSpPr>
          <p:spPr>
            <a:xfrm flipH="1" flipV="1">
              <a:off x="5421081" y="4035474"/>
              <a:ext cx="355087" cy="736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avec flèche 45"/>
            <p:cNvCxnSpPr/>
            <p:nvPr/>
          </p:nvCxnSpPr>
          <p:spPr>
            <a:xfrm flipH="1" flipV="1">
              <a:off x="5399310" y="4984923"/>
              <a:ext cx="355087" cy="736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avec flèche 46"/>
            <p:cNvCxnSpPr/>
            <p:nvPr/>
          </p:nvCxnSpPr>
          <p:spPr>
            <a:xfrm>
              <a:off x="5973587" y="4047106"/>
              <a:ext cx="383667" cy="0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cteur droit avec flèche 47"/>
            <p:cNvCxnSpPr/>
            <p:nvPr/>
          </p:nvCxnSpPr>
          <p:spPr>
            <a:xfrm>
              <a:off x="5970184" y="4984923"/>
              <a:ext cx="387070" cy="0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avec flèche 48"/>
            <p:cNvCxnSpPr/>
            <p:nvPr/>
          </p:nvCxnSpPr>
          <p:spPr>
            <a:xfrm flipH="1" flipV="1">
              <a:off x="6955969" y="4034728"/>
              <a:ext cx="355087" cy="736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avec flèche 49"/>
            <p:cNvCxnSpPr/>
            <p:nvPr/>
          </p:nvCxnSpPr>
          <p:spPr>
            <a:xfrm flipH="1" flipV="1">
              <a:off x="6934198" y="4984177"/>
              <a:ext cx="355087" cy="736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avec flèche 50"/>
            <p:cNvCxnSpPr/>
            <p:nvPr/>
          </p:nvCxnSpPr>
          <p:spPr>
            <a:xfrm>
              <a:off x="7508475" y="4046360"/>
              <a:ext cx="383667" cy="0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eur droit avec flèche 51"/>
            <p:cNvCxnSpPr/>
            <p:nvPr/>
          </p:nvCxnSpPr>
          <p:spPr>
            <a:xfrm>
              <a:off x="7505072" y="4984177"/>
              <a:ext cx="387070" cy="0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e 52"/>
          <p:cNvGrpSpPr/>
          <p:nvPr/>
        </p:nvGrpSpPr>
        <p:grpSpPr>
          <a:xfrm>
            <a:off x="2026975" y="2207634"/>
            <a:ext cx="5289222" cy="450318"/>
            <a:chOff x="1804362" y="4277137"/>
            <a:chExt cx="5511541" cy="473492"/>
          </a:xfrm>
        </p:grpSpPr>
        <p:cxnSp>
          <p:nvCxnSpPr>
            <p:cNvPr id="92" name="Connecteur droit avec flèche 53"/>
            <p:cNvCxnSpPr/>
            <p:nvPr/>
          </p:nvCxnSpPr>
          <p:spPr>
            <a:xfrm>
              <a:off x="1824374" y="4302594"/>
              <a:ext cx="245726" cy="0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 avec flèche 54"/>
            <p:cNvCxnSpPr/>
            <p:nvPr/>
          </p:nvCxnSpPr>
          <p:spPr>
            <a:xfrm>
              <a:off x="1804362" y="4745671"/>
              <a:ext cx="265738" cy="0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cteur droit avec flèche 55"/>
            <p:cNvCxnSpPr/>
            <p:nvPr/>
          </p:nvCxnSpPr>
          <p:spPr>
            <a:xfrm flipH="1" flipV="1">
              <a:off x="2888960" y="4298829"/>
              <a:ext cx="355087" cy="736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eur droit avec flèche 56"/>
            <p:cNvCxnSpPr/>
            <p:nvPr/>
          </p:nvCxnSpPr>
          <p:spPr>
            <a:xfrm flipH="1" flipV="1">
              <a:off x="2862941" y="4745685"/>
              <a:ext cx="355087" cy="736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cteur droit avec flèche 57"/>
            <p:cNvCxnSpPr/>
            <p:nvPr/>
          </p:nvCxnSpPr>
          <p:spPr>
            <a:xfrm>
              <a:off x="3439088" y="4302594"/>
              <a:ext cx="383667" cy="0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cteur droit avec flèche 58"/>
            <p:cNvCxnSpPr/>
            <p:nvPr/>
          </p:nvCxnSpPr>
          <p:spPr>
            <a:xfrm>
              <a:off x="3433816" y="4749730"/>
              <a:ext cx="387070" cy="0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cteur droit avec flèche 59"/>
            <p:cNvCxnSpPr/>
            <p:nvPr/>
          </p:nvCxnSpPr>
          <p:spPr>
            <a:xfrm flipH="1" flipV="1">
              <a:off x="5421081" y="4295703"/>
              <a:ext cx="355087" cy="736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cteur droit avec flèche 60"/>
            <p:cNvCxnSpPr/>
            <p:nvPr/>
          </p:nvCxnSpPr>
          <p:spPr>
            <a:xfrm flipH="1" flipV="1">
              <a:off x="5411453" y="4749893"/>
              <a:ext cx="355087" cy="736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cteur droit avec flèche 61"/>
            <p:cNvCxnSpPr/>
            <p:nvPr/>
          </p:nvCxnSpPr>
          <p:spPr>
            <a:xfrm>
              <a:off x="5986342" y="4302594"/>
              <a:ext cx="383667" cy="0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cteur droit avec flèche 62"/>
            <p:cNvCxnSpPr/>
            <p:nvPr/>
          </p:nvCxnSpPr>
          <p:spPr>
            <a:xfrm>
              <a:off x="5970184" y="4749893"/>
              <a:ext cx="387070" cy="0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cteur droit avec flèche 63"/>
            <p:cNvCxnSpPr/>
            <p:nvPr/>
          </p:nvCxnSpPr>
          <p:spPr>
            <a:xfrm flipH="1" flipV="1">
              <a:off x="7049200" y="4277137"/>
              <a:ext cx="262722" cy="12149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cteur droit avec flèche 64"/>
            <p:cNvCxnSpPr/>
            <p:nvPr/>
          </p:nvCxnSpPr>
          <p:spPr>
            <a:xfrm flipH="1" flipV="1">
              <a:off x="7049200" y="4742642"/>
              <a:ext cx="266703" cy="7265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8"/>
          <p:cNvGrpSpPr/>
          <p:nvPr/>
        </p:nvGrpSpPr>
        <p:grpSpPr>
          <a:xfrm>
            <a:off x="1343204" y="1624446"/>
            <a:ext cx="6710248" cy="1922571"/>
            <a:chOff x="9717499" y="3296889"/>
            <a:chExt cx="6710248" cy="1922571"/>
          </a:xfrm>
        </p:grpSpPr>
        <p:sp>
          <p:nvSpPr>
            <p:cNvPr id="105" name="TextBox 345"/>
            <p:cNvSpPr txBox="1"/>
            <p:nvPr/>
          </p:nvSpPr>
          <p:spPr>
            <a:xfrm>
              <a:off x="10838920" y="4880906"/>
              <a:ext cx="49872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solidFill>
                    <a:srgbClr val="FF0000"/>
                  </a:solidFill>
                </a:rPr>
                <a:t>Overlapping </a:t>
              </a:r>
              <a:r>
                <a:rPr lang="en-GB" sz="1600" b="1" dirty="0" smtClean="0">
                  <a:solidFill>
                    <a:srgbClr val="FF0000"/>
                  </a:solidFill>
                </a:rPr>
                <a:t>zone of BCAM obs. on </a:t>
              </a:r>
              <a:r>
                <a:rPr lang="en-GB" sz="1600" b="1" dirty="0">
                  <a:solidFill>
                    <a:srgbClr val="FF0000"/>
                  </a:solidFill>
                </a:rPr>
                <a:t>external </a:t>
              </a:r>
              <a:r>
                <a:rPr lang="en-GB" sz="1600" b="1" dirty="0" smtClean="0">
                  <a:solidFill>
                    <a:srgbClr val="FF0000"/>
                  </a:solidFill>
                </a:rPr>
                <a:t>lines</a:t>
              </a:r>
              <a:endParaRPr lang="en-GB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06" name="Left-Right Arrow 389"/>
            <p:cNvSpPr/>
            <p:nvPr/>
          </p:nvSpPr>
          <p:spPr>
            <a:xfrm>
              <a:off x="9753927" y="3296889"/>
              <a:ext cx="6673820" cy="232967"/>
            </a:xfrm>
            <a:prstGeom prst="leftRightArrow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Left-Right Arrow 390"/>
            <p:cNvSpPr/>
            <p:nvPr/>
          </p:nvSpPr>
          <p:spPr>
            <a:xfrm>
              <a:off x="9717499" y="4674911"/>
              <a:ext cx="6673820" cy="232967"/>
            </a:xfrm>
            <a:prstGeom prst="leftRightArrow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8" name="Right Arrow 4"/>
          <p:cNvSpPr/>
          <p:nvPr/>
        </p:nvSpPr>
        <p:spPr>
          <a:xfrm>
            <a:off x="2029462" y="2149716"/>
            <a:ext cx="543783" cy="149361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Right Arrow 165"/>
          <p:cNvSpPr/>
          <p:nvPr/>
        </p:nvSpPr>
        <p:spPr>
          <a:xfrm flipH="1">
            <a:off x="2754916" y="2178169"/>
            <a:ext cx="637538" cy="107391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TextBox 166"/>
          <p:cNvSpPr txBox="1"/>
          <p:nvPr/>
        </p:nvSpPr>
        <p:spPr>
          <a:xfrm>
            <a:off x="2520002" y="3445271"/>
            <a:ext cx="51812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rgbClr val="92D050"/>
                </a:solidFill>
              </a:rPr>
              <a:t>Double sided targets observations on internal lines</a:t>
            </a:r>
            <a:endParaRPr lang="en-GB" sz="1600" b="1" dirty="0">
              <a:solidFill>
                <a:srgbClr val="92D050"/>
              </a:solidFill>
            </a:endParaRPr>
          </a:p>
        </p:txBody>
      </p:sp>
      <p:sp>
        <p:nvSpPr>
          <p:cNvPr id="112" name="Text Box 21"/>
          <p:cNvSpPr txBox="1">
            <a:spLocks noChangeArrowheads="1"/>
          </p:cNvSpPr>
          <p:nvPr/>
        </p:nvSpPr>
        <p:spPr bwMode="auto">
          <a:xfrm>
            <a:off x="4497025" y="4110840"/>
            <a:ext cx="342315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BBE0E3">
                  <a:lumMod val="75000"/>
                </a:srgbClr>
              </a:buClr>
              <a:defRPr/>
            </a:pPr>
            <a:r>
              <a:rPr lang="en-GB" dirty="0" smtClean="0"/>
              <a:t>Conditions: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BBE0E3">
                  <a:lumMod val="75000"/>
                </a:srgbClr>
              </a:buClr>
              <a:buFontTx/>
              <a:buChar char="-"/>
              <a:defRPr/>
            </a:pPr>
            <a:r>
              <a:rPr lang="en-GB" dirty="0" smtClean="0"/>
              <a:t>Cryogenic conditions (4.5K)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Clr>
                <a:srgbClr val="BBE0E3">
                  <a:lumMod val="75000"/>
                </a:srgbClr>
              </a:buClr>
              <a:buFontTx/>
              <a:buChar char="-"/>
              <a:defRPr/>
            </a:pPr>
            <a:r>
              <a:rPr lang="en-GB" dirty="0" smtClean="0"/>
              <a:t>High Vacuum</a:t>
            </a:r>
          </a:p>
        </p:txBody>
      </p:sp>
      <p:sp>
        <p:nvSpPr>
          <p:cNvPr id="111" name="Text Box 32"/>
          <p:cNvSpPr txBox="1">
            <a:spLocks noChangeArrowheads="1"/>
          </p:cNvSpPr>
          <p:nvPr/>
        </p:nvSpPr>
        <p:spPr bwMode="auto">
          <a:xfrm>
            <a:off x="1872342" y="39450"/>
            <a:ext cx="6382817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800" b="1" i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b="1" i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Alignment Concept</a:t>
            </a:r>
            <a:endParaRPr lang="en-GB" sz="2400" b="1" i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041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mp:transition xmlns:mp="http://schemas.microsoft.com/office/mac/powerpoint/2008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8" grpId="0" animBg="1"/>
      <p:bldP spid="109" grpId="0" animBg="1"/>
      <p:bldP spid="1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Text Box 32"/>
          <p:cNvSpPr txBox="1">
            <a:spLocks noChangeArrowheads="1"/>
          </p:cNvSpPr>
          <p:nvPr/>
        </p:nvSpPr>
        <p:spPr bwMode="auto">
          <a:xfrm>
            <a:off x="1872342" y="58834"/>
            <a:ext cx="6382817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800" b="1" i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Mathematical concept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b="1" i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Coordinate </a:t>
            </a:r>
            <a:r>
              <a:rPr lang="de-DE" sz="2400" b="1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Systems</a:t>
            </a:r>
            <a:endParaRPr lang="en-GB" sz="2400" b="1" i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00702" y="6104837"/>
            <a:ext cx="732741" cy="476250"/>
          </a:xfrm>
        </p:spPr>
        <p:txBody>
          <a:bodyPr/>
          <a:lstStyle/>
          <a:p>
            <a:pPr>
              <a:defRPr/>
            </a:pPr>
            <a:fld id="{3F85B7B9-F1B6-4177-A0A9-707D5F404E3F}" type="slidenum">
              <a:rPr lang="pl-PL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202032" y="1318854"/>
            <a:ext cx="8229600" cy="18722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650"/>
              </a:spcBef>
              <a:buClr>
                <a:schemeClr val="bg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ysClr val="window" lastClr="FFFFFF"/>
              </a:buClr>
              <a:buSz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Hierarchical scheme of coordinates systems :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" lastClr="FFFFFF"/>
              </a:buClr>
              <a:buSz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Topmost: 		HIE system 	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Wingdings"/>
              </a:rPr>
              <a:t> Link to the NBL</a:t>
            </a:r>
            <a:endParaRPr kumimoji="0" lang="de-DE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" lastClr="FFFFFF"/>
              </a:buClr>
              <a:buSz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each table: 	Table system 	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Wingdings"/>
              </a:rPr>
              <a:t> Link between</a:t>
            </a:r>
            <a:r>
              <a:rPr kumimoji="0" lang="de-DE" sz="20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Wingdings"/>
              </a:rPr>
              <a:t> the BCAMs</a:t>
            </a:r>
            <a:endParaRPr kumimoji="0" lang="de-DE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" lastClr="FFFFFF"/>
              </a:buClr>
              <a:buSz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each BCAM: 	</a:t>
            </a:r>
            <a:r>
              <a:rPr lang="de-DE" sz="2000" dirty="0" smtClean="0">
                <a:solidFill>
                  <a:sysClr val="windowText" lastClr="000000"/>
                </a:solidFill>
                <a:latin typeface="Arial"/>
                <a:cs typeface="Arial"/>
              </a:rPr>
              <a:t>M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ount system	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Wingdings"/>
              </a:rPr>
              <a:t> </a:t>
            </a:r>
            <a:r>
              <a:rPr lang="de-DE" sz="2000" noProof="0" dirty="0" smtClean="0">
                <a:solidFill>
                  <a:sysClr val="windowText" lastClr="000000"/>
                </a:solidFill>
                <a:latin typeface="Arial"/>
                <a:cs typeface="Arial"/>
                <a:sym typeface="Wingdings"/>
              </a:rPr>
              <a:t>Calibration parameters</a:t>
            </a:r>
            <a:endParaRPr lang="de-DE" sz="2000" baseline="0" dirty="0" smtClean="0">
              <a:solidFill>
                <a:sysClr val="windowText" lastClr="000000"/>
              </a:solidFill>
              <a:latin typeface="Arial"/>
              <a:cs typeface="Arial"/>
              <a:sym typeface="Wingding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" lastClr="FFFFFF"/>
              </a:buClr>
              <a:buSzTx/>
              <a:buNone/>
              <a:tabLst/>
              <a:defRPr/>
            </a:pPr>
            <a:r>
              <a:rPr kumimoji="0" lang="de-DE" sz="20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Wingdings"/>
              </a:rPr>
              <a:t>	</a:t>
            </a:r>
            <a:r>
              <a:rPr kumimoji="0" lang="de-DE" sz="20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Wingdings"/>
              </a:rPr>
              <a:t>		CDD System 	</a:t>
            </a:r>
            <a:r>
              <a:rPr kumimoji="0" lang="de-DE" sz="20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Wingdings" pitchFamily="2" charset="2"/>
              </a:rPr>
              <a:t> Observations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3" name="Picture 3" descr="C:\Users\swaniore\Dropbox\repo\thesis\present\coordsystems.e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51" y="3325533"/>
            <a:ext cx="8015099" cy="274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61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mp:transition xmlns:mp="http://schemas.microsoft.com/office/mac/powerpoint/2008/main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Text Box 32"/>
          <p:cNvSpPr txBox="1">
            <a:spLocks noChangeArrowheads="1"/>
          </p:cNvSpPr>
          <p:nvPr/>
        </p:nvSpPr>
        <p:spPr bwMode="auto">
          <a:xfrm>
            <a:off x="1872342" y="39450"/>
            <a:ext cx="6382817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800" b="1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Mathematical </a:t>
            </a:r>
            <a:r>
              <a:rPr lang="de-DE" sz="2800" b="1" i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b="1" i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Adjusted </a:t>
            </a:r>
            <a:r>
              <a:rPr lang="de-DE" sz="2400" b="1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Parameters</a:t>
            </a:r>
            <a:endParaRPr lang="en-GB" sz="2400" b="1" i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00702" y="6104837"/>
            <a:ext cx="732741" cy="476250"/>
          </a:xfrm>
        </p:spPr>
        <p:txBody>
          <a:bodyPr/>
          <a:lstStyle/>
          <a:p>
            <a:pPr>
              <a:defRPr/>
            </a:pPr>
            <a:fld id="{3F85B7B9-F1B6-4177-A0A9-707D5F404E3F}" type="slidenum">
              <a:rPr lang="pl-PL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410635" y="1848330"/>
            <a:ext cx="4502197" cy="343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50"/>
              </a:spcBef>
              <a:buClr>
                <a:schemeClr val="bg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ysClr val="window" lastClr="FFFFF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Translations and rotations for each table need to be estimated: 6 parameters per table in the setup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ysClr val="window" lastClr="FFFFF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Relations between mount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systems on the same table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are </a:t>
            </a:r>
            <a:r>
              <a:rPr lang="en-US" dirty="0" smtClean="0">
                <a:solidFill>
                  <a:sysClr val="windowText" lastClr="000000"/>
                </a:solidFill>
                <a:latin typeface="Arial"/>
                <a:cs typeface="Arial"/>
              </a:rPr>
              <a:t>fixed</a:t>
            </a:r>
            <a:r>
              <a:rPr lang="en-US" dirty="0">
                <a:solidFill>
                  <a:sysClr val="windowText" lastClr="000000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ysClr val="windowText" lastClr="000000"/>
                </a:solidFill>
                <a:latin typeface="Arial"/>
                <a:cs typeface="Arial"/>
                <a:sym typeface="Wingdings" pitchFamily="2" charset="2"/>
              </a:rPr>
              <a:t> Tables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considered as a rigid body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19" y="1801091"/>
            <a:ext cx="4669106" cy="379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87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mp:transition xmlns:mp="http://schemas.microsoft.com/office/mac/powerpoint/2008/main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Text Box 32"/>
          <p:cNvSpPr txBox="1">
            <a:spLocks noChangeArrowheads="1"/>
          </p:cNvSpPr>
          <p:nvPr/>
        </p:nvSpPr>
        <p:spPr bwMode="auto">
          <a:xfrm>
            <a:off x="1872341" y="66778"/>
            <a:ext cx="6382817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800" b="1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Mathematical concept</a:t>
            </a:r>
            <a:endParaRPr lang="de-DE" sz="2800" b="1" i="1" dirty="0" smtClean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b="1" i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BCAM </a:t>
            </a:r>
            <a:r>
              <a:rPr lang="de-DE" sz="2400" b="1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Observations</a:t>
            </a:r>
            <a:endParaRPr lang="en-GB" sz="2400" b="1" i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00702" y="6104837"/>
            <a:ext cx="732741" cy="476250"/>
          </a:xfrm>
        </p:spPr>
        <p:txBody>
          <a:bodyPr/>
          <a:lstStyle/>
          <a:p>
            <a:pPr>
              <a:defRPr/>
            </a:pPr>
            <a:fld id="{3F85B7B9-F1B6-4177-A0A9-707D5F404E3F}" type="slidenum">
              <a:rPr lang="pl-PL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8529" y="1340767"/>
            <a:ext cx="8764750" cy="3256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50"/>
              </a:spcBef>
              <a:buClr>
                <a:schemeClr val="bg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ysClr val="window" lastClr="FFFFF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Two observations per spot: the x and y coordinates of the image coordinate on the CCD,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transformed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in the mount system by calibration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parameters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ysClr val="window" lastClr="FFFFFF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Arial"/>
                <a:cs typeface="Arial"/>
              </a:rPr>
              <a:t>The spot approximated theoretical position is projected on the observing CCD and in the same mount system.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ysClr val="window" lastClr="FFFFF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Transformation parameters of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observing and observed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plate are included.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25782" y="4621123"/>
            <a:ext cx="5135562" cy="1525588"/>
            <a:chOff x="3563938" y="4279900"/>
            <a:chExt cx="5135562" cy="1525588"/>
          </a:xfrm>
        </p:grpSpPr>
        <p:grpSp>
          <p:nvGrpSpPr>
            <p:cNvPr id="7" name="Group 4"/>
            <p:cNvGrpSpPr>
              <a:grpSpLocks noChangeAspect="1"/>
            </p:cNvGrpSpPr>
            <p:nvPr/>
          </p:nvGrpSpPr>
          <p:grpSpPr bwMode="auto">
            <a:xfrm>
              <a:off x="3563938" y="4279900"/>
              <a:ext cx="5135562" cy="1525588"/>
              <a:chOff x="2245" y="2696"/>
              <a:chExt cx="3235" cy="961"/>
            </a:xfrm>
          </p:grpSpPr>
          <p:sp>
            <p:nvSpPr>
              <p:cNvPr id="11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2245" y="2700"/>
                <a:ext cx="3235" cy="9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" name="Freeform 5"/>
              <p:cNvSpPr>
                <a:spLocks/>
              </p:cNvSpPr>
              <p:nvPr/>
            </p:nvSpPr>
            <p:spPr bwMode="auto">
              <a:xfrm>
                <a:off x="2421" y="2905"/>
                <a:ext cx="27" cy="558"/>
              </a:xfrm>
              <a:custGeom>
                <a:avLst/>
                <a:gdLst>
                  <a:gd name="T0" fmla="*/ 26 w 27"/>
                  <a:gd name="T1" fmla="*/ 0 h 558"/>
                  <a:gd name="T2" fmla="*/ 27 w 27"/>
                  <a:gd name="T3" fmla="*/ 558 h 558"/>
                  <a:gd name="T4" fmla="*/ 1 w 27"/>
                  <a:gd name="T5" fmla="*/ 558 h 558"/>
                  <a:gd name="T6" fmla="*/ 0 w 27"/>
                  <a:gd name="T7" fmla="*/ 0 h 558"/>
                  <a:gd name="T8" fmla="*/ 26 w 27"/>
                  <a:gd name="T9" fmla="*/ 0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58">
                    <a:moveTo>
                      <a:pt x="26" y="0"/>
                    </a:moveTo>
                    <a:lnTo>
                      <a:pt x="27" y="558"/>
                    </a:lnTo>
                    <a:lnTo>
                      <a:pt x="1" y="558"/>
                    </a:lnTo>
                    <a:lnTo>
                      <a:pt x="0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" name="Oval 6"/>
              <p:cNvSpPr>
                <a:spLocks noChangeArrowheads="1"/>
              </p:cNvSpPr>
              <p:nvPr/>
            </p:nvSpPr>
            <p:spPr bwMode="auto">
              <a:xfrm>
                <a:off x="3399" y="2750"/>
                <a:ext cx="111" cy="892"/>
              </a:xfrm>
              <a:prstGeom prst="ellipse">
                <a:avLst/>
              </a:prstGeom>
              <a:solidFill>
                <a:srgbClr val="99CC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" name="Freeform 7"/>
              <p:cNvSpPr>
                <a:spLocks noEditPoints="1"/>
              </p:cNvSpPr>
              <p:nvPr/>
            </p:nvSpPr>
            <p:spPr bwMode="auto">
              <a:xfrm>
                <a:off x="3395" y="2747"/>
                <a:ext cx="118" cy="898"/>
              </a:xfrm>
              <a:custGeom>
                <a:avLst/>
                <a:gdLst>
                  <a:gd name="T0" fmla="*/ 14 w 941"/>
                  <a:gd name="T1" fmla="*/ 2706 h 7200"/>
                  <a:gd name="T2" fmla="*/ 76 w 941"/>
                  <a:gd name="T3" fmla="*/ 1600 h 7200"/>
                  <a:gd name="T4" fmla="*/ 154 w 941"/>
                  <a:gd name="T5" fmla="*/ 894 h 7200"/>
                  <a:gd name="T6" fmla="*/ 215 w 941"/>
                  <a:gd name="T7" fmla="*/ 538 h 7200"/>
                  <a:gd name="T8" fmla="*/ 283 w 941"/>
                  <a:gd name="T9" fmla="*/ 266 h 7200"/>
                  <a:gd name="T10" fmla="*/ 359 w 941"/>
                  <a:gd name="T11" fmla="*/ 86 h 7200"/>
                  <a:gd name="T12" fmla="*/ 436 w 941"/>
                  <a:gd name="T13" fmla="*/ 8 h 7200"/>
                  <a:gd name="T14" fmla="*/ 489 w 941"/>
                  <a:gd name="T15" fmla="*/ 3 h 7200"/>
                  <a:gd name="T16" fmla="*/ 557 w 941"/>
                  <a:gd name="T17" fmla="*/ 50 h 7200"/>
                  <a:gd name="T18" fmla="*/ 637 w 941"/>
                  <a:gd name="T19" fmla="*/ 204 h 7200"/>
                  <a:gd name="T20" fmla="*/ 707 w 941"/>
                  <a:gd name="T21" fmla="*/ 451 h 7200"/>
                  <a:gd name="T22" fmla="*/ 770 w 941"/>
                  <a:gd name="T23" fmla="*/ 784 h 7200"/>
                  <a:gd name="T24" fmla="*/ 839 w 941"/>
                  <a:gd name="T25" fmla="*/ 1324 h 7200"/>
                  <a:gd name="T26" fmla="*/ 914 w 941"/>
                  <a:gd name="T27" fmla="*/ 2370 h 7200"/>
                  <a:gd name="T28" fmla="*/ 941 w 941"/>
                  <a:gd name="T29" fmla="*/ 3600 h 7200"/>
                  <a:gd name="T30" fmla="*/ 914 w 941"/>
                  <a:gd name="T31" fmla="*/ 4831 h 7200"/>
                  <a:gd name="T32" fmla="*/ 839 w 941"/>
                  <a:gd name="T33" fmla="*/ 5877 h 7200"/>
                  <a:gd name="T34" fmla="*/ 770 w 941"/>
                  <a:gd name="T35" fmla="*/ 6417 h 7200"/>
                  <a:gd name="T36" fmla="*/ 707 w 941"/>
                  <a:gd name="T37" fmla="*/ 6749 h 7200"/>
                  <a:gd name="T38" fmla="*/ 637 w 941"/>
                  <a:gd name="T39" fmla="*/ 6996 h 7200"/>
                  <a:gd name="T40" fmla="*/ 558 w 941"/>
                  <a:gd name="T41" fmla="*/ 7149 h 7200"/>
                  <a:gd name="T42" fmla="*/ 489 w 941"/>
                  <a:gd name="T43" fmla="*/ 7198 h 7200"/>
                  <a:gd name="T44" fmla="*/ 436 w 941"/>
                  <a:gd name="T45" fmla="*/ 7193 h 7200"/>
                  <a:gd name="T46" fmla="*/ 360 w 941"/>
                  <a:gd name="T47" fmla="*/ 7116 h 7200"/>
                  <a:gd name="T48" fmla="*/ 283 w 941"/>
                  <a:gd name="T49" fmla="*/ 6935 h 7200"/>
                  <a:gd name="T50" fmla="*/ 215 w 941"/>
                  <a:gd name="T51" fmla="*/ 6663 h 7200"/>
                  <a:gd name="T52" fmla="*/ 154 w 941"/>
                  <a:gd name="T53" fmla="*/ 6307 h 7200"/>
                  <a:gd name="T54" fmla="*/ 76 w 941"/>
                  <a:gd name="T55" fmla="*/ 5601 h 7200"/>
                  <a:gd name="T56" fmla="*/ 14 w 941"/>
                  <a:gd name="T57" fmla="*/ 4494 h 7200"/>
                  <a:gd name="T58" fmla="*/ 42 w 941"/>
                  <a:gd name="T59" fmla="*/ 3582 h 7200"/>
                  <a:gd name="T60" fmla="*/ 59 w 941"/>
                  <a:gd name="T61" fmla="*/ 4320 h 7200"/>
                  <a:gd name="T62" fmla="*/ 114 w 941"/>
                  <a:gd name="T63" fmla="*/ 5452 h 7200"/>
                  <a:gd name="T64" fmla="*/ 196 w 941"/>
                  <a:gd name="T65" fmla="*/ 6243 h 7200"/>
                  <a:gd name="T66" fmla="*/ 255 w 941"/>
                  <a:gd name="T67" fmla="*/ 6607 h 7200"/>
                  <a:gd name="T68" fmla="*/ 321 w 941"/>
                  <a:gd name="T69" fmla="*/ 6887 h 7200"/>
                  <a:gd name="T70" fmla="*/ 392 w 941"/>
                  <a:gd name="T71" fmla="*/ 7072 h 7200"/>
                  <a:gd name="T72" fmla="*/ 448 w 941"/>
                  <a:gd name="T73" fmla="*/ 7143 h 7200"/>
                  <a:gd name="T74" fmla="*/ 480 w 941"/>
                  <a:gd name="T75" fmla="*/ 7149 h 7200"/>
                  <a:gd name="T76" fmla="*/ 508 w 941"/>
                  <a:gd name="T77" fmla="*/ 7130 h 7200"/>
                  <a:gd name="T78" fmla="*/ 580 w 941"/>
                  <a:gd name="T79" fmla="*/ 7006 h 7200"/>
                  <a:gd name="T80" fmla="*/ 649 w 941"/>
                  <a:gd name="T81" fmla="*/ 6778 h 7200"/>
                  <a:gd name="T82" fmla="*/ 712 w 941"/>
                  <a:gd name="T83" fmla="*/ 6461 h 7200"/>
                  <a:gd name="T84" fmla="*/ 775 w 941"/>
                  <a:gd name="T85" fmla="*/ 6002 h 7200"/>
                  <a:gd name="T86" fmla="*/ 856 w 941"/>
                  <a:gd name="T87" fmla="*/ 4991 h 7200"/>
                  <a:gd name="T88" fmla="*/ 890 w 941"/>
                  <a:gd name="T89" fmla="*/ 3784 h 7200"/>
                  <a:gd name="T90" fmla="*/ 871 w 941"/>
                  <a:gd name="T91" fmla="*/ 2538 h 7200"/>
                  <a:gd name="T92" fmla="*/ 803 w 941"/>
                  <a:gd name="T93" fmla="*/ 1464 h 7200"/>
                  <a:gd name="T94" fmla="*/ 729 w 941"/>
                  <a:gd name="T95" fmla="*/ 846 h 7200"/>
                  <a:gd name="T96" fmla="*/ 668 w 941"/>
                  <a:gd name="T97" fmla="*/ 504 h 7200"/>
                  <a:gd name="T98" fmla="*/ 600 w 941"/>
                  <a:gd name="T99" fmla="*/ 251 h 7200"/>
                  <a:gd name="T100" fmla="*/ 529 w 941"/>
                  <a:gd name="T101" fmla="*/ 96 h 7200"/>
                  <a:gd name="T102" fmla="*/ 486 w 941"/>
                  <a:gd name="T103" fmla="*/ 54 h 7200"/>
                  <a:gd name="T104" fmla="*/ 455 w 941"/>
                  <a:gd name="T105" fmla="*/ 54 h 7200"/>
                  <a:gd name="T106" fmla="*/ 412 w 941"/>
                  <a:gd name="T107" fmla="*/ 95 h 7200"/>
                  <a:gd name="T108" fmla="*/ 341 w 941"/>
                  <a:gd name="T109" fmla="*/ 250 h 7200"/>
                  <a:gd name="T110" fmla="*/ 273 w 941"/>
                  <a:gd name="T111" fmla="*/ 504 h 7200"/>
                  <a:gd name="T112" fmla="*/ 212 w 941"/>
                  <a:gd name="T113" fmla="*/ 845 h 7200"/>
                  <a:gd name="T114" fmla="*/ 139 w 941"/>
                  <a:gd name="T115" fmla="*/ 1464 h 7200"/>
                  <a:gd name="T116" fmla="*/ 70 w 941"/>
                  <a:gd name="T117" fmla="*/ 2538 h 7200"/>
                  <a:gd name="T118" fmla="*/ 35 w 941"/>
                  <a:gd name="T119" fmla="*/ 3624 h 7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41" h="7200">
                    <a:moveTo>
                      <a:pt x="43" y="3583"/>
                    </a:moveTo>
                    <a:lnTo>
                      <a:pt x="0" y="3600"/>
                    </a:lnTo>
                    <a:lnTo>
                      <a:pt x="1" y="3416"/>
                    </a:lnTo>
                    <a:lnTo>
                      <a:pt x="2" y="3235"/>
                    </a:lnTo>
                    <a:lnTo>
                      <a:pt x="5" y="3056"/>
                    </a:lnTo>
                    <a:lnTo>
                      <a:pt x="9" y="2879"/>
                    </a:lnTo>
                    <a:lnTo>
                      <a:pt x="14" y="2706"/>
                    </a:lnTo>
                    <a:lnTo>
                      <a:pt x="20" y="2536"/>
                    </a:lnTo>
                    <a:lnTo>
                      <a:pt x="27" y="2370"/>
                    </a:lnTo>
                    <a:lnTo>
                      <a:pt x="35" y="2208"/>
                    </a:lnTo>
                    <a:lnTo>
                      <a:pt x="44" y="2049"/>
                    </a:lnTo>
                    <a:lnTo>
                      <a:pt x="54" y="1895"/>
                    </a:lnTo>
                    <a:lnTo>
                      <a:pt x="65" y="1745"/>
                    </a:lnTo>
                    <a:lnTo>
                      <a:pt x="76" y="1600"/>
                    </a:lnTo>
                    <a:lnTo>
                      <a:pt x="89" y="1459"/>
                    </a:lnTo>
                    <a:lnTo>
                      <a:pt x="102" y="1324"/>
                    </a:lnTo>
                    <a:lnTo>
                      <a:pt x="116" y="1194"/>
                    </a:lnTo>
                    <a:lnTo>
                      <a:pt x="131" y="1070"/>
                    </a:lnTo>
                    <a:lnTo>
                      <a:pt x="138" y="1010"/>
                    </a:lnTo>
                    <a:lnTo>
                      <a:pt x="146" y="951"/>
                    </a:lnTo>
                    <a:lnTo>
                      <a:pt x="154" y="894"/>
                    </a:lnTo>
                    <a:lnTo>
                      <a:pt x="162" y="838"/>
                    </a:lnTo>
                    <a:lnTo>
                      <a:pt x="171" y="784"/>
                    </a:lnTo>
                    <a:lnTo>
                      <a:pt x="179" y="732"/>
                    </a:lnTo>
                    <a:lnTo>
                      <a:pt x="188" y="681"/>
                    </a:lnTo>
                    <a:lnTo>
                      <a:pt x="197" y="632"/>
                    </a:lnTo>
                    <a:lnTo>
                      <a:pt x="206" y="584"/>
                    </a:lnTo>
                    <a:lnTo>
                      <a:pt x="215" y="538"/>
                    </a:lnTo>
                    <a:lnTo>
                      <a:pt x="224" y="494"/>
                    </a:lnTo>
                    <a:lnTo>
                      <a:pt x="234" y="451"/>
                    </a:lnTo>
                    <a:lnTo>
                      <a:pt x="243" y="411"/>
                    </a:lnTo>
                    <a:lnTo>
                      <a:pt x="253" y="372"/>
                    </a:lnTo>
                    <a:lnTo>
                      <a:pt x="263" y="335"/>
                    </a:lnTo>
                    <a:lnTo>
                      <a:pt x="273" y="300"/>
                    </a:lnTo>
                    <a:lnTo>
                      <a:pt x="283" y="266"/>
                    </a:lnTo>
                    <a:lnTo>
                      <a:pt x="293" y="235"/>
                    </a:lnTo>
                    <a:lnTo>
                      <a:pt x="304" y="205"/>
                    </a:lnTo>
                    <a:lnTo>
                      <a:pt x="315" y="177"/>
                    </a:lnTo>
                    <a:lnTo>
                      <a:pt x="325" y="151"/>
                    </a:lnTo>
                    <a:lnTo>
                      <a:pt x="337" y="127"/>
                    </a:lnTo>
                    <a:lnTo>
                      <a:pt x="348" y="106"/>
                    </a:lnTo>
                    <a:lnTo>
                      <a:pt x="359" y="86"/>
                    </a:lnTo>
                    <a:lnTo>
                      <a:pt x="370" y="68"/>
                    </a:lnTo>
                    <a:lnTo>
                      <a:pt x="382" y="52"/>
                    </a:lnTo>
                    <a:lnTo>
                      <a:pt x="395" y="37"/>
                    </a:lnTo>
                    <a:lnTo>
                      <a:pt x="408" y="25"/>
                    </a:lnTo>
                    <a:lnTo>
                      <a:pt x="422" y="15"/>
                    </a:lnTo>
                    <a:cubicBezTo>
                      <a:pt x="423" y="15"/>
                      <a:pt x="424" y="14"/>
                      <a:pt x="425" y="13"/>
                    </a:cubicBezTo>
                    <a:lnTo>
                      <a:pt x="436" y="8"/>
                    </a:lnTo>
                    <a:cubicBezTo>
                      <a:pt x="437" y="7"/>
                      <a:pt x="439" y="6"/>
                      <a:pt x="440" y="6"/>
                    </a:cubicBezTo>
                    <a:lnTo>
                      <a:pt x="452" y="3"/>
                    </a:lnTo>
                    <a:cubicBezTo>
                      <a:pt x="453" y="2"/>
                      <a:pt x="455" y="2"/>
                      <a:pt x="456" y="2"/>
                    </a:cubicBezTo>
                    <a:lnTo>
                      <a:pt x="468" y="0"/>
                    </a:lnTo>
                    <a:cubicBezTo>
                      <a:pt x="470" y="0"/>
                      <a:pt x="472" y="0"/>
                      <a:pt x="474" y="0"/>
                    </a:cubicBezTo>
                    <a:lnTo>
                      <a:pt x="485" y="2"/>
                    </a:lnTo>
                    <a:cubicBezTo>
                      <a:pt x="487" y="2"/>
                      <a:pt x="488" y="2"/>
                      <a:pt x="489" y="3"/>
                    </a:cubicBezTo>
                    <a:lnTo>
                      <a:pt x="501" y="6"/>
                    </a:lnTo>
                    <a:cubicBezTo>
                      <a:pt x="502" y="7"/>
                      <a:pt x="504" y="7"/>
                      <a:pt x="505" y="8"/>
                    </a:cubicBezTo>
                    <a:lnTo>
                      <a:pt x="516" y="14"/>
                    </a:lnTo>
                    <a:cubicBezTo>
                      <a:pt x="517" y="14"/>
                      <a:pt x="518" y="15"/>
                      <a:pt x="519" y="16"/>
                    </a:cubicBezTo>
                    <a:lnTo>
                      <a:pt x="530" y="24"/>
                    </a:lnTo>
                    <a:lnTo>
                      <a:pt x="544" y="36"/>
                    </a:lnTo>
                    <a:lnTo>
                      <a:pt x="557" y="50"/>
                    </a:lnTo>
                    <a:lnTo>
                      <a:pt x="569" y="66"/>
                    </a:lnTo>
                    <a:lnTo>
                      <a:pt x="581" y="85"/>
                    </a:lnTo>
                    <a:lnTo>
                      <a:pt x="593" y="105"/>
                    </a:lnTo>
                    <a:lnTo>
                      <a:pt x="604" y="127"/>
                    </a:lnTo>
                    <a:lnTo>
                      <a:pt x="615" y="150"/>
                    </a:lnTo>
                    <a:lnTo>
                      <a:pt x="626" y="177"/>
                    </a:lnTo>
                    <a:lnTo>
                      <a:pt x="637" y="204"/>
                    </a:lnTo>
                    <a:lnTo>
                      <a:pt x="647" y="234"/>
                    </a:lnTo>
                    <a:lnTo>
                      <a:pt x="658" y="266"/>
                    </a:lnTo>
                    <a:lnTo>
                      <a:pt x="668" y="299"/>
                    </a:lnTo>
                    <a:lnTo>
                      <a:pt x="678" y="334"/>
                    </a:lnTo>
                    <a:lnTo>
                      <a:pt x="688" y="372"/>
                    </a:lnTo>
                    <a:lnTo>
                      <a:pt x="697" y="410"/>
                    </a:lnTo>
                    <a:lnTo>
                      <a:pt x="707" y="451"/>
                    </a:lnTo>
                    <a:lnTo>
                      <a:pt x="717" y="493"/>
                    </a:lnTo>
                    <a:lnTo>
                      <a:pt x="726" y="538"/>
                    </a:lnTo>
                    <a:lnTo>
                      <a:pt x="735" y="584"/>
                    </a:lnTo>
                    <a:lnTo>
                      <a:pt x="744" y="631"/>
                    </a:lnTo>
                    <a:lnTo>
                      <a:pt x="753" y="681"/>
                    </a:lnTo>
                    <a:lnTo>
                      <a:pt x="762" y="731"/>
                    </a:lnTo>
                    <a:lnTo>
                      <a:pt x="770" y="784"/>
                    </a:lnTo>
                    <a:lnTo>
                      <a:pt x="778" y="838"/>
                    </a:lnTo>
                    <a:lnTo>
                      <a:pt x="787" y="894"/>
                    </a:lnTo>
                    <a:lnTo>
                      <a:pt x="795" y="951"/>
                    </a:lnTo>
                    <a:lnTo>
                      <a:pt x="802" y="1009"/>
                    </a:lnTo>
                    <a:lnTo>
                      <a:pt x="810" y="1069"/>
                    </a:lnTo>
                    <a:lnTo>
                      <a:pt x="825" y="1194"/>
                    </a:lnTo>
                    <a:lnTo>
                      <a:pt x="839" y="1324"/>
                    </a:lnTo>
                    <a:lnTo>
                      <a:pt x="852" y="1459"/>
                    </a:lnTo>
                    <a:lnTo>
                      <a:pt x="865" y="1599"/>
                    </a:lnTo>
                    <a:lnTo>
                      <a:pt x="876" y="1745"/>
                    </a:lnTo>
                    <a:lnTo>
                      <a:pt x="887" y="1894"/>
                    </a:lnTo>
                    <a:lnTo>
                      <a:pt x="897" y="2049"/>
                    </a:lnTo>
                    <a:lnTo>
                      <a:pt x="906" y="2207"/>
                    </a:lnTo>
                    <a:lnTo>
                      <a:pt x="914" y="2370"/>
                    </a:lnTo>
                    <a:lnTo>
                      <a:pt x="921" y="2536"/>
                    </a:lnTo>
                    <a:lnTo>
                      <a:pt x="927" y="2706"/>
                    </a:lnTo>
                    <a:lnTo>
                      <a:pt x="932" y="2879"/>
                    </a:lnTo>
                    <a:lnTo>
                      <a:pt x="935" y="3055"/>
                    </a:lnTo>
                    <a:lnTo>
                      <a:pt x="938" y="3234"/>
                    </a:lnTo>
                    <a:lnTo>
                      <a:pt x="940" y="3416"/>
                    </a:lnTo>
                    <a:lnTo>
                      <a:pt x="941" y="3600"/>
                    </a:lnTo>
                    <a:lnTo>
                      <a:pt x="940" y="3784"/>
                    </a:lnTo>
                    <a:lnTo>
                      <a:pt x="939" y="3966"/>
                    </a:lnTo>
                    <a:lnTo>
                      <a:pt x="936" y="4145"/>
                    </a:lnTo>
                    <a:lnTo>
                      <a:pt x="932" y="4321"/>
                    </a:lnTo>
                    <a:lnTo>
                      <a:pt x="927" y="4495"/>
                    </a:lnTo>
                    <a:lnTo>
                      <a:pt x="921" y="4664"/>
                    </a:lnTo>
                    <a:lnTo>
                      <a:pt x="914" y="4831"/>
                    </a:lnTo>
                    <a:lnTo>
                      <a:pt x="906" y="4993"/>
                    </a:lnTo>
                    <a:lnTo>
                      <a:pt x="897" y="5152"/>
                    </a:lnTo>
                    <a:lnTo>
                      <a:pt x="887" y="5306"/>
                    </a:lnTo>
                    <a:lnTo>
                      <a:pt x="876" y="5456"/>
                    </a:lnTo>
                    <a:lnTo>
                      <a:pt x="865" y="5601"/>
                    </a:lnTo>
                    <a:lnTo>
                      <a:pt x="852" y="5742"/>
                    </a:lnTo>
                    <a:lnTo>
                      <a:pt x="839" y="5877"/>
                    </a:lnTo>
                    <a:lnTo>
                      <a:pt x="825" y="6007"/>
                    </a:lnTo>
                    <a:lnTo>
                      <a:pt x="810" y="6131"/>
                    </a:lnTo>
                    <a:lnTo>
                      <a:pt x="803" y="6191"/>
                    </a:lnTo>
                    <a:lnTo>
                      <a:pt x="795" y="6250"/>
                    </a:lnTo>
                    <a:lnTo>
                      <a:pt x="787" y="6307"/>
                    </a:lnTo>
                    <a:lnTo>
                      <a:pt x="778" y="6363"/>
                    </a:lnTo>
                    <a:lnTo>
                      <a:pt x="770" y="6417"/>
                    </a:lnTo>
                    <a:lnTo>
                      <a:pt x="762" y="6469"/>
                    </a:lnTo>
                    <a:lnTo>
                      <a:pt x="753" y="6520"/>
                    </a:lnTo>
                    <a:lnTo>
                      <a:pt x="744" y="6569"/>
                    </a:lnTo>
                    <a:lnTo>
                      <a:pt x="735" y="6617"/>
                    </a:lnTo>
                    <a:lnTo>
                      <a:pt x="726" y="6663"/>
                    </a:lnTo>
                    <a:lnTo>
                      <a:pt x="717" y="6707"/>
                    </a:lnTo>
                    <a:lnTo>
                      <a:pt x="707" y="6749"/>
                    </a:lnTo>
                    <a:lnTo>
                      <a:pt x="698" y="6790"/>
                    </a:lnTo>
                    <a:lnTo>
                      <a:pt x="688" y="6829"/>
                    </a:lnTo>
                    <a:lnTo>
                      <a:pt x="678" y="6866"/>
                    </a:lnTo>
                    <a:lnTo>
                      <a:pt x="668" y="6901"/>
                    </a:lnTo>
                    <a:lnTo>
                      <a:pt x="658" y="6935"/>
                    </a:lnTo>
                    <a:lnTo>
                      <a:pt x="648" y="6966"/>
                    </a:lnTo>
                    <a:lnTo>
                      <a:pt x="637" y="6996"/>
                    </a:lnTo>
                    <a:lnTo>
                      <a:pt x="626" y="7024"/>
                    </a:lnTo>
                    <a:lnTo>
                      <a:pt x="616" y="7049"/>
                    </a:lnTo>
                    <a:lnTo>
                      <a:pt x="604" y="7073"/>
                    </a:lnTo>
                    <a:lnTo>
                      <a:pt x="593" y="7095"/>
                    </a:lnTo>
                    <a:lnTo>
                      <a:pt x="582" y="7115"/>
                    </a:lnTo>
                    <a:lnTo>
                      <a:pt x="570" y="7133"/>
                    </a:lnTo>
                    <a:lnTo>
                      <a:pt x="558" y="7149"/>
                    </a:lnTo>
                    <a:lnTo>
                      <a:pt x="546" y="7163"/>
                    </a:lnTo>
                    <a:lnTo>
                      <a:pt x="533" y="7175"/>
                    </a:lnTo>
                    <a:lnTo>
                      <a:pt x="519" y="7185"/>
                    </a:lnTo>
                    <a:cubicBezTo>
                      <a:pt x="518" y="7186"/>
                      <a:pt x="517" y="7187"/>
                      <a:pt x="516" y="7187"/>
                    </a:cubicBezTo>
                    <a:lnTo>
                      <a:pt x="504" y="7193"/>
                    </a:lnTo>
                    <a:cubicBezTo>
                      <a:pt x="503" y="7194"/>
                      <a:pt x="502" y="7194"/>
                      <a:pt x="501" y="7195"/>
                    </a:cubicBezTo>
                    <a:lnTo>
                      <a:pt x="489" y="7198"/>
                    </a:lnTo>
                    <a:cubicBezTo>
                      <a:pt x="488" y="7199"/>
                      <a:pt x="486" y="7199"/>
                      <a:pt x="484" y="7199"/>
                    </a:cubicBezTo>
                    <a:lnTo>
                      <a:pt x="472" y="7200"/>
                    </a:lnTo>
                    <a:cubicBezTo>
                      <a:pt x="471" y="7200"/>
                      <a:pt x="469" y="7200"/>
                      <a:pt x="468" y="7200"/>
                    </a:cubicBezTo>
                    <a:lnTo>
                      <a:pt x="457" y="7199"/>
                    </a:lnTo>
                    <a:cubicBezTo>
                      <a:pt x="455" y="7199"/>
                      <a:pt x="453" y="7199"/>
                      <a:pt x="452" y="7198"/>
                    </a:cubicBezTo>
                    <a:lnTo>
                      <a:pt x="440" y="7195"/>
                    </a:lnTo>
                    <a:cubicBezTo>
                      <a:pt x="439" y="7194"/>
                      <a:pt x="437" y="7194"/>
                      <a:pt x="436" y="7193"/>
                    </a:cubicBezTo>
                    <a:lnTo>
                      <a:pt x="425" y="7187"/>
                    </a:lnTo>
                    <a:cubicBezTo>
                      <a:pt x="424" y="7187"/>
                      <a:pt x="423" y="7186"/>
                      <a:pt x="422" y="7185"/>
                    </a:cubicBezTo>
                    <a:lnTo>
                      <a:pt x="410" y="7177"/>
                    </a:lnTo>
                    <a:lnTo>
                      <a:pt x="397" y="7165"/>
                    </a:lnTo>
                    <a:lnTo>
                      <a:pt x="384" y="7151"/>
                    </a:lnTo>
                    <a:lnTo>
                      <a:pt x="372" y="7135"/>
                    </a:lnTo>
                    <a:lnTo>
                      <a:pt x="360" y="7116"/>
                    </a:lnTo>
                    <a:lnTo>
                      <a:pt x="348" y="7096"/>
                    </a:lnTo>
                    <a:lnTo>
                      <a:pt x="337" y="7074"/>
                    </a:lnTo>
                    <a:lnTo>
                      <a:pt x="326" y="7050"/>
                    </a:lnTo>
                    <a:lnTo>
                      <a:pt x="315" y="7024"/>
                    </a:lnTo>
                    <a:lnTo>
                      <a:pt x="304" y="6997"/>
                    </a:lnTo>
                    <a:lnTo>
                      <a:pt x="294" y="6967"/>
                    </a:lnTo>
                    <a:lnTo>
                      <a:pt x="283" y="6935"/>
                    </a:lnTo>
                    <a:lnTo>
                      <a:pt x="273" y="6902"/>
                    </a:lnTo>
                    <a:lnTo>
                      <a:pt x="263" y="6867"/>
                    </a:lnTo>
                    <a:lnTo>
                      <a:pt x="253" y="6829"/>
                    </a:lnTo>
                    <a:lnTo>
                      <a:pt x="243" y="6790"/>
                    </a:lnTo>
                    <a:lnTo>
                      <a:pt x="234" y="6750"/>
                    </a:lnTo>
                    <a:lnTo>
                      <a:pt x="224" y="6707"/>
                    </a:lnTo>
                    <a:lnTo>
                      <a:pt x="215" y="6663"/>
                    </a:lnTo>
                    <a:lnTo>
                      <a:pt x="206" y="6617"/>
                    </a:lnTo>
                    <a:lnTo>
                      <a:pt x="197" y="6569"/>
                    </a:lnTo>
                    <a:lnTo>
                      <a:pt x="188" y="6520"/>
                    </a:lnTo>
                    <a:lnTo>
                      <a:pt x="179" y="6469"/>
                    </a:lnTo>
                    <a:lnTo>
                      <a:pt x="171" y="6417"/>
                    </a:lnTo>
                    <a:lnTo>
                      <a:pt x="162" y="6363"/>
                    </a:lnTo>
                    <a:lnTo>
                      <a:pt x="154" y="6307"/>
                    </a:lnTo>
                    <a:lnTo>
                      <a:pt x="146" y="6250"/>
                    </a:lnTo>
                    <a:lnTo>
                      <a:pt x="138" y="6191"/>
                    </a:lnTo>
                    <a:lnTo>
                      <a:pt x="131" y="6131"/>
                    </a:lnTo>
                    <a:lnTo>
                      <a:pt x="116" y="6007"/>
                    </a:lnTo>
                    <a:lnTo>
                      <a:pt x="102" y="5877"/>
                    </a:lnTo>
                    <a:lnTo>
                      <a:pt x="89" y="5742"/>
                    </a:lnTo>
                    <a:lnTo>
                      <a:pt x="76" y="5601"/>
                    </a:lnTo>
                    <a:lnTo>
                      <a:pt x="65" y="5456"/>
                    </a:lnTo>
                    <a:lnTo>
                      <a:pt x="54" y="5306"/>
                    </a:lnTo>
                    <a:lnTo>
                      <a:pt x="44" y="5152"/>
                    </a:lnTo>
                    <a:lnTo>
                      <a:pt x="35" y="4993"/>
                    </a:lnTo>
                    <a:lnTo>
                      <a:pt x="27" y="4830"/>
                    </a:lnTo>
                    <a:lnTo>
                      <a:pt x="20" y="4664"/>
                    </a:lnTo>
                    <a:lnTo>
                      <a:pt x="14" y="4494"/>
                    </a:lnTo>
                    <a:lnTo>
                      <a:pt x="9" y="4321"/>
                    </a:lnTo>
                    <a:lnTo>
                      <a:pt x="5" y="4145"/>
                    </a:lnTo>
                    <a:lnTo>
                      <a:pt x="2" y="3966"/>
                    </a:lnTo>
                    <a:lnTo>
                      <a:pt x="0" y="3784"/>
                    </a:lnTo>
                    <a:lnTo>
                      <a:pt x="0" y="3600"/>
                    </a:lnTo>
                    <a:cubicBezTo>
                      <a:pt x="0" y="3590"/>
                      <a:pt x="6" y="3581"/>
                      <a:pt x="15" y="3577"/>
                    </a:cubicBezTo>
                    <a:cubicBezTo>
                      <a:pt x="24" y="3573"/>
                      <a:pt x="35" y="3575"/>
                      <a:pt x="42" y="3582"/>
                    </a:cubicBezTo>
                    <a:lnTo>
                      <a:pt x="43" y="3583"/>
                    </a:lnTo>
                    <a:close/>
                    <a:moveTo>
                      <a:pt x="7" y="3618"/>
                    </a:moveTo>
                    <a:lnTo>
                      <a:pt x="50" y="3600"/>
                    </a:lnTo>
                    <a:lnTo>
                      <a:pt x="50" y="3784"/>
                    </a:lnTo>
                    <a:lnTo>
                      <a:pt x="52" y="3965"/>
                    </a:lnTo>
                    <a:lnTo>
                      <a:pt x="55" y="4144"/>
                    </a:lnTo>
                    <a:lnTo>
                      <a:pt x="59" y="4320"/>
                    </a:lnTo>
                    <a:lnTo>
                      <a:pt x="64" y="4493"/>
                    </a:lnTo>
                    <a:lnTo>
                      <a:pt x="70" y="4662"/>
                    </a:lnTo>
                    <a:lnTo>
                      <a:pt x="77" y="4828"/>
                    </a:lnTo>
                    <a:lnTo>
                      <a:pt x="85" y="4990"/>
                    </a:lnTo>
                    <a:lnTo>
                      <a:pt x="94" y="5148"/>
                    </a:lnTo>
                    <a:lnTo>
                      <a:pt x="104" y="5302"/>
                    </a:lnTo>
                    <a:lnTo>
                      <a:pt x="114" y="5452"/>
                    </a:lnTo>
                    <a:lnTo>
                      <a:pt x="126" y="5597"/>
                    </a:lnTo>
                    <a:lnTo>
                      <a:pt x="138" y="5737"/>
                    </a:lnTo>
                    <a:lnTo>
                      <a:pt x="152" y="5872"/>
                    </a:lnTo>
                    <a:lnTo>
                      <a:pt x="166" y="6001"/>
                    </a:lnTo>
                    <a:lnTo>
                      <a:pt x="180" y="6125"/>
                    </a:lnTo>
                    <a:lnTo>
                      <a:pt x="188" y="6185"/>
                    </a:lnTo>
                    <a:lnTo>
                      <a:pt x="196" y="6243"/>
                    </a:lnTo>
                    <a:lnTo>
                      <a:pt x="204" y="6300"/>
                    </a:lnTo>
                    <a:lnTo>
                      <a:pt x="212" y="6355"/>
                    </a:lnTo>
                    <a:lnTo>
                      <a:pt x="220" y="6409"/>
                    </a:lnTo>
                    <a:lnTo>
                      <a:pt x="229" y="6461"/>
                    </a:lnTo>
                    <a:lnTo>
                      <a:pt x="237" y="6511"/>
                    </a:lnTo>
                    <a:lnTo>
                      <a:pt x="246" y="6560"/>
                    </a:lnTo>
                    <a:lnTo>
                      <a:pt x="255" y="6607"/>
                    </a:lnTo>
                    <a:lnTo>
                      <a:pt x="264" y="6653"/>
                    </a:lnTo>
                    <a:lnTo>
                      <a:pt x="273" y="6696"/>
                    </a:lnTo>
                    <a:lnTo>
                      <a:pt x="283" y="6738"/>
                    </a:lnTo>
                    <a:lnTo>
                      <a:pt x="292" y="6778"/>
                    </a:lnTo>
                    <a:lnTo>
                      <a:pt x="302" y="6817"/>
                    </a:lnTo>
                    <a:lnTo>
                      <a:pt x="311" y="6853"/>
                    </a:lnTo>
                    <a:lnTo>
                      <a:pt x="321" y="6887"/>
                    </a:lnTo>
                    <a:lnTo>
                      <a:pt x="331" y="6920"/>
                    </a:lnTo>
                    <a:lnTo>
                      <a:pt x="341" y="6950"/>
                    </a:lnTo>
                    <a:lnTo>
                      <a:pt x="351" y="6979"/>
                    </a:lnTo>
                    <a:lnTo>
                      <a:pt x="361" y="7005"/>
                    </a:lnTo>
                    <a:lnTo>
                      <a:pt x="371" y="7029"/>
                    </a:lnTo>
                    <a:lnTo>
                      <a:pt x="381" y="7052"/>
                    </a:lnTo>
                    <a:lnTo>
                      <a:pt x="392" y="7072"/>
                    </a:lnTo>
                    <a:lnTo>
                      <a:pt x="402" y="7089"/>
                    </a:lnTo>
                    <a:lnTo>
                      <a:pt x="412" y="7105"/>
                    </a:lnTo>
                    <a:lnTo>
                      <a:pt x="421" y="7118"/>
                    </a:lnTo>
                    <a:lnTo>
                      <a:pt x="431" y="7128"/>
                    </a:lnTo>
                    <a:lnTo>
                      <a:pt x="439" y="7137"/>
                    </a:lnTo>
                    <a:lnTo>
                      <a:pt x="451" y="7145"/>
                    </a:lnTo>
                    <a:lnTo>
                      <a:pt x="448" y="7143"/>
                    </a:lnTo>
                    <a:lnTo>
                      <a:pt x="459" y="7148"/>
                    </a:lnTo>
                    <a:lnTo>
                      <a:pt x="455" y="7147"/>
                    </a:lnTo>
                    <a:lnTo>
                      <a:pt x="466" y="7150"/>
                    </a:lnTo>
                    <a:lnTo>
                      <a:pt x="461" y="7149"/>
                    </a:lnTo>
                    <a:lnTo>
                      <a:pt x="472" y="7150"/>
                    </a:lnTo>
                    <a:lnTo>
                      <a:pt x="468" y="7150"/>
                    </a:lnTo>
                    <a:lnTo>
                      <a:pt x="480" y="7149"/>
                    </a:lnTo>
                    <a:lnTo>
                      <a:pt x="475" y="7150"/>
                    </a:lnTo>
                    <a:lnTo>
                      <a:pt x="486" y="7147"/>
                    </a:lnTo>
                    <a:lnTo>
                      <a:pt x="482" y="7148"/>
                    </a:lnTo>
                    <a:lnTo>
                      <a:pt x="494" y="7143"/>
                    </a:lnTo>
                    <a:lnTo>
                      <a:pt x="490" y="7145"/>
                    </a:lnTo>
                    <a:lnTo>
                      <a:pt x="499" y="7138"/>
                    </a:lnTo>
                    <a:lnTo>
                      <a:pt x="508" y="7130"/>
                    </a:lnTo>
                    <a:lnTo>
                      <a:pt x="518" y="7119"/>
                    </a:lnTo>
                    <a:lnTo>
                      <a:pt x="528" y="7106"/>
                    </a:lnTo>
                    <a:lnTo>
                      <a:pt x="538" y="7090"/>
                    </a:lnTo>
                    <a:lnTo>
                      <a:pt x="549" y="7072"/>
                    </a:lnTo>
                    <a:lnTo>
                      <a:pt x="559" y="7052"/>
                    </a:lnTo>
                    <a:lnTo>
                      <a:pt x="569" y="7030"/>
                    </a:lnTo>
                    <a:lnTo>
                      <a:pt x="580" y="7006"/>
                    </a:lnTo>
                    <a:lnTo>
                      <a:pt x="590" y="6979"/>
                    </a:lnTo>
                    <a:lnTo>
                      <a:pt x="600" y="6951"/>
                    </a:lnTo>
                    <a:lnTo>
                      <a:pt x="610" y="6920"/>
                    </a:lnTo>
                    <a:lnTo>
                      <a:pt x="620" y="6888"/>
                    </a:lnTo>
                    <a:lnTo>
                      <a:pt x="630" y="6853"/>
                    </a:lnTo>
                    <a:lnTo>
                      <a:pt x="639" y="6817"/>
                    </a:lnTo>
                    <a:lnTo>
                      <a:pt x="649" y="6778"/>
                    </a:lnTo>
                    <a:lnTo>
                      <a:pt x="658" y="6738"/>
                    </a:lnTo>
                    <a:lnTo>
                      <a:pt x="668" y="6697"/>
                    </a:lnTo>
                    <a:lnTo>
                      <a:pt x="677" y="6653"/>
                    </a:lnTo>
                    <a:lnTo>
                      <a:pt x="686" y="6608"/>
                    </a:lnTo>
                    <a:lnTo>
                      <a:pt x="695" y="6561"/>
                    </a:lnTo>
                    <a:lnTo>
                      <a:pt x="704" y="6511"/>
                    </a:lnTo>
                    <a:lnTo>
                      <a:pt x="712" y="6461"/>
                    </a:lnTo>
                    <a:lnTo>
                      <a:pt x="721" y="6409"/>
                    </a:lnTo>
                    <a:lnTo>
                      <a:pt x="729" y="6355"/>
                    </a:lnTo>
                    <a:lnTo>
                      <a:pt x="737" y="6300"/>
                    </a:lnTo>
                    <a:lnTo>
                      <a:pt x="745" y="6243"/>
                    </a:lnTo>
                    <a:lnTo>
                      <a:pt x="753" y="6185"/>
                    </a:lnTo>
                    <a:lnTo>
                      <a:pt x="761" y="6125"/>
                    </a:lnTo>
                    <a:lnTo>
                      <a:pt x="775" y="6002"/>
                    </a:lnTo>
                    <a:lnTo>
                      <a:pt x="789" y="5872"/>
                    </a:lnTo>
                    <a:lnTo>
                      <a:pt x="803" y="5737"/>
                    </a:lnTo>
                    <a:lnTo>
                      <a:pt x="815" y="5597"/>
                    </a:lnTo>
                    <a:lnTo>
                      <a:pt x="827" y="5452"/>
                    </a:lnTo>
                    <a:lnTo>
                      <a:pt x="837" y="5303"/>
                    </a:lnTo>
                    <a:lnTo>
                      <a:pt x="847" y="5149"/>
                    </a:lnTo>
                    <a:lnTo>
                      <a:pt x="856" y="4991"/>
                    </a:lnTo>
                    <a:lnTo>
                      <a:pt x="864" y="4829"/>
                    </a:lnTo>
                    <a:lnTo>
                      <a:pt x="871" y="4663"/>
                    </a:lnTo>
                    <a:lnTo>
                      <a:pt x="877" y="4493"/>
                    </a:lnTo>
                    <a:lnTo>
                      <a:pt x="882" y="4320"/>
                    </a:lnTo>
                    <a:lnTo>
                      <a:pt x="886" y="4145"/>
                    </a:lnTo>
                    <a:lnTo>
                      <a:pt x="889" y="3966"/>
                    </a:lnTo>
                    <a:lnTo>
                      <a:pt x="890" y="3784"/>
                    </a:lnTo>
                    <a:lnTo>
                      <a:pt x="891" y="3600"/>
                    </a:lnTo>
                    <a:lnTo>
                      <a:pt x="890" y="3416"/>
                    </a:lnTo>
                    <a:lnTo>
                      <a:pt x="888" y="3235"/>
                    </a:lnTo>
                    <a:lnTo>
                      <a:pt x="885" y="3056"/>
                    </a:lnTo>
                    <a:lnTo>
                      <a:pt x="882" y="2880"/>
                    </a:lnTo>
                    <a:lnTo>
                      <a:pt x="877" y="2708"/>
                    </a:lnTo>
                    <a:lnTo>
                      <a:pt x="871" y="2538"/>
                    </a:lnTo>
                    <a:lnTo>
                      <a:pt x="864" y="2372"/>
                    </a:lnTo>
                    <a:lnTo>
                      <a:pt x="856" y="2210"/>
                    </a:lnTo>
                    <a:lnTo>
                      <a:pt x="847" y="2052"/>
                    </a:lnTo>
                    <a:lnTo>
                      <a:pt x="837" y="1898"/>
                    </a:lnTo>
                    <a:lnTo>
                      <a:pt x="827" y="1749"/>
                    </a:lnTo>
                    <a:lnTo>
                      <a:pt x="815" y="1604"/>
                    </a:lnTo>
                    <a:lnTo>
                      <a:pt x="803" y="1464"/>
                    </a:lnTo>
                    <a:lnTo>
                      <a:pt x="789" y="1329"/>
                    </a:lnTo>
                    <a:lnTo>
                      <a:pt x="775" y="1200"/>
                    </a:lnTo>
                    <a:lnTo>
                      <a:pt x="761" y="1076"/>
                    </a:lnTo>
                    <a:lnTo>
                      <a:pt x="753" y="1016"/>
                    </a:lnTo>
                    <a:lnTo>
                      <a:pt x="745" y="958"/>
                    </a:lnTo>
                    <a:lnTo>
                      <a:pt x="737" y="901"/>
                    </a:lnTo>
                    <a:lnTo>
                      <a:pt x="729" y="846"/>
                    </a:lnTo>
                    <a:lnTo>
                      <a:pt x="721" y="792"/>
                    </a:lnTo>
                    <a:lnTo>
                      <a:pt x="712" y="740"/>
                    </a:lnTo>
                    <a:lnTo>
                      <a:pt x="704" y="689"/>
                    </a:lnTo>
                    <a:lnTo>
                      <a:pt x="695" y="641"/>
                    </a:lnTo>
                    <a:lnTo>
                      <a:pt x="686" y="594"/>
                    </a:lnTo>
                    <a:lnTo>
                      <a:pt x="677" y="548"/>
                    </a:lnTo>
                    <a:lnTo>
                      <a:pt x="668" y="504"/>
                    </a:lnTo>
                    <a:lnTo>
                      <a:pt x="658" y="463"/>
                    </a:lnTo>
                    <a:lnTo>
                      <a:pt x="649" y="423"/>
                    </a:lnTo>
                    <a:lnTo>
                      <a:pt x="639" y="384"/>
                    </a:lnTo>
                    <a:lnTo>
                      <a:pt x="630" y="348"/>
                    </a:lnTo>
                    <a:lnTo>
                      <a:pt x="620" y="314"/>
                    </a:lnTo>
                    <a:lnTo>
                      <a:pt x="610" y="281"/>
                    </a:lnTo>
                    <a:lnTo>
                      <a:pt x="600" y="251"/>
                    </a:lnTo>
                    <a:lnTo>
                      <a:pt x="590" y="222"/>
                    </a:lnTo>
                    <a:lnTo>
                      <a:pt x="580" y="196"/>
                    </a:lnTo>
                    <a:lnTo>
                      <a:pt x="570" y="172"/>
                    </a:lnTo>
                    <a:lnTo>
                      <a:pt x="559" y="149"/>
                    </a:lnTo>
                    <a:lnTo>
                      <a:pt x="549" y="129"/>
                    </a:lnTo>
                    <a:lnTo>
                      <a:pt x="539" y="112"/>
                    </a:lnTo>
                    <a:lnTo>
                      <a:pt x="529" y="96"/>
                    </a:lnTo>
                    <a:lnTo>
                      <a:pt x="519" y="83"/>
                    </a:lnTo>
                    <a:lnTo>
                      <a:pt x="510" y="73"/>
                    </a:lnTo>
                    <a:lnTo>
                      <a:pt x="501" y="64"/>
                    </a:lnTo>
                    <a:lnTo>
                      <a:pt x="490" y="56"/>
                    </a:lnTo>
                    <a:lnTo>
                      <a:pt x="493" y="58"/>
                    </a:lnTo>
                    <a:lnTo>
                      <a:pt x="482" y="52"/>
                    </a:lnTo>
                    <a:lnTo>
                      <a:pt x="486" y="54"/>
                    </a:lnTo>
                    <a:lnTo>
                      <a:pt x="475" y="51"/>
                    </a:lnTo>
                    <a:lnTo>
                      <a:pt x="479" y="52"/>
                    </a:lnTo>
                    <a:lnTo>
                      <a:pt x="467" y="50"/>
                    </a:lnTo>
                    <a:lnTo>
                      <a:pt x="473" y="50"/>
                    </a:lnTo>
                    <a:lnTo>
                      <a:pt x="462" y="51"/>
                    </a:lnTo>
                    <a:lnTo>
                      <a:pt x="466" y="50"/>
                    </a:lnTo>
                    <a:lnTo>
                      <a:pt x="455" y="54"/>
                    </a:lnTo>
                    <a:lnTo>
                      <a:pt x="459" y="52"/>
                    </a:lnTo>
                    <a:lnTo>
                      <a:pt x="448" y="58"/>
                    </a:lnTo>
                    <a:lnTo>
                      <a:pt x="451" y="56"/>
                    </a:lnTo>
                    <a:lnTo>
                      <a:pt x="442" y="62"/>
                    </a:lnTo>
                    <a:lnTo>
                      <a:pt x="432" y="71"/>
                    </a:lnTo>
                    <a:lnTo>
                      <a:pt x="422" y="81"/>
                    </a:lnTo>
                    <a:lnTo>
                      <a:pt x="412" y="95"/>
                    </a:lnTo>
                    <a:lnTo>
                      <a:pt x="402" y="110"/>
                    </a:lnTo>
                    <a:lnTo>
                      <a:pt x="392" y="128"/>
                    </a:lnTo>
                    <a:lnTo>
                      <a:pt x="382" y="149"/>
                    </a:lnTo>
                    <a:lnTo>
                      <a:pt x="372" y="171"/>
                    </a:lnTo>
                    <a:lnTo>
                      <a:pt x="361" y="195"/>
                    </a:lnTo>
                    <a:lnTo>
                      <a:pt x="351" y="222"/>
                    </a:lnTo>
                    <a:lnTo>
                      <a:pt x="341" y="250"/>
                    </a:lnTo>
                    <a:lnTo>
                      <a:pt x="331" y="281"/>
                    </a:lnTo>
                    <a:lnTo>
                      <a:pt x="321" y="313"/>
                    </a:lnTo>
                    <a:lnTo>
                      <a:pt x="311" y="348"/>
                    </a:lnTo>
                    <a:lnTo>
                      <a:pt x="302" y="384"/>
                    </a:lnTo>
                    <a:lnTo>
                      <a:pt x="292" y="422"/>
                    </a:lnTo>
                    <a:lnTo>
                      <a:pt x="283" y="462"/>
                    </a:lnTo>
                    <a:lnTo>
                      <a:pt x="273" y="504"/>
                    </a:lnTo>
                    <a:lnTo>
                      <a:pt x="264" y="548"/>
                    </a:lnTo>
                    <a:lnTo>
                      <a:pt x="255" y="593"/>
                    </a:lnTo>
                    <a:lnTo>
                      <a:pt x="246" y="640"/>
                    </a:lnTo>
                    <a:lnTo>
                      <a:pt x="237" y="689"/>
                    </a:lnTo>
                    <a:lnTo>
                      <a:pt x="229" y="740"/>
                    </a:lnTo>
                    <a:lnTo>
                      <a:pt x="220" y="792"/>
                    </a:lnTo>
                    <a:lnTo>
                      <a:pt x="212" y="845"/>
                    </a:lnTo>
                    <a:lnTo>
                      <a:pt x="204" y="901"/>
                    </a:lnTo>
                    <a:lnTo>
                      <a:pt x="196" y="957"/>
                    </a:lnTo>
                    <a:lnTo>
                      <a:pt x="188" y="1016"/>
                    </a:lnTo>
                    <a:lnTo>
                      <a:pt x="181" y="1075"/>
                    </a:lnTo>
                    <a:lnTo>
                      <a:pt x="166" y="1199"/>
                    </a:lnTo>
                    <a:lnTo>
                      <a:pt x="152" y="1329"/>
                    </a:lnTo>
                    <a:lnTo>
                      <a:pt x="139" y="1464"/>
                    </a:lnTo>
                    <a:lnTo>
                      <a:pt x="126" y="1604"/>
                    </a:lnTo>
                    <a:lnTo>
                      <a:pt x="115" y="1749"/>
                    </a:lnTo>
                    <a:lnTo>
                      <a:pt x="104" y="1898"/>
                    </a:lnTo>
                    <a:lnTo>
                      <a:pt x="94" y="2052"/>
                    </a:lnTo>
                    <a:lnTo>
                      <a:pt x="85" y="2210"/>
                    </a:lnTo>
                    <a:lnTo>
                      <a:pt x="77" y="2372"/>
                    </a:lnTo>
                    <a:lnTo>
                      <a:pt x="70" y="2538"/>
                    </a:lnTo>
                    <a:lnTo>
                      <a:pt x="64" y="2708"/>
                    </a:lnTo>
                    <a:lnTo>
                      <a:pt x="59" y="2880"/>
                    </a:lnTo>
                    <a:lnTo>
                      <a:pt x="55" y="3056"/>
                    </a:lnTo>
                    <a:lnTo>
                      <a:pt x="52" y="3235"/>
                    </a:lnTo>
                    <a:lnTo>
                      <a:pt x="51" y="3417"/>
                    </a:lnTo>
                    <a:lnTo>
                      <a:pt x="50" y="3601"/>
                    </a:lnTo>
                    <a:cubicBezTo>
                      <a:pt x="50" y="3611"/>
                      <a:pt x="44" y="3620"/>
                      <a:pt x="35" y="3624"/>
                    </a:cubicBezTo>
                    <a:cubicBezTo>
                      <a:pt x="25" y="3627"/>
                      <a:pt x="15" y="3625"/>
                      <a:pt x="8" y="3618"/>
                    </a:cubicBezTo>
                    <a:lnTo>
                      <a:pt x="7" y="3618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" name="Freeform 8"/>
              <p:cNvSpPr>
                <a:spLocks noEditPoints="1"/>
              </p:cNvSpPr>
              <p:nvPr/>
            </p:nvSpPr>
            <p:spPr bwMode="auto">
              <a:xfrm>
                <a:off x="2434" y="3150"/>
                <a:ext cx="2795" cy="50"/>
              </a:xfrm>
              <a:custGeom>
                <a:avLst/>
                <a:gdLst>
                  <a:gd name="T0" fmla="*/ 0 w 2795"/>
                  <a:gd name="T1" fmla="*/ 20 h 50"/>
                  <a:gd name="T2" fmla="*/ 2753 w 2795"/>
                  <a:gd name="T3" fmla="*/ 21 h 50"/>
                  <a:gd name="T4" fmla="*/ 2753 w 2795"/>
                  <a:gd name="T5" fmla="*/ 29 h 50"/>
                  <a:gd name="T6" fmla="*/ 0 w 2795"/>
                  <a:gd name="T7" fmla="*/ 28 h 50"/>
                  <a:gd name="T8" fmla="*/ 0 w 2795"/>
                  <a:gd name="T9" fmla="*/ 20 h 50"/>
                  <a:gd name="T10" fmla="*/ 2745 w 2795"/>
                  <a:gd name="T11" fmla="*/ 0 h 50"/>
                  <a:gd name="T12" fmla="*/ 2795 w 2795"/>
                  <a:gd name="T13" fmla="*/ 25 h 50"/>
                  <a:gd name="T14" fmla="*/ 2745 w 2795"/>
                  <a:gd name="T15" fmla="*/ 50 h 50"/>
                  <a:gd name="T16" fmla="*/ 2745 w 2795"/>
                  <a:gd name="T1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95" h="50">
                    <a:moveTo>
                      <a:pt x="0" y="20"/>
                    </a:moveTo>
                    <a:lnTo>
                      <a:pt x="2753" y="21"/>
                    </a:lnTo>
                    <a:lnTo>
                      <a:pt x="2753" y="29"/>
                    </a:lnTo>
                    <a:lnTo>
                      <a:pt x="0" y="28"/>
                    </a:lnTo>
                    <a:lnTo>
                      <a:pt x="0" y="20"/>
                    </a:lnTo>
                    <a:close/>
                    <a:moveTo>
                      <a:pt x="2745" y="0"/>
                    </a:moveTo>
                    <a:lnTo>
                      <a:pt x="2795" y="25"/>
                    </a:lnTo>
                    <a:lnTo>
                      <a:pt x="2745" y="50"/>
                    </a:lnTo>
                    <a:lnTo>
                      <a:pt x="27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auto">
              <a:xfrm>
                <a:off x="2428" y="3390"/>
                <a:ext cx="29" cy="43"/>
              </a:xfrm>
              <a:custGeom>
                <a:avLst/>
                <a:gdLst>
                  <a:gd name="T0" fmla="*/ 18 w 19"/>
                  <a:gd name="T1" fmla="*/ 0 h 52"/>
                  <a:gd name="T2" fmla="*/ 19 w 19"/>
                  <a:gd name="T3" fmla="*/ 51 h 52"/>
                  <a:gd name="T4" fmla="*/ 1 w 19"/>
                  <a:gd name="T5" fmla="*/ 52 h 52"/>
                  <a:gd name="T6" fmla="*/ 0 w 19"/>
                  <a:gd name="T7" fmla="*/ 1 h 52"/>
                  <a:gd name="T8" fmla="*/ 18 w 19"/>
                  <a:gd name="T9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52">
                    <a:moveTo>
                      <a:pt x="18" y="0"/>
                    </a:moveTo>
                    <a:lnTo>
                      <a:pt x="19" y="51"/>
                    </a:lnTo>
                    <a:lnTo>
                      <a:pt x="1" y="52"/>
                    </a:lnTo>
                    <a:lnTo>
                      <a:pt x="0" y="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3333"/>
              </a:solidFill>
              <a:ln w="0" cap="flat">
                <a:solidFill>
                  <a:srgbClr val="FF333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" name="Freeform 9"/>
              <p:cNvSpPr>
                <a:spLocks noEditPoints="1"/>
              </p:cNvSpPr>
              <p:nvPr/>
            </p:nvSpPr>
            <p:spPr bwMode="auto">
              <a:xfrm>
                <a:off x="2457" y="2745"/>
                <a:ext cx="2773" cy="688"/>
              </a:xfrm>
              <a:custGeom>
                <a:avLst/>
                <a:gdLst>
                  <a:gd name="T0" fmla="*/ 42 w 2791"/>
                  <a:gd name="T1" fmla="*/ 669 h 688"/>
                  <a:gd name="T2" fmla="*/ 2791 w 2791"/>
                  <a:gd name="T3" fmla="*/ 8 h 688"/>
                  <a:gd name="T4" fmla="*/ 2789 w 2791"/>
                  <a:gd name="T5" fmla="*/ 0 h 688"/>
                  <a:gd name="T6" fmla="*/ 40 w 2791"/>
                  <a:gd name="T7" fmla="*/ 661 h 688"/>
                  <a:gd name="T8" fmla="*/ 42 w 2791"/>
                  <a:gd name="T9" fmla="*/ 669 h 688"/>
                  <a:gd name="T10" fmla="*/ 43 w 2791"/>
                  <a:gd name="T11" fmla="*/ 639 h 688"/>
                  <a:gd name="T12" fmla="*/ 0 w 2791"/>
                  <a:gd name="T13" fmla="*/ 675 h 688"/>
                  <a:gd name="T14" fmla="*/ 55 w 2791"/>
                  <a:gd name="T15" fmla="*/ 688 h 688"/>
                  <a:gd name="T16" fmla="*/ 43 w 2791"/>
                  <a:gd name="T17" fmla="*/ 639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91" h="688">
                    <a:moveTo>
                      <a:pt x="42" y="669"/>
                    </a:moveTo>
                    <a:lnTo>
                      <a:pt x="2791" y="8"/>
                    </a:lnTo>
                    <a:lnTo>
                      <a:pt x="2789" y="0"/>
                    </a:lnTo>
                    <a:lnTo>
                      <a:pt x="40" y="661"/>
                    </a:lnTo>
                    <a:lnTo>
                      <a:pt x="42" y="669"/>
                    </a:lnTo>
                    <a:close/>
                    <a:moveTo>
                      <a:pt x="43" y="639"/>
                    </a:moveTo>
                    <a:lnTo>
                      <a:pt x="0" y="675"/>
                    </a:lnTo>
                    <a:lnTo>
                      <a:pt x="55" y="688"/>
                    </a:lnTo>
                    <a:lnTo>
                      <a:pt x="43" y="639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" name="Freeform 11"/>
              <p:cNvSpPr>
                <a:spLocks noEditPoints="1"/>
              </p:cNvSpPr>
              <p:nvPr/>
            </p:nvSpPr>
            <p:spPr bwMode="auto">
              <a:xfrm>
                <a:off x="5159" y="2696"/>
                <a:ext cx="117" cy="117"/>
              </a:xfrm>
              <a:custGeom>
                <a:avLst/>
                <a:gdLst>
                  <a:gd name="T0" fmla="*/ 1 w 117"/>
                  <a:gd name="T1" fmla="*/ 47 h 117"/>
                  <a:gd name="T2" fmla="*/ 7 w 117"/>
                  <a:gd name="T3" fmla="*/ 31 h 117"/>
                  <a:gd name="T4" fmla="*/ 17 w 117"/>
                  <a:gd name="T5" fmla="*/ 17 h 117"/>
                  <a:gd name="T6" fmla="*/ 30 w 117"/>
                  <a:gd name="T7" fmla="*/ 7 h 117"/>
                  <a:gd name="T8" fmla="*/ 47 w 117"/>
                  <a:gd name="T9" fmla="*/ 1 h 117"/>
                  <a:gd name="T10" fmla="*/ 64 w 117"/>
                  <a:gd name="T11" fmla="*/ 0 h 117"/>
                  <a:gd name="T12" fmla="*/ 81 w 117"/>
                  <a:gd name="T13" fmla="*/ 4 h 117"/>
                  <a:gd name="T14" fmla="*/ 96 w 117"/>
                  <a:gd name="T15" fmla="*/ 13 h 117"/>
                  <a:gd name="T16" fmla="*/ 107 w 117"/>
                  <a:gd name="T17" fmla="*/ 25 h 117"/>
                  <a:gd name="T18" fmla="*/ 115 w 117"/>
                  <a:gd name="T19" fmla="*/ 41 h 117"/>
                  <a:gd name="T20" fmla="*/ 117 w 117"/>
                  <a:gd name="T21" fmla="*/ 58 h 117"/>
                  <a:gd name="T22" fmla="*/ 115 w 117"/>
                  <a:gd name="T23" fmla="*/ 76 h 117"/>
                  <a:gd name="T24" fmla="*/ 107 w 117"/>
                  <a:gd name="T25" fmla="*/ 91 h 117"/>
                  <a:gd name="T26" fmla="*/ 96 w 117"/>
                  <a:gd name="T27" fmla="*/ 104 h 117"/>
                  <a:gd name="T28" fmla="*/ 82 w 117"/>
                  <a:gd name="T29" fmla="*/ 113 h 117"/>
                  <a:gd name="T30" fmla="*/ 65 w 117"/>
                  <a:gd name="T31" fmla="*/ 117 h 117"/>
                  <a:gd name="T32" fmla="*/ 47 w 117"/>
                  <a:gd name="T33" fmla="*/ 116 h 117"/>
                  <a:gd name="T34" fmla="*/ 31 w 117"/>
                  <a:gd name="T35" fmla="*/ 110 h 117"/>
                  <a:gd name="T36" fmla="*/ 17 w 117"/>
                  <a:gd name="T37" fmla="*/ 100 h 117"/>
                  <a:gd name="T38" fmla="*/ 7 w 117"/>
                  <a:gd name="T39" fmla="*/ 87 h 117"/>
                  <a:gd name="T40" fmla="*/ 1 w 117"/>
                  <a:gd name="T41" fmla="*/ 70 h 117"/>
                  <a:gd name="T42" fmla="*/ 7 w 117"/>
                  <a:gd name="T43" fmla="*/ 64 h 117"/>
                  <a:gd name="T44" fmla="*/ 10 w 117"/>
                  <a:gd name="T45" fmla="*/ 79 h 117"/>
                  <a:gd name="T46" fmla="*/ 18 w 117"/>
                  <a:gd name="T47" fmla="*/ 92 h 117"/>
                  <a:gd name="T48" fmla="*/ 29 w 117"/>
                  <a:gd name="T49" fmla="*/ 102 h 117"/>
                  <a:gd name="T50" fmla="*/ 43 w 117"/>
                  <a:gd name="T51" fmla="*/ 109 h 117"/>
                  <a:gd name="T52" fmla="*/ 58 w 117"/>
                  <a:gd name="T53" fmla="*/ 111 h 117"/>
                  <a:gd name="T54" fmla="*/ 74 w 117"/>
                  <a:gd name="T55" fmla="*/ 109 h 117"/>
                  <a:gd name="T56" fmla="*/ 88 w 117"/>
                  <a:gd name="T57" fmla="*/ 102 h 117"/>
                  <a:gd name="T58" fmla="*/ 99 w 117"/>
                  <a:gd name="T59" fmla="*/ 92 h 117"/>
                  <a:gd name="T60" fmla="*/ 107 w 117"/>
                  <a:gd name="T61" fmla="*/ 79 h 117"/>
                  <a:gd name="T62" fmla="*/ 111 w 117"/>
                  <a:gd name="T63" fmla="*/ 64 h 117"/>
                  <a:gd name="T64" fmla="*/ 110 w 117"/>
                  <a:gd name="T65" fmla="*/ 48 h 117"/>
                  <a:gd name="T66" fmla="*/ 105 w 117"/>
                  <a:gd name="T67" fmla="*/ 34 h 117"/>
                  <a:gd name="T68" fmla="*/ 96 w 117"/>
                  <a:gd name="T69" fmla="*/ 21 h 117"/>
                  <a:gd name="T70" fmla="*/ 84 w 117"/>
                  <a:gd name="T71" fmla="*/ 12 h 117"/>
                  <a:gd name="T72" fmla="*/ 69 w 117"/>
                  <a:gd name="T73" fmla="*/ 7 h 117"/>
                  <a:gd name="T74" fmla="*/ 53 w 117"/>
                  <a:gd name="T75" fmla="*/ 6 h 117"/>
                  <a:gd name="T76" fmla="*/ 38 w 117"/>
                  <a:gd name="T77" fmla="*/ 10 h 117"/>
                  <a:gd name="T78" fmla="*/ 25 w 117"/>
                  <a:gd name="T79" fmla="*/ 18 h 117"/>
                  <a:gd name="T80" fmla="*/ 15 w 117"/>
                  <a:gd name="T81" fmla="*/ 29 h 117"/>
                  <a:gd name="T82" fmla="*/ 9 w 117"/>
                  <a:gd name="T83" fmla="*/ 43 h 117"/>
                  <a:gd name="T84" fmla="*/ 6 w 117"/>
                  <a:gd name="T85" fmla="*/ 5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7" h="117">
                    <a:moveTo>
                      <a:pt x="0" y="59"/>
                    </a:moveTo>
                    <a:lnTo>
                      <a:pt x="0" y="53"/>
                    </a:lnTo>
                    <a:lnTo>
                      <a:pt x="1" y="47"/>
                    </a:lnTo>
                    <a:lnTo>
                      <a:pt x="3" y="41"/>
                    </a:lnTo>
                    <a:lnTo>
                      <a:pt x="5" y="36"/>
                    </a:lnTo>
                    <a:lnTo>
                      <a:pt x="7" y="31"/>
                    </a:lnTo>
                    <a:lnTo>
                      <a:pt x="10" y="26"/>
                    </a:lnTo>
                    <a:lnTo>
                      <a:pt x="13" y="21"/>
                    </a:lnTo>
                    <a:lnTo>
                      <a:pt x="17" y="17"/>
                    </a:lnTo>
                    <a:lnTo>
                      <a:pt x="21" y="13"/>
                    </a:lnTo>
                    <a:lnTo>
                      <a:pt x="26" y="10"/>
                    </a:lnTo>
                    <a:lnTo>
                      <a:pt x="30" y="7"/>
                    </a:lnTo>
                    <a:lnTo>
                      <a:pt x="36" y="4"/>
                    </a:lnTo>
                    <a:lnTo>
                      <a:pt x="41" y="2"/>
                    </a:lnTo>
                    <a:lnTo>
                      <a:pt x="47" y="1"/>
                    </a:lnTo>
                    <a:lnTo>
                      <a:pt x="52" y="0"/>
                    </a:lnTo>
                    <a:lnTo>
                      <a:pt x="58" y="0"/>
                    </a:lnTo>
                    <a:lnTo>
                      <a:pt x="64" y="0"/>
                    </a:lnTo>
                    <a:lnTo>
                      <a:pt x="70" y="1"/>
                    </a:lnTo>
                    <a:lnTo>
                      <a:pt x="76" y="2"/>
                    </a:lnTo>
                    <a:lnTo>
                      <a:pt x="81" y="4"/>
                    </a:lnTo>
                    <a:lnTo>
                      <a:pt x="86" y="7"/>
                    </a:lnTo>
                    <a:lnTo>
                      <a:pt x="91" y="10"/>
                    </a:lnTo>
                    <a:lnTo>
                      <a:pt x="96" y="13"/>
                    </a:lnTo>
                    <a:lnTo>
                      <a:pt x="100" y="17"/>
                    </a:lnTo>
                    <a:lnTo>
                      <a:pt x="104" y="21"/>
                    </a:lnTo>
                    <a:lnTo>
                      <a:pt x="107" y="25"/>
                    </a:lnTo>
                    <a:lnTo>
                      <a:pt x="110" y="30"/>
                    </a:lnTo>
                    <a:lnTo>
                      <a:pt x="113" y="35"/>
                    </a:lnTo>
                    <a:lnTo>
                      <a:pt x="115" y="41"/>
                    </a:lnTo>
                    <a:lnTo>
                      <a:pt x="116" y="46"/>
                    </a:lnTo>
                    <a:lnTo>
                      <a:pt x="117" y="52"/>
                    </a:lnTo>
                    <a:lnTo>
                      <a:pt x="117" y="58"/>
                    </a:lnTo>
                    <a:lnTo>
                      <a:pt x="117" y="64"/>
                    </a:lnTo>
                    <a:lnTo>
                      <a:pt x="116" y="70"/>
                    </a:lnTo>
                    <a:lnTo>
                      <a:pt x="115" y="76"/>
                    </a:lnTo>
                    <a:lnTo>
                      <a:pt x="113" y="81"/>
                    </a:lnTo>
                    <a:lnTo>
                      <a:pt x="110" y="86"/>
                    </a:lnTo>
                    <a:lnTo>
                      <a:pt x="107" y="91"/>
                    </a:lnTo>
                    <a:lnTo>
                      <a:pt x="104" y="96"/>
                    </a:lnTo>
                    <a:lnTo>
                      <a:pt x="100" y="100"/>
                    </a:lnTo>
                    <a:lnTo>
                      <a:pt x="96" y="104"/>
                    </a:lnTo>
                    <a:lnTo>
                      <a:pt x="92" y="107"/>
                    </a:lnTo>
                    <a:lnTo>
                      <a:pt x="87" y="110"/>
                    </a:lnTo>
                    <a:lnTo>
                      <a:pt x="82" y="113"/>
                    </a:lnTo>
                    <a:lnTo>
                      <a:pt x="76" y="115"/>
                    </a:lnTo>
                    <a:lnTo>
                      <a:pt x="71" y="116"/>
                    </a:lnTo>
                    <a:lnTo>
                      <a:pt x="65" y="117"/>
                    </a:lnTo>
                    <a:lnTo>
                      <a:pt x="59" y="117"/>
                    </a:lnTo>
                    <a:lnTo>
                      <a:pt x="53" y="117"/>
                    </a:lnTo>
                    <a:lnTo>
                      <a:pt x="47" y="116"/>
                    </a:lnTo>
                    <a:lnTo>
                      <a:pt x="41" y="115"/>
                    </a:lnTo>
                    <a:lnTo>
                      <a:pt x="36" y="113"/>
                    </a:lnTo>
                    <a:lnTo>
                      <a:pt x="31" y="110"/>
                    </a:lnTo>
                    <a:lnTo>
                      <a:pt x="26" y="107"/>
                    </a:lnTo>
                    <a:lnTo>
                      <a:pt x="21" y="104"/>
                    </a:lnTo>
                    <a:lnTo>
                      <a:pt x="17" y="100"/>
                    </a:lnTo>
                    <a:lnTo>
                      <a:pt x="13" y="96"/>
                    </a:lnTo>
                    <a:lnTo>
                      <a:pt x="10" y="91"/>
                    </a:lnTo>
                    <a:lnTo>
                      <a:pt x="7" y="87"/>
                    </a:lnTo>
                    <a:lnTo>
                      <a:pt x="5" y="81"/>
                    </a:lnTo>
                    <a:lnTo>
                      <a:pt x="3" y="76"/>
                    </a:lnTo>
                    <a:lnTo>
                      <a:pt x="1" y="70"/>
                    </a:lnTo>
                    <a:lnTo>
                      <a:pt x="0" y="65"/>
                    </a:lnTo>
                    <a:lnTo>
                      <a:pt x="0" y="59"/>
                    </a:lnTo>
                    <a:close/>
                    <a:moveTo>
                      <a:pt x="7" y="64"/>
                    </a:moveTo>
                    <a:lnTo>
                      <a:pt x="7" y="69"/>
                    </a:lnTo>
                    <a:lnTo>
                      <a:pt x="9" y="74"/>
                    </a:lnTo>
                    <a:lnTo>
                      <a:pt x="10" y="79"/>
                    </a:lnTo>
                    <a:lnTo>
                      <a:pt x="13" y="83"/>
                    </a:lnTo>
                    <a:lnTo>
                      <a:pt x="15" y="88"/>
                    </a:lnTo>
                    <a:lnTo>
                      <a:pt x="18" y="92"/>
                    </a:lnTo>
                    <a:lnTo>
                      <a:pt x="21" y="95"/>
                    </a:lnTo>
                    <a:lnTo>
                      <a:pt x="25" y="99"/>
                    </a:lnTo>
                    <a:lnTo>
                      <a:pt x="29" y="102"/>
                    </a:lnTo>
                    <a:lnTo>
                      <a:pt x="33" y="105"/>
                    </a:lnTo>
                    <a:lnTo>
                      <a:pt x="38" y="107"/>
                    </a:lnTo>
                    <a:lnTo>
                      <a:pt x="43" y="109"/>
                    </a:lnTo>
                    <a:lnTo>
                      <a:pt x="48" y="110"/>
                    </a:lnTo>
                    <a:lnTo>
                      <a:pt x="53" y="111"/>
                    </a:lnTo>
                    <a:lnTo>
                      <a:pt x="58" y="111"/>
                    </a:lnTo>
                    <a:lnTo>
                      <a:pt x="64" y="111"/>
                    </a:lnTo>
                    <a:lnTo>
                      <a:pt x="69" y="110"/>
                    </a:lnTo>
                    <a:lnTo>
                      <a:pt x="74" y="109"/>
                    </a:lnTo>
                    <a:lnTo>
                      <a:pt x="79" y="107"/>
                    </a:lnTo>
                    <a:lnTo>
                      <a:pt x="83" y="105"/>
                    </a:lnTo>
                    <a:lnTo>
                      <a:pt x="88" y="102"/>
                    </a:lnTo>
                    <a:lnTo>
                      <a:pt x="92" y="99"/>
                    </a:lnTo>
                    <a:lnTo>
                      <a:pt x="96" y="96"/>
                    </a:lnTo>
                    <a:lnTo>
                      <a:pt x="99" y="92"/>
                    </a:lnTo>
                    <a:lnTo>
                      <a:pt x="102" y="88"/>
                    </a:lnTo>
                    <a:lnTo>
                      <a:pt x="105" y="84"/>
                    </a:lnTo>
                    <a:lnTo>
                      <a:pt x="107" y="79"/>
                    </a:lnTo>
                    <a:lnTo>
                      <a:pt x="109" y="74"/>
                    </a:lnTo>
                    <a:lnTo>
                      <a:pt x="110" y="69"/>
                    </a:lnTo>
                    <a:lnTo>
                      <a:pt x="111" y="64"/>
                    </a:lnTo>
                    <a:lnTo>
                      <a:pt x="111" y="59"/>
                    </a:lnTo>
                    <a:lnTo>
                      <a:pt x="111" y="53"/>
                    </a:lnTo>
                    <a:lnTo>
                      <a:pt x="110" y="48"/>
                    </a:lnTo>
                    <a:lnTo>
                      <a:pt x="109" y="43"/>
                    </a:lnTo>
                    <a:lnTo>
                      <a:pt x="107" y="38"/>
                    </a:lnTo>
                    <a:lnTo>
                      <a:pt x="105" y="34"/>
                    </a:lnTo>
                    <a:lnTo>
                      <a:pt x="102" y="29"/>
                    </a:lnTo>
                    <a:lnTo>
                      <a:pt x="99" y="25"/>
                    </a:lnTo>
                    <a:lnTo>
                      <a:pt x="96" y="21"/>
                    </a:lnTo>
                    <a:lnTo>
                      <a:pt x="92" y="18"/>
                    </a:lnTo>
                    <a:lnTo>
                      <a:pt x="88" y="15"/>
                    </a:lnTo>
                    <a:lnTo>
                      <a:pt x="84" y="12"/>
                    </a:lnTo>
                    <a:lnTo>
                      <a:pt x="79" y="10"/>
                    </a:lnTo>
                    <a:lnTo>
                      <a:pt x="74" y="8"/>
                    </a:lnTo>
                    <a:lnTo>
                      <a:pt x="69" y="7"/>
                    </a:lnTo>
                    <a:lnTo>
                      <a:pt x="64" y="6"/>
                    </a:lnTo>
                    <a:lnTo>
                      <a:pt x="59" y="6"/>
                    </a:lnTo>
                    <a:lnTo>
                      <a:pt x="53" y="6"/>
                    </a:lnTo>
                    <a:lnTo>
                      <a:pt x="48" y="7"/>
                    </a:lnTo>
                    <a:lnTo>
                      <a:pt x="43" y="8"/>
                    </a:lnTo>
                    <a:lnTo>
                      <a:pt x="38" y="10"/>
                    </a:lnTo>
                    <a:lnTo>
                      <a:pt x="34" y="12"/>
                    </a:lnTo>
                    <a:lnTo>
                      <a:pt x="29" y="15"/>
                    </a:lnTo>
                    <a:lnTo>
                      <a:pt x="25" y="18"/>
                    </a:lnTo>
                    <a:lnTo>
                      <a:pt x="22" y="21"/>
                    </a:lnTo>
                    <a:lnTo>
                      <a:pt x="18" y="25"/>
                    </a:lnTo>
                    <a:lnTo>
                      <a:pt x="15" y="29"/>
                    </a:lnTo>
                    <a:lnTo>
                      <a:pt x="13" y="33"/>
                    </a:lnTo>
                    <a:lnTo>
                      <a:pt x="10" y="38"/>
                    </a:lnTo>
                    <a:lnTo>
                      <a:pt x="9" y="43"/>
                    </a:lnTo>
                    <a:lnTo>
                      <a:pt x="7" y="48"/>
                    </a:lnTo>
                    <a:lnTo>
                      <a:pt x="7" y="53"/>
                    </a:lnTo>
                    <a:lnTo>
                      <a:pt x="6" y="58"/>
                    </a:lnTo>
                    <a:lnTo>
                      <a:pt x="7" y="64"/>
                    </a:lnTo>
                    <a:close/>
                  </a:path>
                </a:pathLst>
              </a:custGeom>
              <a:solidFill>
                <a:srgbClr val="FF3333"/>
              </a:solidFill>
              <a:ln w="0" cap="flat">
                <a:solidFill>
                  <a:srgbClr val="FF333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" name="Rectangle 16"/>
              <p:cNvSpPr>
                <a:spLocks noChangeArrowheads="1"/>
              </p:cNvSpPr>
              <p:nvPr/>
            </p:nvSpPr>
            <p:spPr bwMode="auto">
              <a:xfrm>
                <a:off x="5065" y="2832"/>
                <a:ext cx="324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URWClassicoT" pitchFamily="34" charset="0"/>
                    <a:cs typeface="Arial" pitchFamily="34" charset="0"/>
                  </a:rPr>
                  <a:t>Light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Rectangle 17"/>
              <p:cNvSpPr>
                <a:spLocks noChangeArrowheads="1"/>
              </p:cNvSpPr>
              <p:nvPr/>
            </p:nvSpPr>
            <p:spPr bwMode="auto">
              <a:xfrm>
                <a:off x="5065" y="2972"/>
                <a:ext cx="389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URWClassicoT" pitchFamily="34" charset="0"/>
                    <a:cs typeface="Arial" pitchFamily="34" charset="0"/>
                  </a:rPr>
                  <a:t>source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Oval 18"/>
              <p:cNvSpPr>
                <a:spLocks noChangeArrowheads="1"/>
              </p:cNvSpPr>
              <p:nvPr/>
            </p:nvSpPr>
            <p:spPr bwMode="auto">
              <a:xfrm>
                <a:off x="3446" y="3149"/>
                <a:ext cx="44" cy="45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" name="Freeform 19"/>
              <p:cNvSpPr>
                <a:spLocks noEditPoints="1"/>
              </p:cNvSpPr>
              <p:nvPr/>
            </p:nvSpPr>
            <p:spPr bwMode="auto">
              <a:xfrm>
                <a:off x="3443" y="3146"/>
                <a:ext cx="50" cy="51"/>
              </a:xfrm>
              <a:custGeom>
                <a:avLst/>
                <a:gdLst>
                  <a:gd name="T0" fmla="*/ 4 w 405"/>
                  <a:gd name="T1" fmla="*/ 163 h 405"/>
                  <a:gd name="T2" fmla="*/ 24 w 405"/>
                  <a:gd name="T3" fmla="*/ 107 h 405"/>
                  <a:gd name="T4" fmla="*/ 58 w 405"/>
                  <a:gd name="T5" fmla="*/ 61 h 405"/>
                  <a:gd name="T6" fmla="*/ 91 w 405"/>
                  <a:gd name="T7" fmla="*/ 34 h 405"/>
                  <a:gd name="T8" fmla="*/ 142 w 405"/>
                  <a:gd name="T9" fmla="*/ 10 h 405"/>
                  <a:gd name="T10" fmla="*/ 202 w 405"/>
                  <a:gd name="T11" fmla="*/ 0 h 405"/>
                  <a:gd name="T12" fmla="*/ 262 w 405"/>
                  <a:gd name="T13" fmla="*/ 9 h 405"/>
                  <a:gd name="T14" fmla="*/ 315 w 405"/>
                  <a:gd name="T15" fmla="*/ 34 h 405"/>
                  <a:gd name="T16" fmla="*/ 347 w 405"/>
                  <a:gd name="T17" fmla="*/ 61 h 405"/>
                  <a:gd name="T18" fmla="*/ 380 w 405"/>
                  <a:gd name="T19" fmla="*/ 105 h 405"/>
                  <a:gd name="T20" fmla="*/ 401 w 405"/>
                  <a:gd name="T21" fmla="*/ 160 h 405"/>
                  <a:gd name="T22" fmla="*/ 404 w 405"/>
                  <a:gd name="T23" fmla="*/ 222 h 405"/>
                  <a:gd name="T24" fmla="*/ 390 w 405"/>
                  <a:gd name="T25" fmla="*/ 280 h 405"/>
                  <a:gd name="T26" fmla="*/ 369 w 405"/>
                  <a:gd name="T27" fmla="*/ 317 h 405"/>
                  <a:gd name="T28" fmla="*/ 318 w 405"/>
                  <a:gd name="T29" fmla="*/ 369 h 405"/>
                  <a:gd name="T30" fmla="*/ 283 w 405"/>
                  <a:gd name="T31" fmla="*/ 388 h 405"/>
                  <a:gd name="T32" fmla="*/ 224 w 405"/>
                  <a:gd name="T33" fmla="*/ 403 h 405"/>
                  <a:gd name="T34" fmla="*/ 164 w 405"/>
                  <a:gd name="T35" fmla="*/ 401 h 405"/>
                  <a:gd name="T36" fmla="*/ 108 w 405"/>
                  <a:gd name="T37" fmla="*/ 381 h 405"/>
                  <a:gd name="T38" fmla="*/ 62 w 405"/>
                  <a:gd name="T39" fmla="*/ 347 h 405"/>
                  <a:gd name="T40" fmla="*/ 34 w 405"/>
                  <a:gd name="T41" fmla="*/ 314 h 405"/>
                  <a:gd name="T42" fmla="*/ 10 w 405"/>
                  <a:gd name="T43" fmla="*/ 264 h 405"/>
                  <a:gd name="T44" fmla="*/ 0 w 405"/>
                  <a:gd name="T45" fmla="*/ 204 h 405"/>
                  <a:gd name="T46" fmla="*/ 57 w 405"/>
                  <a:gd name="T47" fmla="*/ 247 h 405"/>
                  <a:gd name="T48" fmla="*/ 77 w 405"/>
                  <a:gd name="T49" fmla="*/ 289 h 405"/>
                  <a:gd name="T50" fmla="*/ 93 w 405"/>
                  <a:gd name="T51" fmla="*/ 308 h 405"/>
                  <a:gd name="T52" fmla="*/ 129 w 405"/>
                  <a:gd name="T53" fmla="*/ 336 h 405"/>
                  <a:gd name="T54" fmla="*/ 171 w 405"/>
                  <a:gd name="T55" fmla="*/ 351 h 405"/>
                  <a:gd name="T56" fmla="*/ 217 w 405"/>
                  <a:gd name="T57" fmla="*/ 354 h 405"/>
                  <a:gd name="T58" fmla="*/ 261 w 405"/>
                  <a:gd name="T59" fmla="*/ 343 h 405"/>
                  <a:gd name="T60" fmla="*/ 286 w 405"/>
                  <a:gd name="T61" fmla="*/ 330 h 405"/>
                  <a:gd name="T62" fmla="*/ 331 w 405"/>
                  <a:gd name="T63" fmla="*/ 286 h 405"/>
                  <a:gd name="T64" fmla="*/ 343 w 405"/>
                  <a:gd name="T65" fmla="*/ 263 h 405"/>
                  <a:gd name="T66" fmla="*/ 354 w 405"/>
                  <a:gd name="T67" fmla="*/ 219 h 405"/>
                  <a:gd name="T68" fmla="*/ 353 w 405"/>
                  <a:gd name="T69" fmla="*/ 173 h 405"/>
                  <a:gd name="T70" fmla="*/ 337 w 405"/>
                  <a:gd name="T71" fmla="*/ 131 h 405"/>
                  <a:gd name="T72" fmla="*/ 309 w 405"/>
                  <a:gd name="T73" fmla="*/ 93 h 405"/>
                  <a:gd name="T74" fmla="*/ 289 w 405"/>
                  <a:gd name="T75" fmla="*/ 77 h 405"/>
                  <a:gd name="T76" fmla="*/ 249 w 405"/>
                  <a:gd name="T77" fmla="*/ 57 h 405"/>
                  <a:gd name="T78" fmla="*/ 204 w 405"/>
                  <a:gd name="T79" fmla="*/ 50 h 405"/>
                  <a:gd name="T80" fmla="*/ 159 w 405"/>
                  <a:gd name="T81" fmla="*/ 56 h 405"/>
                  <a:gd name="T82" fmla="*/ 116 w 405"/>
                  <a:gd name="T83" fmla="*/ 77 h 405"/>
                  <a:gd name="T84" fmla="*/ 97 w 405"/>
                  <a:gd name="T85" fmla="*/ 93 h 405"/>
                  <a:gd name="T86" fmla="*/ 69 w 405"/>
                  <a:gd name="T87" fmla="*/ 129 h 405"/>
                  <a:gd name="T88" fmla="*/ 54 w 405"/>
                  <a:gd name="T89" fmla="*/ 170 h 405"/>
                  <a:gd name="T90" fmla="*/ 51 w 405"/>
                  <a:gd name="T91" fmla="*/ 217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05" h="405">
                    <a:moveTo>
                      <a:pt x="0" y="204"/>
                    </a:moveTo>
                    <a:lnTo>
                      <a:pt x="1" y="183"/>
                    </a:lnTo>
                    <a:lnTo>
                      <a:pt x="4" y="163"/>
                    </a:lnTo>
                    <a:lnTo>
                      <a:pt x="9" y="143"/>
                    </a:lnTo>
                    <a:lnTo>
                      <a:pt x="16" y="125"/>
                    </a:lnTo>
                    <a:lnTo>
                      <a:pt x="24" y="107"/>
                    </a:lnTo>
                    <a:lnTo>
                      <a:pt x="34" y="90"/>
                    </a:lnTo>
                    <a:cubicBezTo>
                      <a:pt x="35" y="89"/>
                      <a:pt x="36" y="88"/>
                      <a:pt x="36" y="87"/>
                    </a:cubicBezTo>
                    <a:lnTo>
                      <a:pt x="58" y="61"/>
                    </a:lnTo>
                    <a:cubicBezTo>
                      <a:pt x="59" y="60"/>
                      <a:pt x="60" y="59"/>
                      <a:pt x="62" y="58"/>
                    </a:cubicBezTo>
                    <a:lnTo>
                      <a:pt x="88" y="36"/>
                    </a:lnTo>
                    <a:cubicBezTo>
                      <a:pt x="89" y="35"/>
                      <a:pt x="90" y="34"/>
                      <a:pt x="91" y="34"/>
                    </a:cubicBezTo>
                    <a:lnTo>
                      <a:pt x="106" y="25"/>
                    </a:lnTo>
                    <a:lnTo>
                      <a:pt x="123" y="16"/>
                    </a:lnTo>
                    <a:lnTo>
                      <a:pt x="142" y="10"/>
                    </a:lnTo>
                    <a:lnTo>
                      <a:pt x="161" y="4"/>
                    </a:lnTo>
                    <a:lnTo>
                      <a:pt x="181" y="1"/>
                    </a:lnTo>
                    <a:lnTo>
                      <a:pt x="202" y="0"/>
                    </a:lnTo>
                    <a:lnTo>
                      <a:pt x="222" y="1"/>
                    </a:lnTo>
                    <a:lnTo>
                      <a:pt x="242" y="4"/>
                    </a:lnTo>
                    <a:lnTo>
                      <a:pt x="262" y="9"/>
                    </a:lnTo>
                    <a:lnTo>
                      <a:pt x="281" y="16"/>
                    </a:lnTo>
                    <a:lnTo>
                      <a:pt x="298" y="24"/>
                    </a:lnTo>
                    <a:lnTo>
                      <a:pt x="315" y="34"/>
                    </a:lnTo>
                    <a:cubicBezTo>
                      <a:pt x="316" y="34"/>
                      <a:pt x="317" y="35"/>
                      <a:pt x="318" y="36"/>
                    </a:cubicBezTo>
                    <a:lnTo>
                      <a:pt x="344" y="58"/>
                    </a:lnTo>
                    <a:cubicBezTo>
                      <a:pt x="345" y="59"/>
                      <a:pt x="346" y="60"/>
                      <a:pt x="347" y="61"/>
                    </a:cubicBezTo>
                    <a:lnTo>
                      <a:pt x="369" y="87"/>
                    </a:lnTo>
                    <a:cubicBezTo>
                      <a:pt x="370" y="88"/>
                      <a:pt x="371" y="89"/>
                      <a:pt x="371" y="90"/>
                    </a:cubicBezTo>
                    <a:lnTo>
                      <a:pt x="380" y="105"/>
                    </a:lnTo>
                    <a:lnTo>
                      <a:pt x="389" y="123"/>
                    </a:lnTo>
                    <a:lnTo>
                      <a:pt x="396" y="141"/>
                    </a:lnTo>
                    <a:lnTo>
                      <a:pt x="401" y="160"/>
                    </a:lnTo>
                    <a:lnTo>
                      <a:pt x="404" y="181"/>
                    </a:lnTo>
                    <a:lnTo>
                      <a:pt x="405" y="201"/>
                    </a:lnTo>
                    <a:lnTo>
                      <a:pt x="404" y="222"/>
                    </a:lnTo>
                    <a:lnTo>
                      <a:pt x="401" y="242"/>
                    </a:lnTo>
                    <a:lnTo>
                      <a:pt x="396" y="262"/>
                    </a:lnTo>
                    <a:lnTo>
                      <a:pt x="390" y="280"/>
                    </a:lnTo>
                    <a:lnTo>
                      <a:pt x="381" y="298"/>
                    </a:lnTo>
                    <a:lnTo>
                      <a:pt x="371" y="314"/>
                    </a:lnTo>
                    <a:cubicBezTo>
                      <a:pt x="371" y="315"/>
                      <a:pt x="370" y="316"/>
                      <a:pt x="369" y="317"/>
                    </a:cubicBezTo>
                    <a:lnTo>
                      <a:pt x="347" y="344"/>
                    </a:lnTo>
                    <a:cubicBezTo>
                      <a:pt x="346" y="345"/>
                      <a:pt x="345" y="346"/>
                      <a:pt x="344" y="347"/>
                    </a:cubicBezTo>
                    <a:lnTo>
                      <a:pt x="318" y="369"/>
                    </a:lnTo>
                    <a:cubicBezTo>
                      <a:pt x="317" y="370"/>
                      <a:pt x="316" y="370"/>
                      <a:pt x="315" y="371"/>
                    </a:cubicBezTo>
                    <a:lnTo>
                      <a:pt x="300" y="380"/>
                    </a:lnTo>
                    <a:lnTo>
                      <a:pt x="283" y="388"/>
                    </a:lnTo>
                    <a:lnTo>
                      <a:pt x="264" y="395"/>
                    </a:lnTo>
                    <a:lnTo>
                      <a:pt x="245" y="400"/>
                    </a:lnTo>
                    <a:lnTo>
                      <a:pt x="224" y="403"/>
                    </a:lnTo>
                    <a:lnTo>
                      <a:pt x="204" y="405"/>
                    </a:lnTo>
                    <a:lnTo>
                      <a:pt x="183" y="404"/>
                    </a:lnTo>
                    <a:lnTo>
                      <a:pt x="164" y="401"/>
                    </a:lnTo>
                    <a:lnTo>
                      <a:pt x="144" y="396"/>
                    </a:lnTo>
                    <a:lnTo>
                      <a:pt x="125" y="389"/>
                    </a:lnTo>
                    <a:lnTo>
                      <a:pt x="108" y="381"/>
                    </a:lnTo>
                    <a:lnTo>
                      <a:pt x="91" y="371"/>
                    </a:lnTo>
                    <a:cubicBezTo>
                      <a:pt x="90" y="370"/>
                      <a:pt x="89" y="370"/>
                      <a:pt x="88" y="369"/>
                    </a:cubicBezTo>
                    <a:lnTo>
                      <a:pt x="62" y="347"/>
                    </a:lnTo>
                    <a:cubicBezTo>
                      <a:pt x="60" y="346"/>
                      <a:pt x="59" y="345"/>
                      <a:pt x="58" y="344"/>
                    </a:cubicBezTo>
                    <a:lnTo>
                      <a:pt x="36" y="317"/>
                    </a:lnTo>
                    <a:cubicBezTo>
                      <a:pt x="36" y="316"/>
                      <a:pt x="35" y="315"/>
                      <a:pt x="34" y="314"/>
                    </a:cubicBezTo>
                    <a:lnTo>
                      <a:pt x="26" y="300"/>
                    </a:lnTo>
                    <a:lnTo>
                      <a:pt x="17" y="282"/>
                    </a:lnTo>
                    <a:lnTo>
                      <a:pt x="10" y="264"/>
                    </a:lnTo>
                    <a:lnTo>
                      <a:pt x="5" y="245"/>
                    </a:lnTo>
                    <a:lnTo>
                      <a:pt x="2" y="224"/>
                    </a:lnTo>
                    <a:lnTo>
                      <a:pt x="0" y="204"/>
                    </a:lnTo>
                    <a:close/>
                    <a:moveTo>
                      <a:pt x="51" y="217"/>
                    </a:moveTo>
                    <a:lnTo>
                      <a:pt x="53" y="232"/>
                    </a:lnTo>
                    <a:lnTo>
                      <a:pt x="57" y="247"/>
                    </a:lnTo>
                    <a:lnTo>
                      <a:pt x="62" y="261"/>
                    </a:lnTo>
                    <a:lnTo>
                      <a:pt x="68" y="274"/>
                    </a:lnTo>
                    <a:lnTo>
                      <a:pt x="77" y="289"/>
                    </a:lnTo>
                    <a:lnTo>
                      <a:pt x="75" y="286"/>
                    </a:lnTo>
                    <a:lnTo>
                      <a:pt x="97" y="312"/>
                    </a:lnTo>
                    <a:lnTo>
                      <a:pt x="93" y="308"/>
                    </a:lnTo>
                    <a:lnTo>
                      <a:pt x="120" y="330"/>
                    </a:lnTo>
                    <a:lnTo>
                      <a:pt x="116" y="328"/>
                    </a:lnTo>
                    <a:lnTo>
                      <a:pt x="129" y="336"/>
                    </a:lnTo>
                    <a:lnTo>
                      <a:pt x="143" y="342"/>
                    </a:lnTo>
                    <a:lnTo>
                      <a:pt x="157" y="348"/>
                    </a:lnTo>
                    <a:lnTo>
                      <a:pt x="171" y="351"/>
                    </a:lnTo>
                    <a:lnTo>
                      <a:pt x="186" y="354"/>
                    </a:lnTo>
                    <a:lnTo>
                      <a:pt x="202" y="355"/>
                    </a:lnTo>
                    <a:lnTo>
                      <a:pt x="217" y="354"/>
                    </a:lnTo>
                    <a:lnTo>
                      <a:pt x="232" y="352"/>
                    </a:lnTo>
                    <a:lnTo>
                      <a:pt x="247" y="348"/>
                    </a:lnTo>
                    <a:lnTo>
                      <a:pt x="261" y="343"/>
                    </a:lnTo>
                    <a:lnTo>
                      <a:pt x="275" y="337"/>
                    </a:lnTo>
                    <a:lnTo>
                      <a:pt x="289" y="328"/>
                    </a:lnTo>
                    <a:lnTo>
                      <a:pt x="286" y="330"/>
                    </a:lnTo>
                    <a:lnTo>
                      <a:pt x="312" y="308"/>
                    </a:lnTo>
                    <a:lnTo>
                      <a:pt x="309" y="312"/>
                    </a:lnTo>
                    <a:lnTo>
                      <a:pt x="331" y="286"/>
                    </a:lnTo>
                    <a:lnTo>
                      <a:pt x="329" y="289"/>
                    </a:lnTo>
                    <a:lnTo>
                      <a:pt x="336" y="276"/>
                    </a:lnTo>
                    <a:lnTo>
                      <a:pt x="343" y="263"/>
                    </a:lnTo>
                    <a:lnTo>
                      <a:pt x="348" y="249"/>
                    </a:lnTo>
                    <a:lnTo>
                      <a:pt x="352" y="235"/>
                    </a:lnTo>
                    <a:lnTo>
                      <a:pt x="354" y="219"/>
                    </a:lnTo>
                    <a:lnTo>
                      <a:pt x="355" y="204"/>
                    </a:lnTo>
                    <a:lnTo>
                      <a:pt x="354" y="188"/>
                    </a:lnTo>
                    <a:lnTo>
                      <a:pt x="353" y="173"/>
                    </a:lnTo>
                    <a:lnTo>
                      <a:pt x="349" y="158"/>
                    </a:lnTo>
                    <a:lnTo>
                      <a:pt x="344" y="144"/>
                    </a:lnTo>
                    <a:lnTo>
                      <a:pt x="337" y="131"/>
                    </a:lnTo>
                    <a:lnTo>
                      <a:pt x="328" y="116"/>
                    </a:lnTo>
                    <a:lnTo>
                      <a:pt x="331" y="119"/>
                    </a:lnTo>
                    <a:lnTo>
                      <a:pt x="309" y="93"/>
                    </a:lnTo>
                    <a:lnTo>
                      <a:pt x="312" y="96"/>
                    </a:lnTo>
                    <a:lnTo>
                      <a:pt x="286" y="74"/>
                    </a:lnTo>
                    <a:lnTo>
                      <a:pt x="289" y="77"/>
                    </a:lnTo>
                    <a:lnTo>
                      <a:pt x="277" y="69"/>
                    </a:lnTo>
                    <a:lnTo>
                      <a:pt x="263" y="62"/>
                    </a:lnTo>
                    <a:lnTo>
                      <a:pt x="249" y="57"/>
                    </a:lnTo>
                    <a:lnTo>
                      <a:pt x="235" y="53"/>
                    </a:lnTo>
                    <a:lnTo>
                      <a:pt x="220" y="51"/>
                    </a:lnTo>
                    <a:lnTo>
                      <a:pt x="204" y="50"/>
                    </a:lnTo>
                    <a:lnTo>
                      <a:pt x="188" y="51"/>
                    </a:lnTo>
                    <a:lnTo>
                      <a:pt x="174" y="53"/>
                    </a:lnTo>
                    <a:lnTo>
                      <a:pt x="159" y="56"/>
                    </a:lnTo>
                    <a:lnTo>
                      <a:pt x="145" y="61"/>
                    </a:lnTo>
                    <a:lnTo>
                      <a:pt x="131" y="68"/>
                    </a:lnTo>
                    <a:lnTo>
                      <a:pt x="116" y="77"/>
                    </a:lnTo>
                    <a:lnTo>
                      <a:pt x="120" y="74"/>
                    </a:lnTo>
                    <a:lnTo>
                      <a:pt x="93" y="96"/>
                    </a:lnTo>
                    <a:lnTo>
                      <a:pt x="97" y="93"/>
                    </a:lnTo>
                    <a:lnTo>
                      <a:pt x="75" y="119"/>
                    </a:lnTo>
                    <a:lnTo>
                      <a:pt x="77" y="116"/>
                    </a:lnTo>
                    <a:lnTo>
                      <a:pt x="69" y="129"/>
                    </a:lnTo>
                    <a:lnTo>
                      <a:pt x="63" y="142"/>
                    </a:lnTo>
                    <a:lnTo>
                      <a:pt x="58" y="156"/>
                    </a:lnTo>
                    <a:lnTo>
                      <a:pt x="54" y="170"/>
                    </a:lnTo>
                    <a:lnTo>
                      <a:pt x="51" y="186"/>
                    </a:lnTo>
                    <a:lnTo>
                      <a:pt x="50" y="201"/>
                    </a:lnTo>
                    <a:lnTo>
                      <a:pt x="51" y="217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" name="Rectangle 20"/>
              <p:cNvSpPr>
                <a:spLocks noChangeArrowheads="1"/>
              </p:cNvSpPr>
              <p:nvPr/>
            </p:nvSpPr>
            <p:spPr bwMode="auto">
              <a:xfrm>
                <a:off x="3056" y="2864"/>
                <a:ext cx="304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URWClassicoT" pitchFamily="34" charset="0"/>
                    <a:cs typeface="Arial" pitchFamily="34" charset="0"/>
                  </a:rPr>
                  <a:t>Pivot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Rectangle 21"/>
              <p:cNvSpPr>
                <a:spLocks noChangeArrowheads="1"/>
              </p:cNvSpPr>
              <p:nvPr/>
            </p:nvSpPr>
            <p:spPr bwMode="auto">
              <a:xfrm>
                <a:off x="3056" y="3004"/>
                <a:ext cx="312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URWClassicoT" pitchFamily="34" charset="0"/>
                    <a:cs typeface="Arial" pitchFamily="34" charset="0"/>
                  </a:rPr>
                  <a:t>Point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Freeform 22"/>
              <p:cNvSpPr>
                <a:spLocks noEditPoints="1"/>
              </p:cNvSpPr>
              <p:nvPr/>
            </p:nvSpPr>
            <p:spPr bwMode="auto">
              <a:xfrm>
                <a:off x="3331" y="3035"/>
                <a:ext cx="114" cy="114"/>
              </a:xfrm>
              <a:custGeom>
                <a:avLst/>
                <a:gdLst>
                  <a:gd name="T0" fmla="*/ 6 w 114"/>
                  <a:gd name="T1" fmla="*/ 0 h 114"/>
                  <a:gd name="T2" fmla="*/ 87 w 114"/>
                  <a:gd name="T3" fmla="*/ 82 h 114"/>
                  <a:gd name="T4" fmla="*/ 81 w 114"/>
                  <a:gd name="T5" fmla="*/ 88 h 114"/>
                  <a:gd name="T6" fmla="*/ 0 w 114"/>
                  <a:gd name="T7" fmla="*/ 6 h 114"/>
                  <a:gd name="T8" fmla="*/ 6 w 114"/>
                  <a:gd name="T9" fmla="*/ 0 h 114"/>
                  <a:gd name="T10" fmla="*/ 96 w 114"/>
                  <a:gd name="T11" fmla="*/ 61 h 114"/>
                  <a:gd name="T12" fmla="*/ 114 w 114"/>
                  <a:gd name="T13" fmla="*/ 114 h 114"/>
                  <a:gd name="T14" fmla="*/ 61 w 114"/>
                  <a:gd name="T15" fmla="*/ 97 h 114"/>
                  <a:gd name="T16" fmla="*/ 96 w 114"/>
                  <a:gd name="T17" fmla="*/ 61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4" h="114">
                    <a:moveTo>
                      <a:pt x="6" y="0"/>
                    </a:moveTo>
                    <a:lnTo>
                      <a:pt x="87" y="82"/>
                    </a:lnTo>
                    <a:lnTo>
                      <a:pt x="81" y="88"/>
                    </a:lnTo>
                    <a:lnTo>
                      <a:pt x="0" y="6"/>
                    </a:lnTo>
                    <a:lnTo>
                      <a:pt x="6" y="0"/>
                    </a:lnTo>
                    <a:close/>
                    <a:moveTo>
                      <a:pt x="96" y="61"/>
                    </a:moveTo>
                    <a:lnTo>
                      <a:pt x="114" y="114"/>
                    </a:lnTo>
                    <a:lnTo>
                      <a:pt x="61" y="97"/>
                    </a:lnTo>
                    <a:lnTo>
                      <a:pt x="96" y="6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" name="Rectangle 23"/>
              <p:cNvSpPr>
                <a:spLocks noChangeArrowheads="1"/>
              </p:cNvSpPr>
              <p:nvPr/>
            </p:nvSpPr>
            <p:spPr bwMode="auto">
              <a:xfrm>
                <a:off x="3999" y="3063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Oval 10"/>
              <p:cNvSpPr>
                <a:spLocks noChangeArrowheads="1"/>
              </p:cNvSpPr>
              <p:nvPr/>
            </p:nvSpPr>
            <p:spPr bwMode="auto">
              <a:xfrm>
                <a:off x="5162" y="2699"/>
                <a:ext cx="111" cy="111"/>
              </a:xfrm>
              <a:prstGeom prst="ellipse">
                <a:avLst/>
              </a:prstGeom>
              <a:solidFill>
                <a:srgbClr val="FF333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8194675" y="4377531"/>
              <a:ext cx="176212" cy="176213"/>
            </a:xfrm>
            <a:prstGeom prst="ellipse">
              <a:avLst/>
            </a:prstGeom>
            <a:solidFill>
              <a:srgbClr val="FF3333">
                <a:alpha val="4902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12"/>
            <p:cNvSpPr>
              <a:spLocks/>
            </p:cNvSpPr>
            <p:nvPr/>
          </p:nvSpPr>
          <p:spPr bwMode="auto">
            <a:xfrm>
              <a:off x="3868738" y="5320260"/>
              <a:ext cx="46037" cy="68263"/>
            </a:xfrm>
            <a:custGeom>
              <a:avLst/>
              <a:gdLst>
                <a:gd name="T0" fmla="*/ 18 w 19"/>
                <a:gd name="T1" fmla="*/ 0 h 52"/>
                <a:gd name="T2" fmla="*/ 19 w 19"/>
                <a:gd name="T3" fmla="*/ 51 h 52"/>
                <a:gd name="T4" fmla="*/ 1 w 19"/>
                <a:gd name="T5" fmla="*/ 52 h 52"/>
                <a:gd name="T6" fmla="*/ 0 w 19"/>
                <a:gd name="T7" fmla="*/ 1 h 52"/>
                <a:gd name="T8" fmla="*/ 18 w 19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52">
                  <a:moveTo>
                    <a:pt x="18" y="0"/>
                  </a:moveTo>
                  <a:lnTo>
                    <a:pt x="19" y="51"/>
                  </a:lnTo>
                  <a:lnTo>
                    <a:pt x="1" y="52"/>
                  </a:lnTo>
                  <a:lnTo>
                    <a:pt x="0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3333">
                <a:alpha val="49000"/>
              </a:srgbClr>
            </a:solidFill>
            <a:ln w="0" cap="flat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3929064" y="4486275"/>
              <a:ext cx="4276724" cy="895350"/>
            </a:xfrm>
            <a:custGeom>
              <a:avLst/>
              <a:gdLst>
                <a:gd name="T0" fmla="*/ 42 w 2791"/>
                <a:gd name="T1" fmla="*/ 669 h 688"/>
                <a:gd name="T2" fmla="*/ 2791 w 2791"/>
                <a:gd name="T3" fmla="*/ 8 h 688"/>
                <a:gd name="T4" fmla="*/ 2789 w 2791"/>
                <a:gd name="T5" fmla="*/ 0 h 688"/>
                <a:gd name="T6" fmla="*/ 40 w 2791"/>
                <a:gd name="T7" fmla="*/ 661 h 688"/>
                <a:gd name="T8" fmla="*/ 42 w 2791"/>
                <a:gd name="T9" fmla="*/ 669 h 688"/>
                <a:gd name="T10" fmla="*/ 43 w 2791"/>
                <a:gd name="T11" fmla="*/ 639 h 688"/>
                <a:gd name="T12" fmla="*/ 0 w 2791"/>
                <a:gd name="T13" fmla="*/ 675 h 688"/>
                <a:gd name="T14" fmla="*/ 55 w 2791"/>
                <a:gd name="T15" fmla="*/ 688 h 688"/>
                <a:gd name="T16" fmla="*/ 43 w 2791"/>
                <a:gd name="T17" fmla="*/ 639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91" h="688">
                  <a:moveTo>
                    <a:pt x="42" y="669"/>
                  </a:moveTo>
                  <a:lnTo>
                    <a:pt x="2791" y="8"/>
                  </a:lnTo>
                  <a:lnTo>
                    <a:pt x="2789" y="0"/>
                  </a:lnTo>
                  <a:lnTo>
                    <a:pt x="40" y="661"/>
                  </a:lnTo>
                  <a:lnTo>
                    <a:pt x="42" y="669"/>
                  </a:lnTo>
                  <a:close/>
                  <a:moveTo>
                    <a:pt x="43" y="639"/>
                  </a:moveTo>
                  <a:lnTo>
                    <a:pt x="0" y="675"/>
                  </a:lnTo>
                  <a:lnTo>
                    <a:pt x="55" y="688"/>
                  </a:lnTo>
                  <a:lnTo>
                    <a:pt x="43" y="639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4294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mp:transition xmlns:mp="http://schemas.microsoft.com/office/mac/powerpoint/2008/main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00702" y="6104837"/>
            <a:ext cx="732741" cy="476250"/>
          </a:xfrm>
        </p:spPr>
        <p:txBody>
          <a:bodyPr/>
          <a:lstStyle/>
          <a:p>
            <a:pPr>
              <a:defRPr/>
            </a:pPr>
            <a:fld id="{3F85B7B9-F1B6-4177-A0A9-707D5F404E3F}" type="slidenum">
              <a:rPr lang="pl-PL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68712" y="1340767"/>
            <a:ext cx="8377082" cy="2592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50"/>
              </a:spcBef>
              <a:buClr>
                <a:schemeClr val="bg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ysClr val="window" lastClr="FFFFF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BCAMs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(angle monitors) cannot measure distances directly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ysClr val="window" lastClr="FFFFF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the first implementation, distance measurements between the plates are introduced manually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ysClr val="window" lastClr="FFFFF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Coordinates of end plate corners as direct observations with their accuracy to set the weight</a:t>
            </a:r>
          </a:p>
        </p:txBody>
      </p:sp>
      <p:sp>
        <p:nvSpPr>
          <p:cNvPr id="10" name="Text Box 32"/>
          <p:cNvSpPr txBox="1">
            <a:spLocks noChangeArrowheads="1"/>
          </p:cNvSpPr>
          <p:nvPr/>
        </p:nvSpPr>
        <p:spPr bwMode="auto">
          <a:xfrm>
            <a:off x="1872341" y="66778"/>
            <a:ext cx="6382817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800" b="1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Mathematical concept</a:t>
            </a:r>
            <a:endParaRPr lang="de-DE" sz="2800" b="1" i="1" dirty="0" smtClean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b="1" i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</a:t>
            </a:r>
            <a:r>
              <a:rPr lang="de-DE" sz="2400" b="1" i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Observations</a:t>
            </a:r>
            <a:endParaRPr lang="en-GB" sz="2400" b="1" i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71" y="3252051"/>
            <a:ext cx="7547235" cy="30126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318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mp:transition xmlns:mp="http://schemas.microsoft.com/office/mac/powerpoint/2008/main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00702" y="6104837"/>
            <a:ext cx="732741" cy="476250"/>
          </a:xfrm>
        </p:spPr>
        <p:txBody>
          <a:bodyPr/>
          <a:lstStyle/>
          <a:p>
            <a:pPr>
              <a:defRPr/>
            </a:pPr>
            <a:fld id="{3F85B7B9-F1B6-4177-A0A9-707D5F404E3F}" type="slidenum">
              <a:rPr lang="pl-PL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340767"/>
            <a:ext cx="8229600" cy="2520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50"/>
              </a:spcBef>
              <a:buClr>
                <a:schemeClr val="bg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chemeClr val="bg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ysClr val="window" lastClr="FFFFF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Designed as a portable, modular C library with some C++ implementation parts, uses only C99 and ANSI C++98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ysClr val="window" lastClr="FFFFF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Can be included into any software that provides a user interface to the algorithms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ysClr val="window" lastClr="FFFFF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Flexible description of the setup using configuration files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637" y="3725710"/>
            <a:ext cx="7317287" cy="2428009"/>
          </a:xfrm>
          <a:prstGeom prst="rect">
            <a:avLst/>
          </a:prstGeom>
        </p:spPr>
      </p:pic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1872341" y="66778"/>
            <a:ext cx="6382817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800" b="1" i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Software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b="1" i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Principles</a:t>
            </a:r>
            <a:endParaRPr lang="en-GB" sz="2400" b="1" i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025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 xmlns:mv="urn:schemas-microsoft-com:mac:vml">
      <mp:transition xmlns:mp="http://schemas.microsoft.com/office/mac/powerpoint/2008/main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5345</TotalTime>
  <Words>889</Words>
  <Application>Microsoft Office PowerPoint</Application>
  <PresentationFormat>On-screen Show (4:3)</PresentationFormat>
  <Paragraphs>282</Paragraphs>
  <Slides>20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Projekt domyślny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Guillaume Kautzmann</dc:creator>
  <cp:lastModifiedBy>Jean-Christophe Gayde</cp:lastModifiedBy>
  <cp:revision>396</cp:revision>
  <cp:lastPrinted>2012-08-02T07:57:55Z</cp:lastPrinted>
  <dcterms:created xsi:type="dcterms:W3CDTF">2012-09-11T23:58:22Z</dcterms:created>
  <dcterms:modified xsi:type="dcterms:W3CDTF">2012-09-13T12:36:16Z</dcterms:modified>
</cp:coreProperties>
</file>