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63" r:id="rId2"/>
    <p:sldId id="266" r:id="rId3"/>
    <p:sldId id="369" r:id="rId4"/>
    <p:sldId id="322" r:id="rId5"/>
    <p:sldId id="323" r:id="rId6"/>
    <p:sldId id="268" r:id="rId7"/>
    <p:sldId id="324" r:id="rId8"/>
    <p:sldId id="326" r:id="rId9"/>
    <p:sldId id="276" r:id="rId10"/>
    <p:sldId id="344" r:id="rId11"/>
    <p:sldId id="329" r:id="rId12"/>
    <p:sldId id="278" r:id="rId13"/>
    <p:sldId id="354" r:id="rId14"/>
    <p:sldId id="325" r:id="rId15"/>
    <p:sldId id="355" r:id="rId16"/>
    <p:sldId id="327" r:id="rId17"/>
    <p:sldId id="371" r:id="rId18"/>
    <p:sldId id="331" r:id="rId19"/>
    <p:sldId id="356" r:id="rId20"/>
    <p:sldId id="357" r:id="rId21"/>
    <p:sldId id="358" r:id="rId22"/>
    <p:sldId id="359" r:id="rId23"/>
    <p:sldId id="360" r:id="rId24"/>
    <p:sldId id="347" r:id="rId25"/>
    <p:sldId id="349" r:id="rId26"/>
    <p:sldId id="361" r:id="rId27"/>
    <p:sldId id="362" r:id="rId28"/>
    <p:sldId id="363" r:id="rId29"/>
    <p:sldId id="364" r:id="rId30"/>
    <p:sldId id="367" r:id="rId31"/>
    <p:sldId id="366" r:id="rId32"/>
    <p:sldId id="368" r:id="rId33"/>
    <p:sldId id="370" r:id="rId34"/>
    <p:sldId id="336" r:id="rId35"/>
    <p:sldId id="305" r:id="rId36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E9F"/>
    <a:srgbClr val="FF00FF"/>
    <a:srgbClr val="FFFFFF"/>
    <a:srgbClr val="DDDDDD"/>
    <a:srgbClr val="00A5EB"/>
    <a:srgbClr val="FFCC00"/>
    <a:srgbClr val="FFFF00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2" autoAdjust="0"/>
    <p:restoredTop sz="94628" autoAdjust="0"/>
  </p:normalViewPr>
  <p:slideViewPr>
    <p:cSldViewPr snapToGrid="0">
      <p:cViewPr>
        <p:scale>
          <a:sx n="100" d="100"/>
          <a:sy n="100" d="100"/>
        </p:scale>
        <p:origin x="-666" y="65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44FD11F-D9E1-405E-BD8A-796AD29E20A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6569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7786ED-C758-4727-BFF9-E54561C4D92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02501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0C4F0EC-CFD3-42B7-A010-FC005F5CC7A6}" type="slidenum">
              <a:rPr lang="en-GB" sz="1200" smtClean="0"/>
              <a:pPr algn="r" eaLnBrk="1" hangingPunct="1"/>
              <a:t>1</a:t>
            </a:fld>
            <a:endParaRPr lang="en-GB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36986-0C66-4AA2-B3AE-8DCF840A0679}" type="slidenum">
              <a:rPr lang="en-GB"/>
              <a:pPr/>
              <a:t>10</a:t>
            </a:fld>
            <a:endParaRPr lang="en-GB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9F0241C-166B-4E36-A21F-F1B3CB6FB61C}" type="slidenum">
              <a:rPr lang="en-GB" sz="1200" smtClean="0"/>
              <a:pPr algn="r" eaLnBrk="1" hangingPunct="1"/>
              <a:t>11</a:t>
            </a:fld>
            <a:endParaRPr lang="en-GB" sz="120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7D6CF23-1F02-4894-9294-C280841620CD}" type="slidenum">
              <a:rPr lang="en-GB" sz="1200" smtClean="0"/>
              <a:pPr algn="r" eaLnBrk="1" hangingPunct="1"/>
              <a:t>12</a:t>
            </a:fld>
            <a:endParaRPr lang="en-GB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BBD39E0-0D62-4760-B7E3-9ABE0658BB31}" type="slidenum">
              <a:rPr lang="en-GB" sz="1200" smtClean="0"/>
              <a:pPr algn="r" eaLnBrk="1" hangingPunct="1"/>
              <a:t>13</a:t>
            </a:fld>
            <a:endParaRPr lang="en-GB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5544471-D08C-441C-80A8-B932D8429C8F}" type="slidenum">
              <a:rPr lang="en-GB" sz="1200" smtClean="0"/>
              <a:pPr algn="r" eaLnBrk="1" hangingPunct="1"/>
              <a:t>14</a:t>
            </a:fld>
            <a:endParaRPr lang="en-GB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BBD39E0-0D62-4760-B7E3-9ABE0658BB31}" type="slidenum">
              <a:rPr lang="en-GB" sz="1200" smtClean="0"/>
              <a:pPr algn="r" eaLnBrk="1" hangingPunct="1"/>
              <a:t>15</a:t>
            </a:fld>
            <a:endParaRPr lang="en-GB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BBD39E0-0D62-4760-B7E3-9ABE0658BB31}" type="slidenum">
              <a:rPr lang="en-GB" sz="1200" smtClean="0"/>
              <a:pPr algn="r" eaLnBrk="1" hangingPunct="1"/>
              <a:t>16</a:t>
            </a:fld>
            <a:endParaRPr lang="en-GB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17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18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19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7ACFBEB-56FE-4D1E-B68B-A3D30244C15C}" type="slidenum">
              <a:rPr lang="en-GB" sz="1200" smtClean="0"/>
              <a:pPr algn="r" eaLnBrk="1" hangingPunct="1"/>
              <a:t>2</a:t>
            </a:fld>
            <a:endParaRPr lang="en-GB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20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21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22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23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71E175-981B-41C1-A073-58CE5A8BEA82}" type="slidenum">
              <a:rPr lang="en-GB" sz="1200"/>
              <a:pPr/>
              <a:t>24</a:t>
            </a:fld>
            <a:endParaRPr lang="en-GB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271E175-981B-41C1-A073-58CE5A8BEA82}" type="slidenum">
              <a:rPr lang="en-GB" sz="1200"/>
              <a:pPr/>
              <a:t>25</a:t>
            </a:fld>
            <a:endParaRPr lang="en-GB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26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27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28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29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EF608-93BC-4CB6-96B0-A092B75D90A9}" type="slidenum">
              <a:rPr lang="en-GB"/>
              <a:pPr/>
              <a:t>3</a:t>
            </a:fld>
            <a:endParaRPr lang="en-GB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30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E704AE8-5160-4ED4-8F48-1A0880FABEA2}" type="slidenum">
              <a:rPr lang="en-GB" sz="1200" smtClean="0"/>
              <a:pPr algn="r" eaLnBrk="1" hangingPunct="1"/>
              <a:t>31</a:t>
            </a:fld>
            <a:endParaRPr lang="en-GB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386FDDA-F654-468C-8DE8-4CCA09BC61C9}" type="slidenum">
              <a:rPr lang="en-GB" sz="1200" smtClean="0"/>
              <a:pPr algn="r" eaLnBrk="1" hangingPunct="1"/>
              <a:t>32</a:t>
            </a:fld>
            <a:endParaRPr lang="en-GB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386FDDA-F654-468C-8DE8-4CCA09BC61C9}" type="slidenum">
              <a:rPr lang="en-GB" sz="1200" smtClean="0"/>
              <a:pPr algn="r" eaLnBrk="1" hangingPunct="1"/>
              <a:t>33</a:t>
            </a:fld>
            <a:endParaRPr lang="en-GB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3386FDDA-F654-468C-8DE8-4CCA09BC61C9}" type="slidenum">
              <a:rPr lang="en-GB" sz="1200" smtClean="0"/>
              <a:pPr algn="r" eaLnBrk="1" hangingPunct="1"/>
              <a:t>34</a:t>
            </a:fld>
            <a:endParaRPr lang="en-GB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E0ACFDC-C3C3-425C-AD95-EBF77904B1CC}" type="slidenum">
              <a:rPr lang="en-GB" sz="1200" smtClean="0"/>
              <a:pPr algn="r" eaLnBrk="1" hangingPunct="1"/>
              <a:t>35</a:t>
            </a:fld>
            <a:endParaRPr lang="en-GB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68CDA4F-12CA-42B1-BFD8-BC989A40223C}" type="slidenum">
              <a:rPr lang="en-GB" sz="1200" smtClean="0"/>
              <a:pPr algn="r" eaLnBrk="1" hangingPunct="1"/>
              <a:t>4</a:t>
            </a:fld>
            <a:endParaRPr lang="en-GB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D4DA725-6D8B-4F37-96C2-C3BCC444749D}" type="slidenum">
              <a:rPr lang="en-GB" sz="1200" smtClean="0"/>
              <a:pPr algn="r" eaLnBrk="1" hangingPunct="1"/>
              <a:t>5</a:t>
            </a:fld>
            <a:endParaRPr lang="en-GB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399FD6E-91AD-47D4-A742-3B1DD956E9DD}" type="slidenum">
              <a:rPr lang="en-GB" sz="1200" smtClean="0"/>
              <a:pPr algn="r" eaLnBrk="1" hangingPunct="1"/>
              <a:t>6</a:t>
            </a:fld>
            <a:endParaRPr lang="en-GB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84280BE-A3CA-4732-B874-35A10BBBEC75}" type="slidenum">
              <a:rPr lang="en-GB" sz="1200" smtClean="0"/>
              <a:pPr algn="r" eaLnBrk="1" hangingPunct="1"/>
              <a:t>7</a:t>
            </a:fld>
            <a:endParaRPr lang="en-GB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7B88552-84E0-487E-927F-A79298204FE0}" type="slidenum">
              <a:rPr lang="en-GB" sz="1200" smtClean="0"/>
              <a:pPr algn="r" eaLnBrk="1" hangingPunct="1"/>
              <a:t>8</a:t>
            </a:fld>
            <a:endParaRPr lang="en-GB" sz="12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57A37FB-A025-46EE-A38B-5CF6AD0A43D4}" type="slidenum">
              <a:rPr lang="en-GB" sz="1200" smtClean="0"/>
              <a:pPr algn="r" eaLnBrk="1" hangingPunct="1"/>
              <a:t>9</a:t>
            </a:fld>
            <a:endParaRPr lang="en-GB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xmlns="" val="376454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42998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60801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60801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0190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8281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54349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139065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139065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8305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16637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3422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098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269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127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252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139065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smtClean="0">
                <a:solidFill>
                  <a:schemeClr val="bg2"/>
                </a:solidFill>
              </a:rPr>
              <a:t>Christian Schwalm </a:t>
            </a:r>
            <a:r>
              <a:rPr lang="en-GB" sz="900" dirty="0" smtClean="0">
                <a:solidFill>
                  <a:schemeClr val="bg2"/>
                </a:solidFill>
              </a:rPr>
              <a:t> |  IWAA 2012 </a:t>
            </a:r>
            <a:r>
              <a:rPr lang="en-GB" sz="900" dirty="0" err="1" smtClean="0">
                <a:solidFill>
                  <a:schemeClr val="bg2"/>
                </a:solidFill>
              </a:rPr>
              <a:t>Fermilab</a:t>
            </a:r>
            <a:r>
              <a:rPr lang="en-GB" sz="900" dirty="0" smtClean="0">
                <a:solidFill>
                  <a:schemeClr val="bg2"/>
                </a:solidFill>
              </a:rPr>
              <a:t>  |  September 13, 2012  |  </a:t>
            </a:r>
            <a:r>
              <a:rPr lang="en-GB" sz="900" b="1" dirty="0" smtClean="0">
                <a:solidFill>
                  <a:schemeClr val="bg2"/>
                </a:solidFill>
              </a:rPr>
              <a:t>Page </a:t>
            </a:r>
            <a:fld id="{E357CD9E-A85A-4F8B-AFB5-709D9B702AE3}" type="slidenum">
              <a:rPr lang="en-GB" sz="900" b="1" smtClean="0">
                <a:solidFill>
                  <a:schemeClr val="bg2"/>
                </a:solidFill>
              </a:rPr>
              <a:pPr algn="r" eaLnBrk="1" hangingPunct="1"/>
              <a:t>‹Nr.›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80125"/>
            <a:ext cx="1112838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0" y="1879600"/>
            <a:ext cx="32385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STRAIGHT LINE </a:t>
            </a:r>
            <a:br>
              <a:rPr lang="de-DE" dirty="0" smtClean="0"/>
            </a:br>
            <a:r>
              <a:rPr lang="de-DE" dirty="0" smtClean="0"/>
              <a:t>REFERENCE SYSTEM</a:t>
            </a:r>
            <a:r>
              <a:rPr lang="de-DE" dirty="0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076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653463" cy="485775"/>
          </a:xfrm>
        </p:spPr>
        <p:txBody>
          <a:bodyPr/>
          <a:lstStyle/>
          <a:p>
            <a:pPr eaLnBrk="1" hangingPunct="1"/>
            <a:r>
              <a:rPr lang="en-GB" dirty="0" smtClean="0"/>
              <a:t>Status Report on Poisson System Calibration</a:t>
            </a:r>
          </a:p>
        </p:txBody>
      </p:sp>
      <p:sp>
        <p:nvSpPr>
          <p:cNvPr id="3077" name="Text Box 35"/>
          <p:cNvSpPr txBox="1">
            <a:spLocks noChangeArrowheads="1"/>
          </p:cNvSpPr>
          <p:nvPr/>
        </p:nvSpPr>
        <p:spPr bwMode="auto">
          <a:xfrm>
            <a:off x="4646613" y="4356100"/>
            <a:ext cx="416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dirty="0" smtClean="0">
                <a:solidFill>
                  <a:srgbClr val="00B0F0"/>
                </a:solidFill>
              </a:rPr>
              <a:t>Christian Schwalm</a:t>
            </a:r>
          </a:p>
          <a:p>
            <a:pPr algn="l"/>
            <a:r>
              <a:rPr lang="de-DE" dirty="0" smtClean="0"/>
              <a:t>IWAA 2012 </a:t>
            </a:r>
            <a:r>
              <a:rPr lang="de-DE" dirty="0" err="1" smtClean="0"/>
              <a:t>Fermilab</a:t>
            </a:r>
            <a:endParaRPr lang="de-DE" dirty="0" smtClean="0"/>
          </a:p>
          <a:p>
            <a:pPr algn="l"/>
            <a:r>
              <a:rPr lang="de-DE" dirty="0" smtClean="0"/>
              <a:t>September 13, 2012</a:t>
            </a:r>
            <a:endParaRPr lang="en-GB" dirty="0"/>
          </a:p>
        </p:txBody>
      </p:sp>
      <p:pic>
        <p:nvPicPr>
          <p:cNvPr id="3078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5863" y="5829300"/>
            <a:ext cx="1471612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0889" y="1879600"/>
            <a:ext cx="3233111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79599"/>
            <a:ext cx="3036094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STRAIGHT LINE REFERENCE SYSTEM</a:t>
            </a:r>
            <a:r>
              <a:rPr lang="de-DE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96645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indent="-342900">
              <a:buFont typeface="Arial Black" pitchFamily="34" charset="0"/>
              <a:buNone/>
            </a:pPr>
            <a:r>
              <a:rPr lang="en-GB" b="1" dirty="0" smtClean="0"/>
              <a:t>System Integration</a:t>
            </a:r>
            <a:endParaRPr lang="en-GB" b="1" dirty="0"/>
          </a:p>
          <a:p>
            <a:pPr marL="342900" indent="-342900"/>
            <a:r>
              <a:rPr lang="en-GB" dirty="0"/>
              <a:t>SLRS will provide correction parameters for the </a:t>
            </a:r>
            <a:br>
              <a:rPr lang="en-GB" dirty="0"/>
            </a:br>
            <a:r>
              <a:rPr lang="en-GB" dirty="0"/>
              <a:t>geodetic network (</a:t>
            </a:r>
            <a:r>
              <a:rPr lang="en-GB" dirty="0" err="1">
                <a:latin typeface="Symbol" pitchFamily="18" charset="2"/>
              </a:rPr>
              <a:t>D</a:t>
            </a:r>
            <a:r>
              <a:rPr lang="en-GB" dirty="0" err="1"/>
              <a:t>x</a:t>
            </a:r>
            <a:r>
              <a:rPr lang="en-GB" dirty="0"/>
              <a:t>, </a:t>
            </a:r>
            <a:r>
              <a:rPr lang="en-GB" dirty="0" err="1">
                <a:latin typeface="Symbol" pitchFamily="18" charset="2"/>
              </a:rPr>
              <a:t>D</a:t>
            </a:r>
            <a:r>
              <a:rPr lang="en-GB" dirty="0" err="1"/>
              <a:t>z</a:t>
            </a:r>
            <a:r>
              <a:rPr lang="en-GB" dirty="0"/>
              <a:t>)</a:t>
            </a:r>
          </a:p>
          <a:p>
            <a:pPr marL="342900" indent="-342900"/>
            <a:r>
              <a:rPr lang="en-GB" dirty="0"/>
              <a:t>No direct connection to components</a:t>
            </a:r>
          </a:p>
          <a:p>
            <a:pPr marL="342900" indent="-342900"/>
            <a:r>
              <a:rPr lang="en-GB" dirty="0" smtClean="0"/>
              <a:t>Calibrated transfer pieces used to connect SLRS with tunnel network</a:t>
            </a:r>
            <a:endParaRPr lang="en-GB" dirty="0"/>
          </a:p>
          <a:p>
            <a:pPr marL="342900" indent="-342900"/>
            <a:endParaRPr lang="en-GB" dirty="0"/>
          </a:p>
        </p:txBody>
      </p:sp>
      <p:grpSp>
        <p:nvGrpSpPr>
          <p:cNvPr id="496701" name="Group 61"/>
          <p:cNvGrpSpPr>
            <a:grpSpLocks/>
          </p:cNvGrpSpPr>
          <p:nvPr/>
        </p:nvGrpSpPr>
        <p:grpSpPr bwMode="auto">
          <a:xfrm>
            <a:off x="852488" y="4238625"/>
            <a:ext cx="7353300" cy="1763713"/>
            <a:chOff x="537" y="2670"/>
            <a:chExt cx="4632" cy="1111"/>
          </a:xfrm>
        </p:grpSpPr>
        <p:sp>
          <p:nvSpPr>
            <p:cNvPr id="496662" name="Line 22"/>
            <p:cNvSpPr>
              <a:spLocks noChangeShapeType="1"/>
            </p:cNvSpPr>
            <p:nvPr/>
          </p:nvSpPr>
          <p:spPr bwMode="auto">
            <a:xfrm flipV="1">
              <a:off x="4664" y="2988"/>
              <a:ext cx="454" cy="408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3" name="Line 23"/>
            <p:cNvSpPr>
              <a:spLocks noChangeShapeType="1"/>
            </p:cNvSpPr>
            <p:nvPr/>
          </p:nvSpPr>
          <p:spPr bwMode="auto">
            <a:xfrm flipH="1" flipV="1">
              <a:off x="4211" y="2852"/>
              <a:ext cx="453" cy="544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4" name="Line 24"/>
            <p:cNvSpPr>
              <a:spLocks noChangeShapeType="1"/>
            </p:cNvSpPr>
            <p:nvPr/>
          </p:nvSpPr>
          <p:spPr bwMode="auto">
            <a:xfrm flipH="1" flipV="1">
              <a:off x="4664" y="3396"/>
              <a:ext cx="453" cy="34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5" name="Line 25"/>
            <p:cNvSpPr>
              <a:spLocks noChangeShapeType="1"/>
            </p:cNvSpPr>
            <p:nvPr/>
          </p:nvSpPr>
          <p:spPr bwMode="auto">
            <a:xfrm flipV="1">
              <a:off x="4210" y="3396"/>
              <a:ext cx="454" cy="204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6" name="Line 26"/>
            <p:cNvSpPr>
              <a:spLocks noChangeShapeType="1"/>
            </p:cNvSpPr>
            <p:nvPr/>
          </p:nvSpPr>
          <p:spPr bwMode="auto">
            <a:xfrm flipV="1">
              <a:off x="1036" y="2716"/>
              <a:ext cx="453" cy="52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7" name="Line 27"/>
            <p:cNvSpPr>
              <a:spLocks noChangeShapeType="1"/>
            </p:cNvSpPr>
            <p:nvPr/>
          </p:nvSpPr>
          <p:spPr bwMode="auto">
            <a:xfrm flipH="1" flipV="1">
              <a:off x="581" y="2716"/>
              <a:ext cx="455" cy="52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8" name="Line 28"/>
            <p:cNvSpPr>
              <a:spLocks noChangeShapeType="1"/>
            </p:cNvSpPr>
            <p:nvPr/>
          </p:nvSpPr>
          <p:spPr bwMode="auto">
            <a:xfrm flipH="1">
              <a:off x="582" y="3237"/>
              <a:ext cx="454" cy="227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69" name="Line 29"/>
            <p:cNvSpPr>
              <a:spLocks noChangeShapeType="1"/>
            </p:cNvSpPr>
            <p:nvPr/>
          </p:nvSpPr>
          <p:spPr bwMode="auto">
            <a:xfrm>
              <a:off x="1036" y="3237"/>
              <a:ext cx="453" cy="227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70" name="Line 30"/>
            <p:cNvSpPr>
              <a:spLocks noChangeShapeType="1"/>
            </p:cNvSpPr>
            <p:nvPr/>
          </p:nvSpPr>
          <p:spPr bwMode="auto">
            <a:xfrm>
              <a:off x="582" y="3214"/>
              <a:ext cx="4536" cy="2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71" name="Freeform 31"/>
            <p:cNvSpPr>
              <a:spLocks/>
            </p:cNvSpPr>
            <p:nvPr/>
          </p:nvSpPr>
          <p:spPr bwMode="auto">
            <a:xfrm>
              <a:off x="582" y="3158"/>
              <a:ext cx="4536" cy="351"/>
            </a:xfrm>
            <a:custGeom>
              <a:avLst/>
              <a:gdLst>
                <a:gd name="T0" fmla="*/ 0 w 4536"/>
                <a:gd name="T1" fmla="*/ 101 h 351"/>
                <a:gd name="T2" fmla="*/ 454 w 4536"/>
                <a:gd name="T3" fmla="*/ 79 h 351"/>
                <a:gd name="T4" fmla="*/ 1361 w 4536"/>
                <a:gd name="T5" fmla="*/ 11 h 351"/>
                <a:gd name="T6" fmla="*/ 2268 w 4536"/>
                <a:gd name="T7" fmla="*/ 11 h 351"/>
                <a:gd name="T8" fmla="*/ 3175 w 4536"/>
                <a:gd name="T9" fmla="*/ 79 h 351"/>
                <a:gd name="T10" fmla="*/ 4536 w 4536"/>
                <a:gd name="T1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6" h="351">
                  <a:moveTo>
                    <a:pt x="0" y="101"/>
                  </a:moveTo>
                  <a:cubicBezTo>
                    <a:pt x="113" y="97"/>
                    <a:pt x="227" y="94"/>
                    <a:pt x="454" y="79"/>
                  </a:cubicBezTo>
                  <a:cubicBezTo>
                    <a:pt x="681" y="64"/>
                    <a:pt x="1059" y="22"/>
                    <a:pt x="1361" y="11"/>
                  </a:cubicBezTo>
                  <a:cubicBezTo>
                    <a:pt x="1663" y="0"/>
                    <a:pt x="1966" y="0"/>
                    <a:pt x="2268" y="11"/>
                  </a:cubicBezTo>
                  <a:cubicBezTo>
                    <a:pt x="2570" y="22"/>
                    <a:pt x="2797" y="22"/>
                    <a:pt x="3175" y="79"/>
                  </a:cubicBezTo>
                  <a:cubicBezTo>
                    <a:pt x="3553" y="136"/>
                    <a:pt x="4044" y="243"/>
                    <a:pt x="4536" y="351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72" name="Freeform 32"/>
            <p:cNvSpPr>
              <a:spLocks/>
            </p:cNvSpPr>
            <p:nvPr/>
          </p:nvSpPr>
          <p:spPr bwMode="auto">
            <a:xfrm>
              <a:off x="582" y="3461"/>
              <a:ext cx="4530" cy="271"/>
            </a:xfrm>
            <a:custGeom>
              <a:avLst/>
              <a:gdLst>
                <a:gd name="T0" fmla="*/ 0 w 4536"/>
                <a:gd name="T1" fmla="*/ 4 h 435"/>
                <a:gd name="T2" fmla="*/ 907 w 4536"/>
                <a:gd name="T3" fmla="*/ 4 h 435"/>
                <a:gd name="T4" fmla="*/ 1814 w 4536"/>
                <a:gd name="T5" fmla="*/ 27 h 435"/>
                <a:gd name="T6" fmla="*/ 2722 w 4536"/>
                <a:gd name="T7" fmla="*/ 72 h 435"/>
                <a:gd name="T8" fmla="*/ 3629 w 4536"/>
                <a:gd name="T9" fmla="*/ 208 h 435"/>
                <a:gd name="T10" fmla="*/ 4536 w 4536"/>
                <a:gd name="T11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6" h="435">
                  <a:moveTo>
                    <a:pt x="0" y="4"/>
                  </a:moveTo>
                  <a:cubicBezTo>
                    <a:pt x="302" y="2"/>
                    <a:pt x="605" y="0"/>
                    <a:pt x="907" y="4"/>
                  </a:cubicBezTo>
                  <a:cubicBezTo>
                    <a:pt x="1209" y="8"/>
                    <a:pt x="1512" y="16"/>
                    <a:pt x="1814" y="27"/>
                  </a:cubicBezTo>
                  <a:cubicBezTo>
                    <a:pt x="2116" y="38"/>
                    <a:pt x="2420" y="42"/>
                    <a:pt x="2722" y="72"/>
                  </a:cubicBezTo>
                  <a:cubicBezTo>
                    <a:pt x="3024" y="102"/>
                    <a:pt x="3327" y="148"/>
                    <a:pt x="3629" y="208"/>
                  </a:cubicBezTo>
                  <a:cubicBezTo>
                    <a:pt x="3931" y="268"/>
                    <a:pt x="4233" y="351"/>
                    <a:pt x="4536" y="4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73" name="Freeform 33"/>
            <p:cNvSpPr>
              <a:spLocks/>
            </p:cNvSpPr>
            <p:nvPr/>
          </p:nvSpPr>
          <p:spPr bwMode="auto">
            <a:xfrm>
              <a:off x="588" y="2712"/>
              <a:ext cx="4530" cy="271"/>
            </a:xfrm>
            <a:custGeom>
              <a:avLst/>
              <a:gdLst>
                <a:gd name="T0" fmla="*/ 0 w 4536"/>
                <a:gd name="T1" fmla="*/ 4 h 435"/>
                <a:gd name="T2" fmla="*/ 907 w 4536"/>
                <a:gd name="T3" fmla="*/ 4 h 435"/>
                <a:gd name="T4" fmla="*/ 1814 w 4536"/>
                <a:gd name="T5" fmla="*/ 27 h 435"/>
                <a:gd name="T6" fmla="*/ 2722 w 4536"/>
                <a:gd name="T7" fmla="*/ 72 h 435"/>
                <a:gd name="T8" fmla="*/ 3629 w 4536"/>
                <a:gd name="T9" fmla="*/ 208 h 435"/>
                <a:gd name="T10" fmla="*/ 4536 w 4536"/>
                <a:gd name="T11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6" h="435">
                  <a:moveTo>
                    <a:pt x="0" y="4"/>
                  </a:moveTo>
                  <a:cubicBezTo>
                    <a:pt x="302" y="2"/>
                    <a:pt x="605" y="0"/>
                    <a:pt x="907" y="4"/>
                  </a:cubicBezTo>
                  <a:cubicBezTo>
                    <a:pt x="1209" y="8"/>
                    <a:pt x="1512" y="16"/>
                    <a:pt x="1814" y="27"/>
                  </a:cubicBezTo>
                  <a:cubicBezTo>
                    <a:pt x="2116" y="38"/>
                    <a:pt x="2420" y="42"/>
                    <a:pt x="2722" y="72"/>
                  </a:cubicBezTo>
                  <a:cubicBezTo>
                    <a:pt x="3024" y="102"/>
                    <a:pt x="3327" y="148"/>
                    <a:pt x="3629" y="208"/>
                  </a:cubicBezTo>
                  <a:cubicBezTo>
                    <a:pt x="3931" y="268"/>
                    <a:pt x="4233" y="351"/>
                    <a:pt x="4536" y="4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74" name="Oval 34"/>
            <p:cNvSpPr>
              <a:spLocks noChangeArrowheads="1"/>
            </p:cNvSpPr>
            <p:nvPr/>
          </p:nvSpPr>
          <p:spPr bwMode="auto">
            <a:xfrm rot="-37565757">
              <a:off x="537" y="342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75" name="Oval 35"/>
            <p:cNvSpPr>
              <a:spLocks noChangeArrowheads="1"/>
            </p:cNvSpPr>
            <p:nvPr/>
          </p:nvSpPr>
          <p:spPr bwMode="auto">
            <a:xfrm rot="-37565757">
              <a:off x="1444" y="342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76" name="Oval 36"/>
            <p:cNvSpPr>
              <a:spLocks noChangeArrowheads="1"/>
            </p:cNvSpPr>
            <p:nvPr/>
          </p:nvSpPr>
          <p:spPr bwMode="auto">
            <a:xfrm rot="-37565757">
              <a:off x="2345" y="3437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77" name="Oval 37"/>
            <p:cNvSpPr>
              <a:spLocks noChangeArrowheads="1"/>
            </p:cNvSpPr>
            <p:nvPr/>
          </p:nvSpPr>
          <p:spPr bwMode="auto">
            <a:xfrm rot="-37565757">
              <a:off x="3259" y="3460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78" name="Oval 38"/>
            <p:cNvSpPr>
              <a:spLocks noChangeArrowheads="1"/>
            </p:cNvSpPr>
            <p:nvPr/>
          </p:nvSpPr>
          <p:spPr bwMode="auto">
            <a:xfrm rot="-37565757">
              <a:off x="4167" y="355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79" name="Oval 39"/>
            <p:cNvSpPr>
              <a:spLocks noChangeArrowheads="1"/>
            </p:cNvSpPr>
            <p:nvPr/>
          </p:nvSpPr>
          <p:spPr bwMode="auto">
            <a:xfrm rot="-37565757">
              <a:off x="5075" y="3691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0" name="Oval 40"/>
            <p:cNvSpPr>
              <a:spLocks noChangeArrowheads="1"/>
            </p:cNvSpPr>
            <p:nvPr/>
          </p:nvSpPr>
          <p:spPr bwMode="auto">
            <a:xfrm rot="-37565757">
              <a:off x="5079" y="2943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1" name="Oval 41"/>
            <p:cNvSpPr>
              <a:spLocks noChangeArrowheads="1"/>
            </p:cNvSpPr>
            <p:nvPr/>
          </p:nvSpPr>
          <p:spPr bwMode="auto">
            <a:xfrm rot="-37565757">
              <a:off x="4165" y="2795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2" name="Oval 42"/>
            <p:cNvSpPr>
              <a:spLocks noChangeArrowheads="1"/>
            </p:cNvSpPr>
            <p:nvPr/>
          </p:nvSpPr>
          <p:spPr bwMode="auto">
            <a:xfrm rot="-37565757">
              <a:off x="3264" y="2715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3" name="Oval 43"/>
            <p:cNvSpPr>
              <a:spLocks noChangeArrowheads="1"/>
            </p:cNvSpPr>
            <p:nvPr/>
          </p:nvSpPr>
          <p:spPr bwMode="auto">
            <a:xfrm rot="-37565757">
              <a:off x="2357" y="2693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4" name="Oval 44"/>
            <p:cNvSpPr>
              <a:spLocks noChangeArrowheads="1"/>
            </p:cNvSpPr>
            <p:nvPr/>
          </p:nvSpPr>
          <p:spPr bwMode="auto">
            <a:xfrm rot="-37565757">
              <a:off x="1444" y="2670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5" name="Oval 45"/>
            <p:cNvSpPr>
              <a:spLocks noChangeArrowheads="1"/>
            </p:cNvSpPr>
            <p:nvPr/>
          </p:nvSpPr>
          <p:spPr bwMode="auto">
            <a:xfrm rot="-37565757">
              <a:off x="543" y="2670"/>
              <a:ext cx="90" cy="90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6" name="Oval 46"/>
            <p:cNvSpPr>
              <a:spLocks noChangeArrowheads="1"/>
            </p:cNvSpPr>
            <p:nvPr/>
          </p:nvSpPr>
          <p:spPr bwMode="auto">
            <a:xfrm rot="37565757">
              <a:off x="1002" y="3203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7" name="Oval 47"/>
            <p:cNvSpPr>
              <a:spLocks noChangeArrowheads="1"/>
            </p:cNvSpPr>
            <p:nvPr/>
          </p:nvSpPr>
          <p:spPr bwMode="auto">
            <a:xfrm rot="37565757">
              <a:off x="1903" y="3134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8" name="Oval 48"/>
            <p:cNvSpPr>
              <a:spLocks noChangeArrowheads="1"/>
            </p:cNvSpPr>
            <p:nvPr/>
          </p:nvSpPr>
          <p:spPr bwMode="auto">
            <a:xfrm rot="37565757">
              <a:off x="2813" y="3135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89" name="Oval 49"/>
            <p:cNvSpPr>
              <a:spLocks noChangeArrowheads="1"/>
            </p:cNvSpPr>
            <p:nvPr/>
          </p:nvSpPr>
          <p:spPr bwMode="auto">
            <a:xfrm rot="37565757">
              <a:off x="3718" y="3201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90" name="Oval 50"/>
            <p:cNvSpPr>
              <a:spLocks noChangeArrowheads="1"/>
            </p:cNvSpPr>
            <p:nvPr/>
          </p:nvSpPr>
          <p:spPr bwMode="auto">
            <a:xfrm rot="37565757">
              <a:off x="4625" y="3374"/>
              <a:ext cx="68" cy="68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91" name="Line 51"/>
            <p:cNvSpPr>
              <a:spLocks noChangeShapeType="1"/>
            </p:cNvSpPr>
            <p:nvPr/>
          </p:nvSpPr>
          <p:spPr bwMode="auto">
            <a:xfrm>
              <a:off x="5073" y="3496"/>
              <a:ext cx="68" cy="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92" name="Oval 52"/>
            <p:cNvSpPr>
              <a:spLocks noChangeArrowheads="1"/>
            </p:cNvSpPr>
            <p:nvPr/>
          </p:nvSpPr>
          <p:spPr bwMode="auto">
            <a:xfrm rot="37565757">
              <a:off x="1909" y="3248"/>
              <a:ext cx="68" cy="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93" name="Oval 53"/>
            <p:cNvSpPr>
              <a:spLocks noChangeArrowheads="1"/>
            </p:cNvSpPr>
            <p:nvPr/>
          </p:nvSpPr>
          <p:spPr bwMode="auto">
            <a:xfrm rot="37565757">
              <a:off x="2814" y="3291"/>
              <a:ext cx="68" cy="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94" name="Text Box 54"/>
            <p:cNvSpPr txBox="1">
              <a:spLocks noChangeArrowheads="1"/>
            </p:cNvSpPr>
            <p:nvPr/>
          </p:nvSpPr>
          <p:spPr bwMode="auto">
            <a:xfrm>
              <a:off x="1920" y="3136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x, </a:t>
              </a:r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z</a:t>
              </a:r>
              <a:endParaRPr lang="en-GB" sz="1000"/>
            </a:p>
          </p:txBody>
        </p:sp>
        <p:sp>
          <p:nvSpPr>
            <p:cNvPr id="496695" name="Oval 55"/>
            <p:cNvSpPr>
              <a:spLocks noChangeArrowheads="1"/>
            </p:cNvSpPr>
            <p:nvPr/>
          </p:nvSpPr>
          <p:spPr bwMode="auto">
            <a:xfrm rot="37565757">
              <a:off x="3720" y="3334"/>
              <a:ext cx="68" cy="6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6696" name="Line 56"/>
            <p:cNvSpPr>
              <a:spLocks noChangeShapeType="1"/>
            </p:cNvSpPr>
            <p:nvPr/>
          </p:nvSpPr>
          <p:spPr bwMode="auto">
            <a:xfrm>
              <a:off x="1943" y="3205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97" name="Line 57"/>
            <p:cNvSpPr>
              <a:spLocks noChangeShapeType="1"/>
            </p:cNvSpPr>
            <p:nvPr/>
          </p:nvSpPr>
          <p:spPr bwMode="auto">
            <a:xfrm>
              <a:off x="2850" y="3214"/>
              <a:ext cx="0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98" name="Line 58"/>
            <p:cNvSpPr>
              <a:spLocks noChangeShapeType="1"/>
            </p:cNvSpPr>
            <p:nvPr/>
          </p:nvSpPr>
          <p:spPr bwMode="auto">
            <a:xfrm>
              <a:off x="3757" y="3264"/>
              <a:ext cx="0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6699" name="Text Box 59"/>
            <p:cNvSpPr txBox="1">
              <a:spLocks noChangeArrowheads="1"/>
            </p:cNvSpPr>
            <p:nvPr/>
          </p:nvSpPr>
          <p:spPr bwMode="auto">
            <a:xfrm>
              <a:off x="2830" y="3169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x, </a:t>
              </a:r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z</a:t>
              </a:r>
              <a:endParaRPr lang="en-GB" sz="1000"/>
            </a:p>
          </p:txBody>
        </p:sp>
        <p:sp>
          <p:nvSpPr>
            <p:cNvPr id="496700" name="Text Box 60"/>
            <p:cNvSpPr txBox="1">
              <a:spLocks noChangeArrowheads="1"/>
            </p:cNvSpPr>
            <p:nvPr/>
          </p:nvSpPr>
          <p:spPr bwMode="auto">
            <a:xfrm>
              <a:off x="3714" y="3223"/>
              <a:ext cx="33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x, </a:t>
              </a:r>
              <a:r>
                <a:rPr lang="de-DE" sz="1000">
                  <a:latin typeface="Symbol" pitchFamily="18" charset="2"/>
                </a:rPr>
                <a:t>D</a:t>
              </a:r>
              <a:r>
                <a:rPr lang="de-DE" sz="1000"/>
                <a:t>z</a:t>
              </a:r>
              <a:endParaRPr lang="en-GB" sz="1000"/>
            </a:p>
          </p:txBody>
        </p:sp>
      </p:grpSp>
      <p:sp>
        <p:nvSpPr>
          <p:cNvPr id="49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338400" y="817200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algn="l"/>
            <a:r>
              <a:rPr lang="en-GB" b="1" dirty="0">
                <a:solidFill>
                  <a:schemeClr val="bg1"/>
                </a:solidFill>
              </a:rPr>
              <a:t>3</a:t>
            </a:r>
            <a:r>
              <a:rPr lang="en-GB" b="1" dirty="0" smtClean="0">
                <a:solidFill>
                  <a:schemeClr val="bg1"/>
                </a:solidFill>
              </a:rPr>
              <a:t>. </a:t>
            </a:r>
            <a:r>
              <a:rPr lang="en-GB" b="1" dirty="0">
                <a:solidFill>
                  <a:schemeClr val="bg1"/>
                </a:solidFill>
              </a:rPr>
              <a:t>SLRS Prototype</a:t>
            </a:r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338138" y="815975"/>
            <a:ext cx="2405062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</p:spTree>
    <p:extLst>
      <p:ext uri="{BB962C8B-B14F-4D97-AF65-F5344CB8AC3E}">
        <p14:creationId xmlns:p14="http://schemas.microsoft.com/office/powerpoint/2010/main" xmlns="" val="7093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/>
              <a:t>System Integration</a:t>
            </a:r>
          </a:p>
          <a:p>
            <a:pPr marL="342900" indent="-342900" eaLnBrk="1" hangingPunct="1"/>
            <a:r>
              <a:rPr lang="en-GB" dirty="0" smtClean="0"/>
              <a:t>Physical system connection by calibrated transfer pieces</a:t>
            </a:r>
          </a:p>
          <a:p>
            <a:pPr marL="342900" indent="-342900" eaLnBrk="1" hangingPunct="1"/>
            <a:r>
              <a:rPr lang="en-GB" dirty="0" smtClean="0"/>
              <a:t>Measurement from outside (</a:t>
            </a:r>
            <a:r>
              <a:rPr lang="en-GB" dirty="0" err="1" smtClean="0"/>
              <a:t>fiducials</a:t>
            </a:r>
            <a:r>
              <a:rPr lang="en-GB" dirty="0" smtClean="0"/>
              <a:t>) determines SLRS sphere centre </a:t>
            </a:r>
            <a:br>
              <a:rPr lang="en-GB" dirty="0" smtClean="0"/>
            </a:br>
            <a:r>
              <a:rPr lang="en-GB" dirty="0" smtClean="0"/>
              <a:t>in tunnel system</a:t>
            </a:r>
          </a:p>
          <a:p>
            <a:pPr marL="342900" indent="-342900" eaLnBrk="1" hangingPunct="1"/>
            <a:endParaRPr lang="en-GB" dirty="0" smtClean="0"/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6629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  <p:grpSp>
        <p:nvGrpSpPr>
          <p:cNvPr id="26630" name="Gruppieren 46"/>
          <p:cNvGrpSpPr>
            <a:grpSpLocks/>
          </p:cNvGrpSpPr>
          <p:nvPr/>
        </p:nvGrpSpPr>
        <p:grpSpPr bwMode="auto">
          <a:xfrm>
            <a:off x="436396" y="3097921"/>
            <a:ext cx="4587875" cy="3014662"/>
            <a:chOff x="894840" y="1296000"/>
            <a:chExt cx="7232026" cy="4754492"/>
          </a:xfrm>
        </p:grpSpPr>
        <p:grpSp>
          <p:nvGrpSpPr>
            <p:cNvPr id="26667" name="Gruppieren 48"/>
            <p:cNvGrpSpPr>
              <a:grpSpLocks/>
            </p:cNvGrpSpPr>
            <p:nvPr/>
          </p:nvGrpSpPr>
          <p:grpSpPr bwMode="auto">
            <a:xfrm>
              <a:off x="894840" y="1296000"/>
              <a:ext cx="7232026" cy="3888432"/>
              <a:chOff x="894840" y="1296000"/>
              <a:chExt cx="7232026" cy="3888432"/>
            </a:xfrm>
          </p:grpSpPr>
          <p:sp>
            <p:nvSpPr>
              <p:cNvPr id="26673" name="Oval 36"/>
              <p:cNvSpPr>
                <a:spLocks noChangeArrowheads="1"/>
              </p:cNvSpPr>
              <p:nvPr/>
            </p:nvSpPr>
            <p:spPr bwMode="auto">
              <a:xfrm>
                <a:off x="6338292" y="2974975"/>
                <a:ext cx="503238" cy="503238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26674" name="Line 15"/>
              <p:cNvSpPr>
                <a:spLocks noChangeShapeType="1"/>
              </p:cNvSpPr>
              <p:nvPr/>
            </p:nvSpPr>
            <p:spPr bwMode="auto">
              <a:xfrm flipH="1" flipV="1">
                <a:off x="6732588" y="3571875"/>
                <a:ext cx="288925" cy="649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675" name="Text Box 16"/>
              <p:cNvSpPr txBox="1">
                <a:spLocks noChangeArrowheads="1"/>
              </p:cNvSpPr>
              <p:nvPr/>
            </p:nvSpPr>
            <p:spPr bwMode="auto">
              <a:xfrm>
                <a:off x="6289218" y="4221162"/>
                <a:ext cx="1837648" cy="4366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de-DE" sz="1200"/>
                  <a:t>SLRS Sphere</a:t>
                </a:r>
                <a:endParaRPr lang="en-GB" sz="1200"/>
              </a:p>
            </p:txBody>
          </p:sp>
          <p:sp>
            <p:nvSpPr>
              <p:cNvPr id="26676" name="AutoShape 35"/>
              <p:cNvSpPr>
                <a:spLocks noChangeArrowheads="1"/>
              </p:cNvSpPr>
              <p:nvPr/>
            </p:nvSpPr>
            <p:spPr bwMode="auto">
              <a:xfrm rot="-5400000">
                <a:off x="6192018" y="3082131"/>
                <a:ext cx="71438" cy="288925"/>
              </a:xfrm>
              <a:prstGeom prst="can">
                <a:avLst>
                  <a:gd name="adj" fmla="val 5332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26677" name="AutoShape 34"/>
              <p:cNvSpPr>
                <a:spLocks noChangeArrowheads="1"/>
              </p:cNvSpPr>
              <p:nvPr/>
            </p:nvSpPr>
            <p:spPr bwMode="auto">
              <a:xfrm rot="-5400000">
                <a:off x="5624512" y="2765426"/>
                <a:ext cx="142875" cy="927100"/>
              </a:xfrm>
              <a:prstGeom prst="can">
                <a:avLst>
                  <a:gd name="adj" fmla="val 5497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26678" name="AutoShape 23"/>
              <p:cNvSpPr>
                <a:spLocks noChangeArrowheads="1"/>
              </p:cNvSpPr>
              <p:nvPr/>
            </p:nvSpPr>
            <p:spPr bwMode="auto">
              <a:xfrm rot="-5400000">
                <a:off x="4546526" y="2611438"/>
                <a:ext cx="385762" cy="1249362"/>
              </a:xfrm>
              <a:prstGeom prst="can">
                <a:avLst>
                  <a:gd name="adj" fmla="val 5636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70" name="Ellipse 69"/>
              <p:cNvSpPr/>
              <p:nvPr/>
            </p:nvSpPr>
            <p:spPr>
              <a:xfrm>
                <a:off x="2841731" y="1296000"/>
                <a:ext cx="1536493" cy="388821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de-DE"/>
              </a:p>
            </p:txBody>
          </p:sp>
          <p:sp>
            <p:nvSpPr>
              <p:cNvPr id="71" name="Ellipse 70"/>
              <p:cNvSpPr/>
              <p:nvPr/>
            </p:nvSpPr>
            <p:spPr>
              <a:xfrm>
                <a:off x="2699092" y="1296000"/>
                <a:ext cx="1536493" cy="388821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de-DE"/>
              </a:p>
            </p:txBody>
          </p:sp>
          <p:cxnSp>
            <p:nvCxnSpPr>
              <p:cNvPr id="72" name="Gerade Verbindung 71"/>
              <p:cNvCxnSpPr>
                <a:stCxn id="71" idx="0"/>
                <a:endCxn id="70" idx="0"/>
              </p:cNvCxnSpPr>
              <p:nvPr/>
            </p:nvCxnSpPr>
            <p:spPr>
              <a:xfrm>
                <a:off x="3467339" y="1296000"/>
                <a:ext cx="1426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>
                <a:stCxn id="71" idx="4"/>
                <a:endCxn id="70" idx="4"/>
              </p:cNvCxnSpPr>
              <p:nvPr/>
            </p:nvCxnSpPr>
            <p:spPr>
              <a:xfrm>
                <a:off x="3467339" y="5184218"/>
                <a:ext cx="14263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83" name="Gruppieren 73"/>
              <p:cNvGrpSpPr>
                <a:grpSpLocks/>
              </p:cNvGrpSpPr>
              <p:nvPr/>
            </p:nvGrpSpPr>
            <p:grpSpPr bwMode="auto">
              <a:xfrm>
                <a:off x="3491880" y="1916832"/>
                <a:ext cx="432048" cy="648072"/>
                <a:chOff x="2843808" y="2060848"/>
                <a:chExt cx="432048" cy="648072"/>
              </a:xfrm>
            </p:grpSpPr>
            <p:sp>
              <p:nvSpPr>
                <p:cNvPr id="26717" name="Oval 26"/>
                <p:cNvSpPr>
                  <a:spLocks noChangeArrowheads="1"/>
                </p:cNvSpPr>
                <p:nvPr/>
              </p:nvSpPr>
              <p:spPr bwMode="auto">
                <a:xfrm>
                  <a:off x="3024188" y="2060848"/>
                  <a:ext cx="251668" cy="64807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de-DE"/>
                </a:p>
              </p:txBody>
            </p:sp>
            <p:sp>
              <p:nvSpPr>
                <p:cNvPr id="111" name="Rechteck 110"/>
                <p:cNvSpPr/>
                <p:nvPr/>
              </p:nvSpPr>
              <p:spPr>
                <a:xfrm>
                  <a:off x="2969413" y="2060928"/>
                  <a:ext cx="180175" cy="64845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sp>
              <p:nvSpPr>
                <p:cNvPr id="112" name="Oval 26"/>
                <p:cNvSpPr>
                  <a:spLocks noChangeArrowheads="1"/>
                </p:cNvSpPr>
                <p:nvPr/>
              </p:nvSpPr>
              <p:spPr bwMode="auto">
                <a:xfrm>
                  <a:off x="2844292" y="2060928"/>
                  <a:ext cx="250243" cy="64845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cxnSp>
              <p:nvCxnSpPr>
                <p:cNvPr id="113" name="Gerade Verbindung 112"/>
                <p:cNvCxnSpPr>
                  <a:stCxn id="112" idx="0"/>
                  <a:endCxn id="26717" idx="0"/>
                </p:cNvCxnSpPr>
                <p:nvPr/>
              </p:nvCxnSpPr>
              <p:spPr>
                <a:xfrm>
                  <a:off x="2969413" y="2060928"/>
                  <a:ext cx="1801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Gerade Verbindung 113"/>
                <p:cNvCxnSpPr>
                  <a:stCxn id="112" idx="4"/>
                  <a:endCxn id="26717" idx="4"/>
                </p:cNvCxnSpPr>
                <p:nvPr/>
              </p:nvCxnSpPr>
              <p:spPr>
                <a:xfrm>
                  <a:off x="2969413" y="2709381"/>
                  <a:ext cx="1801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Oval 29"/>
                <p:cNvSpPr>
                  <a:spLocks noChangeArrowheads="1"/>
                </p:cNvSpPr>
                <p:nvPr/>
              </p:nvSpPr>
              <p:spPr bwMode="auto">
                <a:xfrm>
                  <a:off x="2979423" y="2276245"/>
                  <a:ext cx="105102" cy="2178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</p:grpSp>
          <p:grpSp>
            <p:nvGrpSpPr>
              <p:cNvPr id="26684" name="Gruppieren 74"/>
              <p:cNvGrpSpPr>
                <a:grpSpLocks/>
              </p:cNvGrpSpPr>
              <p:nvPr/>
            </p:nvGrpSpPr>
            <p:grpSpPr bwMode="auto">
              <a:xfrm>
                <a:off x="3707904" y="3068960"/>
                <a:ext cx="432048" cy="648072"/>
                <a:chOff x="2843808" y="2060848"/>
                <a:chExt cx="432048" cy="648072"/>
              </a:xfrm>
            </p:grpSpPr>
            <p:sp>
              <p:nvSpPr>
                <p:cNvPr id="26711" name="Oval 26"/>
                <p:cNvSpPr>
                  <a:spLocks noChangeArrowheads="1"/>
                </p:cNvSpPr>
                <p:nvPr/>
              </p:nvSpPr>
              <p:spPr bwMode="auto">
                <a:xfrm>
                  <a:off x="3024188" y="2060848"/>
                  <a:ext cx="251668" cy="64807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de-DE"/>
                </a:p>
              </p:txBody>
            </p:sp>
            <p:sp>
              <p:nvSpPr>
                <p:cNvPr id="105" name="Rechteck 104"/>
                <p:cNvSpPr/>
                <p:nvPr/>
              </p:nvSpPr>
              <p:spPr>
                <a:xfrm>
                  <a:off x="2968599" y="2060495"/>
                  <a:ext cx="182677" cy="64845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sp>
              <p:nvSpPr>
                <p:cNvPr id="106" name="Oval 26"/>
                <p:cNvSpPr>
                  <a:spLocks noChangeArrowheads="1"/>
                </p:cNvSpPr>
                <p:nvPr/>
              </p:nvSpPr>
              <p:spPr bwMode="auto">
                <a:xfrm>
                  <a:off x="2843477" y="2060495"/>
                  <a:ext cx="252745" cy="64845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cxnSp>
              <p:nvCxnSpPr>
                <p:cNvPr id="107" name="Gerade Verbindung 106"/>
                <p:cNvCxnSpPr>
                  <a:stCxn id="106" idx="0"/>
                  <a:endCxn id="26711" idx="0"/>
                </p:cNvCxnSpPr>
                <p:nvPr/>
              </p:nvCxnSpPr>
              <p:spPr>
                <a:xfrm>
                  <a:off x="2968599" y="2060495"/>
                  <a:ext cx="18267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Gerade Verbindung 107"/>
                <p:cNvCxnSpPr>
                  <a:stCxn id="106" idx="4"/>
                  <a:endCxn id="26711" idx="4"/>
                </p:cNvCxnSpPr>
                <p:nvPr/>
              </p:nvCxnSpPr>
              <p:spPr>
                <a:xfrm>
                  <a:off x="2968599" y="2708947"/>
                  <a:ext cx="18267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Oval 29"/>
                <p:cNvSpPr>
                  <a:spLocks noChangeArrowheads="1"/>
                </p:cNvSpPr>
                <p:nvPr/>
              </p:nvSpPr>
              <p:spPr bwMode="auto">
                <a:xfrm>
                  <a:off x="2981110" y="2275811"/>
                  <a:ext cx="105102" cy="2178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</p:grpSp>
          <p:grpSp>
            <p:nvGrpSpPr>
              <p:cNvPr id="26685" name="Gruppieren 75"/>
              <p:cNvGrpSpPr>
                <a:grpSpLocks/>
              </p:cNvGrpSpPr>
              <p:nvPr/>
            </p:nvGrpSpPr>
            <p:grpSpPr bwMode="auto">
              <a:xfrm>
                <a:off x="3203848" y="4005064"/>
                <a:ext cx="432048" cy="648072"/>
                <a:chOff x="2843808" y="2060848"/>
                <a:chExt cx="432048" cy="648072"/>
              </a:xfrm>
            </p:grpSpPr>
            <p:sp>
              <p:nvSpPr>
                <p:cNvPr id="26705" name="Oval 26"/>
                <p:cNvSpPr>
                  <a:spLocks noChangeArrowheads="1"/>
                </p:cNvSpPr>
                <p:nvPr/>
              </p:nvSpPr>
              <p:spPr bwMode="auto">
                <a:xfrm>
                  <a:off x="3024188" y="2060848"/>
                  <a:ext cx="251668" cy="64807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de-DE"/>
                </a:p>
              </p:txBody>
            </p:sp>
            <p:sp>
              <p:nvSpPr>
                <p:cNvPr id="99" name="Rechteck 98"/>
                <p:cNvSpPr/>
                <p:nvPr/>
              </p:nvSpPr>
              <p:spPr>
                <a:xfrm>
                  <a:off x="2969664" y="2060768"/>
                  <a:ext cx="180175" cy="64845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sp>
              <p:nvSpPr>
                <p:cNvPr id="100" name="Oval 26"/>
                <p:cNvSpPr>
                  <a:spLocks noChangeArrowheads="1"/>
                </p:cNvSpPr>
                <p:nvPr/>
              </p:nvSpPr>
              <p:spPr bwMode="auto">
                <a:xfrm>
                  <a:off x="2844543" y="2060768"/>
                  <a:ext cx="250243" cy="64845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cxnSp>
              <p:nvCxnSpPr>
                <p:cNvPr id="101" name="Gerade Verbindung 100"/>
                <p:cNvCxnSpPr>
                  <a:stCxn id="100" idx="0"/>
                  <a:endCxn id="26705" idx="0"/>
                </p:cNvCxnSpPr>
                <p:nvPr/>
              </p:nvCxnSpPr>
              <p:spPr>
                <a:xfrm>
                  <a:off x="2969664" y="2060768"/>
                  <a:ext cx="1801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Gerade Verbindung 101"/>
                <p:cNvCxnSpPr>
                  <a:stCxn id="100" idx="4"/>
                  <a:endCxn id="26705" idx="4"/>
                </p:cNvCxnSpPr>
                <p:nvPr/>
              </p:nvCxnSpPr>
              <p:spPr>
                <a:xfrm>
                  <a:off x="2969664" y="2709220"/>
                  <a:ext cx="1801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Oval 29"/>
                <p:cNvSpPr>
                  <a:spLocks noChangeArrowheads="1"/>
                </p:cNvSpPr>
                <p:nvPr/>
              </p:nvSpPr>
              <p:spPr bwMode="auto">
                <a:xfrm>
                  <a:off x="2979674" y="2276084"/>
                  <a:ext cx="105102" cy="2178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</p:grpSp>
          <p:sp>
            <p:nvSpPr>
              <p:cNvPr id="77" name="Ellipse 76"/>
              <p:cNvSpPr/>
              <p:nvPr/>
            </p:nvSpPr>
            <p:spPr>
              <a:xfrm>
                <a:off x="2746639" y="1343569"/>
                <a:ext cx="1441400" cy="3788072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de-DE"/>
              </a:p>
            </p:txBody>
          </p:sp>
          <p:grpSp>
            <p:nvGrpSpPr>
              <p:cNvPr id="26687" name="Gruppieren 77"/>
              <p:cNvGrpSpPr>
                <a:grpSpLocks/>
              </p:cNvGrpSpPr>
              <p:nvPr/>
            </p:nvGrpSpPr>
            <p:grpSpPr bwMode="auto">
              <a:xfrm>
                <a:off x="2843808" y="1916832"/>
                <a:ext cx="432048" cy="648072"/>
                <a:chOff x="2843808" y="2060848"/>
                <a:chExt cx="432048" cy="648072"/>
              </a:xfrm>
            </p:grpSpPr>
            <p:sp>
              <p:nvSpPr>
                <p:cNvPr id="26699" name="Oval 26"/>
                <p:cNvSpPr>
                  <a:spLocks noChangeArrowheads="1"/>
                </p:cNvSpPr>
                <p:nvPr/>
              </p:nvSpPr>
              <p:spPr bwMode="auto">
                <a:xfrm>
                  <a:off x="3024188" y="2060848"/>
                  <a:ext cx="251668" cy="64807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de-DE"/>
                </a:p>
              </p:txBody>
            </p:sp>
            <p:sp>
              <p:nvSpPr>
                <p:cNvPr id="93" name="Rechteck 92"/>
                <p:cNvSpPr/>
                <p:nvPr/>
              </p:nvSpPr>
              <p:spPr>
                <a:xfrm>
                  <a:off x="2969355" y="2060928"/>
                  <a:ext cx="180175" cy="64845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sp>
              <p:nvSpPr>
                <p:cNvPr id="94" name="Oval 26"/>
                <p:cNvSpPr>
                  <a:spLocks noChangeArrowheads="1"/>
                </p:cNvSpPr>
                <p:nvPr/>
              </p:nvSpPr>
              <p:spPr bwMode="auto">
                <a:xfrm>
                  <a:off x="2844234" y="2060928"/>
                  <a:ext cx="250243" cy="64845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cxnSp>
              <p:nvCxnSpPr>
                <p:cNvPr id="95" name="Gerade Verbindung 94"/>
                <p:cNvCxnSpPr>
                  <a:stCxn id="94" idx="0"/>
                  <a:endCxn id="26699" idx="0"/>
                </p:cNvCxnSpPr>
                <p:nvPr/>
              </p:nvCxnSpPr>
              <p:spPr>
                <a:xfrm>
                  <a:off x="2969355" y="2060928"/>
                  <a:ext cx="1801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 Verbindung 95"/>
                <p:cNvCxnSpPr>
                  <a:stCxn id="94" idx="4"/>
                  <a:endCxn id="26699" idx="4"/>
                </p:cNvCxnSpPr>
                <p:nvPr/>
              </p:nvCxnSpPr>
              <p:spPr>
                <a:xfrm>
                  <a:off x="2969355" y="2709381"/>
                  <a:ext cx="1801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Oval 29"/>
                <p:cNvSpPr>
                  <a:spLocks noChangeArrowheads="1"/>
                </p:cNvSpPr>
                <p:nvPr/>
              </p:nvSpPr>
              <p:spPr bwMode="auto">
                <a:xfrm>
                  <a:off x="2979365" y="2276245"/>
                  <a:ext cx="105102" cy="2178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</p:grpSp>
          <p:grpSp>
            <p:nvGrpSpPr>
              <p:cNvPr id="26688" name="Gruppieren 78"/>
              <p:cNvGrpSpPr>
                <a:grpSpLocks/>
              </p:cNvGrpSpPr>
              <p:nvPr/>
            </p:nvGrpSpPr>
            <p:grpSpPr bwMode="auto">
              <a:xfrm>
                <a:off x="2699792" y="3068960"/>
                <a:ext cx="432048" cy="648072"/>
                <a:chOff x="2843808" y="2060848"/>
                <a:chExt cx="432048" cy="648072"/>
              </a:xfrm>
            </p:grpSpPr>
            <p:sp>
              <p:nvSpPr>
                <p:cNvPr id="26693" name="Oval 26"/>
                <p:cNvSpPr>
                  <a:spLocks noChangeArrowheads="1"/>
                </p:cNvSpPr>
                <p:nvPr/>
              </p:nvSpPr>
              <p:spPr bwMode="auto">
                <a:xfrm>
                  <a:off x="3024188" y="2060848"/>
                  <a:ext cx="251668" cy="64807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de-DE"/>
                </a:p>
              </p:txBody>
            </p:sp>
            <p:sp>
              <p:nvSpPr>
                <p:cNvPr id="87" name="Rechteck 86"/>
                <p:cNvSpPr/>
                <p:nvPr/>
              </p:nvSpPr>
              <p:spPr>
                <a:xfrm>
                  <a:off x="2968230" y="2060495"/>
                  <a:ext cx="182678" cy="64845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sp>
              <p:nvSpPr>
                <p:cNvPr id="88" name="Oval 26"/>
                <p:cNvSpPr>
                  <a:spLocks noChangeArrowheads="1"/>
                </p:cNvSpPr>
                <p:nvPr/>
              </p:nvSpPr>
              <p:spPr bwMode="auto">
                <a:xfrm>
                  <a:off x="2843108" y="2060495"/>
                  <a:ext cx="252746" cy="64845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  <p:cxnSp>
              <p:nvCxnSpPr>
                <p:cNvPr id="89" name="Gerade Verbindung 88"/>
                <p:cNvCxnSpPr>
                  <a:stCxn id="88" idx="0"/>
                  <a:endCxn id="26693" idx="0"/>
                </p:cNvCxnSpPr>
                <p:nvPr/>
              </p:nvCxnSpPr>
              <p:spPr>
                <a:xfrm>
                  <a:off x="2968230" y="2060495"/>
                  <a:ext cx="18267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 Verbindung 89"/>
                <p:cNvCxnSpPr>
                  <a:stCxn id="88" idx="4"/>
                  <a:endCxn id="26693" idx="4"/>
                </p:cNvCxnSpPr>
                <p:nvPr/>
              </p:nvCxnSpPr>
              <p:spPr>
                <a:xfrm>
                  <a:off x="2968230" y="2708947"/>
                  <a:ext cx="18267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Oval 29"/>
                <p:cNvSpPr>
                  <a:spLocks noChangeArrowheads="1"/>
                </p:cNvSpPr>
                <p:nvPr/>
              </p:nvSpPr>
              <p:spPr bwMode="auto">
                <a:xfrm>
                  <a:off x="2980743" y="2275811"/>
                  <a:ext cx="105102" cy="21781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de-DE"/>
                </a:p>
              </p:txBody>
            </p:sp>
          </p:grpSp>
          <p:sp>
            <p:nvSpPr>
              <p:cNvPr id="26689" name="Text Box 16"/>
              <p:cNvSpPr txBox="1">
                <a:spLocks noChangeArrowheads="1"/>
              </p:cNvSpPr>
              <p:nvPr/>
            </p:nvSpPr>
            <p:spPr bwMode="auto">
              <a:xfrm>
                <a:off x="5021087" y="4679776"/>
                <a:ext cx="1745992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de-DE" sz="1200"/>
                  <a:t>ISO-K-Flange (DN200)</a:t>
                </a:r>
                <a:endParaRPr lang="en-GB" sz="1200"/>
              </a:p>
            </p:txBody>
          </p:sp>
          <p:sp>
            <p:nvSpPr>
              <p:cNvPr id="26690" name="Line 15"/>
              <p:cNvSpPr>
                <a:spLocks noChangeShapeType="1"/>
              </p:cNvSpPr>
              <p:nvPr/>
            </p:nvSpPr>
            <p:spPr bwMode="auto">
              <a:xfrm flipH="1" flipV="1">
                <a:off x="4256780" y="4620780"/>
                <a:ext cx="482627" cy="1179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691" name="Text Box 16"/>
              <p:cNvSpPr txBox="1">
                <a:spLocks noChangeArrowheads="1"/>
              </p:cNvSpPr>
              <p:nvPr/>
            </p:nvSpPr>
            <p:spPr bwMode="auto">
              <a:xfrm>
                <a:off x="894840" y="1386611"/>
                <a:ext cx="1471878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de-DE" sz="1200"/>
                  <a:t>1.5“ CCR Fiducials</a:t>
                </a:r>
                <a:endParaRPr lang="en-GB" sz="1200"/>
              </a:p>
            </p:txBody>
          </p:sp>
          <p:sp>
            <p:nvSpPr>
              <p:cNvPr id="26692" name="Line 15"/>
              <p:cNvSpPr>
                <a:spLocks noChangeShapeType="1"/>
              </p:cNvSpPr>
              <p:nvPr/>
            </p:nvSpPr>
            <p:spPr bwMode="auto">
              <a:xfrm>
                <a:off x="2527487" y="1689775"/>
                <a:ext cx="298139" cy="2270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668" name="Line 79"/>
            <p:cNvSpPr>
              <a:spLocks noChangeShapeType="1"/>
            </p:cNvSpPr>
            <p:nvPr/>
          </p:nvSpPr>
          <p:spPr bwMode="auto">
            <a:xfrm>
              <a:off x="3526274" y="5730090"/>
              <a:ext cx="3495239" cy="20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669" name="Line 81"/>
            <p:cNvSpPr>
              <a:spLocks noChangeShapeType="1"/>
            </p:cNvSpPr>
            <p:nvPr/>
          </p:nvSpPr>
          <p:spPr bwMode="auto">
            <a:xfrm flipH="1">
              <a:off x="1690129" y="5730091"/>
              <a:ext cx="184846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670" name="Line 82"/>
            <p:cNvSpPr>
              <a:spLocks noChangeShapeType="1"/>
            </p:cNvSpPr>
            <p:nvPr/>
          </p:nvSpPr>
          <p:spPr bwMode="auto">
            <a:xfrm flipV="1">
              <a:off x="3538597" y="5397366"/>
              <a:ext cx="0" cy="6531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671" name="Text Box 83"/>
            <p:cNvSpPr txBox="1">
              <a:spLocks noChangeArrowheads="1"/>
            </p:cNvSpPr>
            <p:nvPr/>
          </p:nvSpPr>
          <p:spPr bwMode="auto">
            <a:xfrm>
              <a:off x="4035830" y="5732144"/>
              <a:ext cx="73590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/>
                <a:t>Vacuum</a:t>
              </a:r>
            </a:p>
          </p:txBody>
        </p:sp>
        <p:sp>
          <p:nvSpPr>
            <p:cNvPr id="26672" name="Text Box 84"/>
            <p:cNvSpPr txBox="1">
              <a:spLocks noChangeArrowheads="1"/>
            </p:cNvSpPr>
            <p:nvPr/>
          </p:nvSpPr>
          <p:spPr bwMode="auto">
            <a:xfrm>
              <a:off x="2449820" y="5738306"/>
              <a:ext cx="37221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200"/>
                <a:t>Air</a:t>
              </a:r>
            </a:p>
          </p:txBody>
        </p:sp>
      </p:grpSp>
      <p:pic>
        <p:nvPicPr>
          <p:cNvPr id="104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101" y="2990246"/>
            <a:ext cx="3914774" cy="292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6695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Performed tests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Resolution (0.05 pixel)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Scale (1 pixel = 0.14 mm)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Temperature sensitivity (necessity of the vacuum system)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„warm-up time“, system stability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Detection of defined translations </a:t>
            </a:r>
            <a:br>
              <a:rPr lang="en-GB" dirty="0" smtClean="0"/>
            </a:br>
            <a:r>
              <a:rPr lang="en-GB" dirty="0" smtClean="0"/>
              <a:t>along two axes</a:t>
            </a:r>
          </a:p>
          <a:p>
            <a:pPr marL="0" indent="0" eaLnBrk="1" hangingPunct="1">
              <a:buFont typeface="Arial Black" pitchFamily="34" charset="0"/>
              <a:buNone/>
              <a:defRPr/>
            </a:pPr>
            <a:r>
              <a:rPr lang="en-GB" dirty="0" smtClean="0"/>
              <a:t>	~ </a:t>
            </a:r>
            <a:r>
              <a:rPr lang="en-GB" b="1" dirty="0" smtClean="0"/>
              <a:t>25 microns along X</a:t>
            </a:r>
            <a:br>
              <a:rPr lang="en-GB" b="1" dirty="0" smtClean="0"/>
            </a:br>
            <a:r>
              <a:rPr lang="en-GB" b="1" dirty="0" smtClean="0"/>
              <a:t>	</a:t>
            </a:r>
            <a:r>
              <a:rPr lang="en-GB" dirty="0" smtClean="0"/>
              <a:t>~ </a:t>
            </a:r>
            <a:r>
              <a:rPr lang="en-GB" b="1" dirty="0" smtClean="0"/>
              <a:t>50 microns along Y</a:t>
            </a:r>
            <a:endParaRPr lang="en-GB" dirty="0" smtClean="0"/>
          </a:p>
          <a:p>
            <a:pPr marL="342900" indent="-342900" eaLnBrk="1" hangingPunct="1">
              <a:defRPr/>
            </a:pPr>
            <a:r>
              <a:rPr lang="en-GB" dirty="0" smtClean="0"/>
              <a:t>4 targets, one at each</a:t>
            </a:r>
          </a:p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dirty="0" smtClean="0"/>
              <a:t>	measurement place</a:t>
            </a:r>
          </a:p>
        </p:txBody>
      </p:sp>
      <p:grpSp>
        <p:nvGrpSpPr>
          <p:cNvPr id="19460" name="Group 63"/>
          <p:cNvGrpSpPr>
            <a:grpSpLocks/>
          </p:cNvGrpSpPr>
          <p:nvPr/>
        </p:nvGrpSpPr>
        <p:grpSpPr bwMode="auto">
          <a:xfrm>
            <a:off x="4530725" y="3624263"/>
            <a:ext cx="4383088" cy="2678112"/>
            <a:chOff x="2893" y="2283"/>
            <a:chExt cx="2761" cy="1687"/>
          </a:xfrm>
        </p:grpSpPr>
        <p:grpSp>
          <p:nvGrpSpPr>
            <p:cNvPr id="19463" name="Group 48"/>
            <p:cNvGrpSpPr>
              <a:grpSpLocks/>
            </p:cNvGrpSpPr>
            <p:nvPr/>
          </p:nvGrpSpPr>
          <p:grpSpPr bwMode="auto">
            <a:xfrm>
              <a:off x="2896" y="2336"/>
              <a:ext cx="2758" cy="1634"/>
              <a:chOff x="567" y="1706"/>
              <a:chExt cx="2758" cy="1634"/>
            </a:xfrm>
          </p:grpSpPr>
          <p:pic>
            <p:nvPicPr>
              <p:cNvPr id="19468" name="Picture 49" descr="bild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1706"/>
                <a:ext cx="2177" cy="1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9" name="Line 50"/>
              <p:cNvSpPr>
                <a:spLocks noChangeShapeType="1"/>
              </p:cNvSpPr>
              <p:nvPr/>
            </p:nvSpPr>
            <p:spPr bwMode="auto">
              <a:xfrm flipH="1">
                <a:off x="2336" y="2136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470" name="Line 51"/>
              <p:cNvSpPr>
                <a:spLocks noChangeShapeType="1"/>
              </p:cNvSpPr>
              <p:nvPr/>
            </p:nvSpPr>
            <p:spPr bwMode="auto">
              <a:xfrm flipH="1">
                <a:off x="2336" y="2366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471" name="Line 52"/>
              <p:cNvSpPr>
                <a:spLocks noChangeShapeType="1"/>
              </p:cNvSpPr>
              <p:nvPr/>
            </p:nvSpPr>
            <p:spPr bwMode="auto">
              <a:xfrm flipH="1">
                <a:off x="2336" y="2652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472" name="Line 53"/>
              <p:cNvSpPr>
                <a:spLocks noChangeShapeType="1"/>
              </p:cNvSpPr>
              <p:nvPr/>
            </p:nvSpPr>
            <p:spPr bwMode="auto">
              <a:xfrm flipH="1">
                <a:off x="2336" y="2910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473" name="Text Box 54"/>
              <p:cNvSpPr txBox="1">
                <a:spLocks noChangeArrowheads="1"/>
              </p:cNvSpPr>
              <p:nvPr/>
            </p:nvSpPr>
            <p:spPr bwMode="auto">
              <a:xfrm>
                <a:off x="2789" y="2024"/>
                <a:ext cx="51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 b="1"/>
                  <a:t>R2</a:t>
                </a:r>
                <a:r>
                  <a:rPr lang="de-DE" sz="1200"/>
                  <a:t> (38m)</a:t>
                </a:r>
                <a:endParaRPr lang="en-GB" sz="1200"/>
              </a:p>
            </p:txBody>
          </p:sp>
          <p:sp>
            <p:nvSpPr>
              <p:cNvPr id="19474" name="Text Box 55"/>
              <p:cNvSpPr txBox="1">
                <a:spLocks noChangeArrowheads="1"/>
              </p:cNvSpPr>
              <p:nvPr/>
            </p:nvSpPr>
            <p:spPr bwMode="auto">
              <a:xfrm>
                <a:off x="2789" y="2259"/>
                <a:ext cx="536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 b="1"/>
                  <a:t>Z2</a:t>
                </a:r>
                <a:r>
                  <a:rPr lang="de-DE" sz="1200"/>
                  <a:t> (28m) </a:t>
                </a:r>
                <a:endParaRPr lang="en-GB" sz="1200"/>
              </a:p>
            </p:txBody>
          </p:sp>
          <p:sp>
            <p:nvSpPr>
              <p:cNvPr id="19475" name="Text Box 56"/>
              <p:cNvSpPr txBox="1">
                <a:spLocks noChangeArrowheads="1"/>
              </p:cNvSpPr>
              <p:nvPr/>
            </p:nvSpPr>
            <p:spPr bwMode="auto">
              <a:xfrm>
                <a:off x="2789" y="2556"/>
                <a:ext cx="50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 b="1"/>
                  <a:t>Z1</a:t>
                </a:r>
                <a:r>
                  <a:rPr lang="de-DE" sz="1200"/>
                  <a:t> (19m)</a:t>
                </a:r>
                <a:endParaRPr lang="en-GB" sz="1200"/>
              </a:p>
            </p:txBody>
          </p:sp>
          <p:sp>
            <p:nvSpPr>
              <p:cNvPr id="19476" name="Text Box 57"/>
              <p:cNvSpPr txBox="1">
                <a:spLocks noChangeArrowheads="1"/>
              </p:cNvSpPr>
              <p:nvPr/>
            </p:nvSpPr>
            <p:spPr bwMode="auto">
              <a:xfrm>
                <a:off x="2789" y="2823"/>
                <a:ext cx="51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 b="1"/>
                  <a:t>R1</a:t>
                </a:r>
                <a:r>
                  <a:rPr lang="de-DE" sz="1200"/>
                  <a:t> (10m)</a:t>
                </a:r>
                <a:endParaRPr lang="en-GB" sz="1200"/>
              </a:p>
            </p:txBody>
          </p:sp>
        </p:grpSp>
        <p:sp>
          <p:nvSpPr>
            <p:cNvPr id="19464" name="Line 58"/>
            <p:cNvSpPr>
              <a:spLocks noChangeShapeType="1"/>
            </p:cNvSpPr>
            <p:nvPr/>
          </p:nvSpPr>
          <p:spPr bwMode="auto">
            <a:xfrm>
              <a:off x="2973" y="2382"/>
              <a:ext cx="2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5" name="Line 59"/>
            <p:cNvSpPr>
              <a:spLocks noChangeShapeType="1"/>
            </p:cNvSpPr>
            <p:nvPr/>
          </p:nvSpPr>
          <p:spPr bwMode="auto">
            <a:xfrm rot="5400000">
              <a:off x="2855" y="2498"/>
              <a:ext cx="2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466" name="Text Box 60"/>
            <p:cNvSpPr txBox="1">
              <a:spLocks noChangeArrowheads="1"/>
            </p:cNvSpPr>
            <p:nvPr/>
          </p:nvSpPr>
          <p:spPr bwMode="auto">
            <a:xfrm>
              <a:off x="3179" y="2283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>
                  <a:solidFill>
                    <a:schemeClr val="bg1"/>
                  </a:solidFill>
                </a:rPr>
                <a:t>x</a:t>
              </a:r>
              <a:endParaRPr lang="en-GB" sz="1200">
                <a:solidFill>
                  <a:schemeClr val="bg1"/>
                </a:solidFill>
              </a:endParaRPr>
            </a:p>
          </p:txBody>
        </p:sp>
        <p:sp>
          <p:nvSpPr>
            <p:cNvPr id="19467" name="Text Box 61"/>
            <p:cNvSpPr txBox="1">
              <a:spLocks noChangeArrowheads="1"/>
            </p:cNvSpPr>
            <p:nvPr/>
          </p:nvSpPr>
          <p:spPr bwMode="auto">
            <a:xfrm>
              <a:off x="2893" y="2576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1200">
                  <a:solidFill>
                    <a:schemeClr val="bg1"/>
                  </a:solidFill>
                </a:rPr>
                <a:t>y</a:t>
              </a:r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9461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19462" name="Rectangle 28"/>
          <p:cNvSpPr>
            <a:spLocks noChangeArrowheads="1"/>
          </p:cNvSpPr>
          <p:nvPr/>
        </p:nvSpPr>
        <p:spPr bwMode="auto">
          <a:xfrm>
            <a:off x="338138" y="815975"/>
            <a:ext cx="296703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3.  </a:t>
            </a:r>
            <a:r>
              <a:rPr lang="en-GB" b="1" dirty="0" smtClean="0"/>
              <a:t>System calibration</a:t>
            </a:r>
          </a:p>
          <a:p>
            <a:pPr marL="342900" indent="-342900" eaLnBrk="1" hangingPunct="1"/>
            <a:r>
              <a:rPr lang="en-GB" dirty="0" smtClean="0"/>
              <a:t>Objectives:</a:t>
            </a:r>
          </a:p>
          <a:p>
            <a:pPr marL="706437" lvl="1" indent="-342900" eaLnBrk="1" hangingPunct="1"/>
            <a:r>
              <a:rPr lang="en-GB" dirty="0" smtClean="0"/>
              <a:t>Calibration of the System (pixel coordinates </a:t>
            </a:r>
            <a:r>
              <a:rPr lang="en-GB" dirty="0" smtClean="0">
                <a:sym typeface="Wingdings" pitchFamily="2" charset="2"/>
              </a:rPr>
              <a:t> real alignment information)</a:t>
            </a:r>
            <a:endParaRPr lang="en-GB" dirty="0" smtClean="0"/>
          </a:p>
          <a:p>
            <a:pPr marL="706437" lvl="1" indent="-342900" eaLnBrk="1" hangingPunct="1"/>
            <a:r>
              <a:rPr lang="en-GB" dirty="0" smtClean="0"/>
              <a:t>Verification of the Calibration model and the measurement principles</a:t>
            </a:r>
            <a:endParaRPr lang="en-GB" dirty="0"/>
          </a:p>
          <a:p>
            <a:pPr marL="342900" indent="-342900" eaLnBrk="1" hangingPunct="1"/>
            <a:r>
              <a:rPr lang="en-GB" dirty="0" smtClean="0"/>
              <a:t>Problem: What can be used as reference for the alignment info?</a:t>
            </a:r>
          </a:p>
          <a:p>
            <a:pPr marL="706437" lvl="1" indent="-342900" eaLnBrk="1" hangingPunct="1"/>
            <a:r>
              <a:rPr lang="en-GB" dirty="0" smtClean="0"/>
              <a:t>Different Alignment System (WPS, HLS)</a:t>
            </a:r>
            <a:br>
              <a:rPr lang="en-GB" dirty="0" smtClean="0"/>
            </a:br>
            <a:r>
              <a:rPr lang="en-GB" dirty="0" smtClean="0"/>
              <a:t>(currently n/a)</a:t>
            </a:r>
          </a:p>
          <a:p>
            <a:pPr marL="706437" lvl="1" indent="-342900" eaLnBrk="1" hangingPunct="1"/>
            <a:r>
              <a:rPr lang="en-GB" dirty="0" smtClean="0"/>
              <a:t>A good laser tracker network </a:t>
            </a:r>
            <a:br>
              <a:rPr lang="en-GB" dirty="0" smtClean="0"/>
            </a:br>
            <a:r>
              <a:rPr lang="en-GB" dirty="0" smtClean="0"/>
              <a:t>(not ideal)</a:t>
            </a:r>
          </a:p>
          <a:p>
            <a:pPr marL="342900" indent="-342900" eaLnBrk="1" hangingPunct="1"/>
            <a:r>
              <a:rPr lang="en-GB" dirty="0" smtClean="0"/>
              <a:t>Two Calibration models:</a:t>
            </a:r>
            <a:endParaRPr lang="en-GB" dirty="0"/>
          </a:p>
          <a:p>
            <a:pPr marL="706437" lvl="1" indent="-342900" eaLnBrk="1" hangingPunct="1"/>
            <a:r>
              <a:rPr lang="en-GB" dirty="0" smtClean="0"/>
              <a:t>Simple Calibration model (5 </a:t>
            </a:r>
            <a:r>
              <a:rPr lang="en-GB" dirty="0" err="1" smtClean="0"/>
              <a:t>params</a:t>
            </a:r>
            <a:r>
              <a:rPr lang="en-GB" dirty="0" smtClean="0"/>
              <a:t>)</a:t>
            </a:r>
          </a:p>
          <a:p>
            <a:pPr marL="706437" lvl="1" indent="-342900" eaLnBrk="1" hangingPunct="1"/>
            <a:r>
              <a:rPr lang="en-GB" dirty="0" smtClean="0"/>
              <a:t>Extended Calibration model (12 </a:t>
            </a:r>
            <a:r>
              <a:rPr lang="en-GB" dirty="0" err="1" smtClean="0"/>
              <a:t>params</a:t>
            </a:r>
            <a:r>
              <a:rPr lang="en-GB" dirty="0" smtClean="0"/>
              <a:t>)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38138" y="815975"/>
            <a:ext cx="296703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  <p:sp>
        <p:nvSpPr>
          <p:cNvPr id="21509" name="Rectangle 28"/>
          <p:cNvSpPr>
            <a:spLocks noChangeArrowheads="1"/>
          </p:cNvSpPr>
          <p:nvPr/>
        </p:nvSpPr>
        <p:spPr bwMode="auto">
          <a:xfrm>
            <a:off x="338138" y="815975"/>
            <a:ext cx="3205162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3. </a:t>
            </a:r>
            <a:r>
              <a:rPr lang="en-GB" b="1" dirty="0">
                <a:solidFill>
                  <a:schemeClr val="bg1"/>
                </a:solidFill>
              </a:rPr>
              <a:t>System </a:t>
            </a:r>
            <a:r>
              <a:rPr lang="en-GB" b="1" dirty="0" smtClean="0">
                <a:solidFill>
                  <a:schemeClr val="bg1"/>
                </a:solidFill>
              </a:rPr>
              <a:t>Calibration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7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3.1</a:t>
            </a:r>
            <a:r>
              <a:rPr lang="en-GB" b="1" dirty="0" smtClean="0">
                <a:solidFill>
                  <a:srgbClr val="9C9E9F"/>
                </a:solidFill>
              </a:rPr>
              <a:t> </a:t>
            </a:r>
            <a:r>
              <a:rPr lang="en-GB" b="1" dirty="0" smtClean="0"/>
              <a:t>Calibration in theory</a:t>
            </a:r>
          </a:p>
          <a:p>
            <a:pPr marL="342900" indent="-342900" eaLnBrk="1" hangingPunct="1"/>
            <a:r>
              <a:rPr lang="en-GB" dirty="0" smtClean="0"/>
              <a:t>Reference spheres define a straight line in both systems (red)</a:t>
            </a:r>
          </a:p>
          <a:p>
            <a:pPr marL="342900" indent="-342900" eaLnBrk="1" hangingPunct="1"/>
            <a:r>
              <a:rPr lang="en-GB" dirty="0" smtClean="0"/>
              <a:t>Alignment info </a:t>
            </a:r>
            <a:r>
              <a:rPr lang="en-GB" dirty="0" smtClean="0">
                <a:sym typeface="Wingdings" pitchFamily="2" charset="2"/>
              </a:rPr>
              <a:t> Offsets of the other points to that line (blue)</a:t>
            </a:r>
            <a:endParaRPr lang="en-GB" dirty="0" smtClean="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0485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grpSp>
        <p:nvGrpSpPr>
          <p:cNvPr id="20486" name="Gruppieren 28"/>
          <p:cNvGrpSpPr>
            <a:grpSpLocks/>
          </p:cNvGrpSpPr>
          <p:nvPr/>
        </p:nvGrpSpPr>
        <p:grpSpPr bwMode="auto">
          <a:xfrm>
            <a:off x="1704975" y="2724150"/>
            <a:ext cx="4914900" cy="3657600"/>
            <a:chOff x="1704603" y="2724171"/>
            <a:chExt cx="4915272" cy="3657401"/>
          </a:xfrm>
        </p:grpSpPr>
        <p:pic>
          <p:nvPicPr>
            <p:cNvPr id="204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075" y="2724171"/>
              <a:ext cx="4876800" cy="365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489" name="Gerade Verbindung 2"/>
            <p:cNvCxnSpPr>
              <a:cxnSpLocks noChangeShapeType="1"/>
            </p:cNvCxnSpPr>
            <p:nvPr/>
          </p:nvCxnSpPr>
          <p:spPr bwMode="auto">
            <a:xfrm>
              <a:off x="4338638" y="3968353"/>
              <a:ext cx="223837" cy="726281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0490" name="Gruppieren 7"/>
            <p:cNvGrpSpPr>
              <a:grpSpLocks/>
            </p:cNvGrpSpPr>
            <p:nvPr/>
          </p:nvGrpSpPr>
          <p:grpSpPr bwMode="auto">
            <a:xfrm>
              <a:off x="4279106" y="3910012"/>
              <a:ext cx="119063" cy="116682"/>
              <a:chOff x="3721894" y="4145756"/>
              <a:chExt cx="119063" cy="116682"/>
            </a:xfrm>
          </p:grpSpPr>
          <p:cxnSp>
            <p:nvCxnSpPr>
              <p:cNvPr id="20518" name="Gerade Verbindung 4"/>
              <p:cNvCxnSpPr>
                <a:cxnSpLocks noChangeShapeType="1"/>
              </p:cNvCxnSpPr>
              <p:nvPr/>
            </p:nvCxnSpPr>
            <p:spPr bwMode="auto">
              <a:xfrm>
                <a:off x="3781425" y="4145756"/>
                <a:ext cx="1" cy="116682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19" name="Gerade Verbindung 26"/>
              <p:cNvCxnSpPr>
                <a:cxnSpLocks noChangeShapeType="1"/>
              </p:cNvCxnSpPr>
              <p:nvPr/>
            </p:nvCxnSpPr>
            <p:spPr bwMode="auto">
              <a:xfrm>
                <a:off x="3721894" y="4204097"/>
                <a:ext cx="119063" cy="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491" name="Gruppieren 29"/>
            <p:cNvGrpSpPr>
              <a:grpSpLocks/>
            </p:cNvGrpSpPr>
            <p:nvPr/>
          </p:nvGrpSpPr>
          <p:grpSpPr bwMode="auto">
            <a:xfrm>
              <a:off x="4502944" y="4636293"/>
              <a:ext cx="119063" cy="116682"/>
              <a:chOff x="3721894" y="4145756"/>
              <a:chExt cx="119063" cy="116682"/>
            </a:xfrm>
          </p:grpSpPr>
          <p:cxnSp>
            <p:nvCxnSpPr>
              <p:cNvPr id="20516" name="Gerade Verbindung 30"/>
              <p:cNvCxnSpPr>
                <a:cxnSpLocks noChangeShapeType="1"/>
              </p:cNvCxnSpPr>
              <p:nvPr/>
            </p:nvCxnSpPr>
            <p:spPr bwMode="auto">
              <a:xfrm>
                <a:off x="3781425" y="4145756"/>
                <a:ext cx="1" cy="116682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17" name="Gerade Verbindung 31"/>
              <p:cNvCxnSpPr>
                <a:cxnSpLocks noChangeShapeType="1"/>
              </p:cNvCxnSpPr>
              <p:nvPr/>
            </p:nvCxnSpPr>
            <p:spPr bwMode="auto">
              <a:xfrm>
                <a:off x="3721894" y="4204097"/>
                <a:ext cx="119063" cy="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492" name="Gruppieren 33"/>
            <p:cNvGrpSpPr>
              <a:grpSpLocks/>
            </p:cNvGrpSpPr>
            <p:nvPr/>
          </p:nvGrpSpPr>
          <p:grpSpPr bwMode="auto">
            <a:xfrm rot="2700000">
              <a:off x="3886200" y="4776788"/>
              <a:ext cx="119063" cy="116682"/>
              <a:chOff x="3721894" y="4145756"/>
              <a:chExt cx="119063" cy="116682"/>
            </a:xfrm>
          </p:grpSpPr>
          <p:cxnSp>
            <p:nvCxnSpPr>
              <p:cNvPr id="20514" name="Gerade Verbindung 34"/>
              <p:cNvCxnSpPr>
                <a:cxnSpLocks noChangeShapeType="1"/>
              </p:cNvCxnSpPr>
              <p:nvPr/>
            </p:nvCxnSpPr>
            <p:spPr bwMode="auto">
              <a:xfrm>
                <a:off x="3781425" y="4145756"/>
                <a:ext cx="1" cy="116682"/>
              </a:xfrm>
              <a:prstGeom prst="line">
                <a:avLst/>
              </a:prstGeom>
              <a:noFill/>
              <a:ln w="9525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15" name="Gerade Verbindung 35"/>
              <p:cNvCxnSpPr>
                <a:cxnSpLocks noChangeShapeType="1"/>
              </p:cNvCxnSpPr>
              <p:nvPr/>
            </p:nvCxnSpPr>
            <p:spPr bwMode="auto">
              <a:xfrm>
                <a:off x="3721894" y="4204097"/>
                <a:ext cx="119063" cy="0"/>
              </a:xfrm>
              <a:prstGeom prst="line">
                <a:avLst/>
              </a:prstGeom>
              <a:noFill/>
              <a:ln w="9525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493" name="Gruppieren 36"/>
            <p:cNvGrpSpPr>
              <a:grpSpLocks/>
            </p:cNvGrpSpPr>
            <p:nvPr/>
          </p:nvGrpSpPr>
          <p:grpSpPr bwMode="auto">
            <a:xfrm rot="2700000">
              <a:off x="3150394" y="4767261"/>
              <a:ext cx="119063" cy="116682"/>
              <a:chOff x="3721894" y="4145756"/>
              <a:chExt cx="119063" cy="116682"/>
            </a:xfrm>
          </p:grpSpPr>
          <p:cxnSp>
            <p:nvCxnSpPr>
              <p:cNvPr id="20512" name="Gerade Verbindung 37"/>
              <p:cNvCxnSpPr>
                <a:cxnSpLocks noChangeShapeType="1"/>
              </p:cNvCxnSpPr>
              <p:nvPr/>
            </p:nvCxnSpPr>
            <p:spPr bwMode="auto">
              <a:xfrm>
                <a:off x="3781425" y="4145756"/>
                <a:ext cx="1" cy="116682"/>
              </a:xfrm>
              <a:prstGeom prst="line">
                <a:avLst/>
              </a:prstGeom>
              <a:noFill/>
              <a:ln w="9525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13" name="Gerade Verbindung 38"/>
              <p:cNvCxnSpPr>
                <a:cxnSpLocks noChangeShapeType="1"/>
              </p:cNvCxnSpPr>
              <p:nvPr/>
            </p:nvCxnSpPr>
            <p:spPr bwMode="auto">
              <a:xfrm>
                <a:off x="3721894" y="4204097"/>
                <a:ext cx="119063" cy="0"/>
              </a:xfrm>
              <a:prstGeom prst="line">
                <a:avLst/>
              </a:prstGeom>
              <a:noFill/>
              <a:ln w="9525" algn="ctr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94" name="Gerade Verbindung 10"/>
            <p:cNvCxnSpPr>
              <a:cxnSpLocks noChangeShapeType="1"/>
            </p:cNvCxnSpPr>
            <p:nvPr/>
          </p:nvCxnSpPr>
          <p:spPr bwMode="auto">
            <a:xfrm flipH="1">
              <a:off x="3945732" y="4474369"/>
              <a:ext cx="552451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5" name="Gerade Verbindung 42"/>
            <p:cNvCxnSpPr>
              <a:cxnSpLocks noChangeShapeType="1"/>
            </p:cNvCxnSpPr>
            <p:nvPr/>
          </p:nvCxnSpPr>
          <p:spPr bwMode="auto">
            <a:xfrm flipV="1">
              <a:off x="3945731" y="4473179"/>
              <a:ext cx="2383" cy="352423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6" name="Gerade Verbindung 45"/>
            <p:cNvCxnSpPr>
              <a:cxnSpLocks noChangeShapeType="1"/>
            </p:cNvCxnSpPr>
            <p:nvPr/>
          </p:nvCxnSpPr>
          <p:spPr bwMode="auto">
            <a:xfrm flipH="1">
              <a:off x="3209925" y="4200526"/>
              <a:ext cx="1204915" cy="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97" name="Gerade Verbindung 47"/>
            <p:cNvCxnSpPr>
              <a:cxnSpLocks noChangeShapeType="1"/>
            </p:cNvCxnSpPr>
            <p:nvPr/>
          </p:nvCxnSpPr>
          <p:spPr bwMode="auto">
            <a:xfrm flipV="1">
              <a:off x="3209925" y="4200449"/>
              <a:ext cx="2383" cy="625153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498" name="Ellipse 16"/>
            <p:cNvSpPr>
              <a:spLocks noChangeArrowheads="1"/>
            </p:cNvSpPr>
            <p:nvPr/>
          </p:nvSpPr>
          <p:spPr bwMode="auto">
            <a:xfrm>
              <a:off x="4392078" y="4180068"/>
              <a:ext cx="36000" cy="3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de-DE"/>
            </a:p>
          </p:txBody>
        </p:sp>
        <p:sp>
          <p:nvSpPr>
            <p:cNvPr id="20499" name="Ellipse 50"/>
            <p:cNvSpPr>
              <a:spLocks noChangeArrowheads="1"/>
            </p:cNvSpPr>
            <p:nvPr/>
          </p:nvSpPr>
          <p:spPr bwMode="auto">
            <a:xfrm>
              <a:off x="4477810" y="4456280"/>
              <a:ext cx="36000" cy="3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/>
              <a:endParaRPr lang="de-DE"/>
            </a:p>
          </p:txBody>
        </p:sp>
        <p:sp>
          <p:nvSpPr>
            <p:cNvPr id="20500" name="Textfeld 17"/>
            <p:cNvSpPr txBox="1">
              <a:spLocks noChangeArrowheads="1"/>
            </p:cNvSpPr>
            <p:nvPr/>
          </p:nvSpPr>
          <p:spPr bwMode="auto">
            <a:xfrm>
              <a:off x="4273835" y="3727311"/>
              <a:ext cx="3481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>
                  <a:solidFill>
                    <a:srgbClr val="FF0000"/>
                  </a:solidFill>
                </a:rPr>
                <a:t>R1</a:t>
              </a:r>
            </a:p>
          </p:txBody>
        </p:sp>
        <p:sp>
          <p:nvSpPr>
            <p:cNvPr id="20501" name="Textfeld 52"/>
            <p:cNvSpPr txBox="1">
              <a:spLocks noChangeArrowheads="1"/>
            </p:cNvSpPr>
            <p:nvPr/>
          </p:nvSpPr>
          <p:spPr bwMode="auto">
            <a:xfrm>
              <a:off x="4514213" y="4669922"/>
              <a:ext cx="3481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>
                  <a:solidFill>
                    <a:srgbClr val="FF0000"/>
                  </a:solidFill>
                </a:rPr>
                <a:t>R2</a:t>
              </a:r>
            </a:p>
          </p:txBody>
        </p:sp>
        <p:sp>
          <p:nvSpPr>
            <p:cNvPr id="20502" name="Textfeld 53"/>
            <p:cNvSpPr txBox="1">
              <a:spLocks noChangeArrowheads="1"/>
            </p:cNvSpPr>
            <p:nvPr/>
          </p:nvSpPr>
          <p:spPr bwMode="auto">
            <a:xfrm>
              <a:off x="2892636" y="4819664"/>
              <a:ext cx="33374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>
                  <a:solidFill>
                    <a:schemeClr val="accent1"/>
                  </a:solidFill>
                </a:rPr>
                <a:t>Z1</a:t>
              </a:r>
            </a:p>
          </p:txBody>
        </p:sp>
        <p:sp>
          <p:nvSpPr>
            <p:cNvPr id="20503" name="Textfeld 54"/>
            <p:cNvSpPr txBox="1">
              <a:spLocks noChangeArrowheads="1"/>
            </p:cNvSpPr>
            <p:nvPr/>
          </p:nvSpPr>
          <p:spPr bwMode="auto">
            <a:xfrm>
              <a:off x="3624080" y="4808922"/>
              <a:ext cx="33374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>
                  <a:solidFill>
                    <a:schemeClr val="accent1"/>
                  </a:solidFill>
                </a:rPr>
                <a:t>Z2</a:t>
              </a:r>
            </a:p>
          </p:txBody>
        </p:sp>
        <p:sp>
          <p:nvSpPr>
            <p:cNvPr id="20504" name="Textfeld 18"/>
            <p:cNvSpPr txBox="1">
              <a:spLocks noChangeArrowheads="1"/>
            </p:cNvSpPr>
            <p:nvPr/>
          </p:nvSpPr>
          <p:spPr bwMode="auto">
            <a:xfrm>
              <a:off x="4733914" y="4162216"/>
              <a:ext cx="1003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/>
                <a:t>Desired positions </a:t>
              </a:r>
            </a:p>
            <a:p>
              <a:r>
                <a:rPr lang="de-DE" sz="800"/>
                <a:t>if on-line</a:t>
              </a:r>
            </a:p>
          </p:txBody>
        </p:sp>
        <p:cxnSp>
          <p:nvCxnSpPr>
            <p:cNvPr id="20505" name="Gerade Verbindung mit Pfeil 20"/>
            <p:cNvCxnSpPr>
              <a:cxnSpLocks noChangeShapeType="1"/>
              <a:stCxn id="20504" idx="1"/>
            </p:cNvCxnSpPr>
            <p:nvPr/>
          </p:nvCxnSpPr>
          <p:spPr bwMode="auto">
            <a:xfrm flipH="1" flipV="1">
              <a:off x="4450556" y="4200526"/>
              <a:ext cx="283358" cy="13096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06" name="Gerade Verbindung mit Pfeil 59"/>
            <p:cNvCxnSpPr>
              <a:cxnSpLocks noChangeShapeType="1"/>
              <a:stCxn id="20504" idx="1"/>
            </p:cNvCxnSpPr>
            <p:nvPr/>
          </p:nvCxnSpPr>
          <p:spPr bwMode="auto">
            <a:xfrm flipH="1">
              <a:off x="4546620" y="4331493"/>
              <a:ext cx="187294" cy="14287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507" name="Textfeld 62"/>
            <p:cNvSpPr txBox="1">
              <a:spLocks noChangeArrowheads="1"/>
            </p:cNvSpPr>
            <p:nvPr/>
          </p:nvSpPr>
          <p:spPr bwMode="auto">
            <a:xfrm>
              <a:off x="3525154" y="4018597"/>
              <a:ext cx="3545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>
                  <a:solidFill>
                    <a:schemeClr val="accent1"/>
                  </a:solidFill>
                  <a:latin typeface="Symbol" pitchFamily="18" charset="2"/>
                </a:rPr>
                <a:t>D</a:t>
              </a:r>
              <a:r>
                <a:rPr lang="de-DE" sz="800">
                  <a:solidFill>
                    <a:schemeClr val="accent1"/>
                  </a:solidFill>
                </a:rPr>
                <a:t>X</a:t>
              </a:r>
              <a:r>
                <a:rPr lang="de-DE" sz="800" baseline="-2500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0508" name="Textfeld 63"/>
            <p:cNvSpPr txBox="1">
              <a:spLocks noChangeArrowheads="1"/>
            </p:cNvSpPr>
            <p:nvPr/>
          </p:nvSpPr>
          <p:spPr bwMode="auto">
            <a:xfrm>
              <a:off x="4044665" y="4292550"/>
              <a:ext cx="3545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>
                  <a:solidFill>
                    <a:schemeClr val="accent1"/>
                  </a:solidFill>
                  <a:latin typeface="Symbol" pitchFamily="18" charset="2"/>
                </a:rPr>
                <a:t>D</a:t>
              </a:r>
              <a:r>
                <a:rPr lang="de-DE" sz="800">
                  <a:solidFill>
                    <a:schemeClr val="accent1"/>
                  </a:solidFill>
                </a:rPr>
                <a:t>X</a:t>
              </a:r>
              <a:r>
                <a:rPr lang="de-DE" sz="800" baseline="-2500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20509" name="Textfeld 64"/>
            <p:cNvSpPr txBox="1">
              <a:spLocks noChangeArrowheads="1"/>
            </p:cNvSpPr>
            <p:nvPr/>
          </p:nvSpPr>
          <p:spPr bwMode="auto">
            <a:xfrm>
              <a:off x="2922330" y="4382177"/>
              <a:ext cx="3545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>
                  <a:solidFill>
                    <a:schemeClr val="accent1"/>
                  </a:solidFill>
                  <a:latin typeface="Symbol" pitchFamily="18" charset="2"/>
                </a:rPr>
                <a:t>D</a:t>
              </a:r>
              <a:r>
                <a:rPr lang="de-DE" sz="800">
                  <a:solidFill>
                    <a:schemeClr val="accent1"/>
                  </a:solidFill>
                </a:rPr>
                <a:t>Y</a:t>
              </a:r>
              <a:r>
                <a:rPr lang="de-DE" sz="800" baseline="-25000">
                  <a:solidFill>
                    <a:schemeClr val="accent1"/>
                  </a:solidFill>
                </a:rPr>
                <a:t>1</a:t>
              </a:r>
            </a:p>
          </p:txBody>
        </p:sp>
        <p:sp>
          <p:nvSpPr>
            <p:cNvPr id="20510" name="Textfeld 65"/>
            <p:cNvSpPr txBox="1">
              <a:spLocks noChangeArrowheads="1"/>
            </p:cNvSpPr>
            <p:nvPr/>
          </p:nvSpPr>
          <p:spPr bwMode="auto">
            <a:xfrm>
              <a:off x="3657868" y="4497618"/>
              <a:ext cx="3545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>
                  <a:solidFill>
                    <a:schemeClr val="accent1"/>
                  </a:solidFill>
                  <a:latin typeface="Symbol" pitchFamily="18" charset="2"/>
                </a:rPr>
                <a:t>D</a:t>
              </a:r>
              <a:r>
                <a:rPr lang="de-DE" sz="800">
                  <a:solidFill>
                    <a:schemeClr val="accent1"/>
                  </a:solidFill>
                </a:rPr>
                <a:t>Y</a:t>
              </a:r>
              <a:r>
                <a:rPr lang="de-DE" sz="800" baseline="-2500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20511" name="Textfeld 25"/>
            <p:cNvSpPr txBox="1">
              <a:spLocks noChangeArrowheads="1"/>
            </p:cNvSpPr>
            <p:nvPr/>
          </p:nvSpPr>
          <p:spPr bwMode="auto">
            <a:xfrm>
              <a:off x="1704603" y="2738182"/>
              <a:ext cx="14895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200">
                  <a:solidFill>
                    <a:schemeClr val="bg1"/>
                  </a:solidFill>
                </a:rPr>
                <a:t>In SLRS</a:t>
              </a:r>
            </a:p>
            <a:p>
              <a:r>
                <a:rPr lang="de-DE" sz="1200">
                  <a:solidFill>
                    <a:schemeClr val="bg1"/>
                  </a:solidFill>
                </a:rPr>
                <a:t>Coordinate System</a:t>
              </a:r>
            </a:p>
          </p:txBody>
        </p:sp>
      </p:grp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2762250" y="5405438"/>
            <a:ext cx="29194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/>
              <a:t>How to connect the SLRS info</a:t>
            </a:r>
          </a:p>
          <a:p>
            <a:r>
              <a:rPr lang="de-DE"/>
              <a:t>With the tunnel network?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/>
              <a:t>Calibration in theory – The tunnel network</a:t>
            </a:r>
          </a:p>
          <a:p>
            <a:pPr marL="342900" indent="-342900" eaLnBrk="1" hangingPunct="1"/>
            <a:r>
              <a:rPr lang="en-GB" smtClean="0"/>
              <a:t>Prototype </a:t>
            </a:r>
            <a:r>
              <a:rPr lang="en-GB" dirty="0"/>
              <a:t>tunnel network is assumed to be </a:t>
            </a:r>
            <a:r>
              <a:rPr lang="en-GB" dirty="0" smtClean="0"/>
              <a:t>refraction-free</a:t>
            </a:r>
          </a:p>
          <a:p>
            <a:pPr marL="342900" indent="-342900" eaLnBrk="1" hangingPunct="1"/>
            <a:r>
              <a:rPr lang="en-GB" dirty="0" smtClean="0"/>
              <a:t>Prototype tunnel network is levelled</a:t>
            </a:r>
          </a:p>
          <a:p>
            <a:pPr marL="342900" indent="-342900" eaLnBrk="1" hangingPunct="1"/>
            <a:r>
              <a:rPr lang="en-GB" dirty="0" smtClean="0"/>
              <a:t>Tunnel network is aligned with the SLRS-Axis</a:t>
            </a:r>
          </a:p>
          <a:p>
            <a:pPr marL="704850" lvl="1" indent="-342900" eaLnBrk="1" hangingPunct="1"/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Axis aligned with SLRS tube</a:t>
            </a:r>
          </a:p>
          <a:p>
            <a:pPr marL="704850" lvl="1" indent="-342900" eaLnBrk="1" hangingPunct="1"/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Axis in horizontal plane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1509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794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/>
              <a:t>Calibration in theory – The basic model</a:t>
            </a:r>
          </a:p>
          <a:p>
            <a:pPr marL="342900" indent="-342900" eaLnBrk="1" hangingPunct="1"/>
            <a:r>
              <a:rPr lang="en-GB" dirty="0" smtClean="0"/>
              <a:t>Needed parameters to connect both systems:</a:t>
            </a:r>
          </a:p>
          <a:p>
            <a:pPr marL="704850" lvl="1" indent="-342900" eaLnBrk="1" hangingPunct="1"/>
            <a:r>
              <a:rPr lang="en-GB" dirty="0" smtClean="0"/>
              <a:t>2 scale factors </a:t>
            </a:r>
            <a:r>
              <a:rPr lang="en-GB" dirty="0" err="1" smtClean="0"/>
              <a:t>s</a:t>
            </a:r>
            <a:r>
              <a:rPr lang="en-GB" baseline="-25000" dirty="0" err="1" smtClean="0"/>
              <a:t>x</a:t>
            </a:r>
            <a:r>
              <a:rPr lang="en-GB" dirty="0" smtClean="0"/>
              <a:t>, </a:t>
            </a:r>
            <a:r>
              <a:rPr lang="en-GB" dirty="0" err="1" smtClean="0"/>
              <a:t>s</a:t>
            </a:r>
            <a:r>
              <a:rPr lang="en-GB" baseline="-25000" dirty="0" err="1" smtClean="0"/>
              <a:t>y</a:t>
            </a:r>
            <a:r>
              <a:rPr lang="en-GB" baseline="-25000" dirty="0" smtClean="0"/>
              <a:t> </a:t>
            </a:r>
            <a:endParaRPr lang="en-GB" dirty="0" smtClean="0"/>
          </a:p>
          <a:p>
            <a:pPr marL="704850" lvl="1" indent="-342900" eaLnBrk="1" hangingPunct="1"/>
            <a:r>
              <a:rPr lang="en-GB" dirty="0" smtClean="0"/>
              <a:t>1 rotation angle </a:t>
            </a:r>
            <a:r>
              <a:rPr lang="en-GB" dirty="0" smtClean="0">
                <a:latin typeface="Symbol" pitchFamily="18" charset="2"/>
              </a:rPr>
              <a:t>a</a:t>
            </a:r>
          </a:p>
          <a:p>
            <a:pPr marL="704850" lvl="1" indent="-342900" eaLnBrk="1" hangingPunct="1"/>
            <a:r>
              <a:rPr lang="en-GB" dirty="0" smtClean="0"/>
              <a:t>2 translations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x</a:t>
            </a:r>
            <a:r>
              <a:rPr lang="en-GB" dirty="0" smtClean="0"/>
              <a:t>,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y</a:t>
            </a:r>
            <a:r>
              <a:rPr lang="en-GB" dirty="0" smtClean="0"/>
              <a:t> (not needed for further processing)</a:t>
            </a:r>
          </a:p>
          <a:p>
            <a:pPr marL="704850" lvl="1" indent="-342900" eaLnBrk="1" hangingPunct="1"/>
            <a:endParaRPr lang="en-GB" dirty="0">
              <a:latin typeface="Symbol" pitchFamily="18" charset="2"/>
            </a:endParaRPr>
          </a:p>
          <a:p>
            <a:pPr marL="361950" lvl="1" indent="0" eaLnBrk="1" hangingPunct="1">
              <a:buNone/>
            </a:pPr>
            <a:endParaRPr lang="en-GB" dirty="0">
              <a:latin typeface="Symbol" pitchFamily="18" charset="2"/>
            </a:endParaRPr>
          </a:p>
          <a:p>
            <a:pPr marL="342900" indent="-342900" eaLnBrk="1" hangingPunct="1"/>
            <a:r>
              <a:rPr lang="en-GB" dirty="0"/>
              <a:t>Problem: Optical distortions are not accounted for</a:t>
            </a:r>
          </a:p>
          <a:p>
            <a:pPr marL="706437" lvl="1" indent="-342900" eaLnBrk="1" hangingPunct="1"/>
            <a:r>
              <a:rPr lang="en-GB" dirty="0"/>
              <a:t>Misalignment of lenses</a:t>
            </a:r>
          </a:p>
          <a:p>
            <a:pPr marL="706437" lvl="1" indent="-342900" eaLnBrk="1" hangingPunct="1"/>
            <a:r>
              <a:rPr lang="en-GB" dirty="0"/>
              <a:t>Lens characteristics</a:t>
            </a:r>
          </a:p>
          <a:p>
            <a:pPr marL="706437" lvl="1" indent="-342900" eaLnBrk="1" hangingPunct="1"/>
            <a:r>
              <a:rPr lang="en-GB" dirty="0"/>
              <a:t>Relevant for long distances</a:t>
            </a:r>
          </a:p>
          <a:p>
            <a:pPr marL="342900" indent="-342900" eaLnBrk="1" hangingPunct="1"/>
            <a:r>
              <a:rPr lang="en-GB" dirty="0"/>
              <a:t>Is the basic model sufficient?</a:t>
            </a:r>
          </a:p>
          <a:p>
            <a:pPr marL="704850" lvl="1" indent="-342900" eaLnBrk="1" hangingPunct="1"/>
            <a:endParaRPr lang="en-GB" dirty="0" smtClean="0">
              <a:latin typeface="Symbol" pitchFamily="18" charset="2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1509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graphicFrame>
        <p:nvGraphicFramePr>
          <p:cNvPr id="21510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43362721"/>
              </p:ext>
            </p:extLst>
          </p:nvPr>
        </p:nvGraphicFramePr>
        <p:xfrm>
          <a:off x="2605088" y="3455988"/>
          <a:ext cx="3757612" cy="633412"/>
        </p:xfrm>
        <a:graphic>
          <a:graphicData uri="http://schemas.openxmlformats.org/presentationml/2006/ole">
            <p:oleObj spid="_x0000_s21577" name="Equation" r:id="rId4" imgW="2857500" imgH="482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theory – The extended model</a:t>
            </a:r>
            <a:endParaRPr lang="en-GB" dirty="0" smtClean="0"/>
          </a:p>
          <a:p>
            <a:pPr marL="342900" indent="-342900" eaLnBrk="1" hangingPunct="1">
              <a:defRPr/>
            </a:pPr>
            <a:r>
              <a:rPr lang="en-GB" dirty="0" smtClean="0"/>
              <a:t>Use extended calibration model that includes optical distortion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Brown’s distortion model</a:t>
            </a:r>
            <a:br>
              <a:rPr lang="en-GB" dirty="0" smtClean="0"/>
            </a:br>
            <a:r>
              <a:rPr lang="en-GB" dirty="0" smtClean="0"/>
              <a:t>(Brown, D. C. 1966: </a:t>
            </a:r>
            <a:r>
              <a:rPr lang="en-GB" dirty="0" err="1" smtClean="0"/>
              <a:t>Decentering</a:t>
            </a:r>
            <a:r>
              <a:rPr lang="en-GB" dirty="0" smtClean="0"/>
              <a:t> distortion of lenses)</a:t>
            </a:r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x* =x + x * (k1 * 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+ k2 * 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+ k3 * 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) + p1 * (r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+ 2x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) + 2 * p2 * x * y</a:t>
            </a:r>
          </a:p>
          <a:p>
            <a:pPr marL="342900" indent="-342900" eaLnBrk="1" hangingPunct="1">
              <a:defRPr/>
            </a:pP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y* =y + y * (k1 * 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i="1" smtClean="0">
                <a:latin typeface="Times New Roman" pitchFamily="18" charset="0"/>
                <a:cs typeface="Times New Roman" pitchFamily="18" charset="0"/>
              </a:rPr>
              <a:t>+ k2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* 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+ k3 * 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) + p2 * (r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+ 2y</a:t>
            </a:r>
            <a:r>
              <a:rPr lang="en-GB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) + 2 * p1 * x * y</a:t>
            </a:r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r>
              <a:rPr lang="en-GB" dirty="0" smtClean="0"/>
              <a:t>k1, k2, k3: radial distortion, p1, p2: </a:t>
            </a:r>
            <a:r>
              <a:rPr lang="en-GB" dirty="0" err="1" smtClean="0"/>
              <a:t>decentering</a:t>
            </a:r>
            <a:r>
              <a:rPr lang="en-GB" dirty="0" smtClean="0"/>
              <a:t> distortion</a:t>
            </a:r>
          </a:p>
          <a:p>
            <a:pPr marL="342900" indent="-342900" eaLnBrk="1" hangingPunct="1">
              <a:buNone/>
              <a:defRPr/>
            </a:pPr>
            <a:r>
              <a:rPr lang="en-GB" dirty="0" smtClean="0">
                <a:sym typeface="Wingdings" pitchFamily="2" charset="2"/>
              </a:rPr>
              <a:t>  7 additional </a:t>
            </a:r>
            <a:r>
              <a:rPr lang="en-GB" dirty="0" err="1" smtClean="0">
                <a:sym typeface="Wingdings" pitchFamily="2" charset="2"/>
              </a:rPr>
              <a:t>params</a:t>
            </a:r>
            <a:r>
              <a:rPr lang="en-GB" dirty="0" smtClean="0">
                <a:sym typeface="Wingdings" pitchFamily="2" charset="2"/>
              </a:rPr>
              <a:t> (5x distortion, 2x distortion </a:t>
            </a:r>
            <a:r>
              <a:rPr lang="en-GB" dirty="0" err="1" smtClean="0">
                <a:sym typeface="Wingdings" pitchFamily="2" charset="2"/>
              </a:rPr>
              <a:t>center</a:t>
            </a:r>
            <a:r>
              <a:rPr lang="en-GB" dirty="0" smtClean="0">
                <a:sym typeface="Wingdings" pitchFamily="2" charset="2"/>
              </a:rPr>
              <a:t>)</a:t>
            </a: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>
                <a:solidFill>
                  <a:schemeClr val="accent2"/>
                </a:solidFill>
              </a:rPr>
              <a:t>3.2</a:t>
            </a:r>
            <a:r>
              <a:rPr lang="en-GB" b="1" dirty="0" smtClean="0"/>
              <a:t> Calibration in practice</a:t>
            </a:r>
          </a:p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setup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Idea: introduce point array with known</a:t>
            </a:r>
            <a:br>
              <a:rPr lang="en-GB" dirty="0" smtClean="0"/>
            </a:br>
            <a:r>
              <a:rPr lang="en-GB" dirty="0" smtClean="0"/>
              <a:t>coordinates into the beam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 	</a:t>
            </a:r>
            <a:r>
              <a:rPr lang="en-US" dirty="0" smtClean="0"/>
              <a:t>Calibration Plates for each</a:t>
            </a:r>
            <a:br>
              <a:rPr lang="en-US" dirty="0" smtClean="0"/>
            </a:br>
            <a:r>
              <a:rPr lang="en-US" dirty="0" smtClean="0"/>
              <a:t>	measurement place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600" dirty="0" smtClean="0"/>
              <a:t>(3 for 4 measurement places)</a:t>
            </a:r>
            <a:endParaRPr lang="en-US" sz="1600" dirty="0"/>
          </a:p>
          <a:p>
            <a:pPr marL="342900" indent="-342900" eaLnBrk="1" hangingPunct="1">
              <a:defRPr/>
            </a:pPr>
            <a:r>
              <a:rPr lang="en-US" dirty="0"/>
              <a:t>Precision of wire electrical</a:t>
            </a:r>
            <a:br>
              <a:rPr lang="en-US" dirty="0"/>
            </a:br>
            <a:r>
              <a:rPr lang="en-US" dirty="0"/>
              <a:t>discharge </a:t>
            </a:r>
            <a:r>
              <a:rPr lang="en-US" dirty="0" smtClean="0"/>
              <a:t>machining (WEDM):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ca. 10 micron</a:t>
            </a:r>
          </a:p>
          <a:p>
            <a:pPr marL="342900" indent="-342900" eaLnBrk="1" hangingPunct="1">
              <a:defRPr/>
            </a:pPr>
            <a:r>
              <a:rPr lang="en-US" dirty="0"/>
              <a:t>Installation of the Calibration </a:t>
            </a:r>
            <a:br>
              <a:rPr lang="en-US" dirty="0"/>
            </a:br>
            <a:r>
              <a:rPr lang="en-US" dirty="0" smtClean="0"/>
              <a:t>Plate </a:t>
            </a:r>
            <a:r>
              <a:rPr lang="en-US" dirty="0"/>
              <a:t>inside the </a:t>
            </a:r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467743"/>
            <a:ext cx="3676649" cy="363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Calibration setup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Problems</a:t>
            </a:r>
          </a:p>
          <a:p>
            <a:pPr marL="706437" lvl="1" indent="-342900" eaLnBrk="1" hangingPunct="1">
              <a:defRPr/>
            </a:pPr>
            <a:r>
              <a:rPr lang="en-US" dirty="0" smtClean="0"/>
              <a:t>How accurate is the plate really manufactured?</a:t>
            </a:r>
          </a:p>
          <a:p>
            <a:pPr marL="706437" lvl="1" indent="-342900" eaLnBrk="1" hangingPunct="1">
              <a:defRPr/>
            </a:pPr>
            <a:r>
              <a:rPr lang="en-US" dirty="0" smtClean="0"/>
              <a:t>Plate jaw, pitch, roll when inserted in the beam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Needed: reliable reference coordinates</a:t>
            </a:r>
            <a:br>
              <a:rPr lang="en-US" dirty="0" smtClean="0"/>
            </a:br>
            <a:r>
              <a:rPr lang="en-US" dirty="0" smtClean="0"/>
              <a:t>for each grid point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Ideal: Coordinates available in tunnel system and in SLRS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 Calibration flanges</a:t>
            </a:r>
            <a:endParaRPr lang="en-US" dirty="0" smtClean="0"/>
          </a:p>
          <a:p>
            <a:pPr marL="342900" indent="-342900" eaLnBrk="1" hangingPunct="1">
              <a:defRPr/>
            </a:pP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1212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4135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eaLnBrk="1" hangingPunct="1">
              <a:buFont typeface="Arial Black" pitchFamily="34" charset="0"/>
              <a:buAutoNum type="arabicPeriod"/>
            </a:pPr>
            <a:r>
              <a:rPr lang="en-GB" b="1" dirty="0" smtClean="0"/>
              <a:t>Introduction</a:t>
            </a:r>
          </a:p>
          <a:p>
            <a:pPr marL="381000" indent="-381000" eaLnBrk="1" hangingPunct="1">
              <a:buFont typeface="Arial Black" pitchFamily="34" charset="0"/>
              <a:buAutoNum type="arabicPeriod"/>
            </a:pPr>
            <a:r>
              <a:rPr lang="en-GB" b="1" dirty="0" smtClean="0"/>
              <a:t>Poisson Alignment System</a:t>
            </a:r>
          </a:p>
          <a:p>
            <a:pPr marL="381000" indent="-381000" eaLnBrk="1" hangingPunct="1">
              <a:buFont typeface="Arial Black" pitchFamily="34" charset="0"/>
              <a:buAutoNum type="arabicPeriod" startAt="3"/>
            </a:pPr>
            <a:r>
              <a:rPr lang="en-GB" b="1" dirty="0" smtClean="0"/>
              <a:t>System Calibration</a:t>
            </a:r>
          </a:p>
          <a:p>
            <a:pPr marL="363537" lvl="1" indent="0" eaLnBrk="1" hangingPunct="1">
              <a:buNone/>
            </a:pPr>
            <a:r>
              <a:rPr lang="en-GB" sz="2000" dirty="0" smtClean="0">
                <a:solidFill>
                  <a:schemeClr val="accent2"/>
                </a:solidFill>
              </a:rPr>
              <a:t>3.1</a:t>
            </a:r>
            <a:r>
              <a:rPr lang="en-GB" sz="2000" dirty="0" smtClean="0"/>
              <a:t>	Calibration in Theory</a:t>
            </a:r>
          </a:p>
          <a:p>
            <a:pPr marL="363537" lvl="1" indent="0" eaLnBrk="1" hangingPunct="1">
              <a:buNone/>
            </a:pPr>
            <a:r>
              <a:rPr lang="en-GB" sz="2000" dirty="0" smtClean="0">
                <a:solidFill>
                  <a:schemeClr val="accent2"/>
                </a:solidFill>
              </a:rPr>
              <a:t>3.2</a:t>
            </a:r>
            <a:r>
              <a:rPr lang="en-GB" sz="2000" dirty="0" smtClean="0"/>
              <a:t>	Calibration in Practice</a:t>
            </a:r>
          </a:p>
          <a:p>
            <a:pPr marL="381000" indent="-381000" eaLnBrk="1" hangingPunct="1">
              <a:buFont typeface="Arial Black" pitchFamily="34" charset="0"/>
              <a:buAutoNum type="arabicPeriod" startAt="4"/>
            </a:pPr>
            <a:r>
              <a:rPr lang="en-GB" b="1" dirty="0" smtClean="0"/>
              <a:t>System Verification</a:t>
            </a:r>
          </a:p>
          <a:p>
            <a:pPr marL="381000" indent="-381000" eaLnBrk="1" hangingPunct="1">
              <a:buFont typeface="Arial Black" pitchFamily="34" charset="0"/>
              <a:buAutoNum type="arabicPeriod" startAt="4"/>
            </a:pPr>
            <a:r>
              <a:rPr lang="en-GB" b="1" dirty="0" smtClean="0"/>
              <a:t>Outlook and Conclusions</a:t>
            </a:r>
          </a:p>
          <a:p>
            <a:pPr marL="381000" indent="-381000" eaLnBrk="1" hangingPunct="1">
              <a:buFont typeface="Arial Black" pitchFamily="34" charset="0"/>
              <a:buAutoNum type="arabicPeriod"/>
            </a:pPr>
            <a:endParaRPr lang="en-GB" b="1" dirty="0" smtClean="0"/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55575" y="815975"/>
            <a:ext cx="927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b="1">
                <a:solidFill>
                  <a:schemeClr val="hlink"/>
                </a:solidFill>
              </a:rPr>
              <a:t>Agenda</a:t>
            </a:r>
            <a:endParaRPr lang="en-GB" b="1">
              <a:solidFill>
                <a:schemeClr val="hlink"/>
              </a:solidFill>
            </a:endParaRPr>
          </a:p>
        </p:txBody>
      </p:sp>
      <p:sp>
        <p:nvSpPr>
          <p:cNvPr id="441354" name="AutoShape 10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441358" name="AutoShape 1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de-DE" b="1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Agenda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441359" name="Rectangle 15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Agenda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1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1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4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0" grpId="0"/>
      <p:bldP spid="441354" grpId="0" animBg="1"/>
      <p:bldP spid="441358" grpId="0"/>
      <p:bldP spid="4413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Calibration setup</a:t>
            </a:r>
          </a:p>
          <a:p>
            <a:pPr marL="342900" indent="-342900" eaLnBrk="1" hangingPunct="1"/>
            <a:r>
              <a:rPr lang="en-US" dirty="0" smtClean="0">
                <a:sym typeface="Wingdings" pitchFamily="2" charset="2"/>
              </a:rPr>
              <a:t>Calibration flanges with calibration grid  and 1,5“ CCR </a:t>
            </a:r>
            <a:r>
              <a:rPr lang="en-US" dirty="0" err="1" smtClean="0">
                <a:sym typeface="Wingdings" pitchFamily="2" charset="2"/>
              </a:rPr>
              <a:t>fiducials</a:t>
            </a:r>
            <a:endParaRPr lang="en-US" dirty="0" smtClean="0">
              <a:sym typeface="Wingdings" pitchFamily="2" charset="2"/>
            </a:endParaRPr>
          </a:p>
          <a:p>
            <a:pPr marL="342900" indent="-342900" eaLnBrk="1" hangingPunct="1"/>
            <a:r>
              <a:rPr lang="en-US" dirty="0" smtClean="0">
                <a:sym typeface="Wingdings" pitchFamily="2" charset="2"/>
              </a:rPr>
              <a:t>By measuring the </a:t>
            </a:r>
            <a:r>
              <a:rPr lang="en-US" dirty="0" err="1" smtClean="0">
                <a:sym typeface="Wingdings" pitchFamily="2" charset="2"/>
              </a:rPr>
              <a:t>fiducials</a:t>
            </a:r>
            <a:r>
              <a:rPr lang="en-US" dirty="0" smtClean="0">
                <a:sym typeface="Wingdings" pitchFamily="2" charset="2"/>
              </a:rPr>
              <a:t>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we can determine all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grid point coordinates</a:t>
            </a:r>
          </a:p>
          <a:p>
            <a:pPr marL="342900" indent="-342900" eaLnBrk="1" hangingPunct="1"/>
            <a:r>
              <a:rPr lang="en-US" dirty="0" smtClean="0">
                <a:sym typeface="Wingdings" pitchFamily="2" charset="2"/>
              </a:rPr>
              <a:t>Transfer measurement necessary</a:t>
            </a:r>
            <a:r>
              <a:rPr lang="de-DE" dirty="0" smtClean="0">
                <a:sym typeface="Wingdings" pitchFamily="2" charset="2"/>
              </a:rPr>
              <a:t/>
            </a:r>
            <a:br>
              <a:rPr lang="de-DE" dirty="0" smtClean="0">
                <a:sym typeface="Wingdings" pitchFamily="2" charset="2"/>
              </a:rPr>
            </a:br>
            <a:r>
              <a:rPr lang="de-DE" dirty="0" smtClean="0">
                <a:sym typeface="Wingdings" pitchFamily="2" charset="2"/>
              </a:rPr>
              <a:t>(</a:t>
            </a:r>
            <a:r>
              <a:rPr lang="en-US" dirty="0" smtClean="0">
                <a:sym typeface="Wingdings" pitchFamily="2" charset="2"/>
              </a:rPr>
              <a:t>photogrammetry</a:t>
            </a:r>
            <a:r>
              <a:rPr lang="de-DE" dirty="0" smtClean="0">
                <a:sym typeface="Wingdings" pitchFamily="2" charset="2"/>
              </a:rPr>
              <a:t>)</a:t>
            </a:r>
          </a:p>
          <a:p>
            <a:pPr marL="342900" indent="-342900" eaLnBrk="1" hangingPunct="1"/>
            <a:endParaRPr lang="de-DE" dirty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8188" y="2762250"/>
            <a:ext cx="4485812" cy="335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9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Transfer measurement</a:t>
            </a:r>
          </a:p>
          <a:p>
            <a:pPr marL="342900" indent="-342900" eaLnBrk="1" hangingPunct="1">
              <a:defRPr/>
            </a:pPr>
            <a:r>
              <a:rPr lang="en-US" b="1" dirty="0" smtClean="0"/>
              <a:t>Step 1: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Calibration plate and CCR </a:t>
            </a:r>
            <a:r>
              <a:rPr lang="en-US" dirty="0" err="1" smtClean="0"/>
              <a:t>fiducials</a:t>
            </a:r>
            <a:r>
              <a:rPr lang="en-US" dirty="0" smtClean="0"/>
              <a:t>               </a:t>
            </a:r>
            <a:r>
              <a:rPr lang="en-US" b="1" dirty="0" smtClean="0"/>
              <a:t>Bundle results: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equipped with photogrammetry </a:t>
            </a:r>
            <a:br>
              <a:rPr lang="en-US" dirty="0" smtClean="0"/>
            </a:br>
            <a:r>
              <a:rPr lang="en-US" dirty="0" smtClean="0"/>
              <a:t>marks (VSTARS)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Bundle of 160-180 images </a:t>
            </a:r>
            <a:br>
              <a:rPr lang="en-US" dirty="0" smtClean="0"/>
            </a:br>
            <a:r>
              <a:rPr lang="en-US" dirty="0" smtClean="0"/>
              <a:t>per calibration flange</a:t>
            </a:r>
          </a:p>
          <a:p>
            <a:pPr marL="342900" indent="-342900" eaLnBrk="1" hangingPunct="1">
              <a:defRPr/>
            </a:pPr>
            <a:endParaRPr lang="en-US" dirty="0" smtClean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3252" y="4076581"/>
            <a:ext cx="3726474" cy="278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V:\mea2\Vermessung\Projekte\SLRS\VSTARS\Bilder\2012-05-07_16-39-20_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076581"/>
            <a:ext cx="3724275" cy="278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2812113"/>
              </p:ext>
            </p:extLst>
          </p:nvPr>
        </p:nvGraphicFramePr>
        <p:xfrm>
          <a:off x="5710496" y="2700076"/>
          <a:ext cx="3347864" cy="1306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850"/>
                <a:gridCol w="808830"/>
                <a:gridCol w="792088"/>
                <a:gridCol w="864096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RMS</a:t>
                      </a:r>
                      <a:endParaRPr lang="de-DE" sz="14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X (mm)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Y (mm)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Z (mm)</a:t>
                      </a:r>
                      <a:endParaRPr lang="de-DE" sz="1400" dirty="0"/>
                    </a:p>
                  </a:txBody>
                  <a:tcPr/>
                </a:tc>
              </a:tr>
              <a:tr h="32639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R1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0.007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0.007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0.006</a:t>
                      </a:r>
                      <a:endParaRPr lang="de-DE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Z1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0.006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0.007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0.007</a:t>
                      </a:r>
                      <a:endParaRPr lang="de-DE" sz="1400" dirty="0"/>
                    </a:p>
                  </a:txBody>
                  <a:tcPr/>
                </a:tc>
              </a:tr>
              <a:tr h="27068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Z2 / R2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0.005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0.007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0.006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839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Transfer measurement</a:t>
            </a:r>
          </a:p>
          <a:p>
            <a:pPr marL="342900" indent="-342900" eaLnBrk="1" hangingPunct="1">
              <a:defRPr/>
            </a:pPr>
            <a:r>
              <a:rPr lang="en-US" b="1" dirty="0" smtClean="0"/>
              <a:t>Step 2: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Grid point measurement not possible</a:t>
            </a:r>
            <a:br>
              <a:rPr lang="en-US" dirty="0" smtClean="0"/>
            </a:br>
            <a:r>
              <a:rPr lang="en-US" dirty="0" smtClean="0"/>
              <a:t>with VSTARS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Grid points and photogrammetry</a:t>
            </a:r>
            <a:br>
              <a:rPr lang="en-US" dirty="0" smtClean="0"/>
            </a:br>
            <a:r>
              <a:rPr lang="en-US" dirty="0" smtClean="0"/>
              <a:t>marks are measured with</a:t>
            </a:r>
            <a:br>
              <a:rPr lang="en-US" dirty="0" smtClean="0"/>
            </a:br>
            <a:r>
              <a:rPr lang="en-US" dirty="0" smtClean="0"/>
              <a:t>ellipse operator (</a:t>
            </a:r>
            <a:r>
              <a:rPr lang="en-US" dirty="0" err="1" smtClean="0"/>
              <a:t>LabView</a:t>
            </a:r>
            <a:r>
              <a:rPr lang="en-US" dirty="0" smtClean="0"/>
              <a:t>)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Coordinates are </a:t>
            </a:r>
            <a:r>
              <a:rPr lang="en-US" dirty="0"/>
              <a:t>corrected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image distortion manually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Transformation of grid points into</a:t>
            </a:r>
            <a:br>
              <a:rPr lang="en-US" dirty="0" smtClean="0"/>
            </a:br>
            <a:r>
              <a:rPr lang="en-US" dirty="0" smtClean="0"/>
              <a:t>VSTARS system </a:t>
            </a:r>
          </a:p>
          <a:p>
            <a:pPr marL="342900" indent="-342900" eaLnBrk="1" hangingPunct="1"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(projective transform)</a:t>
            </a: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752" y="2057400"/>
            <a:ext cx="3771248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931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Transfer measurement</a:t>
            </a:r>
          </a:p>
          <a:p>
            <a:pPr marL="342900" indent="-342900" eaLnBrk="1" hangingPunct="1">
              <a:defRPr/>
            </a:pPr>
            <a:r>
              <a:rPr lang="en-US" b="1" dirty="0" smtClean="0"/>
              <a:t>Step 2:</a:t>
            </a:r>
          </a:p>
          <a:p>
            <a:pPr marL="342900" indent="-342900" eaLnBrk="1" hangingPunct="1">
              <a:defRPr/>
            </a:pPr>
            <a:r>
              <a:rPr lang="en-US" dirty="0" smtClean="0"/>
              <a:t>Transformation result: Standard</a:t>
            </a:r>
            <a:br>
              <a:rPr lang="en-US" dirty="0" smtClean="0"/>
            </a:br>
            <a:r>
              <a:rPr lang="en-US" dirty="0" smtClean="0"/>
              <a:t>Deviations of the residuals</a:t>
            </a:r>
          </a:p>
          <a:p>
            <a:pPr marL="342900" indent="-342900" eaLnBrk="1" hangingPunct="1">
              <a:defRPr/>
            </a:pPr>
            <a:endParaRPr lang="en-US" dirty="0"/>
          </a:p>
          <a:p>
            <a:pPr marL="342900" indent="-342900" eaLnBrk="1" hangingPunct="1">
              <a:defRPr/>
            </a:pPr>
            <a:endParaRPr lang="en-US" dirty="0" smtClean="0"/>
          </a:p>
          <a:p>
            <a:pPr marL="342900" indent="-342900" eaLnBrk="1" hangingPunct="1">
              <a:defRPr/>
            </a:pPr>
            <a:endParaRPr lang="en-US" dirty="0"/>
          </a:p>
          <a:p>
            <a:pPr marL="342900" indent="-342900" eaLnBrk="1" hangingPunct="1">
              <a:defRPr/>
            </a:pPr>
            <a:endParaRPr lang="en-US" dirty="0" smtClean="0"/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Grid coordinates and CCR </a:t>
            </a:r>
            <a:r>
              <a:rPr lang="en-US" dirty="0" err="1" smtClean="0">
                <a:sym typeface="Wingdings" pitchFamily="2" charset="2"/>
              </a:rPr>
              <a:t>fiducial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coordinates in one system</a:t>
            </a:r>
          </a:p>
          <a:p>
            <a:pPr marL="0" indent="0" eaLnBrk="1" hangingPunct="1">
              <a:buNone/>
              <a:defRPr/>
            </a:pPr>
            <a:r>
              <a:rPr lang="en-US" dirty="0" smtClean="0">
                <a:sym typeface="Wingdings" pitchFamily="2" charset="2"/>
              </a:rPr>
              <a:t>  Transfer measurement completed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752" y="2057400"/>
            <a:ext cx="3771248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0333853"/>
              </p:ext>
            </p:extLst>
          </p:nvPr>
        </p:nvGraphicFramePr>
        <p:xfrm>
          <a:off x="728920" y="3295650"/>
          <a:ext cx="3157280" cy="1306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912"/>
                <a:gridCol w="897543"/>
                <a:gridCol w="885825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Std. </a:t>
                      </a:r>
                      <a:r>
                        <a:rPr lang="de-DE" sz="1400" b="1" dirty="0" err="1" smtClean="0"/>
                        <a:t>Dev</a:t>
                      </a:r>
                      <a:r>
                        <a:rPr lang="de-DE" sz="1400" b="1" dirty="0" smtClean="0"/>
                        <a:t>.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X (mm)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Y (mm)</a:t>
                      </a:r>
                      <a:endParaRPr lang="de-DE" sz="1400" dirty="0"/>
                    </a:p>
                  </a:txBody>
                  <a:tcPr/>
                </a:tc>
              </a:tr>
              <a:tr h="32639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R1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0.012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0.011</a:t>
                      </a:r>
                      <a:endParaRPr lang="de-DE" sz="14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Z1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0.017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0.015</a:t>
                      </a:r>
                      <a:endParaRPr lang="de-DE" sz="1400" dirty="0"/>
                    </a:p>
                  </a:txBody>
                  <a:tcPr/>
                </a:tc>
              </a:tr>
              <a:tr h="27068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Z2 / R2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0.013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0.013</a:t>
                      </a:r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92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2900" indent="-342900" eaLnBrk="1" hangingPunct="1">
              <a:buNone/>
            </a:pPr>
            <a:r>
              <a:rPr lang="en-GB" b="1" dirty="0" smtClean="0"/>
              <a:t>Calibration in practice – extended model test</a:t>
            </a:r>
          </a:p>
          <a:p>
            <a:pPr marL="342900" indent="-342900" eaLnBrk="1" hangingPunct="1"/>
            <a:r>
              <a:rPr lang="en-GB" dirty="0" smtClean="0"/>
              <a:t>Is the extended</a:t>
            </a:r>
            <a:br>
              <a:rPr lang="en-GB" dirty="0" smtClean="0"/>
            </a:br>
            <a:r>
              <a:rPr lang="en-GB" dirty="0" smtClean="0"/>
              <a:t>model correct?</a:t>
            </a:r>
          </a:p>
          <a:p>
            <a:pPr marL="342900" indent="-342900" eaLnBrk="1" hangingPunct="1"/>
            <a:r>
              <a:rPr lang="en-GB" dirty="0" smtClean="0"/>
              <a:t>Test: one lens</a:t>
            </a:r>
            <a:br>
              <a:rPr lang="en-GB" dirty="0" smtClean="0"/>
            </a:br>
            <a:r>
              <a:rPr lang="en-GB" dirty="0" smtClean="0"/>
              <a:t>out of focus for</a:t>
            </a:r>
            <a:br>
              <a:rPr lang="en-GB" dirty="0" smtClean="0"/>
            </a:br>
            <a:r>
              <a:rPr lang="en-GB" dirty="0" smtClean="0"/>
              <a:t>strong optical</a:t>
            </a:r>
            <a:br>
              <a:rPr lang="en-GB" dirty="0" smtClean="0"/>
            </a:br>
            <a:r>
              <a:rPr lang="en-GB" dirty="0" smtClean="0"/>
              <a:t>distortion effects</a:t>
            </a:r>
          </a:p>
          <a:p>
            <a:pPr marL="342900" indent="-342900" eaLnBrk="1" hangingPunct="1"/>
            <a:r>
              <a:rPr lang="en-GB" dirty="0" smtClean="0"/>
              <a:t>Transformation</a:t>
            </a:r>
            <a:br>
              <a:rPr lang="en-GB" dirty="0" smtClean="0"/>
            </a:br>
            <a:r>
              <a:rPr lang="en-GB" dirty="0" smtClean="0"/>
              <a:t>of grid </a:t>
            </a:r>
            <a:r>
              <a:rPr lang="en-GB" dirty="0" err="1" smtClean="0"/>
              <a:t>coords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design grid</a:t>
            </a:r>
          </a:p>
          <a:p>
            <a:pPr marL="342900" indent="-342900" eaLnBrk="1" hangingPunct="1"/>
            <a:r>
              <a:rPr lang="en-GB" dirty="0" smtClean="0"/>
              <a:t>Residuals with</a:t>
            </a:r>
            <a:br>
              <a:rPr lang="en-GB" dirty="0" smtClean="0"/>
            </a:br>
            <a:r>
              <a:rPr lang="en-GB" dirty="0" smtClean="0"/>
              <a:t>simple model</a:t>
            </a:r>
          </a:p>
          <a:p>
            <a:pPr eaLnBrk="1" hangingPunct="1">
              <a:buFont typeface="Wingdings" pitchFamily="2" charset="2"/>
              <a:buChar char="à"/>
            </a:pPr>
            <a:endParaRPr lang="en-GB" dirty="0" smtClean="0"/>
          </a:p>
          <a:p>
            <a:pPr marL="0" indent="0" eaLnBrk="1" hangingPunct="1">
              <a:buNone/>
            </a:pPr>
            <a:endParaRPr lang="en-GB" dirty="0" smtClean="0"/>
          </a:p>
          <a:p>
            <a:pPr marL="706437" lvl="1" indent="-342900" eaLnBrk="1" hangingPunct="1"/>
            <a:endParaRPr lang="de-DE" dirty="0"/>
          </a:p>
          <a:p>
            <a:pPr marL="363537" lvl="1" indent="0" eaLnBrk="1" hangingPunct="1">
              <a:buNone/>
            </a:pPr>
            <a:endParaRPr lang="en-GB" dirty="0" smtClean="0"/>
          </a:p>
          <a:p>
            <a:pPr marL="342900" indent="-342900" eaLnBrk="1" hangingPunct="1"/>
            <a:endParaRPr lang="en-GB" dirty="0" smtClean="0"/>
          </a:p>
          <a:p>
            <a:pPr marL="342900" indent="-342900" eaLnBrk="1" hangingPunct="1"/>
            <a:endParaRPr lang="en-GB" dirty="0" smtClean="0"/>
          </a:p>
          <a:p>
            <a:pPr marL="706437" lvl="1" indent="-342900" eaLnBrk="1" hangingPunct="1"/>
            <a:endParaRPr lang="en-GB" dirty="0" smtClean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162" name="Grafik 1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000" y="2029763"/>
            <a:ext cx="6480000" cy="48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77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2900" indent="-342900" eaLnBrk="1" hangingPunct="1">
              <a:buNone/>
            </a:pPr>
            <a:r>
              <a:rPr lang="en-GB" b="1" dirty="0"/>
              <a:t>Calibration in practice – extended model test</a:t>
            </a:r>
          </a:p>
          <a:p>
            <a:pPr marL="342900" indent="-342900" eaLnBrk="1" hangingPunct="1"/>
            <a:r>
              <a:rPr lang="en-US" dirty="0" smtClean="0"/>
              <a:t>Residuals with</a:t>
            </a:r>
            <a:br>
              <a:rPr lang="en-US" dirty="0" smtClean="0"/>
            </a:br>
            <a:r>
              <a:rPr lang="en-US" dirty="0" smtClean="0"/>
              <a:t>extended model</a:t>
            </a:r>
          </a:p>
          <a:p>
            <a:pPr marL="342900" indent="-342900" eaLnBrk="1" hangingPunct="1"/>
            <a:r>
              <a:rPr lang="en-US" dirty="0" smtClean="0"/>
              <a:t>Optical distortion</a:t>
            </a:r>
            <a:br>
              <a:rPr lang="en-US" dirty="0" smtClean="0"/>
            </a:br>
            <a:r>
              <a:rPr lang="en-US" dirty="0" smtClean="0"/>
              <a:t>effects are</a:t>
            </a:r>
            <a:br>
              <a:rPr lang="en-US" dirty="0" smtClean="0"/>
            </a:br>
            <a:r>
              <a:rPr lang="en-US" dirty="0" smtClean="0"/>
              <a:t>accounted for</a:t>
            </a:r>
            <a:br>
              <a:rPr lang="en-US" dirty="0" smtClean="0"/>
            </a:br>
            <a:r>
              <a:rPr lang="en-US" dirty="0" smtClean="0"/>
              <a:t>correctly</a:t>
            </a:r>
          </a:p>
          <a:p>
            <a:pPr marL="0" indent="0" eaLnBrk="1" hangingPunct="1">
              <a:buNone/>
            </a:pPr>
            <a:r>
              <a:rPr lang="en-US" dirty="0" smtClean="0">
                <a:sym typeface="Wingdings" pitchFamily="2" charset="2"/>
              </a:rPr>
              <a:t> Ready for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     calibration</a:t>
            </a:r>
            <a:endParaRPr lang="en-US" dirty="0" smtClean="0"/>
          </a:p>
          <a:p>
            <a:pPr marL="342900" indent="-342900" eaLnBrk="1" hangingPunct="1"/>
            <a:endParaRPr lang="de-DE" dirty="0">
              <a:sym typeface="Wingdings" pitchFamily="2" charset="2"/>
            </a:endParaRPr>
          </a:p>
          <a:p>
            <a:pPr eaLnBrk="1" hangingPunct="1">
              <a:defRPr/>
            </a:pPr>
            <a:endParaRPr lang="de-DE" dirty="0">
              <a:sym typeface="Wingdings" pitchFamily="2" charset="2"/>
            </a:endParaRPr>
          </a:p>
          <a:p>
            <a:pPr marL="706437" lvl="1" indent="-342900" eaLnBrk="1" hangingPunct="1"/>
            <a:endParaRPr lang="de-DE" dirty="0"/>
          </a:p>
          <a:p>
            <a:pPr marL="363537" lvl="1" indent="0" eaLnBrk="1" hangingPunct="1">
              <a:buNone/>
            </a:pPr>
            <a:endParaRPr lang="en-GB" dirty="0" smtClean="0"/>
          </a:p>
          <a:p>
            <a:pPr marL="342900" indent="-342900" eaLnBrk="1" hangingPunct="1"/>
            <a:endParaRPr lang="en-GB" dirty="0" smtClean="0"/>
          </a:p>
          <a:p>
            <a:pPr marL="342900" indent="-342900" eaLnBrk="1" hangingPunct="1"/>
            <a:endParaRPr lang="en-GB" dirty="0" smtClean="0"/>
          </a:p>
          <a:p>
            <a:pPr marL="706437" lvl="1" indent="-342900" eaLnBrk="1" hangingPunct="1"/>
            <a:endParaRPr lang="en-GB" dirty="0" smtClean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4000" y="2029765"/>
            <a:ext cx="6480000" cy="48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18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Calibration procedure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Calibration measurement performed in each measurement place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Coordinates of visible grid points measured by correlation and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err="1" smtClean="0">
                <a:sym typeface="Wingdings" pitchFamily="2" charset="2"/>
              </a:rPr>
              <a:t>subpixel</a:t>
            </a:r>
            <a:r>
              <a:rPr lang="en-US" dirty="0" smtClean="0">
                <a:sym typeface="Wingdings" pitchFamily="2" charset="2"/>
              </a:rPr>
              <a:t> estimation in the SLRS system (SLRS Software)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Grid point coordinates determined in tunnel network by Laser Tracker (CCR </a:t>
            </a:r>
            <a:r>
              <a:rPr lang="en-US" dirty="0" err="1" smtClean="0">
                <a:sym typeface="Wingdings" pitchFamily="2" charset="2"/>
              </a:rPr>
              <a:t>fiducials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Next step: Transformation of SLRS coordinates in tunnel system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(using the simple / extended model)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542" y="4833000"/>
            <a:ext cx="2700000" cy="2025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0594" y="4833000"/>
            <a:ext cx="2700000" cy="2025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4917" y="4833000"/>
            <a:ext cx="2700000" cy="2025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9550" y="4833000"/>
            <a:ext cx="2700000" cy="20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35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Calibration in practice – Calibration results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Standard Deviations of residuals after transform:</a:t>
            </a:r>
          </a:p>
          <a:p>
            <a:pPr marL="342900" indent="-342900" eaLnBrk="1" hangingPunct="1">
              <a:defRPr/>
            </a:pPr>
            <a:endParaRPr lang="en-US" dirty="0" smtClean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 smtClean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 smtClean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Better results for extended model (esp. in Y)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Calibration parameters can be determined with good reproducibility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216693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8204446"/>
              </p:ext>
            </p:extLst>
          </p:nvPr>
        </p:nvGraphicFramePr>
        <p:xfrm>
          <a:off x="1504950" y="2420888"/>
          <a:ext cx="4200525" cy="2236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105"/>
                <a:gridCol w="840105"/>
                <a:gridCol w="840105"/>
                <a:gridCol w="840105"/>
                <a:gridCol w="840105"/>
              </a:tblGrid>
              <a:tr h="303808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Std. </a:t>
                      </a:r>
                      <a:r>
                        <a:rPr lang="de-DE" sz="1400" dirty="0" err="1" smtClean="0"/>
                        <a:t>Dev</a:t>
                      </a:r>
                      <a:r>
                        <a:rPr lang="de-DE" sz="1400" dirty="0" smtClean="0"/>
                        <a:t>.</a:t>
                      </a:r>
                      <a:endParaRPr lang="de-DE" sz="14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5 </a:t>
                      </a:r>
                      <a:r>
                        <a:rPr lang="de-DE" sz="1400" dirty="0" err="1" smtClean="0"/>
                        <a:t>Params</a:t>
                      </a:r>
                      <a:endParaRPr lang="de-DE" sz="1400" dirty="0" smtClean="0"/>
                    </a:p>
                    <a:p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12 </a:t>
                      </a:r>
                      <a:r>
                        <a:rPr lang="de-DE" sz="1400" b="1" dirty="0" err="1" smtClean="0"/>
                        <a:t>Params</a:t>
                      </a:r>
                      <a:endParaRPr lang="de-DE" sz="1400" b="1" dirty="0" smtClean="0"/>
                    </a:p>
                    <a:p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  <a:tr h="499477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X</a:t>
                      </a:r>
                      <a:r>
                        <a:rPr lang="de-DE" sz="1400" b="1" baseline="0" dirty="0" smtClean="0"/>
                        <a:t> (mm)</a:t>
                      </a:r>
                      <a:endParaRPr lang="de-DE" sz="1400" b="1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Y</a:t>
                      </a:r>
                      <a:r>
                        <a:rPr lang="de-DE" sz="1400" b="1" baseline="0" dirty="0" smtClean="0"/>
                        <a:t> (mm)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X (mm)</a:t>
                      </a:r>
                      <a:endParaRPr lang="de-DE" sz="1400" b="1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Y (mm)</a:t>
                      </a:r>
                      <a:endParaRPr lang="de-DE" sz="1400" b="1" dirty="0"/>
                    </a:p>
                  </a:txBody>
                  <a:tcPr/>
                </a:tc>
              </a:tr>
              <a:tr h="29808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R1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0.065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0.082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0.047</a:t>
                      </a:r>
                      <a:endParaRPr lang="de-DE" sz="1400" b="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0.043</a:t>
                      </a:r>
                      <a:endParaRPr lang="de-DE" sz="1400" b="0" dirty="0"/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Z1</a:t>
                      </a: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0.055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0.085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0.042</a:t>
                      </a:r>
                      <a:endParaRPr lang="de-DE" sz="1400" b="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0.041</a:t>
                      </a:r>
                      <a:endParaRPr lang="de-DE" sz="1400" b="0" dirty="0"/>
                    </a:p>
                  </a:txBody>
                  <a:tcPr/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Z2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0.051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0.082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0.029</a:t>
                      </a:r>
                      <a:endParaRPr lang="de-DE" sz="1400" b="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0.038</a:t>
                      </a:r>
                      <a:endParaRPr lang="de-DE" sz="1400" b="0" dirty="0"/>
                    </a:p>
                  </a:txBody>
                  <a:tcPr/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R2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0.027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0.031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0.027</a:t>
                      </a:r>
                      <a:endParaRPr lang="de-DE" sz="1400" b="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0.031</a:t>
                      </a:r>
                      <a:endParaRPr lang="de-DE" sz="14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232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2575" y="1390651"/>
            <a:ext cx="8520113" cy="3909710"/>
          </a:xfrm>
        </p:spPr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>
                <a:solidFill>
                  <a:schemeClr val="accent2"/>
                </a:solidFill>
              </a:rPr>
              <a:t>4.  </a:t>
            </a:r>
            <a:r>
              <a:rPr lang="en-GB" b="1" dirty="0" smtClean="0"/>
              <a:t>System Verification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System is calibrated  Alignment info from SLRS and from tunnel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network in the same system available</a:t>
            </a:r>
          </a:p>
          <a:p>
            <a:pPr marL="342900" indent="-342900" eaLnBrk="1" hangingPunct="1">
              <a:defRPr/>
            </a:pPr>
            <a:r>
              <a:rPr lang="en-US" dirty="0">
                <a:sym typeface="Wingdings" pitchFamily="2" charset="2"/>
              </a:rPr>
              <a:t>4 test setups </a:t>
            </a: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for verification (V.1-V.4)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Alignment info from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SLRS (Z1, Z2)is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compared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with those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calculated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from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network coordinates</a:t>
            </a: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338138" y="815975"/>
            <a:ext cx="216693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3. System Calibration</a:t>
            </a: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2462212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4. </a:t>
            </a:r>
            <a:r>
              <a:rPr lang="en-GB" b="1" dirty="0">
                <a:solidFill>
                  <a:schemeClr val="bg1"/>
                </a:solidFill>
              </a:rPr>
              <a:t>System </a:t>
            </a:r>
            <a:r>
              <a:rPr lang="en-GB" b="1" dirty="0" smtClean="0">
                <a:solidFill>
                  <a:schemeClr val="bg1"/>
                </a:solidFill>
              </a:rPr>
              <a:t>Verification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3384000" y="2743713"/>
            <a:ext cx="5760000" cy="4114287"/>
            <a:chOff x="3384000" y="2743713"/>
            <a:chExt cx="5760000" cy="411428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000" y="2743714"/>
              <a:ext cx="2880000" cy="2057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2743713"/>
              <a:ext cx="2880000" cy="2057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000" y="4800856"/>
              <a:ext cx="2880000" cy="2057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4800857"/>
              <a:ext cx="2880000" cy="2057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4436653" y="2972574"/>
            <a:ext cx="622352" cy="1457325"/>
            <a:chOff x="4436653" y="2972574"/>
            <a:chExt cx="622352" cy="1457325"/>
          </a:xfrm>
        </p:grpSpPr>
        <p:sp>
          <p:nvSpPr>
            <p:cNvPr id="2" name="Textfeld 1"/>
            <p:cNvSpPr txBox="1"/>
            <p:nvPr/>
          </p:nvSpPr>
          <p:spPr>
            <a:xfrm>
              <a:off x="4436653" y="415290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/>
                  </a:solidFill>
                </a:rPr>
                <a:t>R1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678773" y="297257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chemeClr val="bg1"/>
                  </a:solidFill>
                </a:rPr>
                <a:t>R2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574382" y="3781810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rgbClr val="FFFF00"/>
                  </a:solidFill>
                </a:rPr>
                <a:t>Z1</a:t>
              </a:r>
              <a:endParaRPr lang="de-DE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78773" y="3382919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solidFill>
                    <a:srgbClr val="FF00FF"/>
                  </a:solidFill>
                </a:rPr>
                <a:t>Z2</a:t>
              </a:r>
              <a:endParaRPr lang="de-DE" sz="12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665128" y="2834074"/>
            <a:ext cx="401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V.1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531507" y="2839997"/>
            <a:ext cx="401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V.2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665128" y="4949482"/>
            <a:ext cx="401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V.3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531507" y="4949479"/>
            <a:ext cx="401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</a:rPr>
              <a:t>V.4</a:t>
            </a:r>
            <a:endParaRPr lang="de-DE" sz="12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371461" y="3059753"/>
            <a:ext cx="7248664" cy="3636322"/>
            <a:chOff x="1371461" y="3059753"/>
            <a:chExt cx="7248664" cy="3636322"/>
          </a:xfrm>
        </p:grpSpPr>
        <p:sp>
          <p:nvSpPr>
            <p:cNvPr id="21" name="Textfeld 20"/>
            <p:cNvSpPr txBox="1"/>
            <p:nvPr/>
          </p:nvSpPr>
          <p:spPr>
            <a:xfrm>
              <a:off x="5778224" y="3691235"/>
              <a:ext cx="753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FF00"/>
                  </a:solidFill>
                </a:rPr>
                <a:t>X: -2.76</a:t>
              </a:r>
            </a:p>
            <a:p>
              <a:r>
                <a:rPr lang="de-DE" sz="1200" dirty="0" smtClean="0">
                  <a:solidFill>
                    <a:srgbClr val="FFFF00"/>
                  </a:solidFill>
                </a:rPr>
                <a:t>Y: +3.04</a:t>
              </a:r>
              <a:endParaRPr lang="de-DE" sz="1200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78224" y="3290585"/>
              <a:ext cx="753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FF"/>
                  </a:solidFill>
                </a:rPr>
                <a:t>X: -1.89</a:t>
              </a:r>
            </a:p>
            <a:p>
              <a:r>
                <a:rPr lang="de-DE" sz="1200" dirty="0" smtClean="0">
                  <a:solidFill>
                    <a:srgbClr val="FF00FF"/>
                  </a:solidFill>
                </a:rPr>
                <a:t>Y: +0.12</a:t>
              </a:r>
              <a:endParaRPr lang="de-DE" sz="1200" dirty="0">
                <a:solidFill>
                  <a:srgbClr val="FF00FF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7781882" y="3752506"/>
              <a:ext cx="838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FF00"/>
                  </a:solidFill>
                </a:rPr>
                <a:t>X: -14.81</a:t>
              </a:r>
            </a:p>
            <a:p>
              <a:r>
                <a:rPr lang="de-DE" sz="1200" dirty="0" smtClean="0">
                  <a:solidFill>
                    <a:srgbClr val="FFFF00"/>
                  </a:solidFill>
                </a:rPr>
                <a:t>Y: +22.38</a:t>
              </a:r>
              <a:endParaRPr lang="de-DE" sz="1200" dirty="0">
                <a:solidFill>
                  <a:srgbClr val="FFFF00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7124657" y="3059753"/>
              <a:ext cx="838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FF"/>
                  </a:solidFill>
                </a:rPr>
                <a:t>X: -18.62</a:t>
              </a:r>
            </a:p>
            <a:p>
              <a:r>
                <a:rPr lang="de-DE" sz="1200" dirty="0" smtClean="0">
                  <a:solidFill>
                    <a:srgbClr val="FF00FF"/>
                  </a:solidFill>
                </a:rPr>
                <a:t>Y: +8.87</a:t>
              </a:r>
              <a:endParaRPr lang="de-DE" sz="1200" dirty="0">
                <a:solidFill>
                  <a:srgbClr val="FF00FF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5606774" y="6234410"/>
              <a:ext cx="8268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FF00"/>
                  </a:solidFill>
                </a:rPr>
                <a:t>X: -15.17</a:t>
              </a:r>
            </a:p>
            <a:p>
              <a:r>
                <a:rPr lang="de-DE" sz="1200" dirty="0" smtClean="0">
                  <a:solidFill>
                    <a:srgbClr val="FFFF00"/>
                  </a:solidFill>
                </a:rPr>
                <a:t>Y: +11.26</a:t>
              </a:r>
              <a:endParaRPr lang="de-DE" sz="1200" dirty="0">
                <a:solidFill>
                  <a:srgbClr val="FFFF00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239424" y="5300360"/>
              <a:ext cx="753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FF"/>
                  </a:solidFill>
                </a:rPr>
                <a:t>X: -7.91</a:t>
              </a:r>
            </a:p>
            <a:p>
              <a:r>
                <a:rPr lang="de-DE" sz="1200" dirty="0" smtClean="0">
                  <a:solidFill>
                    <a:srgbClr val="FF00FF"/>
                  </a:solidFill>
                </a:rPr>
                <a:t>Y: +2.88</a:t>
              </a:r>
              <a:endParaRPr lang="de-DE" sz="1200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7742220" y="5531192"/>
              <a:ext cx="838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FF00"/>
                  </a:solidFill>
                </a:rPr>
                <a:t>X: -88.74</a:t>
              </a:r>
            </a:p>
            <a:p>
              <a:r>
                <a:rPr lang="de-DE" sz="1200" dirty="0" smtClean="0">
                  <a:solidFill>
                    <a:srgbClr val="FFFF00"/>
                  </a:solidFill>
                </a:rPr>
                <a:t>Y: +28.61</a:t>
              </a:r>
              <a:endParaRPr lang="de-DE" sz="1200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7447720" y="6181720"/>
              <a:ext cx="838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FF"/>
                  </a:solidFill>
                </a:rPr>
                <a:t>X: -24.39</a:t>
              </a:r>
            </a:p>
            <a:p>
              <a:r>
                <a:rPr lang="de-DE" sz="1200" dirty="0" smtClean="0">
                  <a:solidFill>
                    <a:srgbClr val="FF00FF"/>
                  </a:solidFill>
                </a:rPr>
                <a:t>Y: +96.37</a:t>
              </a:r>
              <a:endParaRPr lang="de-DE" sz="1200" dirty="0">
                <a:solidFill>
                  <a:srgbClr val="FF00FF"/>
                </a:solidFill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371461" y="5834006"/>
              <a:ext cx="20125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Offsets </a:t>
              </a:r>
              <a:r>
                <a:rPr lang="de-DE" sz="1200" dirty="0" err="1" smtClean="0"/>
                <a:t>from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tunnel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system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1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Verification results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Differences SLRS – tunnel network</a:t>
            </a:r>
          </a:p>
          <a:p>
            <a:pPr marL="342900" indent="-342900" eaLnBrk="1" hangingPunct="1">
              <a:defRPr/>
            </a:pPr>
            <a:endParaRPr lang="en-US" dirty="0">
              <a:sym typeface="Wingdings" pitchFamily="2" charset="2"/>
            </a:endParaRPr>
          </a:p>
          <a:p>
            <a:pPr marL="0" indent="0" eaLnBrk="1" hangingPunct="1">
              <a:buNone/>
              <a:defRPr/>
            </a:pPr>
            <a:r>
              <a:rPr lang="en-US" dirty="0" smtClean="0">
                <a:sym typeface="Wingdings" pitchFamily="2" charset="2"/>
              </a:rPr>
              <a:t>						</a:t>
            </a:r>
            <a:r>
              <a:rPr lang="en-US" sz="1600" dirty="0" smtClean="0">
                <a:sym typeface="Wingdings" pitchFamily="2" charset="2"/>
              </a:rPr>
              <a:t>Standard Deviations</a:t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						of differences:</a:t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/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						5 </a:t>
            </a:r>
            <a:r>
              <a:rPr lang="en-US" sz="1600" dirty="0" err="1" smtClean="0">
                <a:sym typeface="Wingdings" pitchFamily="2" charset="2"/>
              </a:rPr>
              <a:t>params</a:t>
            </a:r>
            <a:r>
              <a:rPr lang="en-US" sz="1600" dirty="0" smtClean="0">
                <a:sym typeface="Wingdings" pitchFamily="2" charset="2"/>
              </a:rPr>
              <a:t>:   0.07 mm</a:t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						12 </a:t>
            </a:r>
            <a:r>
              <a:rPr lang="en-US" sz="1600" dirty="0" err="1" smtClean="0">
                <a:sym typeface="Wingdings" pitchFamily="2" charset="2"/>
              </a:rPr>
              <a:t>params</a:t>
            </a:r>
            <a:r>
              <a:rPr lang="en-US" sz="1600" dirty="0" smtClean="0">
                <a:solidFill>
                  <a:srgbClr val="9C9E9F"/>
                </a:solidFill>
                <a:sym typeface="Wingdings" pitchFamily="2" charset="2"/>
              </a:rPr>
              <a:t>: 0.19 mm</a:t>
            </a:r>
            <a:r>
              <a:rPr lang="en-US" sz="1600" dirty="0" smtClean="0">
                <a:sym typeface="Wingdings" pitchFamily="2" charset="2"/>
              </a:rPr>
              <a:t/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/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						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red</a:t>
            </a:r>
            <a:r>
              <a:rPr lang="en-US" sz="1600" dirty="0" smtClean="0">
                <a:sym typeface="Wingdings" pitchFamily="2" charset="2"/>
              </a:rPr>
              <a:t>: max. difference</a:t>
            </a:r>
            <a:br>
              <a:rPr lang="en-US" sz="1600" dirty="0" smtClean="0">
                <a:sym typeface="Wingdings" pitchFamily="2" charset="2"/>
              </a:rPr>
            </a:br>
            <a:r>
              <a:rPr lang="en-US" sz="1600" dirty="0" smtClean="0">
                <a:sym typeface="Wingdings" pitchFamily="2" charset="2"/>
              </a:rPr>
              <a:t>						</a:t>
            </a:r>
            <a:r>
              <a:rPr lang="en-US" sz="1600" dirty="0" smtClean="0">
                <a:solidFill>
                  <a:srgbClr val="9C9E9F"/>
                </a:solidFill>
                <a:sym typeface="Wingdings" pitchFamily="2" charset="2"/>
              </a:rPr>
              <a:t>grey:</a:t>
            </a:r>
            <a:r>
              <a:rPr lang="en-US" sz="1600" dirty="0" smtClean="0">
                <a:sym typeface="Wingdings" pitchFamily="2" charset="2"/>
              </a:rPr>
              <a:t> tentative, recent data</a:t>
            </a:r>
          </a:p>
          <a:p>
            <a:pPr marL="342900" indent="-342900" eaLnBrk="1" hangingPunct="1">
              <a:defRPr/>
            </a:pPr>
            <a:endParaRPr lang="en-US" dirty="0">
              <a:sym typeface="Wingdings" pitchFamily="2" charset="2"/>
            </a:endParaRP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342900" indent="-342900" eaLnBrk="1" hangingPunct="1">
              <a:defRPr/>
            </a:pPr>
            <a:r>
              <a:rPr lang="en-US" dirty="0" smtClean="0"/>
              <a:t>Unexpected: Better results for simple model</a:t>
            </a:r>
            <a:endParaRPr lang="en-US" dirty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4. System Verification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00602"/>
              </p:ext>
            </p:extLst>
          </p:nvPr>
        </p:nvGraphicFramePr>
        <p:xfrm>
          <a:off x="714376" y="2278013"/>
          <a:ext cx="4619624" cy="314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49"/>
                <a:gridCol w="838200"/>
                <a:gridCol w="857250"/>
                <a:gridCol w="828675"/>
                <a:gridCol w="933450"/>
              </a:tblGrid>
              <a:tr h="398512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Differences</a:t>
                      </a:r>
                      <a:endParaRPr lang="de-DE" sz="14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5 </a:t>
                      </a:r>
                      <a:r>
                        <a:rPr lang="de-DE" sz="1400" dirty="0" err="1" smtClean="0"/>
                        <a:t>Params</a:t>
                      </a:r>
                      <a:endParaRPr lang="de-DE" sz="1400" dirty="0" smtClean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12 </a:t>
                      </a:r>
                      <a:r>
                        <a:rPr lang="de-DE" sz="1400" b="1" dirty="0" err="1" smtClean="0"/>
                        <a:t>Params</a:t>
                      </a:r>
                      <a:endParaRPr lang="de-DE" sz="1400" b="1" dirty="0" smtClean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  <a:tr h="308977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X</a:t>
                      </a:r>
                      <a:r>
                        <a:rPr lang="de-DE" sz="1400" b="1" baseline="0" dirty="0" smtClean="0"/>
                        <a:t> (mm)</a:t>
                      </a:r>
                      <a:endParaRPr lang="de-DE" sz="1400" b="1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Y</a:t>
                      </a:r>
                      <a:r>
                        <a:rPr lang="de-DE" sz="1400" b="1" baseline="0" dirty="0" smtClean="0"/>
                        <a:t> (mm)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9C9E9F"/>
                          </a:solidFill>
                        </a:rPr>
                        <a:t>X (mm)</a:t>
                      </a:r>
                      <a:endParaRPr lang="de-DE" sz="1400" b="1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9C9E9F"/>
                          </a:solidFill>
                        </a:rPr>
                        <a:t>Y (mm)</a:t>
                      </a:r>
                      <a:endParaRPr lang="de-DE" sz="1400" b="1" dirty="0">
                        <a:solidFill>
                          <a:srgbClr val="9C9E9F"/>
                        </a:solidFill>
                      </a:endParaRPr>
                    </a:p>
                  </a:txBody>
                  <a:tcPr/>
                </a:tc>
              </a:tr>
              <a:tr h="29808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V.1    Z1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0.09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0.02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0.28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0.00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/>
                </a:tc>
              </a:tr>
              <a:tr h="254496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V.1</a:t>
                      </a:r>
                      <a:r>
                        <a:rPr lang="de-DE" sz="1400" b="1" baseline="0" dirty="0" smtClean="0"/>
                        <a:t>    Z2</a:t>
                      </a:r>
                      <a:endParaRPr lang="de-DE" sz="1400" b="1" dirty="0" smtClean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0.10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0.17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0.36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0.13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V.2</a:t>
                      </a:r>
                      <a:r>
                        <a:rPr lang="de-DE" sz="1400" b="1" baseline="0" dirty="0" smtClean="0"/>
                        <a:t>    Z1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0.04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-0.05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0.28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-0.06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V.2</a:t>
                      </a:r>
                      <a:r>
                        <a:rPr lang="de-DE" sz="1400" b="1" baseline="0" dirty="0" smtClean="0"/>
                        <a:t>    Z2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0.11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0.14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0.39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0.09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V.3    Z1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0.09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0.03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0.25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-0.11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V.3    Z2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0.08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FF0000"/>
                          </a:solidFill>
                        </a:rPr>
                        <a:t>0.18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0.32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0.06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V.4</a:t>
                      </a:r>
                      <a:r>
                        <a:rPr lang="de-DE" sz="1400" b="1" baseline="0" dirty="0" smtClean="0"/>
                        <a:t>    Z1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0.09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0.01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FF0000"/>
                          </a:solidFill>
                        </a:rPr>
                        <a:t>0.42</a:t>
                      </a:r>
                      <a:endParaRPr lang="de-DE" sz="14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-0.06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772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V.4    Z2</a:t>
                      </a:r>
                      <a:endParaRPr lang="de-DE" sz="1400" b="1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-0.04</a:t>
                      </a:r>
                      <a:endParaRPr lang="de-DE" sz="14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0.07</a:t>
                      </a:r>
                      <a:endParaRPr lang="de-DE" sz="1400" b="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0.38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9C9E9F"/>
                          </a:solidFill>
                        </a:rPr>
                        <a:t>-0.10</a:t>
                      </a:r>
                      <a:endParaRPr lang="de-DE" sz="1400" b="0" dirty="0">
                        <a:solidFill>
                          <a:srgbClr val="9C9E9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931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STRAIGHT LINE REFERENCE SYSTEM</a:t>
            </a:r>
            <a:r>
              <a:rPr lang="de-DE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87427" name="Text Box 3"/>
          <p:cNvSpPr txBox="1">
            <a:spLocks noChangeArrowheads="1"/>
          </p:cNvSpPr>
          <p:nvPr/>
        </p:nvSpPr>
        <p:spPr bwMode="auto">
          <a:xfrm>
            <a:off x="155575" y="815975"/>
            <a:ext cx="927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b="1">
                <a:solidFill>
                  <a:schemeClr val="hlink"/>
                </a:solidFill>
              </a:rPr>
              <a:t>Agenda</a:t>
            </a:r>
            <a:endParaRPr lang="en-GB" b="1">
              <a:solidFill>
                <a:schemeClr val="hlink"/>
              </a:solidFill>
            </a:endParaRPr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84163" y="1389063"/>
            <a:ext cx="8520112" cy="4792662"/>
          </a:xfrm>
          <a:noFill/>
          <a:ln/>
        </p:spPr>
        <p:txBody>
          <a:bodyPr/>
          <a:lstStyle/>
          <a:p>
            <a:pPr marL="381000" indent="-381000">
              <a:buFont typeface="Arial Black" pitchFamily="34" charset="0"/>
              <a:buAutoNum type="arabicPeriod"/>
            </a:pPr>
            <a:r>
              <a:rPr lang="en-GB" b="1" dirty="0"/>
              <a:t>Introduction</a:t>
            </a:r>
            <a:endParaRPr lang="en-GB" dirty="0"/>
          </a:p>
          <a:p>
            <a:pPr marL="381000" indent="-381000"/>
            <a:r>
              <a:rPr lang="en-GB" dirty="0"/>
              <a:t>European </a:t>
            </a:r>
            <a:r>
              <a:rPr lang="en-GB" dirty="0" smtClean="0"/>
              <a:t>XFEL under construction (completed in 2015)</a:t>
            </a:r>
            <a:endParaRPr lang="en-GB" dirty="0"/>
          </a:p>
          <a:p>
            <a:pPr marL="381000" indent="-381000"/>
            <a:r>
              <a:rPr lang="en-GB" dirty="0" smtClean="0"/>
              <a:t>3.4 km from DESY premises to the town of </a:t>
            </a:r>
            <a:r>
              <a:rPr lang="en-GB" dirty="0" err="1" smtClean="0"/>
              <a:t>Schenefeld</a:t>
            </a:r>
            <a:endParaRPr lang="en-GB" dirty="0"/>
          </a:p>
          <a:p>
            <a:pPr marL="381000" indent="-381000"/>
            <a:r>
              <a:rPr lang="en-GB" dirty="0" smtClean="0"/>
              <a:t>Refraction is central problem in stretched geodetic networks</a:t>
            </a:r>
          </a:p>
          <a:p>
            <a:pPr marL="381000" indent="-381000"/>
            <a:r>
              <a:rPr lang="en-GB" dirty="0" smtClean="0"/>
              <a:t>Straight Line Reference Systems needed to eliminate refraction</a:t>
            </a:r>
            <a:endParaRPr lang="en-GB" dirty="0"/>
          </a:p>
        </p:txBody>
      </p:sp>
      <p:pic>
        <p:nvPicPr>
          <p:cNvPr id="487447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5413"/>
            <a:ext cx="3243263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7448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275" y="3935413"/>
            <a:ext cx="28797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7449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935413"/>
            <a:ext cx="327818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338400" y="817200"/>
            <a:ext cx="947476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Agenda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338400" y="817200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1. Introduction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6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8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8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8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30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Discussion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Error sources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Geodetic network measurement (Laser Tracker)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Refraction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Transfer measurement of transition pieces (Laser Tracker)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Transfer measurement of calibration flanges (VSTARS / </a:t>
            </a:r>
            <a:r>
              <a:rPr lang="en-US" dirty="0" err="1" smtClean="0">
                <a:sym typeface="Wingdings" pitchFamily="2" charset="2"/>
              </a:rPr>
              <a:t>LabView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SLRS measurement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Calibration measurements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A lot of interdependent single steps necessary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Measurement </a:t>
            </a:r>
            <a:r>
              <a:rPr lang="en-US" dirty="0">
                <a:sym typeface="Wingdings" pitchFamily="2" charset="2"/>
              </a:rPr>
              <a:t>principle verified and within accuracy </a:t>
            </a:r>
            <a:r>
              <a:rPr lang="en-US" dirty="0" smtClean="0">
                <a:sym typeface="Wingdings" pitchFamily="2" charset="2"/>
              </a:rPr>
              <a:t>expectations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(5 </a:t>
            </a:r>
            <a:r>
              <a:rPr lang="en-US" dirty="0" err="1" smtClean="0">
                <a:sym typeface="Wingdings" pitchFamily="2" charset="2"/>
              </a:rPr>
              <a:t>params</a:t>
            </a:r>
            <a:r>
              <a:rPr lang="en-US" dirty="0" smtClean="0">
                <a:sym typeface="Wingdings" pitchFamily="2" charset="2"/>
              </a:rPr>
              <a:t> model)</a:t>
            </a: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4. System Verification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872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Discussion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Extended model expected to be better</a:t>
            </a:r>
          </a:p>
          <a:p>
            <a:pPr marL="706437" lvl="1" indent="-342900" eaLnBrk="1" hangingPunct="1">
              <a:defRPr/>
            </a:pPr>
            <a:r>
              <a:rPr lang="en-US" dirty="0">
                <a:sym typeface="Wingdings" pitchFamily="2" charset="2"/>
              </a:rPr>
              <a:t>Distortion model is </a:t>
            </a:r>
            <a:r>
              <a:rPr lang="en-US" dirty="0" smtClean="0">
                <a:sym typeface="Wingdings" pitchFamily="2" charset="2"/>
              </a:rPr>
              <a:t>correct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More tests necessary</a:t>
            </a:r>
          </a:p>
          <a:p>
            <a:pPr marL="706437" lvl="1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Review calibration data / algorithms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Optical distortions grow with distance  Important for 550m system</a:t>
            </a:r>
          </a:p>
          <a:p>
            <a:pPr marL="342900" indent="-342900" eaLnBrk="1" hangingPunct="1">
              <a:defRPr/>
            </a:pPr>
            <a:r>
              <a:rPr lang="en-US" dirty="0" smtClean="0">
                <a:sym typeface="Wingdings" pitchFamily="2" charset="2"/>
              </a:rPr>
              <a:t>More work / investigations necessary w.r.t. extended model</a:t>
            </a:r>
          </a:p>
          <a:p>
            <a:pPr marL="342900" indent="-342900" eaLnBrk="1" hangingPunct="1">
              <a:defRPr/>
            </a:pPr>
            <a:endParaRPr lang="en-US" dirty="0" smtClean="0">
              <a:sym typeface="Wingdings" pitchFamily="2" charset="2"/>
            </a:endParaRPr>
          </a:p>
          <a:p>
            <a:pPr marL="342900" indent="-342900" eaLnBrk="1" hangingPunct="1">
              <a:defRPr/>
            </a:pPr>
            <a:endParaRPr lang="en-US" dirty="0" smtClean="0">
              <a:sym typeface="Wingdings" pitchFamily="2" charset="2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3557" name="Rectangle 28"/>
          <p:cNvSpPr>
            <a:spLocks noChangeArrowheads="1"/>
          </p:cNvSpPr>
          <p:nvPr/>
        </p:nvSpPr>
        <p:spPr bwMode="auto">
          <a:xfrm>
            <a:off x="338138" y="815975"/>
            <a:ext cx="218598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4. System Verification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2236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5.  </a:t>
            </a:r>
            <a:r>
              <a:rPr lang="en-GB" b="1" dirty="0" smtClean="0"/>
              <a:t>Outlook and Conclusions</a:t>
            </a:r>
          </a:p>
          <a:p>
            <a:pPr marL="0" indent="0" eaLnBrk="1" hangingPunct="1">
              <a:buNone/>
            </a:pPr>
            <a:r>
              <a:rPr lang="en-GB" b="1" dirty="0" smtClean="0"/>
              <a:t>Adaption of the procedures for 550m system</a:t>
            </a:r>
          </a:p>
          <a:p>
            <a:pPr marL="342900" indent="-342900" eaLnBrk="1" hangingPunct="1"/>
            <a:r>
              <a:rPr lang="en-GB" dirty="0"/>
              <a:t>Shown procedures are basically suitable for the final </a:t>
            </a:r>
            <a:r>
              <a:rPr lang="en-GB" dirty="0" smtClean="0"/>
              <a:t>system</a:t>
            </a:r>
          </a:p>
          <a:p>
            <a:pPr marL="342900" indent="-342900" eaLnBrk="1" hangingPunct="1"/>
            <a:r>
              <a:rPr lang="en-GB" dirty="0"/>
              <a:t>Refraction: Network translation + network </a:t>
            </a:r>
            <a:r>
              <a:rPr lang="en-GB" dirty="0" smtClean="0"/>
              <a:t>torsion</a:t>
            </a:r>
          </a:p>
          <a:p>
            <a:pPr marL="342900" indent="-342900" eaLnBrk="1" hangingPunct="1"/>
            <a:r>
              <a:rPr lang="en-GB" dirty="0" smtClean="0"/>
              <a:t>Network-backed SLRS calibration</a:t>
            </a:r>
          </a:p>
          <a:p>
            <a:pPr marL="706437" lvl="1" indent="-342900" eaLnBrk="1" hangingPunct="1"/>
            <a:r>
              <a:rPr lang="en-GB" dirty="0" smtClean="0"/>
              <a:t>Scales: derived from calibration plate</a:t>
            </a:r>
          </a:p>
          <a:p>
            <a:pPr marL="706437" lvl="1" indent="-342900" eaLnBrk="1" hangingPunct="1"/>
            <a:r>
              <a:rPr lang="en-GB" dirty="0" smtClean="0"/>
              <a:t>Translations: affected by refraction, but no problem: Parameters not used for computation of alignment information</a:t>
            </a:r>
          </a:p>
          <a:p>
            <a:pPr marL="706437" lvl="1" indent="-342900" eaLnBrk="1" hangingPunct="1"/>
            <a:r>
              <a:rPr lang="en-GB" dirty="0" smtClean="0"/>
              <a:t>Rotation: affected by refraction </a:t>
            </a:r>
            <a:r>
              <a:rPr lang="en-GB" dirty="0" smtClean="0">
                <a:sym typeface="Wingdings" pitchFamily="2" charset="2"/>
              </a:rPr>
              <a:t> network torsion</a:t>
            </a:r>
            <a:endParaRPr lang="en-GB" dirty="0" smtClean="0"/>
          </a:p>
          <a:p>
            <a:pPr marL="342900" indent="-342900" eaLnBrk="1" hangingPunct="1"/>
            <a:r>
              <a:rPr lang="en-GB" dirty="0" smtClean="0"/>
              <a:t>Account for network torsion</a:t>
            </a:r>
          </a:p>
          <a:p>
            <a:pPr marL="706437" lvl="1" indent="-342900" eaLnBrk="1" hangingPunct="1"/>
            <a:r>
              <a:rPr lang="en-GB" dirty="0" smtClean="0"/>
              <a:t>Lateral levelling</a:t>
            </a:r>
          </a:p>
          <a:p>
            <a:pPr marL="706437" lvl="1" indent="-342900" eaLnBrk="1" hangingPunct="1"/>
            <a:r>
              <a:rPr lang="en-GB" dirty="0" smtClean="0"/>
              <a:t>As result of calibration</a:t>
            </a:r>
          </a:p>
          <a:p>
            <a:pPr marL="342900" indent="-342900" eaLnBrk="1" hangingPunct="1"/>
            <a:endParaRPr lang="en-GB" dirty="0" smtClean="0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38138" y="815975"/>
            <a:ext cx="218598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4. System Verification</a:t>
            </a:r>
          </a:p>
        </p:txBody>
      </p:sp>
      <p:sp>
        <p:nvSpPr>
          <p:cNvPr id="29701" name="Rectangle 28"/>
          <p:cNvSpPr>
            <a:spLocks noChangeArrowheads="1"/>
          </p:cNvSpPr>
          <p:nvPr/>
        </p:nvSpPr>
        <p:spPr bwMode="auto">
          <a:xfrm>
            <a:off x="338138" y="815975"/>
            <a:ext cx="2824162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5. Outlook and Conclusions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0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5.  </a:t>
            </a:r>
            <a:r>
              <a:rPr lang="en-GB" b="1" dirty="0" smtClean="0"/>
              <a:t>Outlook and Conclusions</a:t>
            </a:r>
          </a:p>
          <a:p>
            <a:pPr marL="0" indent="0" eaLnBrk="1" hangingPunct="1">
              <a:buNone/>
            </a:pPr>
            <a:r>
              <a:rPr lang="en-GB" b="1" dirty="0" smtClean="0"/>
              <a:t>Adaption of the procedures for 550m system</a:t>
            </a:r>
          </a:p>
          <a:p>
            <a:pPr marL="342900" indent="-342900" eaLnBrk="1" hangingPunct="1"/>
            <a:r>
              <a:rPr lang="en-GB" dirty="0"/>
              <a:t>Alternative calibration approach free from tunnel </a:t>
            </a:r>
            <a:r>
              <a:rPr lang="en-GB" dirty="0" smtClean="0"/>
              <a:t>network</a:t>
            </a:r>
            <a:endParaRPr lang="en-GB" dirty="0"/>
          </a:p>
          <a:p>
            <a:pPr marL="706437" lvl="1" indent="-342900" eaLnBrk="1" hangingPunct="1"/>
            <a:r>
              <a:rPr lang="en-GB" dirty="0" smtClean="0"/>
              <a:t>Calibration plate inserted in beam parallel to camera axes, no tilt</a:t>
            </a:r>
          </a:p>
          <a:p>
            <a:pPr marL="706437" lvl="1" indent="-342900" eaLnBrk="1" hangingPunct="1"/>
            <a:r>
              <a:rPr lang="en-GB" dirty="0" smtClean="0"/>
              <a:t>Scales from calibration plate</a:t>
            </a:r>
          </a:p>
          <a:p>
            <a:pPr marL="706437" lvl="1" indent="-342900" eaLnBrk="1" hangingPunct="1"/>
            <a:r>
              <a:rPr lang="en-GB" dirty="0" smtClean="0"/>
              <a:t>No translations needed</a:t>
            </a:r>
          </a:p>
          <a:p>
            <a:pPr marL="706437" lvl="1" indent="-342900" eaLnBrk="1" hangingPunct="1"/>
            <a:r>
              <a:rPr lang="en-GB" dirty="0" smtClean="0"/>
              <a:t>Rotation </a:t>
            </a:r>
            <a:r>
              <a:rPr lang="en-GB" dirty="0"/>
              <a:t>angle + Network torsion to be determined afterwards</a:t>
            </a:r>
            <a:br>
              <a:rPr lang="en-GB" dirty="0"/>
            </a:br>
            <a:r>
              <a:rPr lang="en-GB" dirty="0"/>
              <a:t>(2 point solution, inclinometer)</a:t>
            </a:r>
          </a:p>
          <a:p>
            <a:pPr marL="342900" indent="-342900" eaLnBrk="1" hangingPunct="1"/>
            <a:endParaRPr lang="en-GB" dirty="0" smtClean="0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9701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5. Outlook and Conclusions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4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dirty="0" smtClean="0"/>
              <a:t>Conclusions</a:t>
            </a:r>
          </a:p>
          <a:p>
            <a:pPr marL="342900" indent="-342900" eaLnBrk="1" hangingPunct="1"/>
            <a:r>
              <a:rPr lang="en-GB" dirty="0" smtClean="0"/>
              <a:t>Measurement </a:t>
            </a:r>
            <a:r>
              <a:rPr lang="en-GB" dirty="0"/>
              <a:t>principles and algorithms are verified</a:t>
            </a:r>
          </a:p>
          <a:p>
            <a:pPr marL="342900" indent="-342900" eaLnBrk="1" hangingPunct="1"/>
            <a:r>
              <a:rPr lang="en-GB" dirty="0" smtClean="0"/>
              <a:t>Test results within expected range (max diff. 0.18mm)</a:t>
            </a:r>
          </a:p>
          <a:p>
            <a:pPr marL="342900" indent="-342900" eaLnBrk="1" hangingPunct="1"/>
            <a:r>
              <a:rPr lang="en-GB" dirty="0" smtClean="0"/>
              <a:t>More investigation required w.r.t. the extended model</a:t>
            </a:r>
          </a:p>
          <a:p>
            <a:pPr marL="342900" indent="-342900" eaLnBrk="1" hangingPunct="1"/>
            <a:r>
              <a:rPr lang="en-GB" dirty="0" smtClean="0"/>
              <a:t>More investigation in alternative calibration method</a:t>
            </a:r>
          </a:p>
          <a:p>
            <a:pPr marL="342900" indent="-342900" eaLnBrk="1" hangingPunct="1"/>
            <a:endParaRPr lang="en-GB" dirty="0" smtClean="0"/>
          </a:p>
          <a:p>
            <a:pPr marL="342900" indent="-342900" eaLnBrk="1" hangingPunct="1"/>
            <a:r>
              <a:rPr lang="en-GB" dirty="0" smtClean="0"/>
              <a:t>Estimated achievable accuracies: 0,1 – 0,2 mm</a:t>
            </a:r>
          </a:p>
          <a:p>
            <a:pPr marL="342900" indent="-342900" eaLnBrk="1" hangingPunct="1"/>
            <a:endParaRPr lang="en-GB" dirty="0" smtClean="0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9701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5. Outlook and Conclusions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97671" name="Text Box 7"/>
          <p:cNvSpPr txBox="1">
            <a:spLocks noChangeArrowheads="1"/>
          </p:cNvSpPr>
          <p:nvPr/>
        </p:nvSpPr>
        <p:spPr bwMode="auto">
          <a:xfrm>
            <a:off x="1800225" y="3441700"/>
            <a:ext cx="5516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2400" b="1">
                <a:solidFill>
                  <a:schemeClr val="accent1"/>
                </a:solidFill>
              </a:rPr>
              <a:t>THANK YOU FOR YOUR ATTENTION</a:t>
            </a:r>
            <a:endParaRPr lang="en-GB" sz="24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97677" name="Oval 13"/>
          <p:cNvSpPr>
            <a:spLocks noChangeArrowheads="1"/>
          </p:cNvSpPr>
          <p:nvPr/>
        </p:nvSpPr>
        <p:spPr bwMode="auto">
          <a:xfrm>
            <a:off x="7240588" y="3735388"/>
            <a:ext cx="52387" cy="5238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de-DE"/>
          </a:p>
        </p:txBody>
      </p:sp>
      <p:sp>
        <p:nvSpPr>
          <p:cNvPr id="35845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338400" y="817200"/>
            <a:ext cx="2747962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5. Outlook and Conclusions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5846" name="Rectangle 28"/>
          <p:cNvSpPr>
            <a:spLocks noChangeArrowheads="1"/>
          </p:cNvSpPr>
          <p:nvPr/>
        </p:nvSpPr>
        <p:spPr bwMode="auto">
          <a:xfrm>
            <a:off x="338137" y="815975"/>
            <a:ext cx="2833687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That’s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76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671" grpId="0"/>
      <p:bldP spid="497677" grpId="0" animBg="1"/>
      <p:bldP spid="358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9219" name="Picture 5" descr="XFEL_Nomenklatur[1]_Seite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33500"/>
            <a:ext cx="708025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838200" y="2243138"/>
            <a:ext cx="5956600" cy="1529328"/>
            <a:chOff x="838200" y="2243138"/>
            <a:chExt cx="5956600" cy="1529328"/>
          </a:xfrm>
        </p:grpSpPr>
        <p:cxnSp>
          <p:nvCxnSpPr>
            <p:cNvPr id="9220" name="Gerade Verbindung 2"/>
            <p:cNvCxnSpPr>
              <a:cxnSpLocks noChangeShapeType="1"/>
            </p:cNvCxnSpPr>
            <p:nvPr/>
          </p:nvCxnSpPr>
          <p:spPr bwMode="auto">
            <a:xfrm flipV="1">
              <a:off x="4941888" y="3503613"/>
              <a:ext cx="711200" cy="161925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21" name="Gerade Verbindung 20"/>
            <p:cNvCxnSpPr>
              <a:cxnSpLocks noChangeShapeType="1"/>
            </p:cNvCxnSpPr>
            <p:nvPr/>
          </p:nvCxnSpPr>
          <p:spPr bwMode="auto">
            <a:xfrm flipV="1">
              <a:off x="4905375" y="3341688"/>
              <a:ext cx="766763" cy="242887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22" name="Gerade Verbindung 22"/>
            <p:cNvCxnSpPr>
              <a:cxnSpLocks noChangeShapeType="1"/>
            </p:cNvCxnSpPr>
            <p:nvPr/>
          </p:nvCxnSpPr>
          <p:spPr bwMode="auto">
            <a:xfrm flipV="1">
              <a:off x="6053138" y="3341688"/>
              <a:ext cx="576262" cy="11430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23" name="Textfeld 7"/>
            <p:cNvSpPr txBox="1">
              <a:spLocks noChangeArrowheads="1"/>
            </p:cNvSpPr>
            <p:nvPr/>
          </p:nvSpPr>
          <p:spPr bwMode="auto">
            <a:xfrm rot="20852846">
              <a:off x="4894756" y="3557022"/>
              <a:ext cx="8499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 b="1" dirty="0">
                  <a:solidFill>
                    <a:srgbClr val="FF0000"/>
                  </a:solidFill>
                </a:rPr>
                <a:t>SASE1: </a:t>
              </a:r>
              <a:r>
                <a:rPr lang="de-DE" sz="800" b="1" dirty="0" smtClean="0">
                  <a:solidFill>
                    <a:srgbClr val="FF0000"/>
                  </a:solidFill>
                </a:rPr>
                <a:t>535m</a:t>
              </a:r>
              <a:endParaRPr lang="de-DE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9224" name="Textfeld 27"/>
            <p:cNvSpPr txBox="1">
              <a:spLocks noChangeArrowheads="1"/>
            </p:cNvSpPr>
            <p:nvPr/>
          </p:nvSpPr>
          <p:spPr bwMode="auto">
            <a:xfrm rot="20561941">
              <a:off x="4809825" y="3211741"/>
              <a:ext cx="8499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 b="1" dirty="0">
                  <a:solidFill>
                    <a:srgbClr val="FF0000"/>
                  </a:solidFill>
                </a:rPr>
                <a:t>SASE2: </a:t>
              </a:r>
              <a:r>
                <a:rPr lang="de-DE" sz="800" b="1" dirty="0" smtClean="0">
                  <a:solidFill>
                    <a:srgbClr val="FF0000"/>
                  </a:solidFill>
                </a:rPr>
                <a:t>555m</a:t>
              </a:r>
              <a:endParaRPr lang="de-DE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9225" name="Textfeld 29"/>
            <p:cNvSpPr txBox="1">
              <a:spLocks noChangeArrowheads="1"/>
            </p:cNvSpPr>
            <p:nvPr/>
          </p:nvSpPr>
          <p:spPr bwMode="auto">
            <a:xfrm rot="21003062">
              <a:off x="5944887" y="3372078"/>
              <a:ext cx="8499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800" b="1" dirty="0">
                  <a:solidFill>
                    <a:srgbClr val="FF0000"/>
                  </a:solidFill>
                </a:rPr>
                <a:t>SASE3: </a:t>
              </a:r>
              <a:r>
                <a:rPr lang="de-DE" sz="800" b="1" dirty="0" smtClean="0">
                  <a:solidFill>
                    <a:srgbClr val="FF0000"/>
                  </a:solidFill>
                </a:rPr>
                <a:t>443m</a:t>
              </a:r>
              <a:endParaRPr lang="de-DE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9226" name="Textfeld 10"/>
            <p:cNvSpPr txBox="1">
              <a:spLocks noChangeArrowheads="1"/>
            </p:cNvSpPr>
            <p:nvPr/>
          </p:nvSpPr>
          <p:spPr bwMode="auto">
            <a:xfrm>
              <a:off x="838200" y="2243138"/>
              <a:ext cx="20526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2000" b="1" dirty="0">
                  <a:solidFill>
                    <a:srgbClr val="FF0000"/>
                  </a:solidFill>
                </a:rPr>
                <a:t>3 SLR-Systems</a:t>
              </a:r>
            </a:p>
          </p:txBody>
        </p:sp>
      </p:grpSp>
      <p:sp>
        <p:nvSpPr>
          <p:cNvPr id="9227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9228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1. Introduction</a:t>
            </a:r>
            <a:endParaRPr lang="en-GB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284163" y="1389063"/>
            <a:ext cx="8520112" cy="4792662"/>
          </a:xfrm>
        </p:spPr>
        <p:txBody>
          <a:bodyPr/>
          <a:lstStyle/>
          <a:p>
            <a:pPr marL="381000" indent="-381000" eaLnBrk="1" hangingPunct="1"/>
            <a:r>
              <a:rPr lang="en-US" dirty="0" smtClean="0"/>
              <a:t>SLRS from </a:t>
            </a:r>
            <a:r>
              <a:rPr lang="en-US" dirty="0" err="1" smtClean="0"/>
              <a:t>undulator</a:t>
            </a:r>
            <a:r>
              <a:rPr lang="en-US" dirty="0" smtClean="0"/>
              <a:t> to the “</a:t>
            </a:r>
            <a:r>
              <a:rPr lang="en-US" dirty="0" err="1" smtClean="0"/>
              <a:t>Bremsstrahlungscollimator</a:t>
            </a:r>
            <a:r>
              <a:rPr lang="en-US" dirty="0" smtClean="0"/>
              <a:t>”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10245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1. Introduction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524000" y="1820863"/>
            <a:ext cx="6310313" cy="4466470"/>
            <a:chOff x="1524000" y="1820863"/>
            <a:chExt cx="6310313" cy="4466470"/>
          </a:xfrm>
        </p:grpSpPr>
        <p:pic>
          <p:nvPicPr>
            <p:cNvPr id="102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725" y="1820863"/>
              <a:ext cx="6224588" cy="409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247" name="Gerade Verbindung mit Pfeil 2"/>
            <p:cNvCxnSpPr>
              <a:cxnSpLocks noChangeShapeType="1"/>
            </p:cNvCxnSpPr>
            <p:nvPr/>
          </p:nvCxnSpPr>
          <p:spPr bwMode="auto">
            <a:xfrm>
              <a:off x="1762125" y="5915025"/>
              <a:ext cx="1943100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Textfeld 1"/>
            <p:cNvSpPr txBox="1"/>
            <p:nvPr/>
          </p:nvSpPr>
          <p:spPr>
            <a:xfrm>
              <a:off x="1524000" y="5948779"/>
              <a:ext cx="36215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Accuracy</a:t>
              </a:r>
              <a:r>
                <a:rPr lang="de-DE" dirty="0" smtClean="0"/>
                <a:t> </a:t>
              </a:r>
              <a:r>
                <a:rPr lang="de-DE" dirty="0" err="1"/>
                <a:t>r</a:t>
              </a:r>
              <a:r>
                <a:rPr lang="de-DE" dirty="0" err="1" smtClean="0"/>
                <a:t>equirement</a:t>
              </a:r>
              <a:r>
                <a:rPr lang="de-DE" dirty="0" smtClean="0"/>
                <a:t>: 1-2mm / 550m</a:t>
              </a:r>
              <a:endParaRPr lang="de-DE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556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84163" y="1389063"/>
            <a:ext cx="8520112" cy="4792662"/>
          </a:xfrm>
        </p:spPr>
        <p:txBody>
          <a:bodyPr/>
          <a:lstStyle/>
          <a:p>
            <a:pPr marL="0" indent="0" eaLnBrk="1" hangingPunct="1">
              <a:buFont typeface="Arial Black" pitchFamily="34" charset="0"/>
              <a:buNone/>
              <a:defRPr/>
            </a:pPr>
            <a:r>
              <a:rPr lang="en-GB" b="1" dirty="0" smtClean="0">
                <a:solidFill>
                  <a:schemeClr val="accent2"/>
                </a:solidFill>
              </a:rPr>
              <a:t>2.  </a:t>
            </a:r>
            <a:r>
              <a:rPr lang="en-GB" b="1" dirty="0" smtClean="0"/>
              <a:t>Poisson Alignment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Conceptual view (Griffith 1989)                    </a:t>
            </a:r>
            <a:r>
              <a:rPr lang="en-GB" sz="1600" dirty="0" smtClean="0"/>
              <a:t>Poisson‘s spot   Correlation result</a:t>
            </a:r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buFont typeface="Arial Black" pitchFamily="34" charset="0"/>
              <a:buNone/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r>
              <a:rPr lang="en-GB" dirty="0" smtClean="0"/>
              <a:t>Processing: pattern matching via correlation algorithms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Characteristic patterns are created artificially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Sub-pixel estimation by </a:t>
            </a:r>
            <a:r>
              <a:rPr lang="en-GB" dirty="0" err="1" smtClean="0"/>
              <a:t>paraboloid</a:t>
            </a:r>
            <a:r>
              <a:rPr lang="en-GB" dirty="0" smtClean="0"/>
              <a:t> fit on correlation maximum</a:t>
            </a:r>
          </a:p>
        </p:txBody>
      </p:sp>
      <p:pic>
        <p:nvPicPr>
          <p:cNvPr id="12292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888" y="2392363"/>
            <a:ext cx="1497012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293" name="Group 48"/>
          <p:cNvGrpSpPr>
            <a:grpSpLocks/>
          </p:cNvGrpSpPr>
          <p:nvPr/>
        </p:nvGrpSpPr>
        <p:grpSpPr bwMode="auto">
          <a:xfrm>
            <a:off x="79375" y="2414588"/>
            <a:ext cx="4618038" cy="1965325"/>
            <a:chOff x="20" y="1563"/>
            <a:chExt cx="2909" cy="1238"/>
          </a:xfrm>
        </p:grpSpPr>
        <p:pic>
          <p:nvPicPr>
            <p:cNvPr id="12297" name="Picture 3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" y="1563"/>
              <a:ext cx="2301" cy="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2298" name="Group 46"/>
            <p:cNvGrpSpPr>
              <a:grpSpLocks/>
            </p:cNvGrpSpPr>
            <p:nvPr/>
          </p:nvGrpSpPr>
          <p:grpSpPr bwMode="auto">
            <a:xfrm>
              <a:off x="418" y="1887"/>
              <a:ext cx="247" cy="549"/>
              <a:chOff x="607" y="1905"/>
              <a:chExt cx="247" cy="549"/>
            </a:xfrm>
          </p:grpSpPr>
          <p:sp>
            <p:nvSpPr>
              <p:cNvPr id="12300" name="Line 38"/>
              <p:cNvSpPr>
                <a:spLocks noChangeShapeType="1"/>
              </p:cNvSpPr>
              <p:nvPr/>
            </p:nvSpPr>
            <p:spPr bwMode="auto">
              <a:xfrm>
                <a:off x="612" y="1905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1" name="Line 39"/>
              <p:cNvSpPr>
                <a:spLocks noChangeShapeType="1"/>
              </p:cNvSpPr>
              <p:nvPr/>
            </p:nvSpPr>
            <p:spPr bwMode="auto">
              <a:xfrm>
                <a:off x="612" y="245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2" name="Line 40"/>
              <p:cNvSpPr>
                <a:spLocks noChangeShapeType="1"/>
              </p:cNvSpPr>
              <p:nvPr/>
            </p:nvSpPr>
            <p:spPr bwMode="auto">
              <a:xfrm>
                <a:off x="611" y="238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3" name="Line 41"/>
              <p:cNvSpPr>
                <a:spLocks noChangeShapeType="1"/>
              </p:cNvSpPr>
              <p:nvPr/>
            </p:nvSpPr>
            <p:spPr bwMode="auto">
              <a:xfrm>
                <a:off x="610" y="2299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4" name="Line 42"/>
              <p:cNvSpPr>
                <a:spLocks noChangeShapeType="1"/>
              </p:cNvSpPr>
              <p:nvPr/>
            </p:nvSpPr>
            <p:spPr bwMode="auto">
              <a:xfrm>
                <a:off x="609" y="2217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5" name="Line 43"/>
              <p:cNvSpPr>
                <a:spLocks noChangeShapeType="1"/>
              </p:cNvSpPr>
              <p:nvPr/>
            </p:nvSpPr>
            <p:spPr bwMode="auto">
              <a:xfrm>
                <a:off x="614" y="213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6" name="Line 44"/>
              <p:cNvSpPr>
                <a:spLocks noChangeShapeType="1"/>
              </p:cNvSpPr>
              <p:nvPr/>
            </p:nvSpPr>
            <p:spPr bwMode="auto">
              <a:xfrm>
                <a:off x="607" y="2059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07" name="Line 45"/>
              <p:cNvSpPr>
                <a:spLocks noChangeShapeType="1"/>
              </p:cNvSpPr>
              <p:nvPr/>
            </p:nvSpPr>
            <p:spPr bwMode="auto">
              <a:xfrm>
                <a:off x="613" y="197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299" name="Text Box 47"/>
            <p:cNvSpPr txBox="1">
              <a:spLocks noChangeArrowheads="1"/>
            </p:cNvSpPr>
            <p:nvPr/>
          </p:nvSpPr>
          <p:spPr bwMode="auto">
            <a:xfrm>
              <a:off x="20" y="1973"/>
              <a:ext cx="38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sz="800" b="1"/>
                <a:t>large</a:t>
              </a:r>
            </a:p>
            <a:p>
              <a:pPr algn="l"/>
              <a:r>
                <a:rPr lang="de-DE" sz="800" b="1"/>
                <a:t>diameter</a:t>
              </a:r>
            </a:p>
            <a:p>
              <a:pPr algn="l"/>
              <a:r>
                <a:rPr lang="de-DE" sz="800" b="1"/>
                <a:t>laser</a:t>
              </a:r>
            </a:p>
            <a:p>
              <a:pPr algn="l"/>
              <a:r>
                <a:rPr lang="de-DE" sz="800" b="1"/>
                <a:t>beam</a:t>
              </a:r>
              <a:endParaRPr lang="en-GB" sz="800" b="1"/>
            </a:p>
          </p:txBody>
        </p:sp>
      </p:grpSp>
      <p:pic>
        <p:nvPicPr>
          <p:cNvPr id="12294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4863" y="2390775"/>
            <a:ext cx="148748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1. Introduction</a:t>
            </a:r>
          </a:p>
        </p:txBody>
      </p:sp>
      <p:sp>
        <p:nvSpPr>
          <p:cNvPr id="12296" name="Rectangle 28"/>
          <p:cNvSpPr>
            <a:spLocks noChangeArrowheads="1"/>
          </p:cNvSpPr>
          <p:nvPr/>
        </p:nvSpPr>
        <p:spPr bwMode="auto">
          <a:xfrm>
            <a:off x="338138" y="815975"/>
            <a:ext cx="3205162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 smtClean="0">
                <a:solidFill>
                  <a:schemeClr val="bg1"/>
                </a:solidFill>
              </a:rPr>
              <a:t>2. Poisson Alignment System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4863" y="4087018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1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7618" y="4549773"/>
            <a:ext cx="5810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9" grpId="0"/>
      <p:bldP spid="122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465972" name="Rectangle 5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 Black" pitchFamily="34" charset="0"/>
              <a:buNone/>
              <a:defRPr/>
            </a:pPr>
            <a:r>
              <a:rPr lang="en-GB" b="1" dirty="0" smtClean="0"/>
              <a:t>Optics setup</a:t>
            </a:r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endParaRPr lang="en-GB" dirty="0" smtClean="0"/>
          </a:p>
          <a:p>
            <a:pPr marL="0" indent="0" eaLnBrk="1" hangingPunct="1">
              <a:buFont typeface="Arial Black" pitchFamily="34" charset="0"/>
              <a:buNone/>
              <a:defRPr/>
            </a:pPr>
            <a:endParaRPr lang="en-GB" dirty="0" smtClean="0"/>
          </a:p>
          <a:p>
            <a:pPr marL="0" indent="0" eaLnBrk="1" hangingPunct="1">
              <a:buFont typeface="Arial Black" pitchFamily="34" charset="0"/>
              <a:buNone/>
              <a:defRPr/>
            </a:pPr>
            <a:endParaRPr lang="en-GB" dirty="0" smtClean="0"/>
          </a:p>
          <a:p>
            <a:pPr marL="342900" indent="-342900" eaLnBrk="1" hangingPunct="1">
              <a:defRPr/>
            </a:pPr>
            <a:r>
              <a:rPr lang="en-GB" dirty="0" smtClean="0"/>
              <a:t>Camera: </a:t>
            </a:r>
            <a:r>
              <a:rPr lang="en-GB" dirty="0" err="1" smtClean="0"/>
              <a:t>Firewire</a:t>
            </a:r>
            <a:r>
              <a:rPr lang="en-GB" dirty="0" smtClean="0"/>
              <a:t>, 1.600x1.200 pixels, chip size: ½“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Blue laser (405 nm) for fine interference patterns and smaller spheres</a:t>
            </a:r>
          </a:p>
          <a:p>
            <a:pPr marL="342900" indent="-342900" eaLnBrk="1" hangingPunct="1">
              <a:defRPr/>
            </a:pPr>
            <a:r>
              <a:rPr lang="en-GB" dirty="0" smtClean="0"/>
              <a:t>Achromatic lens for minimal spherical aberrations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79388" y="1271588"/>
            <a:ext cx="8936037" cy="3243262"/>
            <a:chOff x="179388" y="1271588"/>
            <a:chExt cx="8936037" cy="3243262"/>
          </a:xfrm>
        </p:grpSpPr>
        <p:grpSp>
          <p:nvGrpSpPr>
            <p:cNvPr id="13316" name="Group 53"/>
            <p:cNvGrpSpPr>
              <a:grpSpLocks/>
            </p:cNvGrpSpPr>
            <p:nvPr/>
          </p:nvGrpSpPr>
          <p:grpSpPr bwMode="auto">
            <a:xfrm>
              <a:off x="179388" y="2012950"/>
              <a:ext cx="6451600" cy="1649413"/>
              <a:chOff x="113" y="1346"/>
              <a:chExt cx="4004" cy="1024"/>
            </a:xfrm>
          </p:grpSpPr>
          <p:sp>
            <p:nvSpPr>
              <p:cNvPr id="13320" name="Line 54"/>
              <p:cNvSpPr>
                <a:spLocks noChangeShapeType="1"/>
              </p:cNvSpPr>
              <p:nvPr/>
            </p:nvSpPr>
            <p:spPr bwMode="auto">
              <a:xfrm flipH="1" flipV="1">
                <a:off x="2944" y="1507"/>
                <a:ext cx="965" cy="161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1" name="Line 55"/>
              <p:cNvSpPr>
                <a:spLocks noChangeShapeType="1"/>
              </p:cNvSpPr>
              <p:nvPr/>
            </p:nvSpPr>
            <p:spPr bwMode="auto">
              <a:xfrm flipH="1">
                <a:off x="2944" y="1668"/>
                <a:ext cx="965" cy="161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2" name="AutoShape 56"/>
              <p:cNvSpPr>
                <a:spLocks noChangeArrowheads="1"/>
              </p:cNvSpPr>
              <p:nvPr/>
            </p:nvSpPr>
            <p:spPr bwMode="auto">
              <a:xfrm>
                <a:off x="2847" y="1442"/>
                <a:ext cx="97" cy="4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23" name="Line 57"/>
              <p:cNvSpPr>
                <a:spLocks noChangeShapeType="1"/>
              </p:cNvSpPr>
              <p:nvPr/>
            </p:nvSpPr>
            <p:spPr bwMode="auto">
              <a:xfrm flipH="1">
                <a:off x="1561" y="1507"/>
                <a:ext cx="128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4" name="Line 58"/>
              <p:cNvSpPr>
                <a:spLocks noChangeShapeType="1"/>
              </p:cNvSpPr>
              <p:nvPr/>
            </p:nvSpPr>
            <p:spPr bwMode="auto">
              <a:xfrm flipH="1">
                <a:off x="1561" y="1829"/>
                <a:ext cx="128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5" name="AutoShape 59"/>
              <p:cNvSpPr>
                <a:spLocks noChangeArrowheads="1"/>
              </p:cNvSpPr>
              <p:nvPr/>
            </p:nvSpPr>
            <p:spPr bwMode="auto">
              <a:xfrm>
                <a:off x="1528" y="1442"/>
                <a:ext cx="32" cy="451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26" name="Line 60"/>
              <p:cNvSpPr>
                <a:spLocks noChangeShapeType="1"/>
              </p:cNvSpPr>
              <p:nvPr/>
            </p:nvSpPr>
            <p:spPr bwMode="auto">
              <a:xfrm flipH="1">
                <a:off x="596" y="1507"/>
                <a:ext cx="932" cy="12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7" name="Line 61"/>
              <p:cNvSpPr>
                <a:spLocks noChangeShapeType="1"/>
              </p:cNvSpPr>
              <p:nvPr/>
            </p:nvSpPr>
            <p:spPr bwMode="auto">
              <a:xfrm flipH="1" flipV="1">
                <a:off x="596" y="1700"/>
                <a:ext cx="932" cy="129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28" name="AutoShape 62"/>
              <p:cNvSpPr>
                <a:spLocks noChangeArrowheads="1"/>
              </p:cNvSpPr>
              <p:nvPr/>
            </p:nvSpPr>
            <p:spPr bwMode="auto">
              <a:xfrm>
                <a:off x="564" y="1603"/>
                <a:ext cx="32" cy="12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29" name="Line 63"/>
              <p:cNvSpPr>
                <a:spLocks noChangeShapeType="1"/>
              </p:cNvSpPr>
              <p:nvPr/>
            </p:nvSpPr>
            <p:spPr bwMode="auto">
              <a:xfrm flipH="1">
                <a:off x="467" y="1636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30" name="Line 64"/>
              <p:cNvSpPr>
                <a:spLocks noChangeShapeType="1"/>
              </p:cNvSpPr>
              <p:nvPr/>
            </p:nvSpPr>
            <p:spPr bwMode="auto">
              <a:xfrm flipH="1">
                <a:off x="467" y="170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31" name="Rectangle 65"/>
              <p:cNvSpPr>
                <a:spLocks noChangeArrowheads="1"/>
              </p:cNvSpPr>
              <p:nvPr/>
            </p:nvSpPr>
            <p:spPr bwMode="auto">
              <a:xfrm>
                <a:off x="178" y="1571"/>
                <a:ext cx="257" cy="1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32" name="Rectangle 66"/>
              <p:cNvSpPr>
                <a:spLocks noChangeArrowheads="1"/>
              </p:cNvSpPr>
              <p:nvPr/>
            </p:nvSpPr>
            <p:spPr bwMode="auto">
              <a:xfrm>
                <a:off x="435" y="1603"/>
                <a:ext cx="32" cy="12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33" name="Line 67"/>
              <p:cNvSpPr>
                <a:spLocks noChangeShapeType="1"/>
              </p:cNvSpPr>
              <p:nvPr/>
            </p:nvSpPr>
            <p:spPr bwMode="auto">
              <a:xfrm>
                <a:off x="2332" y="1346"/>
                <a:ext cx="0" cy="2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34" name="Oval 68"/>
              <p:cNvSpPr>
                <a:spLocks noChangeArrowheads="1"/>
              </p:cNvSpPr>
              <p:nvPr/>
            </p:nvSpPr>
            <p:spPr bwMode="auto">
              <a:xfrm>
                <a:off x="2300" y="1571"/>
                <a:ext cx="64" cy="6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35" name="Line 69"/>
              <p:cNvSpPr>
                <a:spLocks noChangeShapeType="1"/>
              </p:cNvSpPr>
              <p:nvPr/>
            </p:nvSpPr>
            <p:spPr bwMode="auto">
              <a:xfrm>
                <a:off x="2010" y="1796"/>
                <a:ext cx="0" cy="2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36" name="Oval 70"/>
              <p:cNvSpPr>
                <a:spLocks noChangeArrowheads="1"/>
              </p:cNvSpPr>
              <p:nvPr/>
            </p:nvSpPr>
            <p:spPr bwMode="auto">
              <a:xfrm>
                <a:off x="1979" y="1732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37" name="Text Box 71"/>
              <p:cNvSpPr txBox="1">
                <a:spLocks noChangeArrowheads="1"/>
              </p:cNvSpPr>
              <p:nvPr/>
            </p:nvSpPr>
            <p:spPr bwMode="auto">
              <a:xfrm>
                <a:off x="2397" y="2086"/>
                <a:ext cx="620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/>
                  <a:t>Achromatic lens</a:t>
                </a:r>
                <a:endParaRPr lang="en-GB" sz="1200"/>
              </a:p>
            </p:txBody>
          </p:sp>
          <p:sp>
            <p:nvSpPr>
              <p:cNvPr id="13338" name="Text Box 72"/>
              <p:cNvSpPr txBox="1">
                <a:spLocks noChangeArrowheads="1"/>
              </p:cNvSpPr>
              <p:nvPr/>
            </p:nvSpPr>
            <p:spPr bwMode="auto">
              <a:xfrm>
                <a:off x="1848" y="2086"/>
                <a:ext cx="46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/>
                  <a:t>Targets</a:t>
                </a:r>
                <a:endParaRPr lang="en-GB" sz="1200"/>
              </a:p>
            </p:txBody>
          </p:sp>
          <p:sp>
            <p:nvSpPr>
              <p:cNvPr id="13339" name="Text Box 73"/>
              <p:cNvSpPr txBox="1">
                <a:spLocks noChangeArrowheads="1"/>
              </p:cNvSpPr>
              <p:nvPr/>
            </p:nvSpPr>
            <p:spPr bwMode="auto">
              <a:xfrm>
                <a:off x="665" y="2086"/>
                <a:ext cx="86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/>
                  <a:t>Plan-convex lens</a:t>
                </a:r>
                <a:endParaRPr lang="en-GB" sz="1200"/>
              </a:p>
            </p:txBody>
          </p:sp>
          <p:sp>
            <p:nvSpPr>
              <p:cNvPr id="13340" name="Text Box 74"/>
              <p:cNvSpPr txBox="1">
                <a:spLocks noChangeArrowheads="1"/>
              </p:cNvSpPr>
              <p:nvPr/>
            </p:nvSpPr>
            <p:spPr bwMode="auto">
              <a:xfrm>
                <a:off x="113" y="2086"/>
                <a:ext cx="547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/>
                  <a:t>CCD Camera</a:t>
                </a:r>
                <a:endParaRPr lang="en-GB" sz="1200"/>
              </a:p>
            </p:txBody>
          </p:sp>
          <p:sp>
            <p:nvSpPr>
              <p:cNvPr id="13341" name="Line 75"/>
              <p:cNvSpPr>
                <a:spLocks noChangeShapeType="1"/>
              </p:cNvSpPr>
              <p:nvPr/>
            </p:nvSpPr>
            <p:spPr bwMode="auto">
              <a:xfrm flipV="1">
                <a:off x="338" y="1861"/>
                <a:ext cx="0" cy="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2" name="Line 76"/>
              <p:cNvSpPr>
                <a:spLocks noChangeShapeType="1"/>
              </p:cNvSpPr>
              <p:nvPr/>
            </p:nvSpPr>
            <p:spPr bwMode="auto">
              <a:xfrm flipV="1">
                <a:off x="1142" y="1861"/>
                <a:ext cx="354" cy="1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3" name="Line 77"/>
              <p:cNvSpPr>
                <a:spLocks noChangeShapeType="1"/>
              </p:cNvSpPr>
              <p:nvPr/>
            </p:nvSpPr>
            <p:spPr bwMode="auto">
              <a:xfrm flipH="1" flipV="1">
                <a:off x="628" y="1764"/>
                <a:ext cx="385" cy="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4" name="Line 78"/>
              <p:cNvSpPr>
                <a:spLocks noChangeShapeType="1"/>
              </p:cNvSpPr>
              <p:nvPr/>
            </p:nvSpPr>
            <p:spPr bwMode="auto">
              <a:xfrm flipV="1">
                <a:off x="2080" y="1691"/>
                <a:ext cx="22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5" name="Line 79"/>
              <p:cNvSpPr>
                <a:spLocks noChangeShapeType="1"/>
              </p:cNvSpPr>
              <p:nvPr/>
            </p:nvSpPr>
            <p:spPr bwMode="auto">
              <a:xfrm flipV="1">
                <a:off x="2067" y="1861"/>
                <a:ext cx="8" cy="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6" name="Line 80"/>
              <p:cNvSpPr>
                <a:spLocks noChangeShapeType="1"/>
              </p:cNvSpPr>
              <p:nvPr/>
            </p:nvSpPr>
            <p:spPr bwMode="auto">
              <a:xfrm flipV="1">
                <a:off x="2686" y="1957"/>
                <a:ext cx="153" cy="1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7" name="Oval 81"/>
              <p:cNvSpPr>
                <a:spLocks noChangeArrowheads="1"/>
              </p:cNvSpPr>
              <p:nvPr/>
            </p:nvSpPr>
            <p:spPr bwMode="auto">
              <a:xfrm>
                <a:off x="3875" y="1635"/>
                <a:ext cx="64" cy="65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48" name="Line 82"/>
              <p:cNvSpPr>
                <a:spLocks noChangeShapeType="1"/>
              </p:cNvSpPr>
              <p:nvPr/>
            </p:nvSpPr>
            <p:spPr bwMode="auto">
              <a:xfrm flipV="1">
                <a:off x="3908" y="1571"/>
                <a:ext cx="0" cy="193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49" name="Line 83"/>
              <p:cNvSpPr>
                <a:spLocks noChangeShapeType="1"/>
              </p:cNvSpPr>
              <p:nvPr/>
            </p:nvSpPr>
            <p:spPr bwMode="auto">
              <a:xfrm flipH="1" flipV="1">
                <a:off x="3811" y="1668"/>
                <a:ext cx="193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0" name="Line 84"/>
              <p:cNvSpPr>
                <a:spLocks noChangeShapeType="1"/>
              </p:cNvSpPr>
              <p:nvPr/>
            </p:nvSpPr>
            <p:spPr bwMode="auto">
              <a:xfrm rot="2700000" flipV="1">
                <a:off x="3908" y="1603"/>
                <a:ext cx="0" cy="129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1" name="Line 85"/>
              <p:cNvSpPr>
                <a:spLocks noChangeShapeType="1"/>
              </p:cNvSpPr>
              <p:nvPr/>
            </p:nvSpPr>
            <p:spPr bwMode="auto">
              <a:xfrm rot="2700000" flipH="1" flipV="1">
                <a:off x="3844" y="1668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2" name="Text Box 86"/>
              <p:cNvSpPr txBox="1">
                <a:spLocks noChangeArrowheads="1"/>
              </p:cNvSpPr>
              <p:nvPr/>
            </p:nvSpPr>
            <p:spPr bwMode="auto">
              <a:xfrm>
                <a:off x="3417" y="2086"/>
                <a:ext cx="700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/>
                  <a:t>Laser Point Source</a:t>
                </a:r>
                <a:endParaRPr lang="en-GB" sz="1200"/>
              </a:p>
            </p:txBody>
          </p:sp>
          <p:sp>
            <p:nvSpPr>
              <p:cNvPr id="13353" name="Line 87"/>
              <p:cNvSpPr>
                <a:spLocks noChangeShapeType="1"/>
              </p:cNvSpPr>
              <p:nvPr/>
            </p:nvSpPr>
            <p:spPr bwMode="auto">
              <a:xfrm flipV="1">
                <a:off x="3683" y="1764"/>
                <a:ext cx="193" cy="3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54" name="Rectangle 88"/>
              <p:cNvSpPr>
                <a:spLocks noChangeArrowheads="1"/>
              </p:cNvSpPr>
              <p:nvPr/>
            </p:nvSpPr>
            <p:spPr bwMode="auto">
              <a:xfrm>
                <a:off x="3683" y="1563"/>
                <a:ext cx="32" cy="6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55" name="Rectangle 89"/>
              <p:cNvSpPr>
                <a:spLocks noChangeArrowheads="1"/>
              </p:cNvSpPr>
              <p:nvPr/>
            </p:nvSpPr>
            <p:spPr bwMode="auto">
              <a:xfrm>
                <a:off x="3683" y="1708"/>
                <a:ext cx="32" cy="6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de-DE"/>
              </a:p>
            </p:txBody>
          </p:sp>
          <p:sp>
            <p:nvSpPr>
              <p:cNvPr id="13356" name="Text Box 90"/>
              <p:cNvSpPr txBox="1">
                <a:spLocks noChangeArrowheads="1"/>
              </p:cNvSpPr>
              <p:nvPr/>
            </p:nvSpPr>
            <p:spPr bwMode="auto">
              <a:xfrm>
                <a:off x="2935" y="2086"/>
                <a:ext cx="516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ctr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de-DE" sz="1200"/>
                  <a:t>Aperture</a:t>
                </a:r>
                <a:endParaRPr lang="en-GB" sz="1200"/>
              </a:p>
            </p:txBody>
          </p:sp>
          <p:sp>
            <p:nvSpPr>
              <p:cNvPr id="13357" name="Line 91"/>
              <p:cNvSpPr>
                <a:spLocks noChangeShapeType="1"/>
              </p:cNvSpPr>
              <p:nvPr/>
            </p:nvSpPr>
            <p:spPr bwMode="auto">
              <a:xfrm flipV="1">
                <a:off x="3168" y="1796"/>
                <a:ext cx="515" cy="2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13317" name="Picture 9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50" y="1271588"/>
              <a:ext cx="2428875" cy="324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18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13319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897063"/>
            <a:ext cx="5419725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34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84163" y="1389063"/>
            <a:ext cx="8520112" cy="4792662"/>
          </a:xfrm>
        </p:spPr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smtClean="0"/>
              <a:t>SLRS Prototype Evolution</a:t>
            </a:r>
          </a:p>
        </p:txBody>
      </p:sp>
      <p:sp>
        <p:nvSpPr>
          <p:cNvPr id="14341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14342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  <p:pic>
        <p:nvPicPr>
          <p:cNvPr id="14343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1238" y="1828800"/>
            <a:ext cx="363855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9438"/>
            <a:ext cx="228123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1998663" y="4106863"/>
          <a:ext cx="4348162" cy="2206625"/>
        </p:xfrm>
        <a:graphic>
          <a:graphicData uri="http://schemas.openxmlformats.org/presentationml/2006/ole">
            <p:oleObj spid="_x0000_s14410" name="Bitmap Image" r:id="rId7" imgW="9097645" imgH="461904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STRAIGHT LINE REFERENCE SYSTEM</a:t>
            </a:r>
            <a:r>
              <a:rPr lang="de-DE" smtClean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en-GB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84163" y="1389063"/>
            <a:ext cx="8520112" cy="4792662"/>
          </a:xfrm>
        </p:spPr>
        <p:txBody>
          <a:bodyPr/>
          <a:lstStyle/>
          <a:p>
            <a:pPr marL="342900" indent="-342900" eaLnBrk="1" hangingPunct="1">
              <a:buFont typeface="Arial Black" pitchFamily="34" charset="0"/>
              <a:buNone/>
            </a:pPr>
            <a:r>
              <a:rPr lang="en-GB" b="1" smtClean="0"/>
              <a:t>SLRS Prototype</a:t>
            </a:r>
          </a:p>
          <a:p>
            <a:pPr marL="342900" indent="-342900" eaLnBrk="1" hangingPunct="1"/>
            <a:r>
              <a:rPr lang="en-GB" smtClean="0"/>
              <a:t>Since 01/2010: New SLRS Prototype </a:t>
            </a:r>
          </a:p>
          <a:p>
            <a:pPr marL="342900" indent="-342900" eaLnBrk="1" hangingPunct="1"/>
            <a:r>
              <a:rPr lang="en-GB" smtClean="0"/>
              <a:t>Length: 48 m, Pipe diameter: 160 mm</a:t>
            </a:r>
          </a:p>
          <a:p>
            <a:pPr marL="342900" indent="-342900" eaLnBrk="1" hangingPunct="1"/>
            <a:r>
              <a:rPr lang="en-GB" smtClean="0"/>
              <a:t>Vacuum System designed for HV, operating pressure: 0.1 mbar</a:t>
            </a:r>
          </a:p>
          <a:p>
            <a:pPr marL="342900" indent="-342900" eaLnBrk="1" hangingPunct="1"/>
            <a:r>
              <a:rPr lang="en-GB" smtClean="0"/>
              <a:t>4 Measurement places</a:t>
            </a:r>
          </a:p>
        </p:txBody>
      </p:sp>
      <p:pic>
        <p:nvPicPr>
          <p:cNvPr id="1536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886200"/>
            <a:ext cx="4440237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3886200"/>
            <a:ext cx="4638675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AutoShape 4"/>
          <p:cNvSpPr>
            <a:spLocks noChangeArrowheads="1"/>
          </p:cNvSpPr>
          <p:nvPr/>
        </p:nvSpPr>
        <p:spPr bwMode="auto">
          <a:xfrm flipH="1">
            <a:off x="109538" y="787400"/>
            <a:ext cx="9034462" cy="384175"/>
          </a:xfrm>
          <a:prstGeom prst="homePlate">
            <a:avLst>
              <a:gd name="adj" fmla="val 6042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b="1">
              <a:solidFill>
                <a:schemeClr val="bg1"/>
              </a:solidFill>
            </a:endParaRPr>
          </a:p>
        </p:txBody>
      </p:sp>
      <p:sp>
        <p:nvSpPr>
          <p:cNvPr id="15367" name="Rectangle 28"/>
          <p:cNvSpPr>
            <a:spLocks noChangeArrowheads="1"/>
          </p:cNvSpPr>
          <p:nvPr/>
        </p:nvSpPr>
        <p:spPr bwMode="auto">
          <a:xfrm>
            <a:off x="338138" y="815975"/>
            <a:ext cx="1743075" cy="3238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anchor="ctr"/>
          <a:lstStyle/>
          <a:p>
            <a:pPr eaLnBrk="0" hangingPunct="0"/>
            <a:r>
              <a:rPr lang="en-GB" b="1" dirty="0">
                <a:solidFill>
                  <a:schemeClr val="bg1"/>
                </a:solidFill>
              </a:rPr>
              <a:t>2. Poisson Alignment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1595</Words>
  <Application>Microsoft Office PowerPoint</Application>
  <PresentationFormat>Bildschirmpräsentation (4:3)</PresentationFormat>
  <Paragraphs>508</Paragraphs>
  <Slides>35</Slides>
  <Notes>35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35</vt:i4>
      </vt:variant>
    </vt:vector>
  </HeadingPairs>
  <TitlesOfParts>
    <vt:vector size="38" baseType="lpstr">
      <vt:lpstr>2_DESY_Vortrag_3-1</vt:lpstr>
      <vt:lpstr>Bitmap Image</vt:lpstr>
      <vt:lpstr>Equation</vt:lpstr>
      <vt:lpstr>STRAIGHT LINE 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  <vt:lpstr>STRAIGHT LINE REFERENCE SYSTEM.</vt:lpstr>
    </vt:vector>
  </TitlesOfParts>
  <Company>DESY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Meester</cp:lastModifiedBy>
  <cp:revision>606</cp:revision>
  <dcterms:created xsi:type="dcterms:W3CDTF">2008-04-14T12:45:38Z</dcterms:created>
  <dcterms:modified xsi:type="dcterms:W3CDTF">2012-09-13T11:58:17Z</dcterms:modified>
</cp:coreProperties>
</file>