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2"/>
  </p:notesMasterIdLst>
  <p:sldIdLst>
    <p:sldId id="262" r:id="rId2"/>
    <p:sldId id="256" r:id="rId3"/>
    <p:sldId id="273" r:id="rId4"/>
    <p:sldId id="277" r:id="rId5"/>
    <p:sldId id="278" r:id="rId6"/>
    <p:sldId id="263" r:id="rId7"/>
    <p:sldId id="257" r:id="rId8"/>
    <p:sldId id="264" r:id="rId9"/>
    <p:sldId id="271" r:id="rId10"/>
    <p:sldId id="295" r:id="rId11"/>
    <p:sldId id="266" r:id="rId12"/>
    <p:sldId id="279" r:id="rId13"/>
    <p:sldId id="293" r:id="rId14"/>
    <p:sldId id="281" r:id="rId15"/>
    <p:sldId id="284" r:id="rId16"/>
    <p:sldId id="283" r:id="rId17"/>
    <p:sldId id="285" r:id="rId18"/>
    <p:sldId id="288" r:id="rId19"/>
    <p:sldId id="270" r:id="rId20"/>
    <p:sldId id="286" r:id="rId21"/>
    <p:sldId id="258" r:id="rId22"/>
    <p:sldId id="259" r:id="rId23"/>
    <p:sldId id="261" r:id="rId24"/>
    <p:sldId id="289" r:id="rId25"/>
    <p:sldId id="260" r:id="rId26"/>
    <p:sldId id="275" r:id="rId27"/>
    <p:sldId id="276" r:id="rId28"/>
    <p:sldId id="296" r:id="rId29"/>
    <p:sldId id="287" r:id="rId30"/>
    <p:sldId id="297" r:id="rId31"/>
    <p:sldId id="298" r:id="rId32"/>
    <p:sldId id="290" r:id="rId33"/>
    <p:sldId id="291" r:id="rId34"/>
    <p:sldId id="272" r:id="rId35"/>
    <p:sldId id="274" r:id="rId36"/>
    <p:sldId id="299" r:id="rId37"/>
    <p:sldId id="267" r:id="rId38"/>
    <p:sldId id="280" r:id="rId39"/>
    <p:sldId id="292" r:id="rId40"/>
    <p:sldId id="300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50" autoAdjust="0"/>
    <p:restoredTop sz="95360" autoAdjust="0"/>
  </p:normalViewPr>
  <p:slideViewPr>
    <p:cSldViewPr snapToGrid="0">
      <p:cViewPr varScale="1">
        <p:scale>
          <a:sx n="104" d="100"/>
          <a:sy n="104" d="100"/>
        </p:scale>
        <p:origin x="-57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3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C7546E-AB83-4D12-AC92-A1E84060E389}" type="datetimeFigureOut">
              <a:rPr lang="en-US" smtClean="0"/>
              <a:t>9/6/2012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63EAD-8BC0-41D4-B992-AD1907FE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482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11,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IWAA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0682F-D10F-4D30-AD54-581EFB29B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377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11,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IWAA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0682F-D10F-4D30-AD54-581EFB29B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809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11,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IWAA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0682F-D10F-4D30-AD54-581EFB29B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919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11,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IWAA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0682F-D10F-4D30-AD54-581EFB29B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194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11,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IWAA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0682F-D10F-4D30-AD54-581EFB29B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035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11,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IWAA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0682F-D10F-4D30-AD54-581EFB29B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30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11, 2012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IWAA 2012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0682F-D10F-4D30-AD54-581EFB29B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506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11,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IWAA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0682F-D10F-4D30-AD54-581EFB29B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236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11, 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IWAA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0682F-D10F-4D30-AD54-581EFB29B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280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11,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IWAA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0682F-D10F-4D30-AD54-581EFB29B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016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11,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IWAA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0682F-D10F-4D30-AD54-581EFB29B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60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Sept 11,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IWAA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90682F-D10F-4D30-AD54-581EFB29B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481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205.1777" TargetMode="External"/><Relationship Id="rId2" Type="http://schemas.openxmlformats.org/officeDocument/2006/relationships/hyperlink" Target="http://dx.doi.org/10.1088/1748-0221/7/01/P01004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dbweb3.fnal.gov:8443/ilc/ILCGroundApp.py/index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76564" y="744971"/>
            <a:ext cx="7772400" cy="1470025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Hydrostatic Level Systems </a:t>
            </a:r>
            <a:b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at Fermilab and SURF</a:t>
            </a:r>
            <a:endParaRPr lang="en-US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149927" y="2925618"/>
            <a:ext cx="6400800" cy="3161145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J Volk, V </a:t>
            </a:r>
            <a:r>
              <a:rPr lang="en-US" sz="28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Shiltsev</a:t>
            </a:r>
            <a:r>
              <a:rPr lang="en-US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Fermilab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Chupyra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M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Kondaurov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S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Singatulin</a:t>
            </a:r>
            <a:endParaRPr 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Budker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Institute of Nuclear Physics</a:t>
            </a:r>
          </a:p>
          <a:p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Fratta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A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Meulemans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C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Potier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H Wang</a:t>
            </a:r>
          </a:p>
          <a:p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University of Wisconsin Madison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35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83" y="2047339"/>
            <a:ext cx="4041775" cy="301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333" y="3226176"/>
            <a:ext cx="4035425" cy="301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Road Header used to excavate the No</a:t>
            </a:r>
            <a:r>
              <a:rPr lang="el-GR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ν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 near detector hall extension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190" y="1813243"/>
            <a:ext cx="277971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11,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IWAA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0682F-D10F-4D30-AD54-581EFB29B4A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32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LaFarge</a:t>
            </a:r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Mine</a:t>
            </a:r>
            <a:endParaRPr lang="en-US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11,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IWAA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0682F-D10F-4D30-AD54-581EFB29B4A8}" type="slidenum">
              <a:rPr lang="en-US" smtClean="0"/>
              <a:t>11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313" y="2019300"/>
            <a:ext cx="5413375" cy="282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185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Level 1 of </a:t>
            </a:r>
            <a:r>
              <a:rPr lang="en-US" sz="4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LaFarge</a:t>
            </a:r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Mine</a:t>
            </a:r>
            <a:endParaRPr lang="en-US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11,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IWAA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0682F-D10F-4D30-AD54-581EFB29B4A8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08652" y="301609"/>
            <a:ext cx="4640731" cy="68718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10327" y="4821382"/>
            <a:ext cx="3930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34 hectares mined out Level 1 </a:t>
            </a:r>
          </a:p>
          <a:p>
            <a:r>
              <a:rPr lang="en-US" dirty="0" smtClean="0"/>
              <a:t>Drifts 20 meters wide by 20 meters high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6830291" y="3029527"/>
            <a:ext cx="138546" cy="9051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105891" y="3482109"/>
            <a:ext cx="1219200" cy="960582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6200000">
            <a:off x="6308436" y="3579091"/>
            <a:ext cx="138546" cy="9051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09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Difference in two sensors 120 meters apart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11,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IWAA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0682F-D10F-4D30-AD54-581EFB29B4A8}" type="slidenum">
              <a:rPr lang="en-US" smtClean="0"/>
              <a:t>13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63" y="1905434"/>
            <a:ext cx="8118764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2438400" y="2909455"/>
            <a:ext cx="184727" cy="17364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043382" y="3061855"/>
            <a:ext cx="184727" cy="17364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643745" y="2673928"/>
            <a:ext cx="184727" cy="17364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225637" y="2803237"/>
            <a:ext cx="184727" cy="17364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430982" y="3061855"/>
            <a:ext cx="184727" cy="17364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999019" y="3228110"/>
            <a:ext cx="184727" cy="17364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631710" y="3228110"/>
            <a:ext cx="184727" cy="17364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488959" y="2655578"/>
            <a:ext cx="1034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weekend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53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Difference in two sensors 120 meters apart June 2008 to Jan 2009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70" y="1683548"/>
            <a:ext cx="5988116" cy="4580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58768" y="2578608"/>
            <a:ext cx="2172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Conveyor breakdown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4434228" y="3090672"/>
            <a:ext cx="348084" cy="7772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11, 2012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IWAA 2012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0682F-D10F-4D30-AD54-581EFB29B4A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6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Difference in two sensors 120 meters apart June 2008 to Jan 2009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752" y="1682496"/>
            <a:ext cx="5988116" cy="4580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11,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IWAA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0682F-D10F-4D30-AD54-581EFB29B4A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35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Difference in two sensors 120 meters apart June 2008 to Jan 2009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752" y="1682496"/>
            <a:ext cx="5988116" cy="4580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86400" y="3953164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Nov 2008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5486400" y="4322496"/>
            <a:ext cx="267855" cy="45270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11,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IWAA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0682F-D10F-4D30-AD54-581EFB29B4A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10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LaFarge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East West Array</a:t>
            </a:r>
            <a:b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Jan 2011 to Aug 2012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11,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IWAA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0682F-D10F-4D30-AD54-581EFB29B4A8}" type="slidenum">
              <a:rPr lang="en-US" smtClean="0"/>
              <a:t>17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945" y="1906428"/>
            <a:ext cx="5974773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07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Tohoku Earth quake March 2011</a:t>
            </a:r>
            <a:endParaRPr lang="en-US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11,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IWAA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0682F-D10F-4D30-AD54-581EFB29B4A8}" type="slidenum">
              <a:rPr lang="en-US" smtClean="0"/>
              <a:t>18</a:t>
            </a:fld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44" y="1832697"/>
            <a:ext cx="7952509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76386" y="2475345"/>
            <a:ext cx="1264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Mine blasts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59564" y="4673538"/>
            <a:ext cx="1361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Earth Quake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5720770" y="3906982"/>
            <a:ext cx="347521" cy="62807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795981" y="2770909"/>
            <a:ext cx="173183" cy="26317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969164" y="2770909"/>
            <a:ext cx="350981" cy="53570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5982670" y="3401568"/>
            <a:ext cx="926869" cy="6457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33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Sanford Underground Research Facility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11,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IWAA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0682F-D10F-4D30-AD54-581EFB29B4A8}" type="slidenum">
              <a:rPr lang="en-US" smtClean="0"/>
              <a:t>19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481" y="1524000"/>
            <a:ext cx="6750627" cy="458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3886200" y="3505200"/>
            <a:ext cx="381000" cy="31115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563112" y="4206730"/>
            <a:ext cx="381000" cy="31115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447800" y="4362305"/>
            <a:ext cx="6400800" cy="44161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524000" y="3892550"/>
            <a:ext cx="5867400" cy="44160"/>
          </a:xfrm>
          <a:prstGeom prst="line">
            <a:avLst/>
          </a:prstGeom>
          <a:ln w="381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0444" y="3613544"/>
            <a:ext cx="1203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Max water level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374648" y="4738360"/>
            <a:ext cx="151355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Current level </a:t>
            </a:r>
          </a:p>
          <a:p>
            <a:r>
              <a:rPr lang="en-US" dirty="0" smtClean="0"/>
              <a:t>Holding 600 </a:t>
            </a:r>
            <a:r>
              <a:rPr lang="en-US" dirty="0" err="1" smtClean="0"/>
              <a:t>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82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3" grpId="0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Systems</a:t>
            </a:r>
            <a:endParaRPr lang="en-US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6663581"/>
              </p:ext>
            </p:extLst>
          </p:nvPr>
        </p:nvGraphicFramePr>
        <p:xfrm>
          <a:off x="932874" y="1415473"/>
          <a:ext cx="7333670" cy="33070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6734"/>
                <a:gridCol w="1466734"/>
                <a:gridCol w="1466734"/>
                <a:gridCol w="1466734"/>
                <a:gridCol w="1466734"/>
              </a:tblGrid>
              <a:tr h="350518">
                <a:tc>
                  <a:txBody>
                    <a:bodyPr/>
                    <a:lstStyle/>
                    <a:p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Location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Sensor type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Number of sensors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Separation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89765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MINOS-2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MINOS hall Fermilab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SAS-E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 m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0518"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LaFarge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North Aurora Ill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SAS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30 m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89765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Array C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SURF Lead</a:t>
                      </a:r>
                      <a:r>
                        <a:rPr lang="en-US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South Dakota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SAS-E</a:t>
                      </a:r>
                    </a:p>
                    <a:p>
                      <a:pPr algn="ctr"/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30 m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0518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NML 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NML Fermilab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SAS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Varies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0518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MP7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MP7 Fermilab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ULSE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 m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0518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Stability test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MP8 Fermilab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SAS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0518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MT ULSE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MP8</a:t>
                      </a:r>
                      <a:r>
                        <a:rPr lang="en-US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Fermilab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ULSE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m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11, 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IWAA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0682F-D10F-4D30-AD54-581EFB29B4A8}" type="slidenum">
              <a:rPr lang="en-US" smtClean="0"/>
              <a:t>2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416" y="4810089"/>
            <a:ext cx="1165610" cy="1748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656" y="4919817"/>
            <a:ext cx="2082512" cy="1388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471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Surface view of SURF</a:t>
            </a:r>
            <a:endParaRPr lang="en-US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11,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IWAA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0682F-D10F-4D30-AD54-581EFB29B4A8}" type="slidenum">
              <a:rPr lang="en-US" smtClean="0"/>
              <a:t>20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49" y="1315343"/>
            <a:ext cx="7286625" cy="4761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4910138" y="5357813"/>
            <a:ext cx="252412" cy="2333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505575" y="3790951"/>
            <a:ext cx="252412" cy="2333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 rot="10800000">
            <a:off x="1268727" y="1499616"/>
            <a:ext cx="266701" cy="438150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268726" y="2095119"/>
            <a:ext cx="490840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/>
              <a:t>North</a:t>
            </a:r>
            <a:endParaRPr lang="en-US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5243513" y="5474494"/>
            <a:ext cx="82105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Ross shaft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47457" y="4083844"/>
            <a:ext cx="85856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Yates shaft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 rot="19456347">
            <a:off x="3288158" y="1378703"/>
            <a:ext cx="1313081" cy="3893618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2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4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Array C layout</a:t>
            </a:r>
            <a:endParaRPr lang="en-US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11,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IWAA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0682F-D10F-4D30-AD54-581EFB29B4A8}" type="slidenum">
              <a:rPr lang="en-US" smtClean="0"/>
              <a:t>21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18" y="1143000"/>
            <a:ext cx="7416800" cy="5188527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7047345" y="4821382"/>
            <a:ext cx="600364" cy="4987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872867" y="5804888"/>
            <a:ext cx="1828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734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HLS at 2000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ft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level on rock bolt shelf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89" y="1798782"/>
            <a:ext cx="5661891" cy="4246418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983345" y="5449455"/>
            <a:ext cx="757382" cy="7204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328751" y="5477164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Rock bolt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3315854" y="3495964"/>
            <a:ext cx="757382" cy="720436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328751" y="3671516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Sensor</a:t>
            </a:r>
            <a:endParaRPr lang="en-US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53872" y="2881745"/>
            <a:ext cx="1086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Air line </a:t>
            </a:r>
            <a:endParaRPr lang="en-US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28751" y="4590410"/>
            <a:ext cx="1156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Water line</a:t>
            </a:r>
            <a:endParaRPr lang="en-US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Arrow Connector 10"/>
          <p:cNvCxnSpPr>
            <a:stCxn id="8" idx="1"/>
          </p:cNvCxnSpPr>
          <p:nvPr/>
        </p:nvCxnSpPr>
        <p:spPr>
          <a:xfrm flipH="1">
            <a:off x="5440218" y="3066411"/>
            <a:ext cx="1813654" cy="31409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4073236" y="3870006"/>
            <a:ext cx="3255515" cy="51985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4886036" y="4788900"/>
            <a:ext cx="2511989" cy="170842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5" idx="1"/>
          </p:cNvCxnSpPr>
          <p:nvPr/>
        </p:nvCxnSpPr>
        <p:spPr>
          <a:xfrm flipH="1">
            <a:off x="3835057" y="5661830"/>
            <a:ext cx="3493694" cy="14784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11, 2012</a:t>
            </a:r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IWAA 2012</a:t>
            </a:r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0682F-D10F-4D30-AD54-581EFB29B4A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465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Difference in two sensors </a:t>
            </a:r>
            <a:b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2000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ft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level SURF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45" y="1524000"/>
            <a:ext cx="7361382" cy="4489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11,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IWAA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0682F-D10F-4D30-AD54-581EFB29B4A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10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Tohoku 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Earth quake March 2011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11,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IWAA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0682F-D10F-4D30-AD54-581EFB29B4A8}" type="slidenum">
              <a:rPr lang="en-US" smtClean="0"/>
              <a:t>24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36" y="1629497"/>
            <a:ext cx="75184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5897880" y="2852928"/>
            <a:ext cx="1005840" cy="11887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031888" y="4361688"/>
            <a:ext cx="1301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Earth quake</a:t>
            </a:r>
            <a:endParaRPr lang="en-US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5477256" y="3849624"/>
            <a:ext cx="493776" cy="59436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146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626" y="264699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Difference in two sensors 60 meters apart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SURF 2000 foot level </a:t>
            </a:r>
            <a:endParaRPr lang="en-US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91" y="1536411"/>
            <a:ext cx="7509164" cy="4742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11,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IWAA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0682F-D10F-4D30-AD54-581EFB29B4A8}" type="slidenum">
              <a:rPr lang="en-US" smtClean="0"/>
              <a:t>25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038600" y="3657600"/>
            <a:ext cx="609600" cy="685800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90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4850 </a:t>
            </a:r>
            <a:r>
              <a:rPr lang="en-US" sz="4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ft</a:t>
            </a:r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level SURF installation</a:t>
            </a:r>
            <a:endParaRPr lang="en-US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11,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IWAA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0682F-D10F-4D30-AD54-581EFB29B4A8}" type="slidenum">
              <a:rPr lang="en-US" smtClean="0"/>
              <a:t>26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551" y="1997075"/>
            <a:ext cx="7188922" cy="3904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2170545" y="5237018"/>
            <a:ext cx="1025237" cy="9237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269673" y="4978400"/>
            <a:ext cx="822036" cy="267855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717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4850 </a:t>
            </a:r>
            <a:r>
              <a:rPr lang="en-US" sz="4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ft</a:t>
            </a:r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installation SURF</a:t>
            </a:r>
            <a:endParaRPr lang="en-US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11,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IWAA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0682F-D10F-4D30-AD54-581EFB29B4A8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37" y="1483592"/>
            <a:ext cx="3640383" cy="22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079" y="1483592"/>
            <a:ext cx="3459892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28" y="3851564"/>
            <a:ext cx="3459892" cy="228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979" y="3934691"/>
            <a:ext cx="3459892" cy="2286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44073" y="3149600"/>
            <a:ext cx="19211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Sensors 5 and 6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53338" y="3334266"/>
            <a:ext cx="98937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Sensor 9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51457" y="5768232"/>
            <a:ext cx="110639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Sensor 11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28873" y="5375564"/>
            <a:ext cx="153510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Computer and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switch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8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Difference in two sensors 4850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ft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level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11,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IWAA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0682F-D10F-4D30-AD54-581EFB29B4A8}" type="slidenum">
              <a:rPr lang="en-US" smtClean="0"/>
              <a:t>28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748" y="1534160"/>
            <a:ext cx="5974773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912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Difference in two sensors</a:t>
            </a:r>
            <a:b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4850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ft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level SURF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11,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IWAA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0682F-D10F-4D30-AD54-581EFB29B4A8}" type="slidenum">
              <a:rPr lang="en-US" smtClean="0"/>
              <a:t>29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899" y="1936523"/>
            <a:ext cx="597692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894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Inactive Systems</a:t>
            </a:r>
            <a:endParaRPr lang="en-US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11,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IWAA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0682F-D10F-4D30-AD54-581EFB29B4A8}" type="slidenum">
              <a:rPr lang="en-US" smtClean="0"/>
              <a:t>3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2434786"/>
              </p:ext>
            </p:extLst>
          </p:nvPr>
        </p:nvGraphicFramePr>
        <p:xfrm>
          <a:off x="932874" y="1472046"/>
          <a:ext cx="7259780" cy="3200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51956"/>
                <a:gridCol w="1451956"/>
                <a:gridCol w="1451956"/>
                <a:gridCol w="1451956"/>
                <a:gridCol w="1451956"/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Location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Sensor Type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Number of sensors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separation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Array D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4850 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ft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level SURF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ULSE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7 m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B0 low beta quads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B0 Tevatron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SAS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Varies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D0 low beta quads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D0 Tevatron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SAS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Varies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Tev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quads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Tevatron quads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Balluff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204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30 m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136" y="4672446"/>
            <a:ext cx="1243013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928" y="4784437"/>
            <a:ext cx="2281994" cy="1570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821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ATL law</a:t>
            </a:r>
            <a:endParaRPr lang="en-US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11,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IWAA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0682F-D10F-4D30-AD54-581EFB29B4A8}" type="slidenum">
              <a:rPr lang="en-US" smtClean="0"/>
              <a:t>30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652529" y="1476260"/>
                <a:ext cx="5737789" cy="20313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The ALT law states that motion between two points goes as</a:t>
                </a:r>
              </a:p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&lt;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𝑑𝑠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&gt;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𝐴𝑇𝐿</m:t>
                      </m:r>
                    </m:oMath>
                  </m:oMathPara>
                </a14:m>
                <a:endParaRPr lang="en-US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Where;</a:t>
                </a:r>
              </a:p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	</a:t>
                </a:r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T is the time between measurements</a:t>
                </a:r>
              </a:p>
              <a:p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	L is the separation between the points</a:t>
                </a:r>
              </a:p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	</a:t>
                </a:r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A is a constant in µ</a:t>
                </a:r>
                <a:r>
                  <a:rPr lang="en-US" baseline="30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 per second per meter </a:t>
                </a:r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2529" y="1476260"/>
                <a:ext cx="5737789" cy="2031325"/>
              </a:xfrm>
              <a:prstGeom prst="rect">
                <a:avLst/>
              </a:prstGeom>
              <a:blipFill rotWithShape="1">
                <a:blip r:embed="rId2"/>
                <a:stretch>
                  <a:fillRect l="-850" t="-1502" b="-3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1652529" y="3685142"/>
            <a:ext cx="654006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By comparing the double differences for sensors </a:t>
            </a:r>
          </a:p>
          <a:p>
            <a:endParaRPr lang="en-US" dirty="0" smtClean="0"/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(D1-D2)- (D2-D3)</a:t>
            </a:r>
          </a:p>
          <a:p>
            <a:pPr algn="ctr"/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/>
              <a:t>at various time slices the A constant can be computed</a:t>
            </a:r>
            <a:r>
              <a:rPr lang="en-US" dirty="0" smtClean="0"/>
              <a:t>.</a:t>
            </a:r>
          </a:p>
          <a:p>
            <a:r>
              <a:rPr lang="en-US" dirty="0" smtClean="0"/>
              <a:t>Corrections are made for constant drift of sensor such as in array C.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90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 values as a function of depth</a:t>
            </a:r>
            <a:endParaRPr lang="en-US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11,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IWAA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0682F-D10F-4D30-AD54-581EFB29B4A8}" type="slidenum">
              <a:rPr lang="en-US" smtClean="0"/>
              <a:t>31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7890606"/>
              </p:ext>
            </p:extLst>
          </p:nvPr>
        </p:nvGraphicFramePr>
        <p:xfrm>
          <a:off x="1347731" y="1574739"/>
          <a:ext cx="7014071" cy="31212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75980"/>
                <a:gridCol w="914400"/>
                <a:gridCol w="1366091"/>
                <a:gridCol w="1244906"/>
                <a:gridCol w="1134738"/>
                <a:gridCol w="127795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System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Sensors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Double differences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Separation</a:t>
                      </a:r>
                    </a:p>
                    <a:p>
                      <a:pPr algn="ctr"/>
                      <a:r>
                        <a:rPr lang="en-US" dirty="0" smtClean="0"/>
                        <a:t>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Depth</a:t>
                      </a:r>
                    </a:p>
                    <a:p>
                      <a:pPr algn="ctr"/>
                      <a:r>
                        <a:rPr lang="en-US" dirty="0" smtClean="0"/>
                        <a:t>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Average</a:t>
                      </a:r>
                      <a:r>
                        <a:rPr lang="en-US" baseline="0" dirty="0" smtClean="0"/>
                        <a:t> </a:t>
                      </a:r>
                    </a:p>
                    <a:p>
                      <a:pPr algn="ctr"/>
                      <a:r>
                        <a:rPr lang="en-US" baseline="0" dirty="0" smtClean="0"/>
                        <a:t>A</a:t>
                      </a:r>
                    </a:p>
                    <a:p>
                      <a:pPr algn="ctr"/>
                      <a:r>
                        <a:rPr lang="en-US" baseline="0" dirty="0" smtClean="0"/>
                        <a:t>µ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baseline="0" dirty="0" smtClean="0"/>
                        <a:t>/s/m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LaFarge</a:t>
                      </a:r>
                      <a:r>
                        <a:rPr lang="en-US" dirty="0" smtClean="0"/>
                        <a:t> mine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110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1.61 10 </a:t>
                      </a:r>
                      <a:r>
                        <a:rPr lang="en-US" baseline="30000" dirty="0" smtClean="0"/>
                        <a:t>-5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MINOS-1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100</a:t>
                      </a:r>
                      <a:endParaRPr lang="en-US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3.01 10 </a:t>
                      </a:r>
                      <a:r>
                        <a:rPr lang="en-US" baseline="30000" dirty="0" smtClean="0"/>
                        <a:t>-5</a:t>
                      </a:r>
                      <a:endParaRPr lang="en-US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MINOS-2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100</a:t>
                      </a:r>
                      <a:endParaRPr lang="en-US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3.91 10 </a:t>
                      </a:r>
                      <a:r>
                        <a:rPr lang="en-US" baseline="30000" dirty="0" smtClean="0"/>
                        <a:t>-5</a:t>
                      </a:r>
                      <a:endParaRPr lang="en-US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Array</a:t>
                      </a:r>
                      <a:r>
                        <a:rPr lang="en-US" baseline="0" dirty="0" smtClean="0"/>
                        <a:t> 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680</a:t>
                      </a:r>
                      <a:endParaRPr lang="en-US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8.85 10</a:t>
                      </a:r>
                      <a:r>
                        <a:rPr lang="en-US" baseline="30000" dirty="0" smtClean="0"/>
                        <a:t> -7</a:t>
                      </a:r>
                      <a:endParaRPr lang="en-US" baseline="30000" dirty="0"/>
                    </a:p>
                  </a:txBody>
                  <a:tcPr/>
                </a:tc>
              </a:tr>
              <a:tr h="454263">
                <a:tc>
                  <a:txBody>
                    <a:bodyPr/>
                    <a:lstStyle/>
                    <a:p>
                      <a:r>
                        <a:rPr lang="en-US" dirty="0" smtClean="0"/>
                        <a:t>Array 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1650</a:t>
                      </a:r>
                      <a:endParaRPr lang="en-US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6.02 10</a:t>
                      </a:r>
                      <a:r>
                        <a:rPr lang="en-US" baseline="30000" dirty="0" smtClean="0"/>
                        <a:t> -7</a:t>
                      </a:r>
                      <a:endParaRPr lang="en-US" baseline="30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228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NML system for Project X</a:t>
            </a:r>
            <a:endParaRPr lang="en-US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11,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IWAA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0682F-D10F-4D30-AD54-581EFB29B4A8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73" y="3945081"/>
            <a:ext cx="3459892" cy="22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981" y="3945080"/>
            <a:ext cx="3459892" cy="2142837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33" y="1212934"/>
            <a:ext cx="7304183" cy="2588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545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NML Data</a:t>
            </a:r>
            <a:b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L0-L1 </a:t>
            </a:r>
            <a:endParaRPr lang="en-US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11,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IWAA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0682F-D10F-4D30-AD54-581EFB29B4A8}" type="slidenum">
              <a:rPr lang="en-US" smtClean="0"/>
              <a:t>33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09" y="1583315"/>
            <a:ext cx="74168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2871216" y="2999232"/>
            <a:ext cx="905256" cy="8700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812536" y="3586672"/>
            <a:ext cx="353568" cy="12870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14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Long Base Line Neutrino</a:t>
            </a:r>
            <a:b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LBNE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11,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IWAA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0682F-D10F-4D30-AD54-581EFB29B4A8}" type="slidenum">
              <a:rPr lang="en-US" smtClean="0"/>
              <a:t>34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2084779"/>
            <a:ext cx="7766870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To save construction costs a the beam will be 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extracted upward from the Main Injector.</a:t>
            </a:r>
          </a:p>
          <a:p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There will be a hill 24 meters high to cover </a:t>
            </a:r>
          </a:p>
          <a:p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the beam line.</a:t>
            </a:r>
          </a:p>
          <a:p>
            <a:r>
              <a:rPr lang="en-US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Pillars to bed rock will be used to support the tunnel.</a:t>
            </a:r>
          </a:p>
          <a:p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It is expected that the hill will settle over time.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 use the Tevatron HLS system to monitor the 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settlement soon after construction. 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53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LBNE Target Hall</a:t>
            </a:r>
            <a:endParaRPr lang="en-US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11,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IWAA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0682F-D10F-4D30-AD54-581EFB29B4A8}" type="slidenum">
              <a:rPr lang="en-US" smtClean="0"/>
              <a:t>35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8229600" cy="4730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ight Arrow 8"/>
          <p:cNvSpPr/>
          <p:nvPr/>
        </p:nvSpPr>
        <p:spPr>
          <a:xfrm rot="10800000">
            <a:off x="1143000" y="4354578"/>
            <a:ext cx="2619660" cy="49987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40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Cross section of LBNE tunnel</a:t>
            </a:r>
            <a:endParaRPr lang="en-US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11,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IWAA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0682F-D10F-4D30-AD54-581EFB29B4A8}" type="slidenum">
              <a:rPr lang="en-US" smtClean="0"/>
              <a:t>36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216" y="1791443"/>
            <a:ext cx="5696711" cy="4268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1481327" y="3493008"/>
            <a:ext cx="5943600" cy="0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481327" y="2906006"/>
            <a:ext cx="1384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Ground level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45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LBNE Beam Line</a:t>
            </a:r>
            <a:endParaRPr lang="en-US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11,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IWAA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0682F-D10F-4D30-AD54-581EFB29B4A8}" type="slidenum">
              <a:rPr lang="en-US" smtClean="0"/>
              <a:t>37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" y="1676400"/>
            <a:ext cx="8077200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H="1">
            <a:off x="7674769" y="3886200"/>
            <a:ext cx="4572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7253287" y="3655219"/>
            <a:ext cx="1143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7086600" y="3559969"/>
            <a:ext cx="142875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6934200" y="3467100"/>
            <a:ext cx="1524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743700" y="3352800"/>
            <a:ext cx="1905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6172200" y="3276600"/>
            <a:ext cx="6096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7367587" y="3738563"/>
            <a:ext cx="1143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7519987" y="3798094"/>
            <a:ext cx="154782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6019800" y="3333750"/>
            <a:ext cx="1524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5867400" y="3402806"/>
            <a:ext cx="1524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5715000" y="3471862"/>
            <a:ext cx="1524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5405438" y="3529012"/>
            <a:ext cx="309562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7020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Information</a:t>
            </a:r>
            <a:endParaRPr lang="en-US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11,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IWAA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0682F-D10F-4D30-AD54-581EFB29B4A8}" type="slidenum">
              <a:rPr lang="en-US" smtClean="0"/>
              <a:t>38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421753" y="1799058"/>
            <a:ext cx="65855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Hydrostatic Level Sensors as High Precision Ground Motion Instrumentation for Tevatron and Other Energy Frontier </a:t>
            </a:r>
            <a:r>
              <a:rPr lang="ru-RU" dirty="0" smtClean="0"/>
              <a:t>Accelerators</a:t>
            </a:r>
            <a:endParaRPr lang="en-US" dirty="0" smtClean="0"/>
          </a:p>
          <a:p>
            <a:r>
              <a:rPr lang="en-US" dirty="0" smtClean="0"/>
              <a:t>Published in JINST</a:t>
            </a:r>
            <a:r>
              <a:rPr lang="ru-RU" dirty="0" smtClean="0"/>
              <a:t> </a:t>
            </a:r>
            <a:r>
              <a:rPr lang="en-US" dirty="0" smtClean="0"/>
              <a:t>Fall of 2011 available at </a:t>
            </a:r>
          </a:p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dx.doi.org/10.1088/1748-0221/7/01/P01004</a:t>
            </a:r>
            <a:endParaRPr lang="en-US" dirty="0" smtClean="0"/>
          </a:p>
          <a:p>
            <a:r>
              <a:rPr lang="en-US" dirty="0" smtClean="0"/>
              <a:t>And on </a:t>
            </a:r>
            <a:r>
              <a:rPr lang="en-US" dirty="0" err="1" smtClean="0"/>
              <a:t>ArvicX</a:t>
            </a:r>
            <a:endParaRPr lang="en-US" dirty="0" smtClean="0"/>
          </a:p>
          <a:p>
            <a:r>
              <a:rPr lang="en-US" dirty="0">
                <a:hlinkClick r:id="rId3"/>
              </a:rPr>
              <a:t>http://arxiv.org/abs/1205.1777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91673" y="4207995"/>
            <a:ext cx="6317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HLS data are available at </a:t>
            </a:r>
          </a:p>
          <a:p>
            <a:r>
              <a:rPr lang="en-US" dirty="0">
                <a:hlinkClick r:id="rId4"/>
              </a:rPr>
              <a:t>https://dbweb3.fnal.gov:8443/ilc/ILCGroundApp.py/index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89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Conclusions</a:t>
            </a:r>
            <a:endParaRPr lang="en-US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11,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IWAA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0682F-D10F-4D30-AD54-581EFB29B4A8}" type="slidenum">
              <a:rPr lang="en-US" smtClean="0"/>
              <a:t>39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41248" y="1298448"/>
            <a:ext cx="8091895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en-US" sz="4000" dirty="0" smtClean="0"/>
              <a:t>There are </a:t>
            </a:r>
            <a:r>
              <a:rPr lang="en-US" sz="4000" dirty="0" smtClean="0">
                <a:solidFill>
                  <a:srgbClr val="FF0000"/>
                </a:solidFill>
              </a:rPr>
              <a:t>7</a:t>
            </a:r>
            <a:r>
              <a:rPr lang="en-US" sz="4000" dirty="0" smtClean="0"/>
              <a:t> active HLS setups 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4000" dirty="0" smtClean="0"/>
              <a:t>at Fermilab and DUSEL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4000" dirty="0" smtClean="0"/>
              <a:t>All are highly reliable and 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4000" dirty="0" smtClean="0"/>
              <a:t>have taken data for </a:t>
            </a:r>
            <a:r>
              <a:rPr lang="en-US" sz="4000" dirty="0" smtClean="0">
                <a:solidFill>
                  <a:srgbClr val="0070C0"/>
                </a:solidFill>
              </a:rPr>
              <a:t>years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4000" dirty="0" smtClean="0"/>
              <a:t>Most used to monitor slow ground 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4000" dirty="0" smtClean="0"/>
              <a:t>motion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4000" dirty="0" smtClean="0"/>
              <a:t>Able to detect </a:t>
            </a:r>
            <a:r>
              <a:rPr lang="en-US" sz="4000" dirty="0" smtClean="0">
                <a:solidFill>
                  <a:srgbClr val="00B0F0"/>
                </a:solidFill>
              </a:rPr>
              <a:t>tides</a:t>
            </a:r>
            <a:r>
              <a:rPr lang="en-US" sz="4000" dirty="0" smtClean="0"/>
              <a:t>, </a:t>
            </a:r>
            <a:r>
              <a:rPr lang="en-US" sz="4000" dirty="0" smtClean="0">
                <a:solidFill>
                  <a:srgbClr val="00B050"/>
                </a:solidFill>
              </a:rPr>
              <a:t>earth quakes</a:t>
            </a:r>
            <a:r>
              <a:rPr lang="en-US" sz="4000" dirty="0" smtClean="0"/>
              <a:t>, 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4000" dirty="0" smtClean="0"/>
              <a:t>and the shifting of </a:t>
            </a:r>
            <a:r>
              <a:rPr lang="en-US" sz="4000" dirty="0" smtClean="0">
                <a:solidFill>
                  <a:srgbClr val="C00000"/>
                </a:solidFill>
              </a:rPr>
              <a:t>earth</a:t>
            </a:r>
            <a:endParaRPr lang="en-US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57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MINOS Near Detector</a:t>
            </a:r>
            <a:endParaRPr lang="en-US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11,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IWAA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0682F-D10F-4D30-AD54-581EFB29B4A8}" type="slidenum">
              <a:rPr lang="en-US" smtClean="0"/>
              <a:t>4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92" y="1533214"/>
            <a:ext cx="7218218" cy="480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9"/>
          <p:cNvSpPr/>
          <p:nvPr/>
        </p:nvSpPr>
        <p:spPr>
          <a:xfrm>
            <a:off x="2928938" y="4171950"/>
            <a:ext cx="157162" cy="1428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29381" y="1930400"/>
            <a:ext cx="2457211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MINOS is the Fermilab</a:t>
            </a:r>
          </a:p>
          <a:p>
            <a:r>
              <a:rPr lang="en-US" dirty="0" smtClean="0"/>
              <a:t>Neutrino oscillation </a:t>
            </a:r>
          </a:p>
          <a:p>
            <a:r>
              <a:rPr lang="en-US" dirty="0" smtClean="0"/>
              <a:t>Experiment</a:t>
            </a:r>
          </a:p>
          <a:p>
            <a:r>
              <a:rPr lang="en-US" dirty="0" smtClean="0"/>
              <a:t>The near detector is </a:t>
            </a:r>
          </a:p>
          <a:p>
            <a:r>
              <a:rPr lang="en-US" dirty="0" smtClean="0"/>
              <a:t>Located on site </a:t>
            </a:r>
          </a:p>
          <a:p>
            <a:r>
              <a:rPr lang="en-US" dirty="0" smtClean="0"/>
              <a:t>100 meters below grade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76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472" y="2149158"/>
            <a:ext cx="8229600" cy="251428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Thanks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any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Questions?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11,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IWAA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0682F-D10F-4D30-AD54-581EFB29B4A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83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MINOS Near Detector</a:t>
            </a:r>
            <a:endParaRPr lang="en-US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11,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IWAA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0682F-D10F-4D30-AD54-581EFB29B4A8}" type="slidenum">
              <a:rPr lang="en-US" smtClean="0"/>
              <a:t>5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163" y="1718686"/>
            <a:ext cx="5181600" cy="407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013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MINOS layout</a:t>
            </a:r>
            <a:endParaRPr lang="en-US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11,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IWAA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0682F-D10F-4D30-AD54-581EFB29B4A8}" type="slidenum">
              <a:rPr lang="en-US" smtClean="0"/>
              <a:t>6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2752436" y="2503055"/>
            <a:ext cx="547716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667000" y="5246257"/>
            <a:ext cx="55626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229600" y="2452256"/>
            <a:ext cx="0" cy="279400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09600" y="1447800"/>
            <a:ext cx="2142836" cy="105525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6200" y="3934113"/>
            <a:ext cx="2676236" cy="128789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048000" y="4953000"/>
            <a:ext cx="4876800" cy="0"/>
          </a:xfrm>
          <a:prstGeom prst="line">
            <a:avLst/>
          </a:prstGeom>
          <a:ln w="57150" cmpd="dbl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09600" y="3846947"/>
            <a:ext cx="2057400" cy="953653"/>
          </a:xfrm>
          <a:prstGeom prst="line">
            <a:avLst/>
          </a:prstGeom>
          <a:ln w="57150" cmpd="dbl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667000" y="4800600"/>
            <a:ext cx="457200" cy="0"/>
          </a:xfrm>
          <a:prstGeom prst="line">
            <a:avLst/>
          </a:prstGeom>
          <a:ln w="57150" cmpd="dbl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1944255" y="4678750"/>
            <a:ext cx="152400" cy="958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2819400" y="5022844"/>
            <a:ext cx="152400" cy="958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419600" y="5070758"/>
            <a:ext cx="152400" cy="6638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6057518" y="5058269"/>
            <a:ext cx="152400" cy="958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7672387" y="5061153"/>
            <a:ext cx="152400" cy="958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1143000" y="4275859"/>
            <a:ext cx="152400" cy="958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381000" y="3886200"/>
            <a:ext cx="152400" cy="958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7934037" y="3810000"/>
            <a:ext cx="152400" cy="958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7945582" y="4726040"/>
            <a:ext cx="152400" cy="958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7934037" y="2753302"/>
            <a:ext cx="152400" cy="958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>
            <a:stCxn id="34" idx="5"/>
            <a:endCxn id="33" idx="1"/>
          </p:cNvCxnSpPr>
          <p:nvPr/>
        </p:nvCxnSpPr>
        <p:spPr>
          <a:xfrm>
            <a:off x="511082" y="3967993"/>
            <a:ext cx="654236" cy="3219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endCxn id="28" idx="1"/>
          </p:cNvCxnSpPr>
          <p:nvPr/>
        </p:nvCxnSpPr>
        <p:spPr>
          <a:xfrm>
            <a:off x="1295400" y="4366670"/>
            <a:ext cx="671173" cy="32611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28" idx="5"/>
            <a:endCxn id="29" idx="2"/>
          </p:cNvCxnSpPr>
          <p:nvPr/>
        </p:nvCxnSpPr>
        <p:spPr>
          <a:xfrm>
            <a:off x="2074337" y="4760543"/>
            <a:ext cx="745063" cy="3102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29" idx="5"/>
            <a:endCxn id="30" idx="2"/>
          </p:cNvCxnSpPr>
          <p:nvPr/>
        </p:nvCxnSpPr>
        <p:spPr>
          <a:xfrm flipV="1">
            <a:off x="2949482" y="5103950"/>
            <a:ext cx="1470118" cy="68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endCxn id="31" idx="2"/>
          </p:cNvCxnSpPr>
          <p:nvPr/>
        </p:nvCxnSpPr>
        <p:spPr>
          <a:xfrm>
            <a:off x="4560455" y="5103952"/>
            <a:ext cx="1497063" cy="223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6226082" y="5105496"/>
            <a:ext cx="1470118" cy="68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endCxn id="36" idx="0"/>
          </p:cNvCxnSpPr>
          <p:nvPr/>
        </p:nvCxnSpPr>
        <p:spPr>
          <a:xfrm>
            <a:off x="8010237" y="2754825"/>
            <a:ext cx="0" cy="10551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>
            <a:off x="8009464" y="3881583"/>
            <a:ext cx="773" cy="86630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4443463" y="2878026"/>
            <a:ext cx="3228110" cy="145386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MINOS Detector</a:t>
            </a:r>
            <a:endParaRPr lang="en-US" dirty="0"/>
          </a:p>
        </p:txBody>
      </p:sp>
      <p:sp>
        <p:nvSpPr>
          <p:cNvPr id="62" name="Rectangle 61"/>
          <p:cNvSpPr/>
          <p:nvPr/>
        </p:nvSpPr>
        <p:spPr>
          <a:xfrm>
            <a:off x="104682" y="228600"/>
            <a:ext cx="2286000" cy="990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Nova Cavern</a:t>
            </a:r>
          </a:p>
          <a:p>
            <a:pPr algn="ctr"/>
            <a:r>
              <a:rPr lang="en-US" dirty="0" smtClean="0"/>
              <a:t>under construction</a:t>
            </a:r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4733925" y="1975427"/>
            <a:ext cx="1475993" cy="3296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029200" y="1447800"/>
            <a:ext cx="809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North</a:t>
            </a:r>
            <a:endParaRPr lang="en-US" dirty="0"/>
          </a:p>
        </p:txBody>
      </p:sp>
      <p:sp>
        <p:nvSpPr>
          <p:cNvPr id="39" name="Oval 38"/>
          <p:cNvSpPr/>
          <p:nvPr/>
        </p:nvSpPr>
        <p:spPr>
          <a:xfrm>
            <a:off x="8010237" y="2552169"/>
            <a:ext cx="152400" cy="95827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5600700" y="2555008"/>
            <a:ext cx="152400" cy="95827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3124200" y="2595255"/>
            <a:ext cx="152400" cy="95827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856673" y="1721305"/>
            <a:ext cx="152400" cy="95827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stCxn id="46" idx="5"/>
          </p:cNvCxnSpPr>
          <p:nvPr/>
        </p:nvCxnSpPr>
        <p:spPr>
          <a:xfrm>
            <a:off x="986755" y="1803098"/>
            <a:ext cx="1680245" cy="82844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3276600" y="2614213"/>
            <a:ext cx="2346418" cy="2566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43" idx="6"/>
            <a:endCxn id="39" idx="2"/>
          </p:cNvCxnSpPr>
          <p:nvPr/>
        </p:nvCxnSpPr>
        <p:spPr>
          <a:xfrm flipV="1">
            <a:off x="5753100" y="2600083"/>
            <a:ext cx="2257137" cy="283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endCxn id="45" idx="2"/>
          </p:cNvCxnSpPr>
          <p:nvPr/>
        </p:nvCxnSpPr>
        <p:spPr>
          <a:xfrm>
            <a:off x="2645831" y="2631543"/>
            <a:ext cx="478369" cy="1162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 rot="5400000">
            <a:off x="1302903" y="1402967"/>
            <a:ext cx="756228" cy="38869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6729984" y="197542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2006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430767" y="377522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2008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600700" y="457806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03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7" grpId="0" animBg="1"/>
      <p:bldP spid="38" grpId="0" animBg="1"/>
      <p:bldP spid="62" grpId="0" animBg="1"/>
      <p:bldP spid="39" grpId="0" animBg="1"/>
      <p:bldP spid="43" grpId="0" animBg="1"/>
      <p:bldP spid="45" grpId="0" animBg="1"/>
      <p:bldP spid="46" grpId="0" animBg="1"/>
      <p:bldP spid="55" grpId="0" animBg="1"/>
      <p:bldP spid="11" grpId="0"/>
      <p:bldP spid="13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MINOS-2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98" y="1444046"/>
            <a:ext cx="4560599" cy="49414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326" y="3676996"/>
            <a:ext cx="4248727" cy="2825404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11,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IWAA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0682F-D10F-4D30-AD54-581EFB29B4A8}" type="slidenum">
              <a:rPr lang="en-US" smtClean="0"/>
              <a:t>7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438275" y="4610100"/>
            <a:ext cx="1524000" cy="1219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531176" y="2971799"/>
            <a:ext cx="383599" cy="28575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817575" y="2819396"/>
            <a:ext cx="191800" cy="1524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200275" y="3190875"/>
            <a:ext cx="1330901" cy="1419225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161626" y="3727966"/>
            <a:ext cx="6559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10 m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476875" y="1510784"/>
            <a:ext cx="2837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Single pipe half filled system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5107709" y="4922982"/>
            <a:ext cx="2475346" cy="1462519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02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3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Typical MINOS data August 2012</a:t>
            </a:r>
            <a:b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 days of data</a:t>
            </a:r>
            <a:endParaRPr lang="en-US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11,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IWAA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0682F-D10F-4D30-AD54-581EFB29B4A8}" type="slidenum">
              <a:rPr lang="en-US" smtClean="0"/>
              <a:t>8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71" y="1385455"/>
            <a:ext cx="5161934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900" y="3579735"/>
            <a:ext cx="4182341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419272" y="2530764"/>
            <a:ext cx="1270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FFT of data</a:t>
            </a:r>
            <a:endParaRPr lang="en-US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6364" y="5179935"/>
            <a:ext cx="21325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Time plot difference </a:t>
            </a:r>
          </a:p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 two sensors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63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MINOS-2 Data Feb 2012 to August 2012</a:t>
            </a:r>
            <a:endParaRPr lang="en-US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11,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IWAA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0682F-D10F-4D30-AD54-581EFB29B4A8}" type="slidenum">
              <a:rPr lang="en-US" smtClean="0"/>
              <a:t>9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82" y="1524000"/>
            <a:ext cx="772621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5791200" y="2281382"/>
            <a:ext cx="822036" cy="17549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52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6824</TotalTime>
  <Words>970</Words>
  <Application>Microsoft Office PowerPoint</Application>
  <PresentationFormat>On-screen Show (4:3)</PresentationFormat>
  <Paragraphs>343</Paragraphs>
  <Slides>40</Slides>
  <Notes>0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Hydrostatic Level Systems  at Fermilab and SURF</vt:lpstr>
      <vt:lpstr>Systems</vt:lpstr>
      <vt:lpstr>Inactive Systems</vt:lpstr>
      <vt:lpstr>MINOS Near Detector</vt:lpstr>
      <vt:lpstr>MINOS Near Detector</vt:lpstr>
      <vt:lpstr>MINOS layout</vt:lpstr>
      <vt:lpstr>MINOS-2 </vt:lpstr>
      <vt:lpstr>Typical MINOS data August 2012 5 days of data</vt:lpstr>
      <vt:lpstr>MINOS-2 Data Feb 2012 to August 2012</vt:lpstr>
      <vt:lpstr>Road Header used to excavate the Noνa near detector hall extension</vt:lpstr>
      <vt:lpstr>LaFarge Mine</vt:lpstr>
      <vt:lpstr>Level 1 of LaFarge Mine</vt:lpstr>
      <vt:lpstr>Difference in two sensors 120 meters apart</vt:lpstr>
      <vt:lpstr>Difference in two sensors 120 meters apart June 2008 to Jan 2009</vt:lpstr>
      <vt:lpstr>Difference in two sensors 120 meters apart June 2008 to Jan 2009</vt:lpstr>
      <vt:lpstr>Difference in two sensors 120 meters apart June 2008 to Jan 2009</vt:lpstr>
      <vt:lpstr>LaFarge East West Array Jan 2011 to Aug 2012</vt:lpstr>
      <vt:lpstr>Tohoku Earth quake March 2011</vt:lpstr>
      <vt:lpstr>Sanford Underground Research Facility</vt:lpstr>
      <vt:lpstr>Surface view of SURF</vt:lpstr>
      <vt:lpstr>Array C layout</vt:lpstr>
      <vt:lpstr>HLS at 2000 ft level on rock bolt shelf</vt:lpstr>
      <vt:lpstr>Difference in two sensors  2000 ft level SURF</vt:lpstr>
      <vt:lpstr>Tohoku Earth quake March 2011</vt:lpstr>
      <vt:lpstr>Difference in two sensors 60 meters apart SURF 2000 foot level </vt:lpstr>
      <vt:lpstr>4850 ft level SURF installation</vt:lpstr>
      <vt:lpstr>4850 ft installation SURF</vt:lpstr>
      <vt:lpstr>Difference in two sensors 4850 ft level</vt:lpstr>
      <vt:lpstr>Difference in two sensors 4850 ft level SURF</vt:lpstr>
      <vt:lpstr>ATL law</vt:lpstr>
      <vt:lpstr>A values as a function of depth</vt:lpstr>
      <vt:lpstr>NML system for Project X</vt:lpstr>
      <vt:lpstr>NML Data L0-L1 </vt:lpstr>
      <vt:lpstr>Long Base Line Neutrino LBNE</vt:lpstr>
      <vt:lpstr>LBNE Target Hall</vt:lpstr>
      <vt:lpstr>Cross section of LBNE tunnel</vt:lpstr>
      <vt:lpstr>LBNE Beam Line</vt:lpstr>
      <vt:lpstr>Information</vt:lpstr>
      <vt:lpstr>Conclusions</vt:lpstr>
      <vt:lpstr>Thanks any  Questions?</vt:lpstr>
    </vt:vector>
  </TitlesOfParts>
  <Company>Fermilab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HLS systems</dc:title>
  <dc:creator>James T. Volk x2412,2444 07633N</dc:creator>
  <cp:lastModifiedBy>James T. Volk x2412,2444 07633N</cp:lastModifiedBy>
  <cp:revision>80</cp:revision>
  <dcterms:created xsi:type="dcterms:W3CDTF">2012-08-10T18:45:43Z</dcterms:created>
  <dcterms:modified xsi:type="dcterms:W3CDTF">2012-09-06T14:16:41Z</dcterms:modified>
</cp:coreProperties>
</file>