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438912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8" d="100"/>
          <a:sy n="18" d="100"/>
        </p:scale>
        <p:origin x="-2466" y="-216"/>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96AD7B-8961-4BAE-BB98-63AB230E7EC5}"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3F4C-CAA2-459A-A9CA-EC71102896B0}" type="slidenum">
              <a:rPr lang="en-US" smtClean="0"/>
              <a:t>‹#›</a:t>
            </a:fld>
            <a:endParaRPr lang="en-US"/>
          </a:p>
        </p:txBody>
      </p:sp>
    </p:spTree>
    <p:extLst>
      <p:ext uri="{BB962C8B-B14F-4D97-AF65-F5344CB8AC3E}">
        <p14:creationId xmlns:p14="http://schemas.microsoft.com/office/powerpoint/2010/main" val="388239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6AD7B-8961-4BAE-BB98-63AB230E7EC5}"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3F4C-CAA2-459A-A9CA-EC71102896B0}" type="slidenum">
              <a:rPr lang="en-US" smtClean="0"/>
              <a:t>‹#›</a:t>
            </a:fld>
            <a:endParaRPr lang="en-US"/>
          </a:p>
        </p:txBody>
      </p:sp>
    </p:spTree>
    <p:extLst>
      <p:ext uri="{BB962C8B-B14F-4D97-AF65-F5344CB8AC3E}">
        <p14:creationId xmlns:p14="http://schemas.microsoft.com/office/powerpoint/2010/main" val="10485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1247123"/>
            <a:ext cx="26660477"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59" y="11247123"/>
            <a:ext cx="79444213"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6AD7B-8961-4BAE-BB98-63AB230E7EC5}"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3F4C-CAA2-459A-A9CA-EC71102896B0}" type="slidenum">
              <a:rPr lang="en-US" smtClean="0"/>
              <a:t>‹#›</a:t>
            </a:fld>
            <a:endParaRPr lang="en-US"/>
          </a:p>
        </p:txBody>
      </p:sp>
    </p:spTree>
    <p:extLst>
      <p:ext uri="{BB962C8B-B14F-4D97-AF65-F5344CB8AC3E}">
        <p14:creationId xmlns:p14="http://schemas.microsoft.com/office/powerpoint/2010/main" val="36929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6AD7B-8961-4BAE-BB98-63AB230E7EC5}"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3F4C-CAA2-459A-A9CA-EC71102896B0}" type="slidenum">
              <a:rPr lang="en-US" smtClean="0"/>
              <a:t>‹#›</a:t>
            </a:fld>
            <a:endParaRPr lang="en-US"/>
          </a:p>
        </p:txBody>
      </p:sp>
    </p:spTree>
    <p:extLst>
      <p:ext uri="{BB962C8B-B14F-4D97-AF65-F5344CB8AC3E}">
        <p14:creationId xmlns:p14="http://schemas.microsoft.com/office/powerpoint/2010/main" val="104356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96AD7B-8961-4BAE-BB98-63AB230E7EC5}"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3F4C-CAA2-459A-A9CA-EC71102896B0}" type="slidenum">
              <a:rPr lang="en-US" smtClean="0"/>
              <a:t>‹#›</a:t>
            </a:fld>
            <a:endParaRPr lang="en-US"/>
          </a:p>
        </p:txBody>
      </p:sp>
    </p:spTree>
    <p:extLst>
      <p:ext uri="{BB962C8B-B14F-4D97-AF65-F5344CB8AC3E}">
        <p14:creationId xmlns:p14="http://schemas.microsoft.com/office/powerpoint/2010/main" val="417648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65542163"/>
            <a:ext cx="53052343"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2" y="65542163"/>
            <a:ext cx="53052347"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96AD7B-8961-4BAE-BB98-63AB230E7EC5}"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43F4C-CAA2-459A-A9CA-EC71102896B0}" type="slidenum">
              <a:rPr lang="en-US" smtClean="0"/>
              <a:t>‹#›</a:t>
            </a:fld>
            <a:endParaRPr lang="en-US"/>
          </a:p>
        </p:txBody>
      </p:sp>
    </p:spTree>
    <p:extLst>
      <p:ext uri="{BB962C8B-B14F-4D97-AF65-F5344CB8AC3E}">
        <p14:creationId xmlns:p14="http://schemas.microsoft.com/office/powerpoint/2010/main" val="290259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96AD7B-8961-4BAE-BB98-63AB230E7EC5}" type="datetimeFigureOut">
              <a:rPr lang="en-US" smtClean="0"/>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43F4C-CAA2-459A-A9CA-EC71102896B0}" type="slidenum">
              <a:rPr lang="en-US" smtClean="0"/>
              <a:t>‹#›</a:t>
            </a:fld>
            <a:endParaRPr lang="en-US"/>
          </a:p>
        </p:txBody>
      </p:sp>
    </p:spTree>
    <p:extLst>
      <p:ext uri="{BB962C8B-B14F-4D97-AF65-F5344CB8AC3E}">
        <p14:creationId xmlns:p14="http://schemas.microsoft.com/office/powerpoint/2010/main" val="406392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96AD7B-8961-4BAE-BB98-63AB230E7EC5}" type="datetimeFigureOut">
              <a:rPr lang="en-US" smtClean="0"/>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43F4C-CAA2-459A-A9CA-EC71102896B0}" type="slidenum">
              <a:rPr lang="en-US" smtClean="0"/>
              <a:t>‹#›</a:t>
            </a:fld>
            <a:endParaRPr lang="en-US"/>
          </a:p>
        </p:txBody>
      </p:sp>
    </p:spTree>
    <p:extLst>
      <p:ext uri="{BB962C8B-B14F-4D97-AF65-F5344CB8AC3E}">
        <p14:creationId xmlns:p14="http://schemas.microsoft.com/office/powerpoint/2010/main" val="269451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6AD7B-8961-4BAE-BB98-63AB230E7EC5}" type="datetimeFigureOut">
              <a:rPr lang="en-US" smtClean="0"/>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43F4C-CAA2-459A-A9CA-EC71102896B0}" type="slidenum">
              <a:rPr lang="en-US" smtClean="0"/>
              <a:t>‹#›</a:t>
            </a:fld>
            <a:endParaRPr lang="en-US"/>
          </a:p>
        </p:txBody>
      </p:sp>
    </p:spTree>
    <p:extLst>
      <p:ext uri="{BB962C8B-B14F-4D97-AF65-F5344CB8AC3E}">
        <p14:creationId xmlns:p14="http://schemas.microsoft.com/office/powerpoint/2010/main" val="82033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3"/>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6AD7B-8961-4BAE-BB98-63AB230E7EC5}"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43F4C-CAA2-459A-A9CA-EC71102896B0}" type="slidenum">
              <a:rPr lang="en-US" smtClean="0"/>
              <a:t>‹#›</a:t>
            </a:fld>
            <a:endParaRPr lang="en-US"/>
          </a:p>
        </p:txBody>
      </p:sp>
    </p:spTree>
    <p:extLst>
      <p:ext uri="{BB962C8B-B14F-4D97-AF65-F5344CB8AC3E}">
        <p14:creationId xmlns:p14="http://schemas.microsoft.com/office/powerpoint/2010/main" val="308130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6AD7B-8961-4BAE-BB98-63AB230E7EC5}"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43F4C-CAA2-459A-A9CA-EC71102896B0}" type="slidenum">
              <a:rPr lang="en-US" smtClean="0"/>
              <a:t>‹#›</a:t>
            </a:fld>
            <a:endParaRPr lang="en-US"/>
          </a:p>
        </p:txBody>
      </p:sp>
    </p:spTree>
    <p:extLst>
      <p:ext uri="{BB962C8B-B14F-4D97-AF65-F5344CB8AC3E}">
        <p14:creationId xmlns:p14="http://schemas.microsoft.com/office/powerpoint/2010/main" val="42158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FA96AD7B-8961-4BAE-BB98-63AB230E7EC5}" type="datetimeFigureOut">
              <a:rPr lang="en-US" smtClean="0"/>
              <a:t>9/6/2012</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98643F4C-CAA2-459A-A9CA-EC71102896B0}" type="slidenum">
              <a:rPr lang="en-US" smtClean="0"/>
              <a:t>‹#›</a:t>
            </a:fld>
            <a:endParaRPr lang="en-US"/>
          </a:p>
        </p:txBody>
      </p:sp>
    </p:spTree>
    <p:extLst>
      <p:ext uri="{BB962C8B-B14F-4D97-AF65-F5344CB8AC3E}">
        <p14:creationId xmlns:p14="http://schemas.microsoft.com/office/powerpoint/2010/main" val="2536410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1.gif"/><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18.jpeg"/><Relationship Id="rId7" Type="http://schemas.openxmlformats.org/officeDocument/2006/relationships/image" Target="../media/image6.gif"/><Relationship Id="rId12" Type="http://schemas.openxmlformats.org/officeDocument/2006/relationships/hyperlink" Target="http://facet.slac.stanford.edu/" TargetMode="External"/><Relationship Id="rId17" Type="http://schemas.openxmlformats.org/officeDocument/2006/relationships/image" Target="../media/image14.png"/><Relationship Id="rId2" Type="http://schemas.openxmlformats.org/officeDocument/2006/relationships/image" Target="../media/image1.jpeg"/><Relationship Id="rId16" Type="http://schemas.openxmlformats.org/officeDocument/2006/relationships/image" Target="../media/image13.gif"/><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hyperlink" Target="http://lcls.slac.stanford.edu/" TargetMode="External"/><Relationship Id="rId10" Type="http://schemas.openxmlformats.org/officeDocument/2006/relationships/image" Target="../media/image9.png"/><Relationship Id="rId19" Type="http://schemas.openxmlformats.org/officeDocument/2006/relationships/image" Target="../media/image16.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ster_Site1.jpg"/>
          <p:cNvPicPr>
            <a:picLocks noChangeAspect="1"/>
          </p:cNvPicPr>
          <p:nvPr/>
        </p:nvPicPr>
        <p:blipFill>
          <a:blip r:embed="rId2" cstate="print">
            <a:lum/>
          </a:blip>
          <a:stretch>
            <a:fillRect/>
          </a:stretch>
        </p:blipFill>
        <p:spPr>
          <a:xfrm rot="5400000">
            <a:off x="766726" y="14464497"/>
            <a:ext cx="31945045" cy="21574360"/>
          </a:xfrm>
          <a:prstGeom prst="rect">
            <a:avLst/>
          </a:prstGeom>
        </p:spPr>
      </p:pic>
      <p:grpSp>
        <p:nvGrpSpPr>
          <p:cNvPr id="5" name="Group 4"/>
          <p:cNvGrpSpPr/>
          <p:nvPr/>
        </p:nvGrpSpPr>
        <p:grpSpPr>
          <a:xfrm>
            <a:off x="2362200" y="9828211"/>
            <a:ext cx="8492067" cy="6400800"/>
            <a:chOff x="609600" y="7621587"/>
            <a:chExt cx="8492067" cy="6400800"/>
          </a:xfrm>
        </p:grpSpPr>
        <p:sp>
          <p:nvSpPr>
            <p:cNvPr id="6" name="Rounded Rectangular Callout 5"/>
            <p:cNvSpPr/>
            <p:nvPr/>
          </p:nvSpPr>
          <p:spPr bwMode="auto">
            <a:xfrm>
              <a:off x="609600" y="7621587"/>
              <a:ext cx="8492067" cy="6400800"/>
            </a:xfrm>
            <a:prstGeom prst="wedgeRoundRectCallout">
              <a:avLst>
                <a:gd name="adj1" fmla="val 85511"/>
                <a:gd name="adj2" fmla="val -34095"/>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pPr defTabSz="3901282"/>
              <a:r>
                <a:rPr lang="en-GB" sz="3200" b="1" dirty="0" smtClean="0">
                  <a:latin typeface="Verdana" pitchFamily="34" charset="0"/>
                  <a:ea typeface="Verdana" pitchFamily="34" charset="0"/>
                  <a:cs typeface="Verdana" pitchFamily="34" charset="0"/>
                </a:rPr>
                <a:t>Sector 0</a:t>
              </a:r>
            </a:p>
            <a:p>
              <a:pPr algn="just" defTabSz="3901282"/>
              <a:endParaRPr lang="en-US" sz="1800" dirty="0" smtClean="0"/>
            </a:p>
            <a:p>
              <a:pPr defTabSz="3901282">
                <a:buFontTx/>
                <a:buChar char="-"/>
              </a:pPr>
              <a:endParaRPr lang="en-US"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endParaRPr lang="en-GB" sz="1800" dirty="0" smtClean="0"/>
            </a:p>
          </p:txBody>
        </p:sp>
        <p:pic>
          <p:nvPicPr>
            <p:cNvPr id="7" name="Picture 2" descr="sketch"/>
            <p:cNvPicPr>
              <a:picLocks noChangeAspect="1" noChangeArrowheads="1"/>
            </p:cNvPicPr>
            <p:nvPr/>
          </p:nvPicPr>
          <p:blipFill>
            <a:blip r:embed="rId3" cstate="print"/>
            <a:srcRect/>
            <a:stretch>
              <a:fillRect/>
            </a:stretch>
          </p:blipFill>
          <p:spPr bwMode="auto">
            <a:xfrm>
              <a:off x="2743200" y="8383587"/>
              <a:ext cx="5785556" cy="2450841"/>
            </a:xfrm>
            <a:prstGeom prst="rect">
              <a:avLst/>
            </a:prstGeom>
            <a:noFill/>
            <a:ln w="9525">
              <a:noFill/>
              <a:miter lim="800000"/>
              <a:headEnd/>
              <a:tailEnd/>
            </a:ln>
          </p:spPr>
        </p:pic>
        <p:sp>
          <p:nvSpPr>
            <p:cNvPr id="8" name="TextBox 7"/>
            <p:cNvSpPr txBox="1"/>
            <p:nvPr/>
          </p:nvSpPr>
          <p:spPr>
            <a:xfrm>
              <a:off x="914400" y="8469312"/>
              <a:ext cx="5257800" cy="1200329"/>
            </a:xfrm>
            <a:prstGeom prst="rect">
              <a:avLst/>
            </a:prstGeom>
            <a:noFill/>
          </p:spPr>
          <p:txBody>
            <a:bodyPr wrap="square" rtlCol="0">
              <a:spAutoFit/>
            </a:bodyPr>
            <a:lstStyle/>
            <a:p>
              <a:pPr algn="just"/>
              <a:r>
                <a:rPr lang="en-US" sz="1800" dirty="0" smtClean="0">
                  <a:latin typeface="+mn-lt"/>
                </a:rPr>
                <a:t>To improve the performance of FACET, sectors 2-6 and 12-16 (a total of 900m beam-line) were realigned using the laser alignment system as their primary alignment tool</a:t>
              </a:r>
              <a:r>
                <a:rPr lang="en-GB" sz="1800" dirty="0" smtClean="0">
                  <a:latin typeface="+mn-lt"/>
                </a:rPr>
                <a:t>.</a:t>
              </a:r>
              <a:endParaRPr lang="en-US" sz="1800" dirty="0">
                <a:latin typeface="+mn-lt"/>
              </a:endParaRPr>
            </a:p>
          </p:txBody>
        </p:sp>
      </p:grpSp>
      <p:pic>
        <p:nvPicPr>
          <p:cNvPr id="9" name="Picture 8" descr="iwaa_header.jpg"/>
          <p:cNvPicPr>
            <a:picLocks noChangeAspect="1"/>
          </p:cNvPicPr>
          <p:nvPr/>
        </p:nvPicPr>
        <p:blipFill>
          <a:blip r:embed="rId4" cstate="print">
            <a:duotone>
              <a:prstClr val="black"/>
              <a:srgbClr val="FF0000">
                <a:tint val="45000"/>
                <a:satMod val="400000"/>
              </a:srgbClr>
            </a:duotone>
          </a:blip>
          <a:srcRect b="10714"/>
          <a:stretch>
            <a:fillRect/>
          </a:stretch>
        </p:blipFill>
        <p:spPr>
          <a:xfrm>
            <a:off x="1752600" y="2206624"/>
            <a:ext cx="29260800" cy="7112579"/>
          </a:xfrm>
          <a:prstGeom prst="rect">
            <a:avLst/>
          </a:prstGeom>
        </p:spPr>
      </p:pic>
      <p:pic>
        <p:nvPicPr>
          <p:cNvPr id="10" name="Picture 33" descr="slac_2008_logo"/>
          <p:cNvPicPr>
            <a:picLocks noChangeAspect="1" noChangeArrowheads="1"/>
          </p:cNvPicPr>
          <p:nvPr/>
        </p:nvPicPr>
        <p:blipFill>
          <a:blip r:embed="rId5" cstate="print"/>
          <a:srcRect/>
          <a:stretch>
            <a:fillRect/>
          </a:stretch>
        </p:blipFill>
        <p:spPr bwMode="auto">
          <a:xfrm>
            <a:off x="2362201" y="2748535"/>
            <a:ext cx="4199467" cy="1501544"/>
          </a:xfrm>
          <a:prstGeom prst="rect">
            <a:avLst/>
          </a:prstGeom>
          <a:noFill/>
          <a:effectLst>
            <a:innerShdw blurRad="63500" dist="50800" dir="13500000">
              <a:prstClr val="black">
                <a:alpha val="50000"/>
              </a:prstClr>
            </a:innerShdw>
          </a:effectLst>
        </p:spPr>
      </p:pic>
      <p:sp>
        <p:nvSpPr>
          <p:cNvPr id="11" name="Text Box 39"/>
          <p:cNvSpPr txBox="1">
            <a:spLocks noChangeArrowheads="1"/>
          </p:cNvSpPr>
          <p:nvPr/>
        </p:nvSpPr>
        <p:spPr bwMode="auto">
          <a:xfrm>
            <a:off x="1752600" y="7299562"/>
            <a:ext cx="29260800" cy="928449"/>
          </a:xfrm>
          <a:prstGeom prst="rect">
            <a:avLst/>
          </a:prstGeom>
          <a:noFill/>
          <a:ln w="9525">
            <a:noFill/>
            <a:miter lim="800000"/>
            <a:headEnd/>
            <a:tailEnd/>
          </a:ln>
          <a:effectLst>
            <a:innerShdw blurRad="63500" dist="50800" dir="13500000">
              <a:prstClr val="black">
                <a:alpha val="50000"/>
              </a:prstClr>
            </a:innerShdw>
          </a:effectLst>
        </p:spPr>
        <p:txBody>
          <a:bodyPr wrap="square" lIns="81271" tIns="40635" rIns="81271" bIns="40635">
            <a:spAutoFit/>
          </a:bodyPr>
          <a:lstStyle/>
          <a:p>
            <a:pPr algn="ctr" defTabSz="3901282">
              <a:spcBef>
                <a:spcPct val="50000"/>
              </a:spcBef>
            </a:pPr>
            <a:r>
              <a:rPr lang="en-US" sz="5500" dirty="0" smtClean="0">
                <a:solidFill>
                  <a:schemeClr val="bg1"/>
                </a:solidFill>
                <a:effectLst>
                  <a:innerShdw blurRad="63500" dist="50800" dir="13500000">
                    <a:prstClr val="black">
                      <a:alpha val="50000"/>
                    </a:prstClr>
                  </a:innerShdw>
                </a:effectLst>
              </a:rPr>
              <a:t>Georg Gassner, Catherine Le Cocq, Robert Ruland</a:t>
            </a:r>
          </a:p>
        </p:txBody>
      </p:sp>
      <p:sp>
        <p:nvSpPr>
          <p:cNvPr id="12" name="Text Box 48"/>
          <p:cNvSpPr txBox="1">
            <a:spLocks noChangeArrowheads="1"/>
          </p:cNvSpPr>
          <p:nvPr/>
        </p:nvSpPr>
        <p:spPr bwMode="auto">
          <a:xfrm>
            <a:off x="1752600" y="5180011"/>
            <a:ext cx="29260800" cy="885360"/>
          </a:xfrm>
          <a:prstGeom prst="rect">
            <a:avLst/>
          </a:prstGeom>
          <a:noFill/>
          <a:ln w="9525">
            <a:noFill/>
            <a:miter lim="800000"/>
            <a:headEnd/>
            <a:tailEnd/>
          </a:ln>
          <a:effectLst>
            <a:innerShdw blurRad="63500" dist="50800" dir="13500000">
              <a:prstClr val="black">
                <a:alpha val="50000"/>
              </a:prstClr>
            </a:innerShdw>
          </a:effectLst>
        </p:spPr>
        <p:txBody>
          <a:bodyPr wrap="square" lIns="81271" tIns="40635" rIns="81271" bIns="40635">
            <a:spAutoFit/>
          </a:bodyPr>
          <a:lstStyle/>
          <a:p>
            <a:pPr algn="ctr" defTabSz="3901282">
              <a:lnSpc>
                <a:spcPct val="45000"/>
              </a:lnSpc>
              <a:spcBef>
                <a:spcPct val="50000"/>
              </a:spcBef>
            </a:pPr>
            <a:r>
              <a:rPr lang="en-US" sz="11600" b="1" dirty="0" smtClean="0">
                <a:solidFill>
                  <a:schemeClr val="bg1"/>
                </a:solidFill>
                <a:effectLst>
                  <a:innerShdw blurRad="63500" dist="50800" dir="13500000">
                    <a:prstClr val="black">
                      <a:alpha val="50000"/>
                    </a:prstClr>
                  </a:innerShdw>
                </a:effectLst>
              </a:rPr>
              <a:t>SLAC Status Report 2012</a:t>
            </a:r>
            <a:endParaRPr lang="en-US" sz="11600" b="1" dirty="0">
              <a:solidFill>
                <a:schemeClr val="bg1"/>
              </a:solidFill>
              <a:effectLst>
                <a:innerShdw blurRad="63500" dist="50800" dir="13500000">
                  <a:prstClr val="black">
                    <a:alpha val="50000"/>
                  </a:prstClr>
                </a:innerShdw>
              </a:effectLst>
            </a:endParaRPr>
          </a:p>
        </p:txBody>
      </p:sp>
      <p:grpSp>
        <p:nvGrpSpPr>
          <p:cNvPr id="13" name="Group 12"/>
          <p:cNvGrpSpPr/>
          <p:nvPr/>
        </p:nvGrpSpPr>
        <p:grpSpPr>
          <a:xfrm>
            <a:off x="15629467" y="9996591"/>
            <a:ext cx="14782800" cy="6156220"/>
            <a:chOff x="13868400" y="7789967"/>
            <a:chExt cx="14782800" cy="6156220"/>
          </a:xfrm>
        </p:grpSpPr>
        <p:sp>
          <p:nvSpPr>
            <p:cNvPr id="14" name="Rounded Rectangular Callout 13"/>
            <p:cNvSpPr/>
            <p:nvPr/>
          </p:nvSpPr>
          <p:spPr bwMode="auto">
            <a:xfrm>
              <a:off x="13868400" y="7789967"/>
              <a:ext cx="14782800" cy="6156220"/>
            </a:xfrm>
            <a:prstGeom prst="wedgeRoundRectCallout">
              <a:avLst>
                <a:gd name="adj1" fmla="val -53469"/>
                <a:gd name="adj2" fmla="val 83721"/>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r>
                <a:rPr lang="en-US" sz="3200" b="1" dirty="0" smtClean="0">
                  <a:solidFill>
                    <a:schemeClr val="tx1"/>
                  </a:solidFill>
                  <a:latin typeface="Verdana" pitchFamily="34" charset="0"/>
                  <a:cs typeface="Arial" pitchFamily="34" charset="0"/>
                </a:rPr>
                <a:t>Geodetic Laboratory</a:t>
              </a:r>
            </a:p>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p:txBody>
        </p:sp>
        <p:sp>
          <p:nvSpPr>
            <p:cNvPr id="15" name="TextBox 14"/>
            <p:cNvSpPr txBox="1"/>
            <p:nvPr/>
          </p:nvSpPr>
          <p:spPr>
            <a:xfrm>
              <a:off x="14249400" y="8688387"/>
              <a:ext cx="10820400" cy="4883378"/>
            </a:xfrm>
            <a:prstGeom prst="rect">
              <a:avLst/>
            </a:prstGeom>
            <a:noFill/>
          </p:spPr>
          <p:txBody>
            <a:bodyPr wrap="square" lIns="81271" tIns="40635" rIns="81271" bIns="40635" rtlCol="0">
              <a:spAutoFit/>
            </a:bodyPr>
            <a:lstStyle/>
            <a:p>
              <a:pPr algn="just"/>
              <a:r>
                <a:rPr lang="en-US" sz="1800" dirty="0" smtClean="0">
                  <a:latin typeface="+mn-lt"/>
                </a:rPr>
                <a:t>The Geodetic Laboratory at Sector 10 along the linac is situated in an old access tunnel with very stable temperatures and stable walls. It is used for a variety of tasks from routine calibration runs of leveling equipment and distance meters to photogrammetric calibration. Laser tracker distance and angle measurement calibration tests are carried out as well as general acceptance tests performed after instruments are shipped across the country for maintenance. </a:t>
              </a:r>
            </a:p>
            <a:p>
              <a:pPr algn="just"/>
              <a:endParaRPr lang="en-US" sz="800" dirty="0" smtClean="0">
                <a:latin typeface="+mn-lt"/>
              </a:endParaRPr>
            </a:p>
            <a:p>
              <a:pPr algn="just"/>
              <a:endParaRPr lang="en-US" sz="800" dirty="0" smtClean="0">
                <a:latin typeface="+mn-lt"/>
              </a:endParaRPr>
            </a:p>
            <a:p>
              <a:pPr algn="just"/>
              <a:r>
                <a:rPr lang="en-US" sz="1800" dirty="0" smtClean="0">
                  <a:latin typeface="+mn-lt"/>
                </a:rPr>
                <a:t>A setup to determine the thermal coefficient of expansion of leveling rods is presently being commissioned.</a:t>
              </a:r>
            </a:p>
            <a:p>
              <a:pPr algn="just"/>
              <a:endParaRPr lang="en-US" sz="1800" dirty="0" smtClean="0">
                <a:latin typeface="+mn-lt"/>
              </a:endParaRPr>
            </a:p>
            <a:p>
              <a:pPr algn="just"/>
              <a:r>
                <a:rPr lang="en-US" sz="1800" dirty="0" smtClean="0">
                  <a:latin typeface="+mn-lt"/>
                </a:rPr>
                <a:t>To determine the angle of small objects or mirrors an alignment system was developed. The system is based on measuring the incoming and outgoing trajectories of a laser beam, which is reflected off a surface.</a:t>
              </a:r>
            </a:p>
            <a:p>
              <a:pPr algn="just"/>
              <a:r>
                <a:rPr lang="en-US" sz="1800" dirty="0" smtClean="0">
                  <a:latin typeface="+mn-lt"/>
                </a:rPr>
                <a:t>We developed a calibration procedure which allows us to </a:t>
              </a:r>
              <a:r>
                <a:rPr lang="en-US" sz="1800" dirty="0" err="1" smtClean="0">
                  <a:latin typeface="+mn-lt"/>
                </a:rPr>
                <a:t>fiducialize</a:t>
              </a:r>
              <a:r>
                <a:rPr lang="en-US" sz="1800" dirty="0" smtClean="0">
                  <a:latin typeface="+mn-lt"/>
                </a:rPr>
                <a:t> a CCD camera. The laser beam hits the CCD chip of the camera directly. Watching the image of the CCD on a computer screen enables the camera to be aligned with respect to the laser dot. By measuring the fiducials on the camera a point on the laser line can be determined. Measuring multiple points along the line of the laser beam allows the trajectory to be determined. </a:t>
              </a:r>
            </a:p>
            <a:p>
              <a:pPr algn="just"/>
              <a:endParaRPr lang="en-US" sz="800" dirty="0" smtClean="0">
                <a:latin typeface="+mn-lt"/>
              </a:endParaRPr>
            </a:p>
          </p:txBody>
        </p:sp>
        <p:pic>
          <p:nvPicPr>
            <p:cNvPr id="16" name="Picture 6" descr="title"/>
            <p:cNvPicPr>
              <a:picLocks noChangeArrowheads="1"/>
            </p:cNvPicPr>
            <p:nvPr/>
          </p:nvPicPr>
          <p:blipFill>
            <a:blip r:embed="rId6" cstate="print"/>
            <a:srcRect/>
            <a:stretch>
              <a:fillRect/>
            </a:stretch>
          </p:blipFill>
          <p:spPr bwMode="auto">
            <a:xfrm>
              <a:off x="25184100" y="8802687"/>
              <a:ext cx="3099457" cy="4287133"/>
            </a:xfrm>
            <a:prstGeom prst="rect">
              <a:avLst/>
            </a:prstGeom>
            <a:noFill/>
          </p:spPr>
        </p:pic>
      </p:grpSp>
      <p:sp>
        <p:nvSpPr>
          <p:cNvPr id="17" name="Rounded Rectangle 16"/>
          <p:cNvSpPr/>
          <p:nvPr/>
        </p:nvSpPr>
        <p:spPr bwMode="auto">
          <a:xfrm>
            <a:off x="21869400" y="38479411"/>
            <a:ext cx="8534401" cy="2057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r>
              <a:rPr lang="en-US" sz="3200" b="1" dirty="0" smtClean="0">
                <a:solidFill>
                  <a:schemeClr val="tx1"/>
                </a:solidFill>
                <a:latin typeface="Verdana" pitchFamily="34" charset="0"/>
                <a:cs typeface="Arial" pitchFamily="34" charset="0"/>
              </a:rPr>
              <a:t>Acknowledgments</a:t>
            </a:r>
          </a:p>
          <a:p>
            <a:pPr defTabSz="3901282"/>
            <a:r>
              <a:rPr lang="en-GB" sz="1800" dirty="0" smtClean="0"/>
              <a:t>We would like to thank our colleagues Brendan Dix, Brian Fuss, Francis Gaudreault, Michael Gaydosh, Levirt Griffin, Hans Imfeld, Franz Peters, Michael Rogers and Bryan Rutledge.</a:t>
            </a:r>
          </a:p>
          <a:p>
            <a:pPr defTabSz="3901282"/>
            <a:r>
              <a:rPr lang="en-GB" sz="1800" dirty="0" smtClean="0"/>
              <a:t>Work supported by Department of Energy contract  DE-AC02-76SF00515</a:t>
            </a:r>
            <a:endParaRPr lang="en-US" sz="1800" dirty="0" smtClean="0"/>
          </a:p>
          <a:p>
            <a:endParaRPr lang="en-US" sz="1800" dirty="0" smtClean="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p:txBody>
      </p:sp>
      <p:grpSp>
        <p:nvGrpSpPr>
          <p:cNvPr id="18" name="Group 17"/>
          <p:cNvGrpSpPr/>
          <p:nvPr/>
        </p:nvGrpSpPr>
        <p:grpSpPr>
          <a:xfrm>
            <a:off x="20116800" y="33755011"/>
            <a:ext cx="10295467" cy="3810000"/>
            <a:chOff x="18364200" y="32234187"/>
            <a:chExt cx="10295467" cy="3810000"/>
          </a:xfrm>
        </p:grpSpPr>
        <p:sp>
          <p:nvSpPr>
            <p:cNvPr id="19" name="Rounded Rectangular Callout 18"/>
            <p:cNvSpPr/>
            <p:nvPr/>
          </p:nvSpPr>
          <p:spPr bwMode="auto">
            <a:xfrm>
              <a:off x="18364200" y="32234187"/>
              <a:ext cx="10295467" cy="3810000"/>
            </a:xfrm>
            <a:prstGeom prst="wedgeRoundRectCallout">
              <a:avLst>
                <a:gd name="adj1" fmla="val -68722"/>
                <a:gd name="adj2" fmla="val -18245"/>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pPr algn="just"/>
              <a:endParaRPr lang="en-US" sz="1800" dirty="0" smtClean="0">
                <a:solidFill>
                  <a:schemeClr val="tx1"/>
                </a:solidFill>
                <a:latin typeface="Verdana" pitchFamily="34" charset="0"/>
                <a:cs typeface="Arial" pitchFamily="34" charset="0"/>
              </a:endParaRPr>
            </a:p>
            <a:p>
              <a:pPr algn="just"/>
              <a:endParaRPr lang="en-US" sz="1800" dirty="0" smtClean="0">
                <a:latin typeface="Verdana" pitchFamily="34" charset="0"/>
              </a:endParaRPr>
            </a:p>
            <a:p>
              <a:pPr algn="just"/>
              <a:endParaRPr lang="en-US" sz="1800" dirty="0" smtClean="0"/>
            </a:p>
            <a:p>
              <a:pPr algn="just"/>
              <a:r>
                <a:rPr lang="en-US" sz="1800" dirty="0" smtClean="0"/>
                <a:t>During the September 2011 machine shut down the </a:t>
              </a:r>
              <a:r>
                <a:rPr lang="en-US" sz="1800" dirty="0" err="1" smtClean="0"/>
                <a:t>linac</a:t>
              </a:r>
              <a:r>
                <a:rPr lang="en-US" sz="1800" dirty="0" smtClean="0"/>
                <a:t> and the </a:t>
              </a:r>
              <a:r>
                <a:rPr lang="en-US" sz="1800" dirty="0" err="1" smtClean="0"/>
                <a:t>linac</a:t>
              </a:r>
              <a:r>
                <a:rPr lang="en-US" sz="1800" dirty="0" smtClean="0"/>
                <a:t> to booster area were disassembled and re-aligned to correct for floor movements.</a:t>
              </a:r>
            </a:p>
            <a:p>
              <a:pPr algn="just"/>
              <a:endParaRPr lang="en-US" sz="1800" dirty="0">
                <a:latin typeface="Verdana" pitchFamily="34" charset="0"/>
              </a:endParaRPr>
            </a:p>
          </p:txBody>
        </p:sp>
        <p:pic>
          <p:nvPicPr>
            <p:cNvPr id="20" name="Picture 57" descr="SSRL"/>
            <p:cNvPicPr>
              <a:picLocks noChangeAspect="1" noChangeArrowheads="1"/>
            </p:cNvPicPr>
            <p:nvPr/>
          </p:nvPicPr>
          <p:blipFill>
            <a:blip r:embed="rId7" cstate="print"/>
            <a:srcRect/>
            <a:stretch>
              <a:fillRect/>
            </a:stretch>
          </p:blipFill>
          <p:spPr bwMode="auto">
            <a:xfrm>
              <a:off x="18897600" y="32454276"/>
              <a:ext cx="1780419" cy="541911"/>
            </a:xfrm>
            <a:prstGeom prst="rect">
              <a:avLst/>
            </a:prstGeom>
            <a:noFill/>
          </p:spPr>
        </p:pic>
        <p:pic>
          <p:nvPicPr>
            <p:cNvPr id="21" name="Picture 20" descr="HLS.gif"/>
            <p:cNvPicPr>
              <a:picLocks noChangeAspect="1"/>
            </p:cNvPicPr>
            <p:nvPr/>
          </p:nvPicPr>
          <p:blipFill>
            <a:blip r:embed="rId8" cstate="print"/>
            <a:stretch>
              <a:fillRect/>
            </a:stretch>
          </p:blipFill>
          <p:spPr>
            <a:xfrm>
              <a:off x="24841200" y="32615187"/>
              <a:ext cx="3505200" cy="2185137"/>
            </a:xfrm>
            <a:prstGeom prst="rect">
              <a:avLst/>
            </a:prstGeom>
          </p:spPr>
        </p:pic>
        <p:sp>
          <p:nvSpPr>
            <p:cNvPr id="22" name="TextBox 21"/>
            <p:cNvSpPr txBox="1"/>
            <p:nvPr/>
          </p:nvSpPr>
          <p:spPr>
            <a:xfrm>
              <a:off x="18516600" y="33205737"/>
              <a:ext cx="6248400" cy="1754326"/>
            </a:xfrm>
            <a:prstGeom prst="rect">
              <a:avLst/>
            </a:prstGeom>
            <a:noFill/>
          </p:spPr>
          <p:txBody>
            <a:bodyPr wrap="square" rtlCol="0">
              <a:spAutoFit/>
            </a:bodyPr>
            <a:lstStyle/>
            <a:p>
              <a:pPr algn="just"/>
              <a:r>
                <a:rPr lang="en-US" sz="1800" b="1" dirty="0" smtClean="0">
                  <a:latin typeface="+mn-lt"/>
                </a:rPr>
                <a:t>Stanford Synchrotron Radiation Light Source </a:t>
              </a:r>
            </a:p>
            <a:p>
              <a:pPr algn="just"/>
              <a:r>
                <a:rPr lang="en-US" sz="1800" dirty="0" smtClean="0">
                  <a:latin typeface="+mn-lt"/>
                </a:rPr>
                <a:t>Since the SPEAR ring is built on unstable soil, an HLS system has been installed in the ring and on several beam lines. Based on the results of the HLS measurements it was decided to insulate walls and ceilings of selected areas around the ring to reduce floor movements.</a:t>
              </a:r>
              <a:endParaRPr lang="en-US" sz="1800" dirty="0">
                <a:latin typeface="+mn-lt"/>
              </a:endParaRPr>
            </a:p>
          </p:txBody>
        </p:sp>
      </p:grpSp>
      <p:graphicFrame>
        <p:nvGraphicFramePr>
          <p:cNvPr id="23" name="Table 22"/>
          <p:cNvGraphicFramePr>
            <a:graphicFrameLocks noGrp="1"/>
          </p:cNvGraphicFramePr>
          <p:nvPr>
            <p:extLst>
              <p:ext uri="{D42A27DB-BD31-4B8C-83A1-F6EECF244321}">
                <p14:modId xmlns:p14="http://schemas.microsoft.com/office/powerpoint/2010/main" val="1034423097"/>
              </p:ext>
            </p:extLst>
          </p:nvPr>
        </p:nvGraphicFramePr>
        <p:xfrm>
          <a:off x="3682999" y="13257211"/>
          <a:ext cx="5850468" cy="2738150"/>
        </p:xfrm>
        <a:graphic>
          <a:graphicData uri="http://schemas.openxmlformats.org/drawingml/2006/table">
            <a:tbl>
              <a:tblPr>
                <a:tableStyleId>{073A0DAA-6AF3-43AB-8588-CEC1D06C72B9}</a:tableStyleId>
              </a:tblPr>
              <a:tblGrid>
                <a:gridCol w="1950156"/>
                <a:gridCol w="1950156"/>
                <a:gridCol w="1950156"/>
              </a:tblGrid>
              <a:tr h="228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Sector 2-7                         </a:t>
                      </a:r>
                    </a:p>
                  </a:txBody>
                  <a:tcPr marL="81280" marR="81280" marT="40643" marB="40643"/>
                </a:tc>
                <a:tc>
                  <a:txBody>
                    <a:bodyPr/>
                    <a:lstStyle/>
                    <a:p>
                      <a:r>
                        <a:rPr lang="en-US" sz="1700" dirty="0" smtClean="0"/>
                        <a:t>Sector 10-1</a:t>
                      </a:r>
                      <a:endParaRPr lang="en-US" sz="1700" dirty="0"/>
                    </a:p>
                  </a:txBody>
                  <a:tcPr marL="81280" marR="81280" marT="40643" marB="40643"/>
                </a:tc>
                <a:tc>
                  <a:txBody>
                    <a:bodyPr/>
                    <a:lstStyle/>
                    <a:p>
                      <a:r>
                        <a:rPr lang="en-US" sz="1700" dirty="0" smtClean="0"/>
                        <a:t>Sector</a:t>
                      </a:r>
                      <a:r>
                        <a:rPr lang="en-US" sz="1700" baseline="0" dirty="0" smtClean="0"/>
                        <a:t> 20-3</a:t>
                      </a:r>
                      <a:endParaRPr lang="en-US" sz="1700" dirty="0"/>
                    </a:p>
                  </a:txBody>
                  <a:tcPr marL="81280" marR="81280" marT="40643" marB="40643"/>
                </a:tc>
              </a:tr>
              <a:tr h="1143201">
                <a:tc>
                  <a:txBody>
                    <a:bodyPr/>
                    <a:lstStyle/>
                    <a:p>
                      <a:endParaRPr lang="en-US" sz="1700" dirty="0" smtClean="0"/>
                    </a:p>
                    <a:p>
                      <a:endParaRPr lang="en-US" sz="1700" dirty="0" smtClean="0"/>
                    </a:p>
                    <a:p>
                      <a:endParaRPr lang="en-US" sz="1700" dirty="0" smtClean="0"/>
                    </a:p>
                    <a:p>
                      <a:endParaRPr lang="en-US" sz="1700" dirty="0" smtClean="0"/>
                    </a:p>
                    <a:p>
                      <a:endParaRPr lang="en-US" sz="1700" dirty="0"/>
                    </a:p>
                  </a:txBody>
                  <a:tcPr marL="81280" marR="81280" marT="40643" marB="40643"/>
                </a:tc>
                <a:tc>
                  <a:txBody>
                    <a:bodyPr/>
                    <a:lstStyle/>
                    <a:p>
                      <a:endParaRPr lang="en-US" sz="1700"/>
                    </a:p>
                  </a:txBody>
                  <a:tcPr marL="81280" marR="81280" marT="40643" marB="40643"/>
                </a:tc>
                <a:tc>
                  <a:txBody>
                    <a:bodyPr/>
                    <a:lstStyle/>
                    <a:p>
                      <a:endParaRPr lang="en-US" sz="1700" dirty="0"/>
                    </a:p>
                  </a:txBody>
                  <a:tcPr marL="81280" marR="81280" marT="40643" marB="40643"/>
                </a:tc>
              </a:tr>
              <a:tr h="228550">
                <a:tc>
                  <a:txBody>
                    <a:bodyPr/>
                    <a:lstStyle/>
                    <a:p>
                      <a:r>
                        <a:rPr lang="en-US" sz="1700" dirty="0" smtClean="0"/>
                        <a:t>Camera</a:t>
                      </a:r>
                      <a:r>
                        <a:rPr lang="en-US" sz="1700" baseline="0" dirty="0" smtClean="0"/>
                        <a:t> Position</a:t>
                      </a:r>
                      <a:endParaRPr lang="en-US" sz="1700" dirty="0"/>
                    </a:p>
                  </a:txBody>
                  <a:tcPr marL="81280" marR="81280" marT="40643" marB="40643"/>
                </a:tc>
                <a:tc>
                  <a:txBody>
                    <a:bodyPr/>
                    <a:lstStyle/>
                    <a:p>
                      <a:endParaRPr lang="en-US" sz="1700"/>
                    </a:p>
                  </a:txBody>
                  <a:tcPr marL="81280" marR="81280" marT="40643" marB="40643"/>
                </a:tc>
                <a:tc>
                  <a:txBody>
                    <a:bodyPr/>
                    <a:lstStyle/>
                    <a:p>
                      <a:endParaRPr lang="en-US" sz="1700" dirty="0"/>
                    </a:p>
                  </a:txBody>
                  <a:tcPr marL="81280" marR="81280" marT="40643" marB="40643"/>
                </a:tc>
              </a:tr>
              <a:tr h="228550">
                <a:tc>
                  <a:txBody>
                    <a:bodyPr/>
                    <a:lstStyle/>
                    <a:p>
                      <a:r>
                        <a:rPr lang="en-US" sz="1700" dirty="0" smtClean="0"/>
                        <a:t>X=0.000 mm</a:t>
                      </a:r>
                      <a:endParaRPr lang="en-US" sz="1700" dirty="0"/>
                    </a:p>
                  </a:txBody>
                  <a:tcPr marL="81280" marR="81280" marT="40643" marB="40643"/>
                </a:tc>
                <a:tc>
                  <a:txBody>
                    <a:bodyPr/>
                    <a:lstStyle/>
                    <a:p>
                      <a:r>
                        <a:rPr lang="en-US" sz="1700" dirty="0" smtClean="0"/>
                        <a:t>X=3.352 mm</a:t>
                      </a:r>
                      <a:endParaRPr lang="en-US" sz="1700" dirty="0"/>
                    </a:p>
                  </a:txBody>
                  <a:tcPr marL="81280" marR="81280" marT="40643" marB="40643"/>
                </a:tc>
                <a:tc>
                  <a:txBody>
                    <a:bodyPr/>
                    <a:lstStyle/>
                    <a:p>
                      <a:r>
                        <a:rPr lang="en-US" sz="1700" dirty="0" smtClean="0"/>
                        <a:t>X=6.576 mm</a:t>
                      </a:r>
                      <a:endParaRPr lang="en-US" sz="1700" dirty="0"/>
                    </a:p>
                  </a:txBody>
                  <a:tcPr marL="81280" marR="81280" marT="40643" marB="40643"/>
                </a:tc>
              </a:tr>
              <a:tr h="228550">
                <a:tc>
                  <a:txBody>
                    <a:bodyPr/>
                    <a:lstStyle/>
                    <a:p>
                      <a:r>
                        <a:rPr lang="en-US" sz="1700" dirty="0" smtClean="0"/>
                        <a:t>Y=0.000 mm</a:t>
                      </a:r>
                      <a:endParaRPr lang="en-US" sz="1700" dirty="0"/>
                    </a:p>
                  </a:txBody>
                  <a:tcPr marL="81280" marR="81280" marT="40643" marB="40643"/>
                </a:tc>
                <a:tc>
                  <a:txBody>
                    <a:bodyPr/>
                    <a:lstStyle/>
                    <a:p>
                      <a:r>
                        <a:rPr lang="en-US" sz="1700" dirty="0" smtClean="0"/>
                        <a:t>Y=-4.414 mm</a:t>
                      </a:r>
                      <a:endParaRPr lang="en-US" sz="1700" dirty="0"/>
                    </a:p>
                  </a:txBody>
                  <a:tcPr marL="81280" marR="81280" marT="40643" marB="40643"/>
                </a:tc>
                <a:tc>
                  <a:txBody>
                    <a:bodyPr/>
                    <a:lstStyle/>
                    <a:p>
                      <a:r>
                        <a:rPr lang="en-US" sz="1700" dirty="0" smtClean="0"/>
                        <a:t>Y=-7.360 mm</a:t>
                      </a:r>
                      <a:endParaRPr lang="en-US" sz="1700" dirty="0"/>
                    </a:p>
                  </a:txBody>
                  <a:tcPr marL="81280" marR="81280" marT="40643" marB="40643"/>
                </a:tc>
              </a:tr>
            </a:tbl>
          </a:graphicData>
        </a:graphic>
      </p:graphicFrame>
      <p:pic>
        <p:nvPicPr>
          <p:cNvPr id="24" name="Picture 2" descr="S:\Public\Linac laser photos\December 7, 2009\02-07 2009_12_07 09_25_58 2228 2996    0.000    0.000.bmp"/>
          <p:cNvPicPr>
            <a:picLocks noChangeAspect="1" noChangeArrowheads="1"/>
          </p:cNvPicPr>
          <p:nvPr/>
        </p:nvPicPr>
        <p:blipFill>
          <a:blip r:embed="rId9" cstate="print"/>
          <a:srcRect/>
          <a:stretch>
            <a:fillRect/>
          </a:stretch>
        </p:blipFill>
        <p:spPr bwMode="auto">
          <a:xfrm>
            <a:off x="3798358" y="13638211"/>
            <a:ext cx="1727061" cy="1295400"/>
          </a:xfrm>
          <a:prstGeom prst="rect">
            <a:avLst/>
          </a:prstGeom>
          <a:noFill/>
          <a:ln w="9525">
            <a:noFill/>
            <a:miter lim="800000"/>
            <a:headEnd/>
            <a:tailEnd/>
          </a:ln>
        </p:spPr>
      </p:pic>
      <p:pic>
        <p:nvPicPr>
          <p:cNvPr id="25" name="Picture 3" descr="S:\Public\Linac laser photos\December 7, 2009\10-01 2009_12_07 10_17_47 2228 2996    3.352   -4.414.bmp"/>
          <p:cNvPicPr>
            <a:picLocks noChangeAspect="1" noChangeArrowheads="1"/>
          </p:cNvPicPr>
          <p:nvPr/>
        </p:nvPicPr>
        <p:blipFill>
          <a:blip r:embed="rId10" cstate="print"/>
          <a:srcRect/>
          <a:stretch>
            <a:fillRect/>
          </a:stretch>
        </p:blipFill>
        <p:spPr bwMode="auto">
          <a:xfrm>
            <a:off x="5749925" y="13638211"/>
            <a:ext cx="1727061" cy="1295400"/>
          </a:xfrm>
          <a:prstGeom prst="rect">
            <a:avLst/>
          </a:prstGeom>
          <a:noFill/>
          <a:ln w="9525">
            <a:noFill/>
            <a:miter lim="800000"/>
            <a:headEnd/>
            <a:tailEnd/>
          </a:ln>
        </p:spPr>
      </p:pic>
      <p:pic>
        <p:nvPicPr>
          <p:cNvPr id="26" name="Picture 4" descr="S:\Public\Linac laser photos\December 7, 2009\20-03 2009_12_07 11_09_54 2228 2956    6.576   -7.360.bmp"/>
          <p:cNvPicPr>
            <a:picLocks noChangeAspect="1" noChangeArrowheads="1"/>
          </p:cNvPicPr>
          <p:nvPr/>
        </p:nvPicPr>
        <p:blipFill>
          <a:blip r:embed="rId11" cstate="print"/>
          <a:srcRect/>
          <a:stretch>
            <a:fillRect/>
          </a:stretch>
        </p:blipFill>
        <p:spPr bwMode="auto">
          <a:xfrm>
            <a:off x="7691047" y="13638211"/>
            <a:ext cx="1727061" cy="1295400"/>
          </a:xfrm>
          <a:prstGeom prst="rect">
            <a:avLst/>
          </a:prstGeom>
          <a:noFill/>
          <a:ln w="9525">
            <a:noFill/>
            <a:miter lim="800000"/>
            <a:headEnd/>
            <a:tailEnd/>
          </a:ln>
        </p:spPr>
      </p:pic>
      <p:sp>
        <p:nvSpPr>
          <p:cNvPr id="27" name="TextBox 26"/>
          <p:cNvSpPr txBox="1"/>
          <p:nvPr/>
        </p:nvSpPr>
        <p:spPr>
          <a:xfrm>
            <a:off x="2895600" y="31011811"/>
            <a:ext cx="6477000" cy="369332"/>
          </a:xfrm>
          <a:prstGeom prst="rect">
            <a:avLst/>
          </a:prstGeom>
          <a:noFill/>
        </p:spPr>
        <p:txBody>
          <a:bodyPr wrap="square" rtlCol="0">
            <a:spAutoFit/>
          </a:bodyPr>
          <a:lstStyle/>
          <a:p>
            <a:pPr algn="just" defTabSz="3901282"/>
            <a:endParaRPr lang="en-US" sz="1800" dirty="0" smtClean="0">
              <a:latin typeface="Arial" charset="0"/>
            </a:endParaRPr>
          </a:p>
        </p:txBody>
      </p:sp>
      <p:sp>
        <p:nvSpPr>
          <p:cNvPr id="30" name="Rectangle 2"/>
          <p:cNvSpPr>
            <a:spLocks noChangeArrowheads="1"/>
          </p:cNvSpPr>
          <p:nvPr/>
        </p:nvSpPr>
        <p:spPr bwMode="auto">
          <a:xfrm>
            <a:off x="1752600" y="2206624"/>
            <a:ext cx="29260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1" name="Group 30"/>
          <p:cNvGrpSpPr/>
          <p:nvPr/>
        </p:nvGrpSpPr>
        <p:grpSpPr>
          <a:xfrm>
            <a:off x="2362200" y="21740811"/>
            <a:ext cx="10744200" cy="5410200"/>
            <a:chOff x="306917" y="6360531"/>
            <a:chExt cx="9712325" cy="5887302"/>
          </a:xfrm>
        </p:grpSpPr>
        <p:sp>
          <p:nvSpPr>
            <p:cNvPr id="32" name="Rounded Rectangular Callout 31"/>
            <p:cNvSpPr/>
            <p:nvPr/>
          </p:nvSpPr>
          <p:spPr bwMode="auto">
            <a:xfrm>
              <a:off x="306917" y="6360531"/>
              <a:ext cx="9712325" cy="5887302"/>
            </a:xfrm>
            <a:prstGeom prst="wedgeRoundRectCallout">
              <a:avLst>
                <a:gd name="adj1" fmla="val 73197"/>
                <a:gd name="adj2" fmla="val 7157"/>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pPr algn="just"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endParaRPr lang="en-GB" sz="1800" dirty="0" smtClean="0"/>
            </a:p>
          </p:txBody>
        </p:sp>
        <p:pic>
          <p:nvPicPr>
            <p:cNvPr id="33" name="Picture 51" descr="FACET Facility for Advanced Accelerator Experimental Tests">
              <a:hlinkClick r:id="rId12"/>
            </p:cNvPr>
            <p:cNvPicPr>
              <a:picLocks noChangeAspect="1" noChangeArrowheads="1"/>
            </p:cNvPicPr>
            <p:nvPr/>
          </p:nvPicPr>
          <p:blipFill>
            <a:blip r:embed="rId13" cstate="print"/>
            <a:srcRect/>
            <a:stretch>
              <a:fillRect/>
            </a:stretch>
          </p:blipFill>
          <p:spPr bwMode="auto">
            <a:xfrm>
              <a:off x="789089" y="6954149"/>
              <a:ext cx="1803400" cy="677388"/>
            </a:xfrm>
            <a:prstGeom prst="rect">
              <a:avLst/>
            </a:prstGeom>
            <a:noFill/>
          </p:spPr>
        </p:pic>
        <p:sp>
          <p:nvSpPr>
            <p:cNvPr id="34" name="TextBox 33"/>
            <p:cNvSpPr txBox="1"/>
            <p:nvPr/>
          </p:nvSpPr>
          <p:spPr>
            <a:xfrm>
              <a:off x="710626" y="7789968"/>
              <a:ext cx="9055100" cy="2479681"/>
            </a:xfrm>
            <a:prstGeom prst="rect">
              <a:avLst/>
            </a:prstGeom>
            <a:noFill/>
          </p:spPr>
          <p:txBody>
            <a:bodyPr wrap="square" rtlCol="0">
              <a:spAutoFit/>
            </a:bodyPr>
            <a:lstStyle/>
            <a:p>
              <a:pPr defTabSz="3901282"/>
              <a:r>
                <a:rPr lang="en-GB" sz="1800" b="1" dirty="0" smtClean="0">
                  <a:latin typeface="+mn-lt"/>
                </a:rPr>
                <a:t>Facility for Advanced </a:t>
              </a:r>
              <a:r>
                <a:rPr lang="en-GB" sz="1800" b="1" dirty="0" err="1" smtClean="0">
                  <a:latin typeface="+mn-lt"/>
                </a:rPr>
                <a:t>aCcelerator</a:t>
              </a:r>
              <a:r>
                <a:rPr lang="en-GB" sz="1800" b="1" dirty="0" smtClean="0">
                  <a:latin typeface="+mn-lt"/>
                </a:rPr>
                <a:t> Experimental Tests</a:t>
              </a:r>
            </a:p>
            <a:p>
              <a:pPr algn="just" defTabSz="3901282"/>
              <a:r>
                <a:rPr lang="en-US" sz="1800" dirty="0" smtClean="0">
                  <a:latin typeface="+mn-lt"/>
                </a:rPr>
                <a:t>FACET uses part of SLAC's two-mile-long linear accelerator to generate high-density beams of electrons and their antimatter counterparts, positrons. This produces large electric and magnetic fields in a very short time - ideal for creating exotic states of matter and researching advanced accelerator technologies.</a:t>
              </a:r>
              <a:endParaRPr lang="en-GB" sz="1800" dirty="0" smtClean="0">
                <a:latin typeface="+mn-lt"/>
              </a:endParaRPr>
            </a:p>
            <a:p>
              <a:pPr algn="just"/>
              <a:r>
                <a:rPr lang="en-GB" sz="1800" dirty="0" smtClean="0">
                  <a:latin typeface="+mn-lt"/>
                </a:rPr>
                <a:t>Construction at Sector 20 was completed and the first user run finished this July. During the last two years all beam components and experiments were aligned.</a:t>
              </a:r>
            </a:p>
            <a:p>
              <a:pPr algn="just"/>
              <a:endParaRPr lang="en-US" sz="1800" dirty="0"/>
            </a:p>
          </p:txBody>
        </p:sp>
      </p:grpSp>
      <p:pic>
        <p:nvPicPr>
          <p:cNvPr id="35" name="Picture 3"/>
          <p:cNvPicPr>
            <a:picLocks noChangeAspect="1" noChangeArrowheads="1"/>
          </p:cNvPicPr>
          <p:nvPr/>
        </p:nvPicPr>
        <p:blipFill>
          <a:blip r:embed="rId14" cstate="print"/>
          <a:stretch>
            <a:fillRect/>
          </a:stretch>
        </p:blipFill>
        <p:spPr bwMode="auto">
          <a:xfrm>
            <a:off x="2895600" y="25144411"/>
            <a:ext cx="9525000" cy="1511985"/>
          </a:xfrm>
          <a:prstGeom prst="rect">
            <a:avLst/>
          </a:prstGeom>
          <a:noFill/>
          <a:ln w="9525">
            <a:noFill/>
            <a:miter lim="800000"/>
            <a:headEnd/>
            <a:tailEnd/>
          </a:ln>
        </p:spPr>
      </p:pic>
      <p:grpSp>
        <p:nvGrpSpPr>
          <p:cNvPr id="36" name="Group 35"/>
          <p:cNvGrpSpPr/>
          <p:nvPr/>
        </p:nvGrpSpPr>
        <p:grpSpPr>
          <a:xfrm>
            <a:off x="2362200" y="27582811"/>
            <a:ext cx="11887200" cy="13182600"/>
            <a:chOff x="609600" y="25376187"/>
            <a:chExt cx="11887200" cy="13182600"/>
          </a:xfrm>
        </p:grpSpPr>
        <p:sp>
          <p:nvSpPr>
            <p:cNvPr id="37" name="Rounded Rectangular Callout 36"/>
            <p:cNvSpPr/>
            <p:nvPr/>
          </p:nvSpPr>
          <p:spPr bwMode="auto">
            <a:xfrm>
              <a:off x="609600" y="25376187"/>
              <a:ext cx="11887200" cy="13182600"/>
            </a:xfrm>
            <a:prstGeom prst="wedgeRoundRectCallout">
              <a:avLst>
                <a:gd name="adj1" fmla="val 73594"/>
                <a:gd name="adj2" fmla="val 10474"/>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pPr algn="just" defTabSz="3901282"/>
              <a:endParaRPr lang="en-GB" sz="1800" dirty="0" smtClean="0"/>
            </a:p>
            <a:p>
              <a:pPr algn="just" defTabSz="3901282"/>
              <a:r>
                <a:rPr lang="en-GB" sz="1800" b="1" dirty="0" err="1" smtClean="0"/>
                <a:t>Linac</a:t>
              </a:r>
              <a:r>
                <a:rPr lang="en-GB" sz="1800" b="1" dirty="0" smtClean="0"/>
                <a:t> Coherent Light Source Machine</a:t>
              </a:r>
            </a:p>
            <a:p>
              <a:pPr algn="just" defTabSz="3901282"/>
              <a:r>
                <a:rPr lang="en-GB" sz="1800" dirty="0" smtClean="0"/>
                <a:t>The alignment network was been re-measured several times to correct the network for shrinking walls in the tunnel. The data were analyzed utilizing the fact that the 33 quadrupoles in the undulator hall form a straight line after beam-based alignment.</a:t>
              </a:r>
            </a:p>
            <a:p>
              <a:pPr algn="just" defTabSz="3901282"/>
              <a:r>
                <a:rPr lang="en-GB" sz="1800" dirty="0" smtClean="0">
                  <a:latin typeface="Arial" charset="0"/>
                </a:rPr>
                <a:t>One of the alignment tasks was to align the HXRSS (</a:t>
              </a:r>
              <a:r>
                <a:rPr lang="en-GB" sz="1800" b="1" dirty="0" smtClean="0">
                  <a:latin typeface="Arial" charset="0"/>
                </a:rPr>
                <a:t>Hard X-Ray Self Seeding Project</a:t>
              </a:r>
              <a:r>
                <a:rPr lang="en-GB" sz="1800" dirty="0" smtClean="0">
                  <a:latin typeface="Arial" charset="0"/>
                </a:rPr>
                <a:t>).</a:t>
              </a:r>
              <a:r>
                <a:rPr lang="en-GB" sz="1800" b="1" dirty="0" smtClean="0">
                  <a:latin typeface="Arial" charset="0"/>
                </a:rPr>
                <a:t> </a:t>
              </a:r>
              <a:r>
                <a:rPr lang="en-GB" sz="1800" dirty="0" smtClean="0">
                  <a:latin typeface="Arial" charset="0"/>
                </a:rPr>
                <a:t>The goal was to align a small diamond crystal ~2 X 4mm without touching it. To do this, optical tooling was used to determine its translation and a laser beam was used to determine its orientation within a few arc seconds.</a:t>
              </a:r>
            </a:p>
            <a:p>
              <a:pPr algn="just" defTabSz="3901282"/>
              <a:endParaRPr lang="en-GB" sz="1800" b="1" dirty="0" smtClean="0"/>
            </a:p>
            <a:p>
              <a:pPr algn="just" defTabSz="3901282"/>
              <a:r>
                <a:rPr lang="en-GB" sz="1800" b="1" dirty="0" smtClean="0"/>
                <a:t>Alignment Diagnostic System (ADS)</a:t>
              </a:r>
            </a:p>
            <a:p>
              <a:pPr algn="just" defTabSz="3901282"/>
              <a:endParaRPr lang="en-GB" sz="1800" dirty="0" smtClean="0">
                <a:latin typeface="Arial" charset="0"/>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GB" sz="1800" dirty="0" smtClean="0"/>
            </a:p>
            <a:p>
              <a:pPr algn="just" defTabSz="3901282"/>
              <a:endParaRPr lang="en-GB" sz="1800" dirty="0" smtClean="0"/>
            </a:p>
            <a:p>
              <a:pPr algn="just" defTabSz="3901282"/>
              <a:r>
                <a:rPr lang="en-GB" sz="1800" dirty="0" smtClean="0"/>
                <a:t>correcting 2 components, quadrupole position and beam position monitor (BPM) offset drifts.  Currently, the ADS is used to correct quadrupole offsets. After this correction the </a:t>
              </a:r>
              <a:r>
                <a:rPr lang="en-GB" sz="1800" smtClean="0"/>
                <a:t>BPM offsets </a:t>
              </a:r>
              <a:r>
                <a:rPr lang="en-GB" sz="1800" dirty="0" smtClean="0"/>
                <a:t>are readily available. The figure on the left shows a comparison of BPM offsets determined after the ADS application (Fast Cal) and as obtained by BBA (</a:t>
              </a:r>
              <a:r>
                <a:rPr lang="en-GB" sz="1800" dirty="0" err="1" smtClean="0"/>
                <a:t>BBAFinal</a:t>
              </a:r>
              <a:r>
                <a:rPr lang="en-GB" sz="1800" dirty="0" smtClean="0"/>
                <a:t>).</a:t>
              </a:r>
            </a:p>
            <a:p>
              <a:pPr algn="just" defTabSz="3901282"/>
              <a:endParaRPr lang="en-GB" sz="1800" b="1" dirty="0" smtClean="0"/>
            </a:p>
            <a:p>
              <a:pPr algn="just" defTabSz="3901282"/>
              <a:r>
                <a:rPr lang="en-GB" sz="1800" b="1" dirty="0" err="1" smtClean="0"/>
                <a:t>Linac</a:t>
              </a:r>
              <a:r>
                <a:rPr lang="en-GB" sz="1800" b="1" dirty="0" smtClean="0"/>
                <a:t> Coherent Light Source Experiments</a:t>
              </a:r>
            </a:p>
            <a:p>
              <a:pPr algn="just" defTabSz="3901282"/>
              <a:r>
                <a:rPr lang="en-GB" sz="1800" dirty="0" smtClean="0"/>
                <a:t>The LCLS I is now in its 6</a:t>
              </a:r>
              <a:r>
                <a:rPr lang="en-GB" sz="1800" baseline="30000" dirty="0" smtClean="0"/>
                <a:t>th</a:t>
              </a:r>
              <a:r>
                <a:rPr lang="en-GB" sz="1800" dirty="0" smtClean="0"/>
                <a:t> user run. All experimental hutches have been brought up and are user operated, experiments change constantly and require the alignment group to adapt from electron beam alignment  to laser beam alignment. </a:t>
              </a:r>
            </a:p>
            <a:p>
              <a:pPr algn="just" defTabSz="3901282"/>
              <a:r>
                <a:rPr lang="en-GB" sz="1800" dirty="0" smtClean="0"/>
                <a:t>One of the more challenging tasks was relative alignment of mirrors with respect to each other to better than 15µrad. </a:t>
              </a:r>
            </a:p>
            <a:p>
              <a:pPr algn="just" defTabSz="3901282"/>
              <a:endParaRPr lang="en-GB" sz="1800" dirty="0" smtClean="0"/>
            </a:p>
            <a:p>
              <a:pPr algn="just" defTabSz="3901282"/>
              <a:endParaRPr lang="en-GB" sz="1800" dirty="0" smtClean="0"/>
            </a:p>
            <a:p>
              <a:pPr algn="just" defTabSz="3901282"/>
              <a:endParaRPr lang="en-GB" sz="1800" dirty="0" smtClean="0"/>
            </a:p>
            <a:p>
              <a:pPr algn="just" defTabSz="3901282"/>
              <a:endParaRPr lang="en-GB" sz="1800" dirty="0" smtClean="0"/>
            </a:p>
            <a:p>
              <a:pPr algn="just" defTabSz="3901282"/>
              <a:endParaRPr lang="en-GB" sz="1800" dirty="0" smtClean="0"/>
            </a:p>
            <a:p>
              <a:pPr algn="just" defTabSz="3901282"/>
              <a:endParaRPr lang="en-GB" sz="1800" dirty="0" smtClean="0"/>
            </a:p>
            <a:p>
              <a:pPr algn="just" defTabSz="3901282"/>
              <a:endParaRPr lang="en-GB" sz="1800" dirty="0" smtClean="0"/>
            </a:p>
            <a:p>
              <a:pPr algn="just" defTabSz="3901282"/>
              <a:endParaRPr lang="en-GB" sz="1800" dirty="0" smtClean="0"/>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p:txBody>
        </p:sp>
        <p:pic>
          <p:nvPicPr>
            <p:cNvPr id="38" name="Picture 53" descr="LCLS">
              <a:hlinkClick r:id="rId15"/>
            </p:cNvPr>
            <p:cNvPicPr>
              <a:picLocks noChangeAspect="1" noChangeArrowheads="1"/>
            </p:cNvPicPr>
            <p:nvPr/>
          </p:nvPicPr>
          <p:blipFill>
            <a:blip r:embed="rId16" cstate="print"/>
            <a:srcRect/>
            <a:stretch>
              <a:fillRect/>
            </a:stretch>
          </p:blipFill>
          <p:spPr bwMode="auto">
            <a:xfrm>
              <a:off x="1524000" y="25985787"/>
              <a:ext cx="1625600" cy="541911"/>
            </a:xfrm>
            <a:prstGeom prst="rect">
              <a:avLst/>
            </a:prstGeom>
            <a:noFill/>
          </p:spPr>
        </p:pic>
        <p:pic>
          <p:nvPicPr>
            <p:cNvPr id="39" name="Picture 4" descr="set_H_mirror_AC"/>
            <p:cNvPicPr>
              <a:picLocks noChangeAspect="1" noChangeArrowheads="1"/>
            </p:cNvPicPr>
            <p:nvPr/>
          </p:nvPicPr>
          <p:blipFill>
            <a:blip r:embed="rId17" cstate="print"/>
            <a:stretch>
              <a:fillRect/>
            </a:stretch>
          </p:blipFill>
          <p:spPr bwMode="auto">
            <a:xfrm>
              <a:off x="3810000" y="36534725"/>
              <a:ext cx="4305300" cy="1871662"/>
            </a:xfrm>
            <a:prstGeom prst="rect">
              <a:avLst/>
            </a:prstGeom>
            <a:noFill/>
            <a:ln w="9525">
              <a:noFill/>
              <a:miter lim="800000"/>
              <a:headEnd/>
              <a:tailEnd/>
            </a:ln>
          </p:spPr>
        </p:pic>
        <p:pic>
          <p:nvPicPr>
            <p:cNvPr id="40" name="Picture 5"/>
            <p:cNvPicPr>
              <a:picLocks noChangeAspect="1" noChangeArrowheads="1"/>
            </p:cNvPicPr>
            <p:nvPr/>
          </p:nvPicPr>
          <p:blipFill>
            <a:blip r:embed="rId18" cstate="print"/>
            <a:srcRect/>
            <a:stretch>
              <a:fillRect/>
            </a:stretch>
          </p:blipFill>
          <p:spPr bwMode="auto">
            <a:xfrm>
              <a:off x="6378789" y="29719587"/>
              <a:ext cx="5498886" cy="3810000"/>
            </a:xfrm>
            <a:prstGeom prst="rect">
              <a:avLst/>
            </a:prstGeom>
            <a:noFill/>
            <a:ln w="9525">
              <a:noFill/>
              <a:miter lim="800000"/>
              <a:headEnd/>
              <a:tailEnd/>
            </a:ln>
          </p:spPr>
        </p:pic>
        <p:sp>
          <p:nvSpPr>
            <p:cNvPr id="41" name="TextBox 40"/>
            <p:cNvSpPr txBox="1"/>
            <p:nvPr/>
          </p:nvSpPr>
          <p:spPr>
            <a:xfrm>
              <a:off x="1181100" y="29529087"/>
              <a:ext cx="4991100" cy="4524315"/>
            </a:xfrm>
            <a:prstGeom prst="rect">
              <a:avLst/>
            </a:prstGeom>
            <a:noFill/>
          </p:spPr>
          <p:txBody>
            <a:bodyPr wrap="square" rtlCol="0">
              <a:spAutoFit/>
            </a:bodyPr>
            <a:lstStyle/>
            <a:p>
              <a:pPr algn="just"/>
              <a:r>
                <a:rPr lang="en-US" sz="1800" dirty="0" smtClean="0">
                  <a:latin typeface="+mn-lt"/>
                </a:rPr>
                <a:t>The undulator spans a distance of 132 meters and is structured into 33 girders. Each girder is equipped with four hydrostatic leveling sensors and four wire position monitors, part of the ADS. </a:t>
              </a:r>
              <a:r>
                <a:rPr lang="en-GB" sz="1800" dirty="0" smtClean="0">
                  <a:latin typeface="+mn-lt"/>
                </a:rPr>
                <a:t>The ADS uses these sensor readings to provide relative position information for all girders with respect to each other. That system is in continuous operation since 2009. Recently, a new application of the ADS was commissioned to reduce the frequency of beam based alignment (BBA). BBA establishes the electron beam straightness required for FEL operation based on large changes in </a:t>
              </a:r>
              <a:r>
                <a:rPr lang="en-GB" sz="1800" dirty="0" smtClean="0"/>
                <a:t>electron beam energy, a procedure which takes 3 – 4 hours. It does this by </a:t>
              </a:r>
              <a:r>
                <a:rPr lang="en-GB" sz="1800" dirty="0" smtClean="0">
                  <a:latin typeface="+mn-lt"/>
                </a:rPr>
                <a:t/>
              </a:r>
              <a:br>
                <a:rPr lang="en-GB" sz="1800" dirty="0" smtClean="0">
                  <a:latin typeface="+mn-lt"/>
                </a:rPr>
              </a:br>
              <a:endParaRPr lang="en-US" sz="1800" dirty="0">
                <a:latin typeface="+mn-lt"/>
              </a:endParaRPr>
            </a:p>
          </p:txBody>
        </p:sp>
      </p:grpSp>
      <p:grpSp>
        <p:nvGrpSpPr>
          <p:cNvPr id="42" name="Group 41"/>
          <p:cNvGrpSpPr/>
          <p:nvPr/>
        </p:nvGrpSpPr>
        <p:grpSpPr>
          <a:xfrm>
            <a:off x="2362200" y="16660811"/>
            <a:ext cx="11049000" cy="4648200"/>
            <a:chOff x="609600" y="14174787"/>
            <a:chExt cx="11049000" cy="4648200"/>
          </a:xfrm>
        </p:grpSpPr>
        <p:sp>
          <p:nvSpPr>
            <p:cNvPr id="43" name="Rounded Rectangular Callout 42"/>
            <p:cNvSpPr/>
            <p:nvPr/>
          </p:nvSpPr>
          <p:spPr bwMode="auto">
            <a:xfrm>
              <a:off x="609600" y="14174787"/>
              <a:ext cx="11049000" cy="4648200"/>
            </a:xfrm>
            <a:prstGeom prst="wedgeRoundRectCallout">
              <a:avLst>
                <a:gd name="adj1" fmla="val 62344"/>
                <a:gd name="adj2" fmla="val -15121"/>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pPr algn="just" defTabSz="3901282"/>
              <a:endParaRPr lang="en-GB" sz="1800" dirty="0" smtClean="0"/>
            </a:p>
            <a:p>
              <a:pPr algn="just" defTabSz="3901282">
                <a:buFontTx/>
                <a:buChar char="-"/>
              </a:pPr>
              <a:endParaRPr lang="en-US" sz="1800" dirty="0" smtClean="0">
                <a:latin typeface="Arial" charset="0"/>
              </a:endParaRPr>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p:txBody>
        </p:sp>
        <p:pic>
          <p:nvPicPr>
            <p:cNvPr id="44" name="Picture 43" descr="banner-lcls-ii.bmp"/>
            <p:cNvPicPr/>
            <p:nvPr/>
          </p:nvPicPr>
          <p:blipFill>
            <a:blip r:embed="rId19" cstate="print"/>
            <a:srcRect/>
            <a:stretch>
              <a:fillRect/>
            </a:stretch>
          </p:blipFill>
          <p:spPr bwMode="auto">
            <a:xfrm>
              <a:off x="1219200" y="14401799"/>
              <a:ext cx="2209800" cy="609600"/>
            </a:xfrm>
            <a:prstGeom prst="rect">
              <a:avLst/>
            </a:prstGeom>
            <a:noFill/>
            <a:ln w="28575" cmpd="sng">
              <a:solidFill>
                <a:srgbClr val="FFFFFF"/>
              </a:solidFill>
              <a:miter lim="800000"/>
              <a:headEnd/>
              <a:tailEnd/>
            </a:ln>
            <a:effectLst/>
          </p:spPr>
        </p:pic>
        <p:pic>
          <p:nvPicPr>
            <p:cNvPr id="45" name="Picture 44" descr="vibration_01_Aug_12_0859slot4vib.png"/>
            <p:cNvPicPr/>
            <p:nvPr/>
          </p:nvPicPr>
          <p:blipFill>
            <a:blip r:embed="rId20" cstate="print"/>
            <a:stretch>
              <a:fillRect/>
            </a:stretch>
          </p:blipFill>
          <p:spPr>
            <a:xfrm>
              <a:off x="6690360" y="15279265"/>
              <a:ext cx="4434840" cy="3238922"/>
            </a:xfrm>
            <a:prstGeom prst="rect">
              <a:avLst/>
            </a:prstGeom>
          </p:spPr>
        </p:pic>
        <p:sp>
          <p:nvSpPr>
            <p:cNvPr id="46" name="TextBox 45"/>
            <p:cNvSpPr txBox="1"/>
            <p:nvPr/>
          </p:nvSpPr>
          <p:spPr>
            <a:xfrm>
              <a:off x="1051560" y="14880470"/>
              <a:ext cx="5501640" cy="3693319"/>
            </a:xfrm>
            <a:prstGeom prst="rect">
              <a:avLst/>
            </a:prstGeom>
            <a:noFill/>
          </p:spPr>
          <p:txBody>
            <a:bodyPr wrap="square" rtlCol="0">
              <a:spAutoFit/>
            </a:bodyPr>
            <a:lstStyle/>
            <a:p>
              <a:pPr algn="just" defTabSz="3901282"/>
              <a:endParaRPr lang="en-US" sz="1800" dirty="0" smtClean="0">
                <a:latin typeface="Arial" charset="0"/>
              </a:endParaRPr>
            </a:p>
            <a:p>
              <a:pPr algn="just" defTabSz="3901282"/>
              <a:r>
                <a:rPr lang="en-US" sz="1800" dirty="0" smtClean="0">
                  <a:latin typeface="Arial" charset="0"/>
                </a:rPr>
                <a:t>LCLS-II construction has started with civil construction of the Injector area. An alignment network has been established in the first 200m of the accelerator by tying the new network to the jack points of the laser alignment system of the </a:t>
              </a:r>
              <a:r>
                <a:rPr lang="en-US" sz="1800" dirty="0" err="1" smtClean="0">
                  <a:latin typeface="Arial" charset="0"/>
                </a:rPr>
                <a:t>linac</a:t>
              </a:r>
              <a:r>
                <a:rPr lang="en-US" sz="1800" dirty="0" smtClean="0">
                  <a:latin typeface="Arial" charset="0"/>
                </a:rPr>
                <a:t> light pipe.</a:t>
              </a:r>
            </a:p>
            <a:p>
              <a:pPr algn="just" defTabSz="3901282"/>
              <a:r>
                <a:rPr lang="en-US" sz="1800" dirty="0" smtClean="0">
                  <a:latin typeface="Arial" charset="0"/>
                </a:rPr>
                <a:t>For the engineering we supplied terrain models, and monuments for civil construction in the LCLS-II coordinate system.</a:t>
              </a:r>
            </a:p>
            <a:p>
              <a:pPr algn="just"/>
              <a:r>
                <a:rPr lang="en-US" sz="1800" dirty="0" smtClean="0">
                  <a:latin typeface="Arial" charset="0"/>
                </a:rPr>
                <a:t>One of the studies we participated in was a vibration measurement of simulated LCLS-II construction activities on LCLS-I beam stability.</a:t>
              </a:r>
              <a:endParaRPr lang="en-US" sz="1800" dirty="0">
                <a:latin typeface="+mn-lt"/>
              </a:endParaRPr>
            </a:p>
          </p:txBody>
        </p:sp>
      </p:grpSp>
      <p:sp>
        <p:nvSpPr>
          <p:cNvPr id="47" name="Rounded Rectangular Callout 46"/>
          <p:cNvSpPr/>
          <p:nvPr/>
        </p:nvSpPr>
        <p:spPr bwMode="auto">
          <a:xfrm>
            <a:off x="17830800" y="16914811"/>
            <a:ext cx="12649200" cy="7848600"/>
          </a:xfrm>
          <a:prstGeom prst="wedgeRoundRectCallout">
            <a:avLst>
              <a:gd name="adj1" fmla="val -57151"/>
              <a:gd name="adj2" fmla="val 105615"/>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r>
              <a:rPr lang="en-US" sz="3200" b="1" dirty="0" smtClean="0">
                <a:solidFill>
                  <a:schemeClr val="tx1"/>
                </a:solidFill>
                <a:latin typeface="Verdana" pitchFamily="34" charset="0"/>
                <a:cs typeface="Arial" pitchFamily="34" charset="0"/>
              </a:rPr>
              <a:t>Tube Laser Alignment System</a:t>
            </a:r>
          </a:p>
          <a:p>
            <a:endParaRPr lang="en-US" sz="1800" dirty="0" smtClean="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pPr algn="just"/>
            <a:endParaRPr lang="en-US" sz="1800" dirty="0" smtClean="0">
              <a:solidFill>
                <a:schemeClr val="tx1"/>
              </a:solidFill>
              <a:latin typeface="Verdana" pitchFamily="34" charset="0"/>
              <a:cs typeface="Arial" pitchFamily="34" charset="0"/>
            </a:endParaRPr>
          </a:p>
          <a:p>
            <a:pPr algn="just"/>
            <a:endParaRPr lang="en-US" sz="1800" dirty="0" smtClean="0">
              <a:solidFill>
                <a:schemeClr val="tx1"/>
              </a:solidFill>
              <a:latin typeface="Verdana" pitchFamily="34" charset="0"/>
              <a:cs typeface="Arial" pitchFamily="34" charset="0"/>
            </a:endParaRPr>
          </a:p>
        </p:txBody>
      </p:sp>
      <p:sp>
        <p:nvSpPr>
          <p:cNvPr id="48" name="TextBox 47"/>
          <p:cNvSpPr txBox="1"/>
          <p:nvPr/>
        </p:nvSpPr>
        <p:spPr>
          <a:xfrm>
            <a:off x="18144067" y="18032411"/>
            <a:ext cx="11734800" cy="2585323"/>
          </a:xfrm>
          <a:prstGeom prst="rect">
            <a:avLst/>
          </a:prstGeom>
          <a:noFill/>
        </p:spPr>
        <p:txBody>
          <a:bodyPr wrap="square" rtlCol="0">
            <a:spAutoFit/>
          </a:bodyPr>
          <a:lstStyle/>
          <a:p>
            <a:pPr algn="just"/>
            <a:r>
              <a:rPr lang="en-US" sz="1800" dirty="0" smtClean="0">
                <a:latin typeface="+mn-lt"/>
              </a:rPr>
              <a:t>For magnetic measurements of a delta undulator the position of a Hall probe has to be known to a few tens of micrometers. The hall probe is inserted through a 3.2m long 4.8mm diameter vacuum chamber. To localize the hall probe while it is being pushed through the vacuum chamber a laser alignment system is under development. The system is based on an interferometer laser which is narrowed down to a 3mm beam and a retroreflector at the end of the hall probe package. The laser beam travels through the vacuum chamber, reflects off of the retroreflector back out through the vacuum chamber where it is projected 90 degrees onto a CCD camera. The image on the CCD camera is used to determine the position of the retroreflector normal to the tube axis,</a:t>
            </a:r>
          </a:p>
          <a:p>
            <a:pPr algn="just"/>
            <a:endParaRPr lang="en-US" sz="1800" dirty="0" smtClean="0">
              <a:latin typeface="+mn-lt"/>
            </a:endParaRPr>
          </a:p>
          <a:p>
            <a:r>
              <a:rPr lang="en-US" sz="1800" dirty="0" smtClean="0">
                <a:latin typeface="+mn-lt"/>
              </a:rPr>
              <a:t>More details in: G. Gassner, Friday @ 10:15</a:t>
            </a:r>
            <a:endParaRPr lang="en-US" sz="1800" dirty="0">
              <a:latin typeface="+mn-lt"/>
            </a:endParaRPr>
          </a:p>
        </p:txBody>
      </p:sp>
      <p:cxnSp>
        <p:nvCxnSpPr>
          <p:cNvPr id="49" name="Straight Connector 48"/>
          <p:cNvCxnSpPr/>
          <p:nvPr/>
        </p:nvCxnSpPr>
        <p:spPr bwMode="auto">
          <a:xfrm flipV="1">
            <a:off x="21810616" y="22225265"/>
            <a:ext cx="0" cy="1036320"/>
          </a:xfrm>
          <a:prstGeom prst="line">
            <a:avLst/>
          </a:prstGeom>
          <a:solidFill>
            <a:schemeClr val="bg1"/>
          </a:solidFill>
          <a:ln w="19050" cap="flat" cmpd="sng" algn="ctr">
            <a:solidFill>
              <a:srgbClr val="FF3300"/>
            </a:solidFill>
            <a:prstDash val="solid"/>
            <a:round/>
            <a:headEnd type="none" w="med" len="med"/>
            <a:tailEnd type="none" w="med" len="med"/>
          </a:ln>
          <a:effectLst/>
        </p:spPr>
      </p:cxnSp>
      <p:sp>
        <p:nvSpPr>
          <p:cNvPr id="50" name="Isosceles Triangle 49"/>
          <p:cNvSpPr/>
          <p:nvPr/>
        </p:nvSpPr>
        <p:spPr bwMode="auto">
          <a:xfrm>
            <a:off x="22252128" y="21615665"/>
            <a:ext cx="472888" cy="3048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22252128" y="21920465"/>
            <a:ext cx="472888" cy="4267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23944215" y="21859505"/>
            <a:ext cx="3953452" cy="48768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21825408" y="20884145"/>
            <a:ext cx="79248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23334616" y="23261585"/>
            <a:ext cx="243840" cy="243840"/>
          </a:xfrm>
          <a:prstGeom prst="rect">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5" name="TextBox 54"/>
          <p:cNvSpPr txBox="1"/>
          <p:nvPr/>
        </p:nvSpPr>
        <p:spPr>
          <a:xfrm>
            <a:off x="22800768" y="23566385"/>
            <a:ext cx="1064702" cy="246222"/>
          </a:xfrm>
          <a:prstGeom prst="rect">
            <a:avLst/>
          </a:prstGeom>
          <a:noFill/>
        </p:spPr>
        <p:txBody>
          <a:bodyPr wrap="none" rtlCol="0">
            <a:spAutoFit/>
          </a:bodyPr>
          <a:lstStyle/>
          <a:p>
            <a:r>
              <a:rPr lang="en-US" sz="1400" dirty="0" smtClean="0"/>
              <a:t>CCD Camera</a:t>
            </a:r>
            <a:endParaRPr lang="en-US" sz="1400" dirty="0"/>
          </a:p>
        </p:txBody>
      </p:sp>
      <p:sp>
        <p:nvSpPr>
          <p:cNvPr id="56" name="TextBox 55"/>
          <p:cNvSpPr txBox="1"/>
          <p:nvPr/>
        </p:nvSpPr>
        <p:spPr>
          <a:xfrm>
            <a:off x="24361988" y="22408145"/>
            <a:ext cx="3712235" cy="307777"/>
          </a:xfrm>
          <a:prstGeom prst="rect">
            <a:avLst/>
          </a:prstGeom>
          <a:noFill/>
        </p:spPr>
        <p:txBody>
          <a:bodyPr wrap="none" rtlCol="0">
            <a:spAutoFit/>
          </a:bodyPr>
          <a:lstStyle/>
          <a:p>
            <a:r>
              <a:rPr lang="en-US" sz="1400" dirty="0" smtClean="0"/>
              <a:t>Vacuum Tube (Ø4.8mm, length=3.2m)</a:t>
            </a:r>
            <a:endParaRPr lang="en-US" sz="1400" dirty="0"/>
          </a:p>
        </p:txBody>
      </p:sp>
      <p:sp>
        <p:nvSpPr>
          <p:cNvPr id="57" name="TextBox 56"/>
          <p:cNvSpPr txBox="1"/>
          <p:nvPr/>
        </p:nvSpPr>
        <p:spPr>
          <a:xfrm>
            <a:off x="25398308" y="21554705"/>
            <a:ext cx="1138107" cy="246222"/>
          </a:xfrm>
          <a:prstGeom prst="rect">
            <a:avLst/>
          </a:prstGeom>
          <a:noFill/>
        </p:spPr>
        <p:txBody>
          <a:bodyPr wrap="none" rtlCol="0">
            <a:spAutoFit/>
          </a:bodyPr>
          <a:lstStyle/>
          <a:p>
            <a:r>
              <a:rPr lang="en-US" sz="1400" dirty="0" smtClean="0"/>
              <a:t>Retroreflector</a:t>
            </a:r>
            <a:endParaRPr lang="en-US" sz="1400" dirty="0"/>
          </a:p>
        </p:txBody>
      </p:sp>
      <p:sp>
        <p:nvSpPr>
          <p:cNvPr id="58" name="TextBox 57"/>
          <p:cNvSpPr txBox="1"/>
          <p:nvPr/>
        </p:nvSpPr>
        <p:spPr>
          <a:xfrm>
            <a:off x="21703488" y="20579345"/>
            <a:ext cx="954364" cy="246222"/>
          </a:xfrm>
          <a:prstGeom prst="rect">
            <a:avLst/>
          </a:prstGeom>
          <a:noFill/>
        </p:spPr>
        <p:txBody>
          <a:bodyPr wrap="none" rtlCol="0">
            <a:spAutoFit/>
          </a:bodyPr>
          <a:lstStyle/>
          <a:p>
            <a:r>
              <a:rPr lang="en-US" sz="1400" dirty="0" smtClean="0"/>
              <a:t>Laser Head</a:t>
            </a:r>
            <a:endParaRPr lang="en-US" sz="1400" dirty="0"/>
          </a:p>
        </p:txBody>
      </p:sp>
      <p:cxnSp>
        <p:nvCxnSpPr>
          <p:cNvPr id="59" name="Straight Connector 58"/>
          <p:cNvCxnSpPr/>
          <p:nvPr/>
        </p:nvCxnSpPr>
        <p:spPr bwMode="auto">
          <a:xfrm flipV="1">
            <a:off x="23456536" y="22225265"/>
            <a:ext cx="0" cy="1036320"/>
          </a:xfrm>
          <a:prstGeom prst="line">
            <a:avLst/>
          </a:prstGeom>
          <a:solidFill>
            <a:schemeClr val="bg1"/>
          </a:solidFill>
          <a:ln w="19050" cap="flat" cmpd="sng" algn="ctr">
            <a:solidFill>
              <a:srgbClr val="FF3300"/>
            </a:solidFill>
            <a:prstDash val="solid"/>
            <a:round/>
            <a:headEnd type="none" w="med" len="med"/>
            <a:tailEnd type="none" w="med" len="med"/>
          </a:ln>
          <a:effectLst/>
        </p:spPr>
      </p:cxnSp>
      <p:sp>
        <p:nvSpPr>
          <p:cNvPr id="60" name="Rectangle 59"/>
          <p:cNvSpPr/>
          <p:nvPr/>
        </p:nvSpPr>
        <p:spPr bwMode="auto">
          <a:xfrm rot="2700000">
            <a:off x="20455974" y="22014072"/>
            <a:ext cx="487680" cy="1219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1" name="Rectangle 60"/>
          <p:cNvSpPr/>
          <p:nvPr/>
        </p:nvSpPr>
        <p:spPr bwMode="auto">
          <a:xfrm rot="18900000" flipV="1">
            <a:off x="20455974" y="20916791"/>
            <a:ext cx="487680" cy="1219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62" name="Straight Connector 61"/>
          <p:cNvCxnSpPr/>
          <p:nvPr/>
        </p:nvCxnSpPr>
        <p:spPr bwMode="auto">
          <a:xfrm rot="2700000">
            <a:off x="23550142" y="21831191"/>
            <a:ext cx="0" cy="609600"/>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rot="2700000">
            <a:off x="21899889" y="21831192"/>
            <a:ext cx="0" cy="609600"/>
          </a:xfrm>
          <a:prstGeom prst="line">
            <a:avLst/>
          </a:prstGeom>
          <a:solidFill>
            <a:schemeClr val="bg1"/>
          </a:solidFill>
          <a:ln w="38100" cap="flat" cmpd="sng" algn="ctr">
            <a:solidFill>
              <a:schemeClr val="tx1"/>
            </a:solidFill>
            <a:prstDash val="solid"/>
            <a:round/>
            <a:headEnd type="none" w="med" len="med"/>
            <a:tailEnd type="none" w="med" len="med"/>
          </a:ln>
          <a:effectLst/>
        </p:spPr>
      </p:cxnSp>
      <p:sp>
        <p:nvSpPr>
          <p:cNvPr id="64" name="Rectangle 63"/>
          <p:cNvSpPr/>
          <p:nvPr/>
        </p:nvSpPr>
        <p:spPr bwMode="auto">
          <a:xfrm>
            <a:off x="21688696" y="23261585"/>
            <a:ext cx="243840" cy="243840"/>
          </a:xfrm>
          <a:prstGeom prst="rect">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5" name="TextBox 64"/>
          <p:cNvSpPr txBox="1"/>
          <p:nvPr/>
        </p:nvSpPr>
        <p:spPr>
          <a:xfrm rot="18900000">
            <a:off x="20220570" y="20741379"/>
            <a:ext cx="579902" cy="246222"/>
          </a:xfrm>
          <a:prstGeom prst="rect">
            <a:avLst/>
          </a:prstGeom>
          <a:noFill/>
        </p:spPr>
        <p:txBody>
          <a:bodyPr wrap="none" rtlCol="0">
            <a:spAutoFit/>
          </a:bodyPr>
          <a:lstStyle/>
          <a:p>
            <a:r>
              <a:rPr lang="en-US" sz="1400" dirty="0" smtClean="0"/>
              <a:t>Mirror</a:t>
            </a:r>
            <a:endParaRPr lang="en-US" sz="1400" dirty="0"/>
          </a:p>
        </p:txBody>
      </p:sp>
      <p:sp>
        <p:nvSpPr>
          <p:cNvPr id="66" name="Freeform 65"/>
          <p:cNvSpPr/>
          <p:nvPr/>
        </p:nvSpPr>
        <p:spPr bwMode="auto">
          <a:xfrm>
            <a:off x="21141770" y="21798545"/>
            <a:ext cx="134998" cy="487680"/>
          </a:xfrm>
          <a:custGeom>
            <a:avLst/>
            <a:gdLst>
              <a:gd name="connsiteX0" fmla="*/ 0 w 152400"/>
              <a:gd name="connsiteY0" fmla="*/ 0 h 609600"/>
              <a:gd name="connsiteX1" fmla="*/ 152400 w 152400"/>
              <a:gd name="connsiteY1" fmla="*/ 0 h 609600"/>
              <a:gd name="connsiteX2" fmla="*/ 152400 w 152400"/>
              <a:gd name="connsiteY2" fmla="*/ 609600 h 609600"/>
              <a:gd name="connsiteX3" fmla="*/ 0 w 152400"/>
              <a:gd name="connsiteY3" fmla="*/ 609600 h 609600"/>
              <a:gd name="connsiteX4" fmla="*/ 0 w 152400"/>
              <a:gd name="connsiteY4" fmla="*/ 0 h 609600"/>
              <a:gd name="connsiteX0" fmla="*/ 0 w 152400"/>
              <a:gd name="connsiteY0" fmla="*/ 0 h 609600"/>
              <a:gd name="connsiteX1" fmla="*/ 152400 w 152400"/>
              <a:gd name="connsiteY1" fmla="*/ 0 h 609600"/>
              <a:gd name="connsiteX2" fmla="*/ 152400 w 152400"/>
              <a:gd name="connsiteY2" fmla="*/ 609600 h 609600"/>
              <a:gd name="connsiteX3" fmla="*/ 0 w 152400"/>
              <a:gd name="connsiteY3" fmla="*/ 609600 h 609600"/>
              <a:gd name="connsiteX4" fmla="*/ 76200 w 152400"/>
              <a:gd name="connsiteY4" fmla="*/ 304800 h 609600"/>
              <a:gd name="connsiteX5" fmla="*/ 0 w 152400"/>
              <a:gd name="connsiteY5"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1524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0 w 152400"/>
              <a:gd name="connsiteY5" fmla="*/ 304800 h 609600"/>
              <a:gd name="connsiteX6" fmla="*/ 0 w 152400"/>
              <a:gd name="connsiteY6" fmla="*/ 0 h 609600"/>
              <a:gd name="connsiteX0" fmla="*/ 0 w 228600"/>
              <a:gd name="connsiteY0" fmla="*/ 0 h 609600"/>
              <a:gd name="connsiteX1" fmla="*/ 228600 w 228600"/>
              <a:gd name="connsiteY1" fmla="*/ 0 h 609600"/>
              <a:gd name="connsiteX2" fmla="*/ 76200 w 228600"/>
              <a:gd name="connsiteY2" fmla="*/ 304800 h 609600"/>
              <a:gd name="connsiteX3" fmla="*/ 152400 w 228600"/>
              <a:gd name="connsiteY3" fmla="*/ 609600 h 609600"/>
              <a:gd name="connsiteX4" fmla="*/ 0 w 228600"/>
              <a:gd name="connsiteY4" fmla="*/ 609600 h 609600"/>
              <a:gd name="connsiteX5" fmla="*/ 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76200 w 228600"/>
              <a:gd name="connsiteY2" fmla="*/ 304800 h 609600"/>
              <a:gd name="connsiteX3" fmla="*/ 228600 w 228600"/>
              <a:gd name="connsiteY3" fmla="*/ 609600 h 609600"/>
              <a:gd name="connsiteX4" fmla="*/ 0 w 228600"/>
              <a:gd name="connsiteY4" fmla="*/ 609600 h 609600"/>
              <a:gd name="connsiteX5" fmla="*/ 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9858"/>
              <a:gd name="connsiteY0" fmla="*/ 0 h 609600"/>
              <a:gd name="connsiteX1" fmla="*/ 228600 w 229858"/>
              <a:gd name="connsiteY1" fmla="*/ 0 h 609600"/>
              <a:gd name="connsiteX2" fmla="*/ 228600 w 229858"/>
              <a:gd name="connsiteY2" fmla="*/ 304800 h 609600"/>
              <a:gd name="connsiteX3" fmla="*/ 228600 w 229858"/>
              <a:gd name="connsiteY3" fmla="*/ 609600 h 609600"/>
              <a:gd name="connsiteX4" fmla="*/ 0 w 229858"/>
              <a:gd name="connsiteY4" fmla="*/ 609600 h 609600"/>
              <a:gd name="connsiteX5" fmla="*/ 76200 w 229858"/>
              <a:gd name="connsiteY5" fmla="*/ 304800 h 609600"/>
              <a:gd name="connsiteX6" fmla="*/ 0 w 229858"/>
              <a:gd name="connsiteY6" fmla="*/ 0 h 609600"/>
              <a:gd name="connsiteX0" fmla="*/ 16347 w 246205"/>
              <a:gd name="connsiteY0" fmla="*/ 0 h 609600"/>
              <a:gd name="connsiteX1" fmla="*/ 244947 w 246205"/>
              <a:gd name="connsiteY1" fmla="*/ 0 h 609600"/>
              <a:gd name="connsiteX2" fmla="*/ 244947 w 246205"/>
              <a:gd name="connsiteY2" fmla="*/ 304800 h 609600"/>
              <a:gd name="connsiteX3" fmla="*/ 244947 w 246205"/>
              <a:gd name="connsiteY3" fmla="*/ 609600 h 609600"/>
              <a:gd name="connsiteX4" fmla="*/ 16347 w 246205"/>
              <a:gd name="connsiteY4" fmla="*/ 609600 h 609600"/>
              <a:gd name="connsiteX5" fmla="*/ 16347 w 246205"/>
              <a:gd name="connsiteY5" fmla="*/ 304800 h 609600"/>
              <a:gd name="connsiteX6" fmla="*/ 16347 w 246205"/>
              <a:gd name="connsiteY6" fmla="*/ 0 h 609600"/>
              <a:gd name="connsiteX0" fmla="*/ 92548 w 246205"/>
              <a:gd name="connsiteY0" fmla="*/ 0 h 609600"/>
              <a:gd name="connsiteX1" fmla="*/ 244947 w 246205"/>
              <a:gd name="connsiteY1" fmla="*/ 0 h 609600"/>
              <a:gd name="connsiteX2" fmla="*/ 244947 w 246205"/>
              <a:gd name="connsiteY2" fmla="*/ 304800 h 609600"/>
              <a:gd name="connsiteX3" fmla="*/ 244947 w 246205"/>
              <a:gd name="connsiteY3" fmla="*/ 609600 h 609600"/>
              <a:gd name="connsiteX4" fmla="*/ 16347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244947 w 246205"/>
              <a:gd name="connsiteY3" fmla="*/ 609600 h 609600"/>
              <a:gd name="connsiteX4" fmla="*/ 16347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168748 w 246205"/>
              <a:gd name="connsiteY3" fmla="*/ 609600 h 609600"/>
              <a:gd name="connsiteX4" fmla="*/ 16347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168748 w 246205"/>
              <a:gd name="connsiteY3" fmla="*/ 609600 h 609600"/>
              <a:gd name="connsiteX4" fmla="*/ 92548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168748 w 246205"/>
              <a:gd name="connsiteY3" fmla="*/ 609600 h 609600"/>
              <a:gd name="connsiteX4" fmla="*/ 92548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168748 w 246205"/>
              <a:gd name="connsiteY3" fmla="*/ 609600 h 609600"/>
              <a:gd name="connsiteX4" fmla="*/ 92548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168748 w 246205"/>
              <a:gd name="connsiteY3" fmla="*/ 609600 h 609600"/>
              <a:gd name="connsiteX4" fmla="*/ 92548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168748 w 246205"/>
              <a:gd name="connsiteY3" fmla="*/ 609600 h 609600"/>
              <a:gd name="connsiteX4" fmla="*/ 92548 w 246205"/>
              <a:gd name="connsiteY4" fmla="*/ 609600 h 609600"/>
              <a:gd name="connsiteX5" fmla="*/ 16347 w 246205"/>
              <a:gd name="connsiteY5" fmla="*/ 304800 h 609600"/>
              <a:gd name="connsiteX6" fmla="*/ 92548 w 246205"/>
              <a:gd name="connsiteY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05" h="609600">
                <a:moveTo>
                  <a:pt x="92548" y="0"/>
                </a:moveTo>
                <a:lnTo>
                  <a:pt x="168748" y="0"/>
                </a:lnTo>
                <a:cubicBezTo>
                  <a:pt x="206364" y="92955"/>
                  <a:pt x="244407" y="173680"/>
                  <a:pt x="244947" y="304800"/>
                </a:cubicBezTo>
                <a:cubicBezTo>
                  <a:pt x="246205" y="410926"/>
                  <a:pt x="193734" y="510730"/>
                  <a:pt x="168748" y="609600"/>
                </a:cubicBezTo>
                <a:lnTo>
                  <a:pt x="92548" y="609600"/>
                </a:lnTo>
                <a:cubicBezTo>
                  <a:pt x="50932" y="492859"/>
                  <a:pt x="18107" y="437333"/>
                  <a:pt x="16347" y="304800"/>
                </a:cubicBezTo>
                <a:cubicBezTo>
                  <a:pt x="0" y="148124"/>
                  <a:pt x="59867" y="81992"/>
                  <a:pt x="92548" y="0"/>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7" name="Freeform 66"/>
          <p:cNvSpPr/>
          <p:nvPr/>
        </p:nvSpPr>
        <p:spPr bwMode="auto">
          <a:xfrm>
            <a:off x="21398688" y="21798545"/>
            <a:ext cx="121920" cy="487680"/>
          </a:xfrm>
          <a:custGeom>
            <a:avLst/>
            <a:gdLst>
              <a:gd name="connsiteX0" fmla="*/ 0 w 152400"/>
              <a:gd name="connsiteY0" fmla="*/ 0 h 609600"/>
              <a:gd name="connsiteX1" fmla="*/ 152400 w 152400"/>
              <a:gd name="connsiteY1" fmla="*/ 0 h 609600"/>
              <a:gd name="connsiteX2" fmla="*/ 152400 w 152400"/>
              <a:gd name="connsiteY2" fmla="*/ 609600 h 609600"/>
              <a:gd name="connsiteX3" fmla="*/ 0 w 152400"/>
              <a:gd name="connsiteY3" fmla="*/ 609600 h 609600"/>
              <a:gd name="connsiteX4" fmla="*/ 0 w 152400"/>
              <a:gd name="connsiteY4" fmla="*/ 0 h 609600"/>
              <a:gd name="connsiteX0" fmla="*/ 0 w 152400"/>
              <a:gd name="connsiteY0" fmla="*/ 0 h 609600"/>
              <a:gd name="connsiteX1" fmla="*/ 152400 w 152400"/>
              <a:gd name="connsiteY1" fmla="*/ 0 h 609600"/>
              <a:gd name="connsiteX2" fmla="*/ 152400 w 152400"/>
              <a:gd name="connsiteY2" fmla="*/ 609600 h 609600"/>
              <a:gd name="connsiteX3" fmla="*/ 0 w 152400"/>
              <a:gd name="connsiteY3" fmla="*/ 609600 h 609600"/>
              <a:gd name="connsiteX4" fmla="*/ 76200 w 152400"/>
              <a:gd name="connsiteY4" fmla="*/ 304800 h 609600"/>
              <a:gd name="connsiteX5" fmla="*/ 0 w 152400"/>
              <a:gd name="connsiteY5"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1524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0 w 152400"/>
              <a:gd name="connsiteY5" fmla="*/ 304800 h 609600"/>
              <a:gd name="connsiteX6" fmla="*/ 0 w 152400"/>
              <a:gd name="connsiteY6" fmla="*/ 0 h 609600"/>
              <a:gd name="connsiteX0" fmla="*/ 0 w 228600"/>
              <a:gd name="connsiteY0" fmla="*/ 0 h 609600"/>
              <a:gd name="connsiteX1" fmla="*/ 228600 w 228600"/>
              <a:gd name="connsiteY1" fmla="*/ 0 h 609600"/>
              <a:gd name="connsiteX2" fmla="*/ 76200 w 228600"/>
              <a:gd name="connsiteY2" fmla="*/ 304800 h 609600"/>
              <a:gd name="connsiteX3" fmla="*/ 152400 w 228600"/>
              <a:gd name="connsiteY3" fmla="*/ 609600 h 609600"/>
              <a:gd name="connsiteX4" fmla="*/ 0 w 228600"/>
              <a:gd name="connsiteY4" fmla="*/ 609600 h 609600"/>
              <a:gd name="connsiteX5" fmla="*/ 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76200 w 228600"/>
              <a:gd name="connsiteY2" fmla="*/ 304800 h 609600"/>
              <a:gd name="connsiteX3" fmla="*/ 228600 w 228600"/>
              <a:gd name="connsiteY3" fmla="*/ 609600 h 609600"/>
              <a:gd name="connsiteX4" fmla="*/ 0 w 228600"/>
              <a:gd name="connsiteY4" fmla="*/ 609600 h 609600"/>
              <a:gd name="connsiteX5" fmla="*/ 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609600">
                <a:moveTo>
                  <a:pt x="0" y="0"/>
                </a:moveTo>
                <a:lnTo>
                  <a:pt x="228600" y="0"/>
                </a:lnTo>
                <a:cubicBezTo>
                  <a:pt x="200937" y="85757"/>
                  <a:pt x="151860" y="173680"/>
                  <a:pt x="152400" y="304800"/>
                </a:cubicBezTo>
                <a:cubicBezTo>
                  <a:pt x="153658" y="410926"/>
                  <a:pt x="203200" y="508000"/>
                  <a:pt x="228600" y="609600"/>
                </a:cubicBezTo>
                <a:lnTo>
                  <a:pt x="0" y="609600"/>
                </a:lnTo>
                <a:cubicBezTo>
                  <a:pt x="25400" y="508000"/>
                  <a:pt x="77960" y="437333"/>
                  <a:pt x="76200" y="304800"/>
                </a:cubicBezTo>
                <a:cubicBezTo>
                  <a:pt x="59853" y="148124"/>
                  <a:pt x="25400" y="101600"/>
                  <a:pt x="0" y="0"/>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68" name="Straight Connector 67"/>
          <p:cNvCxnSpPr>
            <a:stCxn id="53" idx="1"/>
          </p:cNvCxnSpPr>
          <p:nvPr/>
        </p:nvCxnSpPr>
        <p:spPr bwMode="auto">
          <a:xfrm flipH="1" flipV="1">
            <a:off x="20742920" y="21026086"/>
            <a:ext cx="1082488" cy="10459"/>
          </a:xfrm>
          <a:prstGeom prst="line">
            <a:avLst/>
          </a:prstGeom>
          <a:solidFill>
            <a:schemeClr val="bg1"/>
          </a:solidFill>
          <a:ln w="38100" cap="flat" cmpd="sng" algn="ctr">
            <a:solidFill>
              <a:srgbClr val="FF3300"/>
            </a:solidFill>
            <a:prstDash val="solid"/>
            <a:round/>
            <a:headEnd type="none" w="med" len="med"/>
            <a:tailEnd type="none" w="med" len="med"/>
          </a:ln>
          <a:effectLst/>
        </p:spPr>
      </p:cxnSp>
      <p:cxnSp>
        <p:nvCxnSpPr>
          <p:cNvPr id="69" name="Straight Connector 68"/>
          <p:cNvCxnSpPr>
            <a:stCxn id="60" idx="0"/>
            <a:endCxn id="61" idx="0"/>
          </p:cNvCxnSpPr>
          <p:nvPr/>
        </p:nvCxnSpPr>
        <p:spPr bwMode="auto">
          <a:xfrm flipV="1">
            <a:off x="20742920" y="21020857"/>
            <a:ext cx="0" cy="1011069"/>
          </a:xfrm>
          <a:prstGeom prst="line">
            <a:avLst/>
          </a:prstGeom>
          <a:solidFill>
            <a:schemeClr val="bg1"/>
          </a:solidFill>
          <a:ln w="38100" cap="flat" cmpd="sng" algn="ctr">
            <a:solidFill>
              <a:srgbClr val="FF3300"/>
            </a:solidFill>
            <a:prstDash val="solid"/>
            <a:round/>
            <a:headEnd type="none" w="med" len="med"/>
            <a:tailEnd type="none" w="med" len="med"/>
          </a:ln>
          <a:effectLst/>
        </p:spPr>
      </p:cxnSp>
      <p:cxnSp>
        <p:nvCxnSpPr>
          <p:cNvPr id="70" name="Straight Connector 69"/>
          <p:cNvCxnSpPr>
            <a:stCxn id="67" idx="2"/>
            <a:endCxn id="60" idx="0"/>
          </p:cNvCxnSpPr>
          <p:nvPr/>
        </p:nvCxnSpPr>
        <p:spPr bwMode="auto">
          <a:xfrm flipH="1" flipV="1">
            <a:off x="20742920" y="22031926"/>
            <a:ext cx="737048" cy="0"/>
          </a:xfrm>
          <a:prstGeom prst="line">
            <a:avLst/>
          </a:prstGeom>
          <a:solidFill>
            <a:schemeClr val="bg1"/>
          </a:solidFill>
          <a:ln w="38100" cap="flat" cmpd="sng" algn="ctr">
            <a:solidFill>
              <a:srgbClr val="FF3300"/>
            </a:solidFill>
            <a:prstDash val="solid"/>
            <a:round/>
            <a:headEnd type="none" w="med" len="med"/>
            <a:tailEnd type="none" w="med" len="med"/>
          </a:ln>
          <a:effectLst/>
        </p:spPr>
      </p:cxnSp>
      <p:cxnSp>
        <p:nvCxnSpPr>
          <p:cNvPr id="71" name="Straight Connector 70"/>
          <p:cNvCxnSpPr>
            <a:endCxn id="50" idx="5"/>
          </p:cNvCxnSpPr>
          <p:nvPr/>
        </p:nvCxnSpPr>
        <p:spPr bwMode="auto">
          <a:xfrm flipH="1" flipV="1">
            <a:off x="22606794" y="21768065"/>
            <a:ext cx="0" cy="274320"/>
          </a:xfrm>
          <a:prstGeom prst="line">
            <a:avLst/>
          </a:prstGeom>
          <a:solidFill>
            <a:schemeClr val="bg1"/>
          </a:solidFill>
          <a:ln w="19050" cap="flat" cmpd="sng" algn="ctr">
            <a:solidFill>
              <a:srgbClr val="FF3300"/>
            </a:solidFill>
            <a:prstDash val="solid"/>
            <a:round/>
            <a:headEnd type="none" w="med" len="med"/>
            <a:tailEnd type="none" w="med" len="med"/>
          </a:ln>
          <a:effectLst/>
        </p:spPr>
      </p:cxnSp>
      <p:cxnSp>
        <p:nvCxnSpPr>
          <p:cNvPr id="72" name="Straight Connector 71"/>
          <p:cNvCxnSpPr>
            <a:endCxn id="50" idx="1"/>
          </p:cNvCxnSpPr>
          <p:nvPr/>
        </p:nvCxnSpPr>
        <p:spPr bwMode="auto">
          <a:xfrm flipH="1" flipV="1">
            <a:off x="22370350" y="21768065"/>
            <a:ext cx="3698" cy="457200"/>
          </a:xfrm>
          <a:prstGeom prst="line">
            <a:avLst/>
          </a:prstGeom>
          <a:solidFill>
            <a:schemeClr val="bg1"/>
          </a:solidFill>
          <a:ln w="19050" cap="flat" cmpd="sng" algn="ctr">
            <a:solidFill>
              <a:srgbClr val="FF3300"/>
            </a:solidFill>
            <a:prstDash val="solid"/>
            <a:round/>
            <a:headEnd type="none" w="med" len="med"/>
            <a:tailEnd type="none" w="med" len="med"/>
          </a:ln>
          <a:effectLst/>
        </p:spPr>
      </p:cxnSp>
      <p:cxnSp>
        <p:nvCxnSpPr>
          <p:cNvPr id="73" name="Straight Connector 72"/>
          <p:cNvCxnSpPr>
            <a:stCxn id="50" idx="5"/>
            <a:endCxn id="50" idx="1"/>
          </p:cNvCxnSpPr>
          <p:nvPr/>
        </p:nvCxnSpPr>
        <p:spPr bwMode="auto">
          <a:xfrm flipH="1">
            <a:off x="22370350" y="21768065"/>
            <a:ext cx="236444" cy="0"/>
          </a:xfrm>
          <a:prstGeom prst="line">
            <a:avLst/>
          </a:prstGeom>
          <a:solidFill>
            <a:schemeClr val="bg1"/>
          </a:solidFill>
          <a:ln w="19050" cap="flat" cmpd="sng" algn="ctr">
            <a:solidFill>
              <a:srgbClr val="FF3300"/>
            </a:solidFill>
            <a:prstDash val="solid"/>
            <a:round/>
            <a:headEnd type="none" w="med" len="med"/>
            <a:tailEnd type="none" w="med" len="med"/>
          </a:ln>
          <a:effectLst/>
        </p:spPr>
      </p:cxnSp>
      <p:cxnSp>
        <p:nvCxnSpPr>
          <p:cNvPr id="74" name="Straight Arrow Connector 73"/>
          <p:cNvCxnSpPr/>
          <p:nvPr/>
        </p:nvCxnSpPr>
        <p:spPr bwMode="auto">
          <a:xfrm>
            <a:off x="23349408" y="22025316"/>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cxnSp>
        <p:nvCxnSpPr>
          <p:cNvPr id="75" name="Straight Arrow Connector 74"/>
          <p:cNvCxnSpPr/>
          <p:nvPr/>
        </p:nvCxnSpPr>
        <p:spPr bwMode="auto">
          <a:xfrm>
            <a:off x="21703488" y="22025316"/>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cxnSp>
        <p:nvCxnSpPr>
          <p:cNvPr id="76" name="Straight Arrow Connector 75"/>
          <p:cNvCxnSpPr/>
          <p:nvPr/>
        </p:nvCxnSpPr>
        <p:spPr bwMode="auto">
          <a:xfrm flipH="1">
            <a:off x="23654208" y="22225265"/>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cxnSp>
        <p:nvCxnSpPr>
          <p:cNvPr id="77" name="Straight Arrow Connector 76"/>
          <p:cNvCxnSpPr/>
          <p:nvPr/>
        </p:nvCxnSpPr>
        <p:spPr bwMode="auto">
          <a:xfrm flipH="1">
            <a:off x="22451385" y="21771705"/>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cxnSp>
        <p:nvCxnSpPr>
          <p:cNvPr id="78" name="Straight Arrow Connector 77"/>
          <p:cNvCxnSpPr/>
          <p:nvPr/>
        </p:nvCxnSpPr>
        <p:spPr bwMode="auto">
          <a:xfrm rot="16200000" flipH="1" flipV="1">
            <a:off x="21772454" y="22932401"/>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cxnSp>
        <p:nvCxnSpPr>
          <p:cNvPr id="79" name="Straight Arrow Connector 78"/>
          <p:cNvCxnSpPr/>
          <p:nvPr/>
        </p:nvCxnSpPr>
        <p:spPr bwMode="auto">
          <a:xfrm rot="16200000" flipH="1" flipV="1">
            <a:off x="23422869" y="22810481"/>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cxnSp>
        <p:nvCxnSpPr>
          <p:cNvPr id="80" name="Straight Arrow Connector 79"/>
          <p:cNvCxnSpPr/>
          <p:nvPr/>
        </p:nvCxnSpPr>
        <p:spPr bwMode="auto">
          <a:xfrm flipH="1">
            <a:off x="21947328" y="22225265"/>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sp>
        <p:nvSpPr>
          <p:cNvPr id="81" name="TextBox 80"/>
          <p:cNvSpPr txBox="1"/>
          <p:nvPr/>
        </p:nvSpPr>
        <p:spPr>
          <a:xfrm>
            <a:off x="22409139" y="21406918"/>
            <a:ext cx="1217256" cy="246222"/>
          </a:xfrm>
          <a:prstGeom prst="rect">
            <a:avLst/>
          </a:prstGeom>
          <a:noFill/>
        </p:spPr>
        <p:txBody>
          <a:bodyPr wrap="none" rtlCol="0">
            <a:spAutoFit/>
          </a:bodyPr>
          <a:lstStyle/>
          <a:p>
            <a:r>
              <a:rPr lang="en-US" sz="1400" dirty="0" smtClean="0"/>
              <a:t>Interferometer</a:t>
            </a:r>
            <a:endParaRPr lang="en-US" sz="1400" dirty="0"/>
          </a:p>
        </p:txBody>
      </p:sp>
      <p:sp>
        <p:nvSpPr>
          <p:cNvPr id="82" name="TextBox 81"/>
          <p:cNvSpPr txBox="1"/>
          <p:nvPr/>
        </p:nvSpPr>
        <p:spPr>
          <a:xfrm>
            <a:off x="22069248" y="22773905"/>
            <a:ext cx="1136466" cy="246222"/>
          </a:xfrm>
          <a:prstGeom prst="rect">
            <a:avLst/>
          </a:prstGeom>
          <a:noFill/>
        </p:spPr>
        <p:txBody>
          <a:bodyPr wrap="none" rtlCol="0">
            <a:spAutoFit/>
          </a:bodyPr>
          <a:lstStyle/>
          <a:p>
            <a:r>
              <a:rPr lang="en-US" sz="1400" dirty="0" smtClean="0"/>
              <a:t>Beam Splitter</a:t>
            </a:r>
            <a:endParaRPr lang="en-US" sz="1400" dirty="0"/>
          </a:p>
        </p:txBody>
      </p:sp>
      <p:sp>
        <p:nvSpPr>
          <p:cNvPr id="83" name="TextBox 82"/>
          <p:cNvSpPr txBox="1"/>
          <p:nvPr/>
        </p:nvSpPr>
        <p:spPr>
          <a:xfrm>
            <a:off x="21154848" y="23566385"/>
            <a:ext cx="761081" cy="246222"/>
          </a:xfrm>
          <a:prstGeom prst="rect">
            <a:avLst/>
          </a:prstGeom>
          <a:noFill/>
        </p:spPr>
        <p:txBody>
          <a:bodyPr wrap="none" rtlCol="0">
            <a:spAutoFit/>
          </a:bodyPr>
          <a:lstStyle/>
          <a:p>
            <a:r>
              <a:rPr lang="en-US" sz="1400" dirty="0" smtClean="0"/>
              <a:t>Receiver</a:t>
            </a:r>
            <a:endParaRPr lang="en-US" sz="1400" dirty="0"/>
          </a:p>
        </p:txBody>
      </p:sp>
      <p:sp>
        <p:nvSpPr>
          <p:cNvPr id="84" name="TextBox 83"/>
          <p:cNvSpPr txBox="1"/>
          <p:nvPr/>
        </p:nvSpPr>
        <p:spPr>
          <a:xfrm>
            <a:off x="20423328" y="22712945"/>
            <a:ext cx="823918" cy="418576"/>
          </a:xfrm>
          <a:prstGeom prst="rect">
            <a:avLst/>
          </a:prstGeom>
          <a:noFill/>
        </p:spPr>
        <p:txBody>
          <a:bodyPr wrap="none" rtlCol="0">
            <a:spAutoFit/>
          </a:bodyPr>
          <a:lstStyle/>
          <a:p>
            <a:r>
              <a:rPr lang="en-US" sz="1400" dirty="0" smtClean="0"/>
              <a:t>Focusing </a:t>
            </a:r>
          </a:p>
          <a:p>
            <a:r>
              <a:rPr lang="en-US" sz="1400" dirty="0" smtClean="0"/>
              <a:t>Lenses</a:t>
            </a:r>
            <a:endParaRPr lang="en-US" sz="1400" dirty="0"/>
          </a:p>
        </p:txBody>
      </p:sp>
      <p:cxnSp>
        <p:nvCxnSpPr>
          <p:cNvPr id="85" name="Straight Arrow Connector 84"/>
          <p:cNvCxnSpPr/>
          <p:nvPr/>
        </p:nvCxnSpPr>
        <p:spPr bwMode="auto">
          <a:xfrm flipV="1">
            <a:off x="23105568" y="22408145"/>
            <a:ext cx="243840" cy="304800"/>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86" name="Straight Arrow Connector 85"/>
          <p:cNvCxnSpPr/>
          <p:nvPr/>
        </p:nvCxnSpPr>
        <p:spPr bwMode="auto">
          <a:xfrm flipV="1">
            <a:off x="21032928" y="22347185"/>
            <a:ext cx="243840" cy="304800"/>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87" name="Straight Arrow Connector 86"/>
          <p:cNvCxnSpPr/>
          <p:nvPr/>
        </p:nvCxnSpPr>
        <p:spPr bwMode="auto">
          <a:xfrm flipH="1" flipV="1">
            <a:off x="21886368" y="22408145"/>
            <a:ext cx="243840" cy="304800"/>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88" name="Straight Connector 87"/>
          <p:cNvCxnSpPr/>
          <p:nvPr/>
        </p:nvCxnSpPr>
        <p:spPr bwMode="auto">
          <a:xfrm flipH="1">
            <a:off x="22252128" y="21920464"/>
            <a:ext cx="477220" cy="426721"/>
          </a:xfrm>
          <a:prstGeom prst="line">
            <a:avLst/>
          </a:prstGeom>
          <a:solidFill>
            <a:schemeClr val="bg1"/>
          </a:solidFill>
          <a:ln w="38100" cap="flat" cmpd="sng" algn="ctr">
            <a:solidFill>
              <a:schemeClr val="tx1"/>
            </a:solidFill>
            <a:prstDash val="solid"/>
            <a:round/>
            <a:headEnd type="none" w="med" len="med"/>
            <a:tailEnd type="none" w="med" len="med"/>
          </a:ln>
          <a:effectLst/>
        </p:spPr>
      </p:cxnSp>
      <p:grpSp>
        <p:nvGrpSpPr>
          <p:cNvPr id="89" name="Group 88"/>
          <p:cNvGrpSpPr/>
          <p:nvPr/>
        </p:nvGrpSpPr>
        <p:grpSpPr>
          <a:xfrm>
            <a:off x="18821401" y="25474611"/>
            <a:ext cx="11590866" cy="7543800"/>
            <a:chOff x="17060334" y="23852187"/>
            <a:chExt cx="11590866" cy="7543800"/>
          </a:xfrm>
        </p:grpSpPr>
        <p:sp>
          <p:nvSpPr>
            <p:cNvPr id="90" name="Rounded Rectangular Callout 89"/>
            <p:cNvSpPr/>
            <p:nvPr/>
          </p:nvSpPr>
          <p:spPr bwMode="auto">
            <a:xfrm>
              <a:off x="17060334" y="23852187"/>
              <a:ext cx="11590866" cy="7543800"/>
            </a:xfrm>
            <a:prstGeom prst="wedgeRoundRectCallout">
              <a:avLst>
                <a:gd name="adj1" fmla="val -61180"/>
                <a:gd name="adj2" fmla="val 59420"/>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r>
                <a:rPr lang="en-US" sz="3200" b="1" dirty="0" smtClean="0">
                  <a:solidFill>
                    <a:schemeClr val="tx1"/>
                  </a:solidFill>
                  <a:latin typeface="Verdana" pitchFamily="34" charset="0"/>
                  <a:cs typeface="Arial" pitchFamily="34" charset="0"/>
                </a:rPr>
                <a:t>GIS</a:t>
              </a:r>
            </a:p>
            <a:p>
              <a:endParaRPr lang="en-US" sz="1800" dirty="0" smtClean="0">
                <a:solidFill>
                  <a:schemeClr val="tx1"/>
                </a:solidFill>
                <a:latin typeface="Verdana" pitchFamily="34" charset="0"/>
                <a:cs typeface="Arial" pitchFamily="34" charset="0"/>
              </a:endParaRPr>
            </a:p>
          </p:txBody>
        </p:sp>
        <p:pic>
          <p:nvPicPr>
            <p:cNvPr id="91" name="Picture 90"/>
            <p:cNvPicPr/>
            <p:nvPr/>
          </p:nvPicPr>
          <p:blipFill>
            <a:blip r:embed="rId21" cstate="print">
              <a:extLst>
                <a:ext uri="{28A0092B-C50C-407E-A947-70E740481C1C}">
                  <a14:useLocalDpi xmlns:a14="http://schemas.microsoft.com/office/drawing/2010/main" val="0"/>
                </a:ext>
              </a:extLst>
            </a:blip>
            <a:stretch>
              <a:fillRect/>
            </a:stretch>
          </p:blipFill>
          <p:spPr bwMode="auto">
            <a:xfrm>
              <a:off x="22524720" y="25152667"/>
              <a:ext cx="5630333" cy="3352800"/>
            </a:xfrm>
            <a:prstGeom prst="rect">
              <a:avLst/>
            </a:prstGeom>
            <a:noFill/>
            <a:ln>
              <a:solidFill>
                <a:schemeClr val="accent1">
                  <a:shade val="50000"/>
                </a:schemeClr>
              </a:solidFill>
            </a:ln>
            <a:effectLst>
              <a:outerShdw blurRad="50800" dist="38100" dir="2700000" algn="tl" rotWithShape="0">
                <a:prstClr val="black">
                  <a:alpha val="40000"/>
                </a:prstClr>
              </a:outerShdw>
            </a:effectLst>
            <a:extLst/>
          </p:spPr>
        </p:pic>
        <p:sp>
          <p:nvSpPr>
            <p:cNvPr id="92" name="TextBox 91"/>
            <p:cNvSpPr txBox="1"/>
            <p:nvPr/>
          </p:nvSpPr>
          <p:spPr>
            <a:xfrm>
              <a:off x="17441333" y="25071386"/>
              <a:ext cx="4876799" cy="3970318"/>
            </a:xfrm>
            <a:prstGeom prst="rect">
              <a:avLst/>
            </a:prstGeom>
            <a:noFill/>
          </p:spPr>
          <p:txBody>
            <a:bodyPr wrap="square" rtlCol="0">
              <a:spAutoFit/>
            </a:bodyPr>
            <a:lstStyle/>
            <a:p>
              <a:pPr algn="just"/>
              <a:r>
                <a:rPr lang="en-US" sz="1800" dirty="0" smtClean="0">
                  <a:latin typeface="+mn-lt"/>
                </a:rPr>
                <a:t>During the last 2 years, the GIS system has matured and opened new avenues for a growing customer base. Specialized web applications have been designed for a site-wide mechanical utilities network and a real-time space management system. These are integrated with the SLAC enterprise databases providing key information for the Facilities planners. Prototypes for mobile interactive applications are being tested. They are developed to be cross-platform, i.e. running on </a:t>
              </a:r>
              <a:r>
                <a:rPr lang="en-US" sz="1800" dirty="0" err="1" smtClean="0">
                  <a:latin typeface="+mn-lt"/>
                </a:rPr>
                <a:t>iOS</a:t>
              </a:r>
              <a:r>
                <a:rPr lang="en-US" sz="1800" dirty="0" smtClean="0">
                  <a:latin typeface="+mn-lt"/>
                </a:rPr>
                <a:t>, Android and Windows operating systems. </a:t>
              </a:r>
            </a:p>
            <a:p>
              <a:pPr algn="just"/>
              <a:endParaRPr lang="en-US" sz="1800" dirty="0">
                <a:latin typeface="+mn-lt"/>
              </a:endParaRPr>
            </a:p>
          </p:txBody>
        </p:sp>
        <p:sp>
          <p:nvSpPr>
            <p:cNvPr id="93" name="TextBox 92"/>
            <p:cNvSpPr txBox="1"/>
            <p:nvPr/>
          </p:nvSpPr>
          <p:spPr>
            <a:xfrm>
              <a:off x="17441332" y="28398787"/>
              <a:ext cx="10828867" cy="2308324"/>
            </a:xfrm>
            <a:prstGeom prst="rect">
              <a:avLst/>
            </a:prstGeom>
            <a:noFill/>
          </p:spPr>
          <p:txBody>
            <a:bodyPr wrap="square" rtlCol="0">
              <a:spAutoFit/>
            </a:bodyPr>
            <a:lstStyle/>
            <a:p>
              <a:pPr algn="just"/>
              <a:r>
                <a:rPr lang="en-US" sz="1800" dirty="0" smtClean="0">
                  <a:latin typeface="+mn-lt"/>
                </a:rPr>
                <a:t> </a:t>
              </a:r>
            </a:p>
            <a:p>
              <a:pPr algn="just"/>
              <a:r>
                <a:rPr lang="en-US" sz="1800" dirty="0" smtClean="0">
                  <a:latin typeface="+mn-lt"/>
                </a:rPr>
                <a:t>For emergency planning, a GIS model has been implemented that allows for handling simultaneous updates. A first real-scale test was conducted during a site-wide earthquake drill.  Building evacuation status and damage assessment were updated in the field by the emergency response teams and coordinated from the control center.  Currently this GIS mobile app relies on network connectivity; the next step will be to allow switchable live-cached versions and integration with external self-contained network hardware.</a:t>
              </a:r>
            </a:p>
            <a:p>
              <a:endParaRPr lang="en-US" sz="1800" dirty="0">
                <a:latin typeface="+mn-lt"/>
              </a:endParaRPr>
            </a:p>
          </p:txBody>
        </p:sp>
      </p:grpSp>
      <p:sp>
        <p:nvSpPr>
          <p:cNvPr id="94" name="Rectangle 93"/>
          <p:cNvSpPr/>
          <p:nvPr/>
        </p:nvSpPr>
        <p:spPr bwMode="auto">
          <a:xfrm>
            <a:off x="25869900" y="21924961"/>
            <a:ext cx="1676400" cy="3810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95" name="Isosceles Triangle 94"/>
          <p:cNvSpPr/>
          <p:nvPr/>
        </p:nvSpPr>
        <p:spPr bwMode="auto">
          <a:xfrm rot="5400000">
            <a:off x="25810845" y="21936391"/>
            <a:ext cx="426720" cy="36576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96" name="Straight Connector 95"/>
          <p:cNvCxnSpPr>
            <a:stCxn id="95" idx="1"/>
          </p:cNvCxnSpPr>
          <p:nvPr/>
        </p:nvCxnSpPr>
        <p:spPr bwMode="auto">
          <a:xfrm flipH="1">
            <a:off x="21472525" y="22012591"/>
            <a:ext cx="4551680" cy="18859"/>
          </a:xfrm>
          <a:prstGeom prst="line">
            <a:avLst/>
          </a:prstGeom>
          <a:solidFill>
            <a:schemeClr val="bg1"/>
          </a:solidFill>
          <a:ln w="19050" cap="flat" cmpd="sng" algn="ctr">
            <a:solidFill>
              <a:srgbClr val="FF3300"/>
            </a:solidFill>
            <a:prstDash val="solid"/>
            <a:round/>
            <a:headEnd type="none" w="med" len="med"/>
            <a:tailEnd type="none" w="med" len="med"/>
          </a:ln>
          <a:effectLst/>
        </p:spPr>
      </p:cxnSp>
      <p:cxnSp>
        <p:nvCxnSpPr>
          <p:cNvPr id="97" name="Straight Connector 96"/>
          <p:cNvCxnSpPr>
            <a:stCxn id="95" idx="5"/>
          </p:cNvCxnSpPr>
          <p:nvPr/>
        </p:nvCxnSpPr>
        <p:spPr bwMode="auto">
          <a:xfrm flipH="1">
            <a:off x="21803173" y="22225951"/>
            <a:ext cx="4221032" cy="2177"/>
          </a:xfrm>
          <a:prstGeom prst="line">
            <a:avLst/>
          </a:prstGeom>
          <a:solidFill>
            <a:schemeClr val="bg1"/>
          </a:solidFill>
          <a:ln w="19050" cap="flat" cmpd="sng" algn="ctr">
            <a:solidFill>
              <a:srgbClr val="FF3300"/>
            </a:solidFill>
            <a:prstDash val="solid"/>
            <a:round/>
            <a:headEnd type="none" w="med" len="med"/>
            <a:tailEnd type="none" w="med" len="med"/>
          </a:ln>
          <a:effectLst/>
        </p:spPr>
      </p:cxnSp>
      <p:cxnSp>
        <p:nvCxnSpPr>
          <p:cNvPr id="98" name="Straight Connector 97"/>
          <p:cNvCxnSpPr>
            <a:endCxn id="95" idx="1"/>
          </p:cNvCxnSpPr>
          <p:nvPr/>
        </p:nvCxnSpPr>
        <p:spPr bwMode="auto">
          <a:xfrm flipV="1">
            <a:off x="26018399" y="22012591"/>
            <a:ext cx="5806" cy="215537"/>
          </a:xfrm>
          <a:prstGeom prst="line">
            <a:avLst/>
          </a:prstGeom>
          <a:solidFill>
            <a:schemeClr val="bg1"/>
          </a:solidFill>
          <a:ln w="19050" cap="flat" cmpd="sng" algn="ctr">
            <a:solidFill>
              <a:srgbClr val="FF3300"/>
            </a:solidFill>
            <a:prstDash val="solid"/>
            <a:round/>
            <a:headEnd type="none" w="med" len="med"/>
            <a:tailEnd type="none" w="med" len="med"/>
          </a:ln>
          <a:effectLst/>
        </p:spPr>
      </p:cxnSp>
      <p:sp>
        <p:nvSpPr>
          <p:cNvPr id="99" name="TextBox 98"/>
          <p:cNvSpPr txBox="1"/>
          <p:nvPr/>
        </p:nvSpPr>
        <p:spPr>
          <a:xfrm>
            <a:off x="27279600" y="21334411"/>
            <a:ext cx="1103187" cy="307777"/>
          </a:xfrm>
          <a:prstGeom prst="rect">
            <a:avLst/>
          </a:prstGeom>
          <a:noFill/>
        </p:spPr>
        <p:txBody>
          <a:bodyPr wrap="none" rtlCol="0">
            <a:spAutoFit/>
          </a:bodyPr>
          <a:lstStyle/>
          <a:p>
            <a:r>
              <a:rPr lang="en-US" sz="1400" dirty="0" smtClean="0"/>
              <a:t>Hall Probe</a:t>
            </a:r>
            <a:endParaRPr lang="en-US" sz="1400" dirty="0"/>
          </a:p>
        </p:txBody>
      </p:sp>
      <p:cxnSp>
        <p:nvCxnSpPr>
          <p:cNvPr id="100" name="Straight Arrow Connector 99"/>
          <p:cNvCxnSpPr/>
          <p:nvPr/>
        </p:nvCxnSpPr>
        <p:spPr bwMode="auto">
          <a:xfrm flipH="1">
            <a:off x="27127200" y="21677311"/>
            <a:ext cx="243840" cy="228600"/>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101" name="TextBox 100"/>
          <p:cNvSpPr txBox="1"/>
          <p:nvPr/>
        </p:nvSpPr>
        <p:spPr>
          <a:xfrm rot="18900000">
            <a:off x="20042728" y="22214621"/>
            <a:ext cx="579902" cy="246222"/>
          </a:xfrm>
          <a:prstGeom prst="rect">
            <a:avLst/>
          </a:prstGeom>
          <a:noFill/>
        </p:spPr>
        <p:txBody>
          <a:bodyPr wrap="none" rtlCol="0">
            <a:spAutoFit/>
          </a:bodyPr>
          <a:lstStyle/>
          <a:p>
            <a:r>
              <a:rPr lang="en-US" sz="1400" dirty="0" smtClean="0"/>
              <a:t>Mirror</a:t>
            </a:r>
            <a:endParaRPr lang="en-US" sz="1400" dirty="0"/>
          </a:p>
        </p:txBody>
      </p:sp>
      <p:sp>
        <p:nvSpPr>
          <p:cNvPr id="102" name="Rectangle 101"/>
          <p:cNvSpPr/>
          <p:nvPr/>
        </p:nvSpPr>
        <p:spPr>
          <a:xfrm>
            <a:off x="1750242" y="9319203"/>
            <a:ext cx="29260800" cy="323621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516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1004</Words>
  <Application>Microsoft Office PowerPoint</Application>
  <PresentationFormat>Custom</PresentationFormat>
  <Paragraphs>172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SLAC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Gassner, Georg L.</dc:creator>
  <cp:lastModifiedBy>fuss</cp:lastModifiedBy>
  <cp:revision>3</cp:revision>
  <dcterms:created xsi:type="dcterms:W3CDTF">2012-09-06T22:31:33Z</dcterms:created>
  <dcterms:modified xsi:type="dcterms:W3CDTF">2012-09-06T22:53:02Z</dcterms:modified>
</cp:coreProperties>
</file>