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8"/>
  </p:handoutMasterIdLst>
  <p:sldIdLst>
    <p:sldId id="270" r:id="rId2"/>
    <p:sldId id="256" r:id="rId3"/>
    <p:sldId id="258" r:id="rId4"/>
    <p:sldId id="262" r:id="rId5"/>
    <p:sldId id="278" r:id="rId6"/>
    <p:sldId id="271" r:id="rId7"/>
    <p:sldId id="272" r:id="rId8"/>
    <p:sldId id="287" r:id="rId9"/>
    <p:sldId id="312" r:id="rId10"/>
    <p:sldId id="314" r:id="rId11"/>
    <p:sldId id="318" r:id="rId12"/>
    <p:sldId id="319" r:id="rId13"/>
    <p:sldId id="307" r:id="rId14"/>
    <p:sldId id="273" r:id="rId15"/>
    <p:sldId id="308" r:id="rId16"/>
    <p:sldId id="267" r:id="rId17"/>
    <p:sldId id="302" r:id="rId18"/>
    <p:sldId id="296" r:id="rId19"/>
    <p:sldId id="300" r:id="rId20"/>
    <p:sldId id="316" r:id="rId21"/>
    <p:sldId id="317" r:id="rId22"/>
    <p:sldId id="309" r:id="rId23"/>
    <p:sldId id="311" r:id="rId24"/>
    <p:sldId id="315" r:id="rId25"/>
    <p:sldId id="320" r:id="rId26"/>
    <p:sldId id="275" r:id="rId27"/>
  </p:sldIdLst>
  <p:sldSz cx="9144000" cy="6858000" type="screen4x3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FF"/>
    <a:srgbClr val="FF0000"/>
    <a:srgbClr val="FFCC66"/>
    <a:srgbClr val="FFCC00"/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935" autoAdjust="0"/>
    <p:restoredTop sz="94629" autoAdjust="0"/>
  </p:normalViewPr>
  <p:slideViewPr>
    <p:cSldViewPr>
      <p:cViewPr varScale="1">
        <p:scale>
          <a:sx n="66" d="100"/>
          <a:sy n="66" d="100"/>
        </p:scale>
        <p:origin x="-1008" y="-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7" d="100"/>
          <a:sy n="87" d="100"/>
        </p:scale>
        <p:origin x="-3786" y="-8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372" cy="46418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436" y="0"/>
            <a:ext cx="3038372" cy="464184"/>
          </a:xfrm>
          <a:prstGeom prst="rect">
            <a:avLst/>
          </a:prstGeom>
        </p:spPr>
        <p:txBody>
          <a:bodyPr vert="horz" lIns="91650" tIns="45825" rIns="91650" bIns="45825" rtlCol="0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88A909A-0212-4617-8ABD-950CB127350E}" type="datetimeFigureOut">
              <a:rPr lang="en-US"/>
              <a:pPr>
                <a:defRPr/>
              </a:pPr>
              <a:t>11/26/2012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27"/>
            <a:ext cx="3038372" cy="464184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l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436" y="8830627"/>
            <a:ext cx="3038372" cy="464184"/>
          </a:xfrm>
          <a:prstGeom prst="rect">
            <a:avLst/>
          </a:prstGeom>
        </p:spPr>
        <p:txBody>
          <a:bodyPr vert="horz" lIns="91650" tIns="45825" rIns="91650" bIns="45825" rtlCol="0" anchor="b"/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3C7123A-3D07-418A-9F11-CBCAD8D82D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684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png"/><Relationship Id="rId4" Type="http://schemas.openxmlformats.org/officeDocument/2006/relationships/image" Target="../media/image1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7"/>
          <p:cNvGraphicFramePr>
            <a:graphicFrameLocks noChangeAspect="1"/>
          </p:cNvGraphicFramePr>
          <p:nvPr userDrawn="1"/>
        </p:nvGraphicFramePr>
        <p:xfrm>
          <a:off x="309563" y="71438"/>
          <a:ext cx="5524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37" name="Document" r:id="rId3" imgW="381072" imgH="570825" progId="Word.Document.8">
                  <p:embed/>
                </p:oleObj>
              </mc:Choice>
              <mc:Fallback>
                <p:oleObj name="Document" r:id="rId3" imgW="381072" imgH="57082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71438"/>
                        <a:ext cx="5524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18"/>
          <p:cNvSpPr txBox="1">
            <a:spLocks noChangeArrowheads="1"/>
          </p:cNvSpPr>
          <p:nvPr userDrawn="1"/>
        </p:nvSpPr>
        <p:spPr bwMode="auto">
          <a:xfrm>
            <a:off x="7938" y="581025"/>
            <a:ext cx="12811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b="1" baseline="30000" smtClean="0"/>
              <a:t>Fermilab</a:t>
            </a: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7467600" y="0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" b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Dr. O’Sheg Oshinowo</a:t>
            </a:r>
          </a:p>
          <a:p>
            <a:pPr algn="ctr"/>
            <a:r>
              <a:rPr lang="en-US" sz="800" b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IWAA2012 Conference</a:t>
            </a:r>
          </a:p>
          <a:p>
            <a:pPr algn="ctr"/>
            <a:r>
              <a:rPr lang="en-US" sz="800" b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Fermilab, Batavia, IL, USA</a:t>
            </a:r>
          </a:p>
          <a:p>
            <a:pPr algn="ctr"/>
            <a:r>
              <a:rPr lang="en-US" sz="800" b="1">
                <a:solidFill>
                  <a:srgbClr val="0066FF"/>
                </a:solidFill>
                <a:latin typeface="Tahoma" pitchFamily="34" charset="0"/>
                <a:cs typeface="Tahoma" pitchFamily="34" charset="0"/>
              </a:rPr>
              <a:t>September 10-14, 2012</a:t>
            </a:r>
          </a:p>
        </p:txBody>
      </p:sp>
      <p:grpSp>
        <p:nvGrpSpPr>
          <p:cNvPr id="5" name="Group 21"/>
          <p:cNvGrpSpPr>
            <a:grpSpLocks/>
          </p:cNvGrpSpPr>
          <p:nvPr userDrawn="1"/>
        </p:nvGrpSpPr>
        <p:grpSpPr bwMode="auto">
          <a:xfrm flipV="1">
            <a:off x="1347788" y="614363"/>
            <a:ext cx="6119812" cy="76200"/>
            <a:chOff x="336" y="816"/>
            <a:chExt cx="4992" cy="144"/>
          </a:xfrm>
        </p:grpSpPr>
        <p:sp>
          <p:nvSpPr>
            <p:cNvPr id="6" name="Line 22"/>
            <p:cNvSpPr>
              <a:spLocks noChangeShapeType="1"/>
            </p:cNvSpPr>
            <p:nvPr/>
          </p:nvSpPr>
          <p:spPr bwMode="auto">
            <a:xfrm>
              <a:off x="336" y="816"/>
              <a:ext cx="4992" cy="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/>
          </p:nvSpPr>
          <p:spPr bwMode="auto">
            <a:xfrm>
              <a:off x="336" y="873"/>
              <a:ext cx="4992" cy="0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/>
          </p:nvSpPr>
          <p:spPr bwMode="auto">
            <a:xfrm>
              <a:off x="336" y="918"/>
              <a:ext cx="4992" cy="0"/>
            </a:xfrm>
            <a:prstGeom prst="line">
              <a:avLst/>
            </a:prstGeom>
            <a:noFill/>
            <a:ln w="25400">
              <a:solidFill>
                <a:srgbClr val="99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25"/>
            <p:cNvSpPr>
              <a:spLocks noChangeShapeType="1"/>
            </p:cNvSpPr>
            <p:nvPr/>
          </p:nvSpPr>
          <p:spPr bwMode="auto">
            <a:xfrm>
              <a:off x="336" y="960"/>
              <a:ext cx="4992" cy="0"/>
            </a:xfrm>
            <a:prstGeom prst="line">
              <a:avLst/>
            </a:prstGeom>
            <a:noFill/>
            <a:ln w="12700">
              <a:solidFill>
                <a:srgbClr val="CC009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10" name="Picture 7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675" y="19050"/>
            <a:ext cx="822325" cy="57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6035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3D44D3-0C21-42C9-BB0C-9169E5FC050B}" type="datetimeFigureOut">
              <a:rPr lang="en-US"/>
              <a:pPr>
                <a:defRPr/>
              </a:pPr>
              <a:t>11/26/2012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9AE782-6DD0-4E6D-8944-4B79E445E8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3980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C4BBA-6ED5-4B82-B908-9C806B841760}" type="datetimeFigureOut">
              <a:rPr lang="en-US"/>
              <a:pPr>
                <a:defRPr/>
              </a:pPr>
              <a:t>11/26/2012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7203B-2939-4E8F-A3F4-3E8D4AE2DBD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3160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371923-2ED2-4676-8EFF-86D68A805406}" type="datetimeFigureOut">
              <a:rPr lang="en-US"/>
              <a:pPr>
                <a:defRPr/>
              </a:pPr>
              <a:t>11/26/2012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20E8E-5B4B-4C0C-A531-7F19760F4B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6816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7"/>
          <p:cNvGraphicFramePr>
            <a:graphicFrameLocks noChangeAspect="1"/>
          </p:cNvGraphicFramePr>
          <p:nvPr userDrawn="1"/>
        </p:nvGraphicFramePr>
        <p:xfrm>
          <a:off x="309563" y="71438"/>
          <a:ext cx="552450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61" name="Document" r:id="rId3" imgW="381072" imgH="570825" progId="Word.Document.8">
                  <p:embed/>
                </p:oleObj>
              </mc:Choice>
              <mc:Fallback>
                <p:oleObj name="Document" r:id="rId3" imgW="381072" imgH="570825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9563" y="71438"/>
                        <a:ext cx="552450" cy="60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 Box 18"/>
          <p:cNvSpPr txBox="1">
            <a:spLocks noChangeArrowheads="1"/>
          </p:cNvSpPr>
          <p:nvPr userDrawn="1"/>
        </p:nvSpPr>
        <p:spPr bwMode="auto">
          <a:xfrm>
            <a:off x="7938" y="581025"/>
            <a:ext cx="1281112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b="1" baseline="30000" smtClean="0"/>
              <a:t>Fermilab</a:t>
            </a:r>
          </a:p>
        </p:txBody>
      </p:sp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7467600" y="0"/>
            <a:ext cx="167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800" b="1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Dr. O’Sheg Oshinowo</a:t>
            </a:r>
          </a:p>
          <a:p>
            <a:pPr algn="ctr"/>
            <a:r>
              <a:rPr lang="en-US" sz="800" b="1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IWAA2010 Conference</a:t>
            </a:r>
          </a:p>
          <a:p>
            <a:pPr algn="ctr"/>
            <a:r>
              <a:rPr lang="en-US" sz="800" b="1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DESY, Hamburg, Germany</a:t>
            </a:r>
          </a:p>
          <a:p>
            <a:pPr algn="ctr"/>
            <a:r>
              <a:rPr lang="en-US" sz="800" b="1">
                <a:solidFill>
                  <a:srgbClr val="00B0F0"/>
                </a:solidFill>
                <a:latin typeface="Tahoma" pitchFamily="34" charset="0"/>
                <a:cs typeface="Tahoma" pitchFamily="34" charset="0"/>
              </a:rPr>
              <a:t>September 13-17, 2010</a:t>
            </a:r>
          </a:p>
        </p:txBody>
      </p:sp>
      <p:grpSp>
        <p:nvGrpSpPr>
          <p:cNvPr id="5" name="Group 21"/>
          <p:cNvGrpSpPr>
            <a:grpSpLocks/>
          </p:cNvGrpSpPr>
          <p:nvPr userDrawn="1"/>
        </p:nvGrpSpPr>
        <p:grpSpPr bwMode="auto">
          <a:xfrm flipV="1">
            <a:off x="1347788" y="614363"/>
            <a:ext cx="6119812" cy="76200"/>
            <a:chOff x="336" y="816"/>
            <a:chExt cx="4992" cy="144"/>
          </a:xfrm>
        </p:grpSpPr>
        <p:sp>
          <p:nvSpPr>
            <p:cNvPr id="6" name="Line 22"/>
            <p:cNvSpPr>
              <a:spLocks noChangeShapeType="1"/>
            </p:cNvSpPr>
            <p:nvPr/>
          </p:nvSpPr>
          <p:spPr bwMode="auto">
            <a:xfrm>
              <a:off x="336" y="816"/>
              <a:ext cx="4992" cy="0"/>
            </a:xfrm>
            <a:prstGeom prst="line">
              <a:avLst/>
            </a:prstGeom>
            <a:noFill/>
            <a:ln w="76200">
              <a:solidFill>
                <a:srgbClr val="00009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" name="Line 23"/>
            <p:cNvSpPr>
              <a:spLocks noChangeShapeType="1"/>
            </p:cNvSpPr>
            <p:nvPr/>
          </p:nvSpPr>
          <p:spPr bwMode="auto">
            <a:xfrm>
              <a:off x="336" y="873"/>
              <a:ext cx="4992" cy="0"/>
            </a:xfrm>
            <a:prstGeom prst="line">
              <a:avLst/>
            </a:prstGeom>
            <a:noFill/>
            <a:ln w="50800">
              <a:solidFill>
                <a:srgbClr val="33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" name="Line 24"/>
            <p:cNvSpPr>
              <a:spLocks noChangeShapeType="1"/>
            </p:cNvSpPr>
            <p:nvPr/>
          </p:nvSpPr>
          <p:spPr bwMode="auto">
            <a:xfrm>
              <a:off x="336" y="918"/>
              <a:ext cx="4992" cy="0"/>
            </a:xfrm>
            <a:prstGeom prst="line">
              <a:avLst/>
            </a:prstGeom>
            <a:noFill/>
            <a:ln w="25400">
              <a:solidFill>
                <a:srgbClr val="9966FF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Line 25"/>
            <p:cNvSpPr>
              <a:spLocks noChangeShapeType="1"/>
            </p:cNvSpPr>
            <p:nvPr/>
          </p:nvSpPr>
          <p:spPr bwMode="auto">
            <a:xfrm>
              <a:off x="336" y="960"/>
              <a:ext cx="4992" cy="0"/>
            </a:xfrm>
            <a:prstGeom prst="line">
              <a:avLst/>
            </a:prstGeom>
            <a:noFill/>
            <a:ln w="12700">
              <a:solidFill>
                <a:srgbClr val="CC0099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799622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85920-A4F8-4C93-B902-5574B2BE1387}" type="datetimeFigureOut">
              <a:rPr lang="en-US"/>
              <a:pPr>
                <a:defRPr/>
              </a:pPr>
              <a:t>11/26/2012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40E59C-25D8-4ABF-9B8C-92738E62673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376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12463-B6AA-41A7-9404-8E4FAE39E536}" type="datetimeFigureOut">
              <a:rPr lang="en-US"/>
              <a:pPr>
                <a:defRPr/>
              </a:pPr>
              <a:t>11/26/2012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FAA583-21CC-4D6B-AE61-701F0442E4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675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88699B-5A5F-4CBC-976E-6A966646BD8B}" type="datetimeFigureOut">
              <a:rPr lang="en-US"/>
              <a:pPr>
                <a:defRPr/>
              </a:pPr>
              <a:t>11/26/2012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394B27-85A5-48A8-A819-EF85828BE31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25517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B83E5F-6AB3-4BE0-B273-9BEA7438F53C}" type="datetimeFigureOut">
              <a:rPr lang="en-US"/>
              <a:pPr>
                <a:defRPr/>
              </a:pPr>
              <a:t>11/26/2012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2D05EB-19B0-4E10-A2CD-10737327269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772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1E3882-76DC-4BE2-8694-66B0D1B397A4}" type="datetimeFigureOut">
              <a:rPr lang="en-US"/>
              <a:pPr>
                <a:defRPr/>
              </a:pPr>
              <a:t>11/26/2012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FDB46-EBC0-4015-97B6-B0A017B9BFB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145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C33F4B-E322-4D7C-9D4D-733262270329}" type="datetimeFigureOut">
              <a:rPr lang="en-US"/>
              <a:pPr>
                <a:defRPr/>
              </a:pPr>
              <a:t>11/26/2012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33313B-1658-4B93-B87F-B8E8925DD3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435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6A01DD-FE7E-403C-881B-E9320DEAAC8A}" type="datetimeFigureOut">
              <a:rPr lang="en-US"/>
              <a:pPr>
                <a:defRPr/>
              </a:pPr>
              <a:t>11/26/2012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A247DF-9BFD-47B2-92AC-B4443905B5D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36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BFFA34B-3E76-4AEC-A39C-A9F7B7572950}" type="datetimeFigureOut">
              <a:rPr lang="en-US"/>
              <a:pPr>
                <a:defRPr/>
              </a:pPr>
              <a:t>11/26/2012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F8219E4-6D4F-432B-9297-5FA13998317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7" r:id="rId1"/>
    <p:sldLayoutId id="2147483898" r:id="rId2"/>
    <p:sldLayoutId id="2147483887" r:id="rId3"/>
    <p:sldLayoutId id="2147483888" r:id="rId4"/>
    <p:sldLayoutId id="2147483889" r:id="rId5"/>
    <p:sldLayoutId id="2147483890" r:id="rId6"/>
    <p:sldLayoutId id="2147483891" r:id="rId7"/>
    <p:sldLayoutId id="2147483892" r:id="rId8"/>
    <p:sldLayoutId id="2147483893" r:id="rId9"/>
    <p:sldLayoutId id="2147483894" r:id="rId10"/>
    <p:sldLayoutId id="2147483895" r:id="rId11"/>
    <p:sldLayoutId id="2147483896" r:id="rId12"/>
  </p:sldLayoutIdLst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838200" y="1371600"/>
            <a:ext cx="2674938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chemeClr val="bg1"/>
                </a:solidFill>
              </a:rPr>
              <a:t>The NO</a:t>
            </a:r>
            <a:r>
              <a:rPr lang="en-US" sz="3600" b="1">
                <a:solidFill>
                  <a:schemeClr val="bg1"/>
                </a:solidFill>
                <a:latin typeface="Symbol" pitchFamily="18" charset="2"/>
              </a:rPr>
              <a:t>n</a:t>
            </a:r>
            <a:r>
              <a:rPr lang="en-US" sz="3600" b="1">
                <a:solidFill>
                  <a:schemeClr val="bg1"/>
                </a:solidFill>
              </a:rPr>
              <a:t>A </a:t>
            </a:r>
            <a:br>
              <a:rPr lang="en-US" sz="3600" b="1">
                <a:solidFill>
                  <a:schemeClr val="bg1"/>
                </a:solidFill>
              </a:rPr>
            </a:br>
            <a:r>
              <a:rPr lang="en-US" sz="3600" b="1">
                <a:solidFill>
                  <a:schemeClr val="bg1"/>
                </a:solidFill>
              </a:rPr>
              <a:t>Experiment</a:t>
            </a:r>
          </a:p>
        </p:txBody>
      </p:sp>
      <p:sp>
        <p:nvSpPr>
          <p:cNvPr id="4099" name="Text Box 7"/>
          <p:cNvSpPr txBox="1">
            <a:spLocks noChangeArrowheads="1"/>
          </p:cNvSpPr>
          <p:nvPr/>
        </p:nvSpPr>
        <p:spPr bwMode="auto">
          <a:xfrm>
            <a:off x="815975" y="4495800"/>
            <a:ext cx="2720975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Gary Feldman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sz="2400">
                <a:solidFill>
                  <a:schemeClr val="bg1"/>
                </a:solidFill>
              </a:rPr>
              <a:t>Harvard University</a:t>
            </a:r>
            <a:endParaRPr lang="en-US" sz="240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79463"/>
            <a:ext cx="8001000" cy="600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1" name="Rectangle 3"/>
          <p:cNvSpPr txBox="1">
            <a:spLocks noChangeArrowheads="1"/>
          </p:cNvSpPr>
          <p:nvPr/>
        </p:nvSpPr>
        <p:spPr bwMode="auto">
          <a:xfrm>
            <a:off x="1905000" y="2647950"/>
            <a:ext cx="5410200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altLang="ja-JP" sz="280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Survey of the </a:t>
            </a:r>
            <a:r>
              <a:rPr lang="en-US" sz="2800">
                <a:solidFill>
                  <a:schemeClr val="bg1"/>
                </a:solidFill>
                <a:latin typeface="Tahoma" pitchFamily="34" charset="0"/>
                <a:ea typeface="MS PGothic" pitchFamily="34" charset="-128"/>
                <a:cs typeface="Tahoma" pitchFamily="34" charset="0"/>
              </a:rPr>
              <a:t>NOvA Far Detector</a:t>
            </a:r>
            <a:endParaRPr lang="en-US" altLang="ja-JP" sz="240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ctr" eaLnBrk="1" hangingPunct="1"/>
            <a:endParaRPr lang="en-US" altLang="ja-JP" sz="240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altLang="ja-JP" sz="240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  <a:t/>
            </a:r>
            <a:br>
              <a:rPr lang="en-US" altLang="ja-JP" sz="2400">
                <a:solidFill>
                  <a:schemeClr val="bg1"/>
                </a:solidFill>
                <a:latin typeface="Tahoma" pitchFamily="34" charset="0"/>
                <a:cs typeface="Times New Roman" pitchFamily="18" charset="0"/>
              </a:rPr>
            </a:br>
            <a:endParaRPr lang="en-US" altLang="ja-JP" sz="2400">
              <a:solidFill>
                <a:schemeClr val="bg1"/>
              </a:solidFill>
              <a:latin typeface="Tahoma" pitchFamily="34" charset="0"/>
              <a:cs typeface="Times New Roman" pitchFamily="18" charset="0"/>
            </a:endParaRPr>
          </a:p>
          <a:p>
            <a:pPr algn="ctr" eaLnBrk="1" hangingPunct="1"/>
            <a:r>
              <a:rPr lang="en-US" altLang="ja-JP" sz="2000" i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Babatunde O’Sheg Oshinowo</a:t>
            </a:r>
          </a:p>
          <a:p>
            <a:pPr algn="ctr" eaLnBrk="1" hangingPunct="1"/>
            <a:r>
              <a:rPr lang="en-US" sz="2000" i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Horst Friedsam</a:t>
            </a:r>
            <a:endParaRPr lang="en-US" altLang="ja-JP" sz="2000" i="1">
              <a:solidFill>
                <a:schemeClr val="bg1"/>
              </a:solidFill>
              <a:latin typeface="Tahoma" pitchFamily="34" charset="0"/>
            </a:endParaRPr>
          </a:p>
          <a:p>
            <a:pPr algn="ctr" eaLnBrk="1" hangingPunct="1"/>
            <a:r>
              <a:rPr lang="en-US" altLang="ja-JP" sz="2000" i="1">
                <a:solidFill>
                  <a:schemeClr val="bg1"/>
                </a:solidFill>
                <a:latin typeface="Tahoma" pitchFamily="34" charset="0"/>
              </a:rPr>
              <a:t>Fermi National Accelerator Laboratory </a:t>
            </a:r>
            <a:br>
              <a:rPr lang="en-US" altLang="ja-JP" sz="2000" i="1">
                <a:solidFill>
                  <a:schemeClr val="bg1"/>
                </a:solidFill>
                <a:latin typeface="Tahoma" pitchFamily="34" charset="0"/>
              </a:rPr>
            </a:br>
            <a:r>
              <a:rPr lang="en-US" altLang="ja-JP" sz="2000" i="1">
                <a:solidFill>
                  <a:schemeClr val="bg1"/>
                </a:solidFill>
                <a:latin typeface="Tahoma" pitchFamily="34" charset="0"/>
              </a:rPr>
              <a:t>Batavia, Illinois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828800"/>
            <a:ext cx="3886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The Block Assembly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area houses the NOvA Block Pivoter machine and the Pivoter Assembly Table that is used to build all the blocks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All block are assembled on the assembly table while it is in its horizontal position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438400" y="152400"/>
            <a:ext cx="3200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Block Assembly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Area </a:t>
            </a:r>
            <a:endParaRPr lang="en-US" sz="24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3886200" y="838200"/>
            <a:ext cx="5289012" cy="5951432"/>
            <a:chOff x="4134028" y="823957"/>
            <a:chExt cx="5094315" cy="5715000"/>
          </a:xfrm>
        </p:grpSpPr>
        <p:pic>
          <p:nvPicPr>
            <p:cNvPr id="45059" name="Picture 3" descr="C:\OLD F_Drive\Papers\IWAA2012\Pictures and Docs\Pivoter Table_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4028" y="823957"/>
              <a:ext cx="4943172" cy="571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 flipH="1" flipV="1">
              <a:off x="7882303" y="2209800"/>
              <a:ext cx="812310" cy="468868"/>
            </a:xfrm>
            <a:prstGeom prst="straightConnector1">
              <a:avLst/>
            </a:prstGeom>
            <a:ln w="28575">
              <a:solidFill>
                <a:srgbClr val="0066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TextBox 6"/>
            <p:cNvSpPr txBox="1"/>
            <p:nvPr/>
          </p:nvSpPr>
          <p:spPr>
            <a:xfrm>
              <a:off x="8040103" y="5650468"/>
              <a:ext cx="1188240" cy="67391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Pivoter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073028" y="2680520"/>
              <a:ext cx="1115955" cy="115264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Assembly</a:t>
              </a:r>
            </a:p>
            <a:p>
              <a:r>
                <a:rPr lang="en-US" dirty="0" smtClean="0">
                  <a:solidFill>
                    <a:srgbClr val="0066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Table</a:t>
              </a:r>
            </a:p>
            <a:p>
              <a:r>
                <a:rPr lang="en-US" dirty="0" smtClean="0">
                  <a:solidFill>
                    <a:srgbClr val="0066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(Vertical</a:t>
              </a:r>
            </a:p>
            <a:p>
              <a:r>
                <a:rPr lang="en-US" dirty="0" smtClean="0">
                  <a:solidFill>
                    <a:srgbClr val="0066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Position)</a:t>
              </a:r>
              <a:endParaRPr lang="en-US" dirty="0">
                <a:solidFill>
                  <a:srgbClr val="0066FF"/>
                </a:solidFill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 flipV="1">
              <a:off x="7735302" y="5355967"/>
              <a:ext cx="646698" cy="359033"/>
            </a:xfrm>
            <a:prstGeom prst="straightConnector1">
              <a:avLst/>
            </a:prstGeom>
            <a:ln w="28575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262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 bwMode="auto">
          <a:xfrm>
            <a:off x="2819400" y="1524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Block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Assembly</a:t>
            </a:r>
            <a:endParaRPr lang="en-US" sz="2400" dirty="0"/>
          </a:p>
        </p:txBody>
      </p:sp>
      <p:pic>
        <p:nvPicPr>
          <p:cNvPr id="44034" name="Picture 2" descr="C:\OLD F_Drive\Papers\IWAA2012\Pictures and Docs\NOvA_block0-h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19" y="752992"/>
            <a:ext cx="4787781" cy="295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4356219" y="3733800"/>
            <a:ext cx="4787781" cy="3121342"/>
            <a:chOff x="4356219" y="3733800"/>
            <a:chExt cx="4787781" cy="3121342"/>
          </a:xfrm>
        </p:grpSpPr>
        <p:pic>
          <p:nvPicPr>
            <p:cNvPr id="44035" name="Picture 3" descr="C:\OLD F_Drive\Papers\IWAA2012\Pictures and Docs\NOvA_block2-hr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6219" y="3733800"/>
              <a:ext cx="4787781" cy="31213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4356219" y="3811397"/>
              <a:ext cx="121058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Alignment</a:t>
              </a:r>
            </a:p>
            <a:p>
              <a:r>
                <a:rPr lang="en-US" dirty="0" smtClean="0">
                  <a:solidFill>
                    <a:srgbClr val="0066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Posts</a:t>
              </a:r>
              <a:r>
                <a:rPr lang="en-US" dirty="0" smtClean="0">
                  <a:solidFill>
                    <a:srgbClr val="FFC000"/>
                  </a:solidFill>
                </a:rPr>
                <a:t> </a:t>
              </a:r>
              <a:endParaRPr lang="en-US" dirty="0">
                <a:solidFill>
                  <a:srgbClr val="FFC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>
              <a:off x="4648200" y="4457728"/>
              <a:ext cx="152400" cy="647672"/>
            </a:xfrm>
            <a:prstGeom prst="straightConnector1">
              <a:avLst/>
            </a:prstGeom>
            <a:ln w="28575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" name="Straight Arrow Connector 9"/>
          <p:cNvCxnSpPr/>
          <p:nvPr/>
        </p:nvCxnSpPr>
        <p:spPr>
          <a:xfrm>
            <a:off x="4800600" y="4457728"/>
            <a:ext cx="1066800" cy="323836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7834" y="945832"/>
            <a:ext cx="42672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   Installation </a:t>
            </a:r>
            <a:r>
              <a:rPr lang="en-US" dirty="0">
                <a:latin typeface="Tahoma" pitchFamily="34" charset="0"/>
                <a:cs typeface="Tahoma" pitchFamily="34" charset="0"/>
              </a:rPr>
              <a:t>of the </a:t>
            </a:r>
            <a:r>
              <a:rPr lang="en-US" dirty="0"/>
              <a:t>NOvA </a:t>
            </a:r>
            <a:r>
              <a:rPr lang="en-US" dirty="0">
                <a:latin typeface="Tahoma" pitchFamily="34" charset="0"/>
                <a:cs typeface="Tahoma" pitchFamily="34" charset="0"/>
              </a:rPr>
              <a:t>Far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Detector</a:t>
            </a:r>
          </a:p>
          <a:p>
            <a:pPr eaLnBrk="1" hangingPunct="1"/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 is underway</a:t>
            </a:r>
          </a:p>
          <a:p>
            <a:pPr eaLnBrk="1" hangingPunct="1"/>
            <a:endParaRPr lang="en-US" dirty="0">
              <a:latin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Block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assembly starts at the glue machine where glue is applied to the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extrusion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modules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The modules are then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transported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to the assembly table by the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lifting fixture to be glued to the next modules to form planes (layers)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Alignment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Posts attached to the assembly table are used as guides for the module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installation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block is assembled in its horizontal position starting first with the downstream end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Each plane is scanned with the Laser Scanner once the plane is completed</a:t>
            </a:r>
          </a:p>
        </p:txBody>
      </p:sp>
    </p:spTree>
    <p:extLst>
      <p:ext uri="{BB962C8B-B14F-4D97-AF65-F5344CB8AC3E}">
        <p14:creationId xmlns:p14="http://schemas.microsoft.com/office/powerpoint/2010/main" val="3092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003280"/>
            <a:ext cx="40005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Once </a:t>
            </a:r>
            <a:r>
              <a:rPr lang="en-US" dirty="0"/>
              <a:t>a block has been finished</a:t>
            </a:r>
            <a:r>
              <a:rPr lang="en-US" dirty="0" smtClean="0"/>
              <a:t>, the last module is painted black, the block Pivoter is </a:t>
            </a:r>
            <a:r>
              <a:rPr lang="en-US" dirty="0"/>
              <a:t>used to move </a:t>
            </a:r>
            <a:r>
              <a:rPr lang="en-US" dirty="0" smtClean="0"/>
              <a:t>the block </a:t>
            </a:r>
            <a:r>
              <a:rPr lang="en-US" dirty="0"/>
              <a:t>into place within the detector </a:t>
            </a:r>
            <a:r>
              <a:rPr lang="en-US" dirty="0" smtClean="0"/>
              <a:t>building to the south wall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I</a:t>
            </a:r>
            <a:r>
              <a:rPr lang="en-US" dirty="0" smtClean="0"/>
              <a:t>t then </a:t>
            </a:r>
            <a:r>
              <a:rPr lang="en-US" dirty="0"/>
              <a:t>pivots </a:t>
            </a:r>
            <a:r>
              <a:rPr lang="en-US" dirty="0" smtClean="0"/>
              <a:t>90° </a:t>
            </a:r>
            <a:r>
              <a:rPr lang="en-US" dirty="0"/>
              <a:t>to set the block </a:t>
            </a:r>
            <a:r>
              <a:rPr lang="en-US" dirty="0" smtClean="0"/>
              <a:t>upright to the ideal location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  The block </a:t>
            </a:r>
            <a:r>
              <a:rPr lang="en-US" dirty="0">
                <a:latin typeface="Tahoma" pitchFamily="34" charset="0"/>
                <a:cs typeface="Tahoma" pitchFamily="34" charset="0"/>
              </a:rPr>
              <a:t>will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then be filled with</a:t>
            </a:r>
          </a:p>
          <a:p>
            <a:pPr eaLnBrk="1" hangingPunct="1"/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 </a:t>
            </a:r>
            <a:r>
              <a:rPr lang="en-US" dirty="0">
                <a:latin typeface="Tahoma" pitchFamily="34" charset="0"/>
                <a:cs typeface="Tahoma" pitchFamily="34" charset="0"/>
              </a:rPr>
              <a:t>Liquid Scintillator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 smtClean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438400" y="152400"/>
            <a:ext cx="2286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Block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Assembly</a:t>
            </a:r>
            <a:endParaRPr lang="en-US" sz="2400" dirty="0"/>
          </a:p>
        </p:txBody>
      </p:sp>
      <p:pic>
        <p:nvPicPr>
          <p:cNvPr id="46082" name="Picture 2" descr="C:\OLD F_Drive\Papers\IWAA2012\Pictures and Docs\NOvA_block1-h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05" y="4191000"/>
            <a:ext cx="51054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981" y="838200"/>
            <a:ext cx="3990974" cy="594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65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" y="1023878"/>
            <a:ext cx="4953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Purpose: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Establish </a:t>
            </a:r>
            <a:r>
              <a:rPr lang="en-US" dirty="0">
                <a:latin typeface="Tahoma" pitchFamily="34" charset="0"/>
                <a:cs typeface="Tahoma" pitchFamily="34" charset="0"/>
              </a:rPr>
              <a:t>a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surface geodetic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control network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Establish </a:t>
            </a:r>
            <a:r>
              <a:rPr lang="en-US" dirty="0">
                <a:latin typeface="Tahoma" pitchFamily="34" charset="0"/>
                <a:cs typeface="Tahoma" pitchFamily="34" charset="0"/>
              </a:rPr>
              <a:t>a precision horizontal and</a:t>
            </a: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   vertical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control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network in the Far Detector</a:t>
            </a:r>
          </a:p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building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Floor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Flatness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measurements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Book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End as-built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measurements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Pivoter Rail measurements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Pivoter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Table Flatness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measurements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Block measurements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5" name="Text Box 8"/>
          <p:cNvSpPr txBox="1">
            <a:spLocks noChangeArrowheads="1"/>
          </p:cNvSpPr>
          <p:nvPr/>
        </p:nvSpPr>
        <p:spPr bwMode="auto">
          <a:xfrm>
            <a:off x="2024115" y="147935"/>
            <a:ext cx="430048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ja-JP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Survey of </a:t>
            </a:r>
            <a:r>
              <a:rPr lang="en-US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NOvA </a:t>
            </a:r>
            <a:r>
              <a:rPr lang="en-US" sz="2400" kern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Far Detector</a:t>
            </a:r>
            <a:endParaRPr lang="en-US" sz="24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029200" y="843446"/>
            <a:ext cx="4008689" cy="5852931"/>
            <a:chOff x="2544418" y="813645"/>
            <a:chExt cx="6599582" cy="3720353"/>
          </a:xfrm>
        </p:grpSpPr>
        <p:pic>
          <p:nvPicPr>
            <p:cNvPr id="9" name="Picture 2" descr="C:\OLD G_Drive\NOVA\FAR DETECTOR\Pivoter Table  Assembly\Pictures\Ash River_30Mar12 - O'Sheg\IMAG044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418" y="813645"/>
              <a:ext cx="6599582" cy="3720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Straight Arrow Connector 9"/>
            <p:cNvCxnSpPr/>
            <p:nvPr/>
          </p:nvCxnSpPr>
          <p:spPr>
            <a:xfrm flipV="1">
              <a:off x="4724400" y="2209800"/>
              <a:ext cx="457200" cy="7620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4724400" y="2286000"/>
              <a:ext cx="457200" cy="68580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>
              <a:off x="4712295" y="2282439"/>
              <a:ext cx="457200" cy="91440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H="1" flipV="1">
              <a:off x="4858853" y="3581400"/>
              <a:ext cx="533400" cy="22860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flipV="1">
              <a:off x="5410200" y="3581400"/>
              <a:ext cx="838200" cy="22860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4708682" y="3754634"/>
              <a:ext cx="13340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C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Pivoter Rails</a:t>
              </a:r>
              <a:endParaRPr lang="en-US" sz="16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087249" y="2167007"/>
              <a:ext cx="1756293" cy="215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Book End</a:t>
              </a:r>
              <a:endParaRPr lang="en-US" sz="1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457200" y="4102083"/>
            <a:ext cx="3754736" cy="2724242"/>
            <a:chOff x="1066800" y="3657600"/>
            <a:chExt cx="3145136" cy="3160180"/>
          </a:xfrm>
        </p:grpSpPr>
        <p:pic>
          <p:nvPicPr>
            <p:cNvPr id="6" name="Picture 2" descr="C:\OLD G_Drive\NOVA\FAR DETECTOR\Pivoter Table  Assembly\6483 Pivoter Assembly at Ash River\24Apr12\16Apr12\16April12_pictures\Picture 128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00" y="3657600"/>
              <a:ext cx="3145136" cy="31601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2286000" y="3902278"/>
              <a:ext cx="884986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66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Pivoter</a:t>
              </a:r>
            </a:p>
            <a:p>
              <a:r>
                <a:rPr lang="en-US" dirty="0" smtClean="0">
                  <a:solidFill>
                    <a:srgbClr val="0066FF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Table</a:t>
              </a:r>
              <a:endParaRPr lang="en-US" dirty="0">
                <a:solidFill>
                  <a:srgbClr val="0066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00658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5"/>
          <p:cNvSpPr txBox="1">
            <a:spLocks noChangeArrowheads="1"/>
          </p:cNvSpPr>
          <p:nvPr/>
        </p:nvSpPr>
        <p:spPr bwMode="auto">
          <a:xfrm>
            <a:off x="2667000" y="147935"/>
            <a:ext cx="35052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Survey Methodology</a:t>
            </a:r>
          </a:p>
        </p:txBody>
      </p:sp>
      <p:sp>
        <p:nvSpPr>
          <p:cNvPr id="17411" name="Rectangle 1"/>
          <p:cNvSpPr>
            <a:spLocks noChangeArrowheads="1"/>
          </p:cNvSpPr>
          <p:nvPr/>
        </p:nvSpPr>
        <p:spPr bwMode="auto">
          <a:xfrm>
            <a:off x="152400" y="1253527"/>
            <a:ext cx="5410200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457200" eaLnBrk="0" hangingPunct="0">
              <a:buFont typeface="Wingdings" pitchFamily="2" charset="2"/>
              <a:buChar char="q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All </a:t>
            </a:r>
            <a:r>
              <a:rPr lang="en-US" dirty="0">
                <a:latin typeface="Tahoma" pitchFamily="34" charset="0"/>
                <a:cs typeface="Tahoma" pitchFamily="34" charset="0"/>
              </a:rPr>
              <a:t>Survey for the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Far </a:t>
            </a:r>
            <a:r>
              <a:rPr lang="en-US" dirty="0">
                <a:latin typeface="Tahoma" pitchFamily="34" charset="0"/>
                <a:cs typeface="Tahoma" pitchFamily="34" charset="0"/>
              </a:rPr>
              <a:t>D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etector </a:t>
            </a:r>
            <a:r>
              <a:rPr lang="en-US" dirty="0">
                <a:latin typeface="Tahoma" pitchFamily="34" charset="0"/>
                <a:cs typeface="Tahoma" pitchFamily="34" charset="0"/>
              </a:rPr>
              <a:t>was done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with:</a:t>
            </a:r>
            <a:endParaRPr lang="en-US" dirty="0">
              <a:latin typeface="Tahoma" pitchFamily="34" charset="0"/>
              <a:cs typeface="Tahoma" pitchFamily="34" charset="0"/>
            </a:endParaRPr>
          </a:p>
          <a:p>
            <a:pPr hangingPunct="0">
              <a:defRPr/>
            </a:pPr>
            <a:r>
              <a:rPr lang="en-US" sz="1400" dirty="0" smtClean="0">
                <a:latin typeface="Arial" charset="0"/>
                <a:cs typeface="Arial" charset="0"/>
              </a:rPr>
              <a:t>    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pPr fontAlgn="auto">
              <a:buFont typeface="Arial" pitchFamily="34" charset="0"/>
              <a:buChar char="•"/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    An API Tracker3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>
                <a:latin typeface="Tahoma" pitchFamily="34" charset="0"/>
                <a:cs typeface="Tahoma" pitchFamily="34" charset="0"/>
              </a:rPr>
              <a:t>Laser Tracker and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Spatial</a:t>
            </a:r>
          </a:p>
          <a:p>
            <a:pPr fontAlgn="auto"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     </a:t>
            </a:r>
            <a:r>
              <a:rPr lang="en-US" dirty="0">
                <a:latin typeface="Tahoma" pitchFamily="34" charset="0"/>
                <a:cs typeface="Tahoma" pitchFamily="34" charset="0"/>
              </a:rPr>
              <a:t>Analyzer</a:t>
            </a:r>
            <a:r>
              <a:rPr lang="en-US" baseline="30000" dirty="0">
                <a:latin typeface="Tahoma" pitchFamily="34" charset="0"/>
                <a:cs typeface="Tahoma" pitchFamily="34" charset="0"/>
              </a:rPr>
              <a:t>TM</a:t>
            </a:r>
            <a:endParaRPr lang="en-US" dirty="0" smtClean="0">
              <a:latin typeface="Arial" charset="0"/>
              <a:cs typeface="Arial" charset="0"/>
            </a:endParaRPr>
          </a:p>
          <a:p>
            <a:pPr fontAlgn="auto">
              <a:buFont typeface="Arial" pitchFamily="34" charset="0"/>
              <a:buChar char="•"/>
              <a:defRPr/>
            </a:pPr>
            <a:r>
              <a:rPr lang="en-US" dirty="0">
                <a:latin typeface="Arial" charset="0"/>
                <a:cs typeface="Arial" charset="0"/>
              </a:rPr>
              <a:t>  </a:t>
            </a:r>
            <a:r>
              <a:rPr lang="en-US" dirty="0" smtClean="0">
                <a:latin typeface="Arial" charset="0"/>
                <a:cs typeface="Arial" charset="0"/>
              </a:rPr>
              <a:t>   Leica </a:t>
            </a:r>
            <a:r>
              <a:rPr lang="en-US" dirty="0">
                <a:latin typeface="Arial" charset="0"/>
                <a:cs typeface="Arial" charset="0"/>
              </a:rPr>
              <a:t>Absolute Tracker AT401</a:t>
            </a:r>
          </a:p>
          <a:p>
            <a:pPr fontAlgn="auto">
              <a:buFont typeface="Arial" pitchFamily="34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    Trimble S6 Total Station</a:t>
            </a:r>
          </a:p>
          <a:p>
            <a:pPr fontAlgn="auto">
              <a:buFont typeface="Arial" pitchFamily="34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    Geodimeter </a:t>
            </a:r>
            <a:r>
              <a:rPr lang="en-US" dirty="0">
                <a:latin typeface="Arial" charset="0"/>
                <a:cs typeface="Arial" charset="0"/>
              </a:rPr>
              <a:t>Total Station</a:t>
            </a:r>
          </a:p>
          <a:p>
            <a:pPr fontAlgn="auto">
              <a:buFont typeface="Arial" pitchFamily="34" charset="0"/>
              <a:buChar char="•"/>
              <a:defRPr/>
            </a:pPr>
            <a:r>
              <a:rPr lang="en-US" dirty="0" smtClean="0">
                <a:latin typeface="Arial" charset="0"/>
                <a:cs typeface="Arial" charset="0"/>
              </a:rPr>
              <a:t>    Leica DNA03 Digital level</a:t>
            </a:r>
          </a:p>
          <a:p>
            <a:pPr fontAlgn="auto">
              <a:buFont typeface="Arial" pitchFamily="34" charset="0"/>
              <a:buChar char="•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    </a:t>
            </a:r>
            <a:r>
              <a:rPr lang="en-US" dirty="0" smtClean="0">
                <a:latin typeface="Arial" charset="0"/>
                <a:cs typeface="Arial" charset="0"/>
              </a:rPr>
              <a:t>Trimble </a:t>
            </a:r>
            <a:r>
              <a:rPr lang="en-US" dirty="0">
                <a:latin typeface="Arial" charset="0"/>
                <a:cs typeface="Arial" charset="0"/>
              </a:rPr>
              <a:t>GPS Receivers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pPr fontAlgn="auto">
              <a:buFont typeface="Arial" pitchFamily="34" charset="0"/>
              <a:buChar char="•"/>
              <a:defRPr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    Leica </a:t>
            </a:r>
            <a:r>
              <a:rPr lang="en-US" dirty="0">
                <a:latin typeface="Tahoma" pitchFamily="34" charset="0"/>
                <a:cs typeface="Tahoma" pitchFamily="34" charset="0"/>
              </a:rPr>
              <a:t>HDS6100 Laser Scanner system 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pPr fontAlgn="auto">
              <a:defRPr/>
            </a:pPr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  and </a:t>
            </a:r>
            <a:r>
              <a:rPr lang="en-US" dirty="0">
                <a:latin typeface="Tahoma" pitchFamily="34" charset="0"/>
                <a:cs typeface="Tahoma" pitchFamily="34" charset="0"/>
              </a:rPr>
              <a:t>its associated software</a:t>
            </a:r>
            <a:r>
              <a:rPr lang="en-US" dirty="0">
                <a:latin typeface="Arial" charset="0"/>
                <a:cs typeface="Arial" charset="0"/>
              </a:rPr>
              <a:t> </a:t>
            </a:r>
          </a:p>
        </p:txBody>
      </p:sp>
      <p:pic>
        <p:nvPicPr>
          <p:cNvPr id="16388" name="Picture 5" descr="laserTrack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762000"/>
            <a:ext cx="34290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6" descr="leica_hds60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88" y="2743200"/>
            <a:ext cx="1573212" cy="2335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3" y="4855569"/>
            <a:ext cx="1695450" cy="170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4745408"/>
            <a:ext cx="141922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4876800"/>
            <a:ext cx="1842000" cy="187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10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5976" y="4953001"/>
            <a:ext cx="1501480" cy="1858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334000" y="792958"/>
            <a:ext cx="3572436" cy="3779042"/>
            <a:chOff x="5334000" y="914400"/>
            <a:chExt cx="3572436" cy="3779042"/>
          </a:xfrm>
        </p:grpSpPr>
        <p:pic>
          <p:nvPicPr>
            <p:cNvPr id="44034" name="Picture 2" descr="C:\OLD F_Drive\Papers\IWAA2012\Pictures and Docs\CORS NuMI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34000" y="914400"/>
              <a:ext cx="3572436" cy="37790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5801007" y="1395031"/>
              <a:ext cx="668161" cy="129176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8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Ash River</a:t>
              </a:r>
            </a:p>
          </p:txBody>
        </p:sp>
      </p:grpSp>
      <p:sp>
        <p:nvSpPr>
          <p:cNvPr id="9" name="Rectangle 8"/>
          <p:cNvSpPr/>
          <p:nvPr/>
        </p:nvSpPr>
        <p:spPr>
          <a:xfrm>
            <a:off x="228600" y="1219200"/>
            <a:ext cx="4953001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Established a </a:t>
            </a:r>
            <a:r>
              <a:rPr lang="en-US" dirty="0" smtClean="0"/>
              <a:t>GPS </a:t>
            </a:r>
            <a:r>
              <a:rPr lang="en-US" dirty="0" smtClean="0">
                <a:cs typeface="Times New Roman" pitchFamily="18" charset="0"/>
              </a:rPr>
              <a:t>surface geodetic control </a:t>
            </a:r>
            <a:r>
              <a:rPr lang="en-US" dirty="0" smtClean="0"/>
              <a:t>network that connects points at Fermilab to Ash River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Tie surface </a:t>
            </a:r>
            <a:r>
              <a:rPr lang="en-US" dirty="0" smtClean="0">
                <a:cs typeface="Times New Roman" pitchFamily="18" charset="0"/>
              </a:rPr>
              <a:t>control </a:t>
            </a:r>
            <a:r>
              <a:rPr lang="en-US" dirty="0" smtClean="0"/>
              <a:t>network to the National Geodetic Survey’s </a:t>
            </a:r>
            <a:r>
              <a:rPr lang="en-US" dirty="0" smtClean="0">
                <a:solidFill>
                  <a:srgbClr val="FF0000"/>
                </a:solidFill>
              </a:rPr>
              <a:t>C</a:t>
            </a:r>
            <a:r>
              <a:rPr lang="en-US" dirty="0" smtClean="0"/>
              <a:t>ontinuously </a:t>
            </a:r>
            <a:r>
              <a:rPr lang="en-US" dirty="0">
                <a:solidFill>
                  <a:srgbClr val="FF0000"/>
                </a:solidFill>
              </a:rPr>
              <a:t>O</a:t>
            </a:r>
            <a:r>
              <a:rPr lang="en-US" dirty="0"/>
              <a:t>perating </a:t>
            </a:r>
            <a:r>
              <a:rPr lang="en-US" dirty="0">
                <a:solidFill>
                  <a:srgbClr val="FF0000"/>
                </a:solidFill>
              </a:rPr>
              <a:t>R</a:t>
            </a:r>
            <a:r>
              <a:rPr lang="en-US" dirty="0"/>
              <a:t>eference </a:t>
            </a:r>
            <a:r>
              <a:rPr lang="en-US" dirty="0" smtClean="0">
                <a:solidFill>
                  <a:srgbClr val="FF0000"/>
                </a:solidFill>
              </a:rPr>
              <a:t>S</a:t>
            </a:r>
            <a:r>
              <a:rPr lang="en-US" dirty="0" smtClean="0"/>
              <a:t>tations (CORS</a:t>
            </a:r>
            <a:r>
              <a:rPr lang="en-US" dirty="0"/>
              <a:t>) </a:t>
            </a:r>
            <a:r>
              <a:rPr lang="en-US" dirty="0" smtClean="0"/>
              <a:t>precision geodetic network</a:t>
            </a:r>
          </a:p>
          <a:p>
            <a:endParaRPr lang="en-US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All long baselines are known to better than 1 cm horizontally and vertically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/>
              <a:t>The </a:t>
            </a:r>
            <a:r>
              <a:rPr lang="en-US" dirty="0" smtClean="0"/>
              <a:t>network based on the </a:t>
            </a:r>
            <a:r>
              <a:rPr lang="en-US" dirty="0"/>
              <a:t>NAD83 (North American Datum 1983) for horizontal datum and the NAVD88 (North American </a:t>
            </a:r>
            <a:r>
              <a:rPr lang="en-US" dirty="0" smtClean="0"/>
              <a:t>Vertical </a:t>
            </a:r>
            <a:r>
              <a:rPr lang="en-US" dirty="0"/>
              <a:t>Datum 1983) for vertical datum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44037" name="Picture 5" descr="C:\OLD G_Drive\NOVA\FAR DETECTOR\Pictures\Ash River Far Detector Building May-2011\DSCN009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1" y="4648200"/>
            <a:ext cx="3748276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8"/>
          <p:cNvSpPr txBox="1">
            <a:spLocks noChangeArrowheads="1"/>
          </p:cNvSpPr>
          <p:nvPr/>
        </p:nvSpPr>
        <p:spPr bwMode="auto">
          <a:xfrm>
            <a:off x="1371600" y="224135"/>
            <a:ext cx="5562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Far Detector Surface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Geodetic Network</a:t>
            </a:r>
          </a:p>
        </p:txBody>
      </p:sp>
    </p:spTree>
    <p:extLst>
      <p:ext uri="{BB962C8B-B14F-4D97-AF65-F5344CB8AC3E}">
        <p14:creationId xmlns:p14="http://schemas.microsoft.com/office/powerpoint/2010/main" val="3957434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1447800" y="147935"/>
            <a:ext cx="541304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kern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Far Detector Building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Control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Network</a:t>
            </a:r>
            <a:endParaRPr lang="en-US" sz="24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4034" name="Picture 2" descr="C:\OLD F_Drive\Papers\IWAA2012\Pictures and Docs\Detector H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9" y="4848225"/>
            <a:ext cx="3812849" cy="200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3"/>
          <p:cNvSpPr>
            <a:spLocks noChangeArrowheads="1"/>
          </p:cNvSpPr>
          <p:nvPr/>
        </p:nvSpPr>
        <p:spPr bwMode="auto">
          <a:xfrm>
            <a:off x="0" y="3436146"/>
            <a:ext cx="52578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Established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a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primary precision control network</a:t>
            </a:r>
          </a:p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in the Far Detector building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for positioning </a:t>
            </a:r>
            <a:endParaRPr lang="en-US" sz="1600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the Far Detector using the API Laser Tracker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 secondary control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network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on the four levels 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of the west wall of the Detector hall using the</a:t>
            </a:r>
          </a:p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Leica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AT401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Primary network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consists of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49 floor monuments</a:t>
            </a:r>
          </a:p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and 36 wall monuments in the Far Detector Hall and</a:t>
            </a:r>
          </a:p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the Detector assembly area. Secondary network</a:t>
            </a:r>
          </a:p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consists of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44 wall monuments </a:t>
            </a:r>
          </a:p>
          <a:p>
            <a:pPr>
              <a:buFont typeface="Arial" pitchFamily="34" charset="0"/>
              <a:buChar char="•"/>
            </a:pP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Tied the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new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building control network to the</a:t>
            </a:r>
          </a:p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surface network using the Geodimeter Total</a:t>
            </a:r>
          </a:p>
          <a:p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Station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53377" y="5715001"/>
            <a:ext cx="1290223" cy="1138393"/>
            <a:chOff x="6400800" y="3429000"/>
            <a:chExt cx="2741724" cy="2514600"/>
          </a:xfrm>
        </p:grpSpPr>
        <p:pic>
          <p:nvPicPr>
            <p:cNvPr id="11" name="Picture 3" descr="C:\OLD G_Drive\NOVA\FAR DETECTOR\Pivoter Table  Assembly\Pictures\Ash River_16-22Oct11 - O'Sheg\DSC07125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0800" y="3429000"/>
              <a:ext cx="2590800" cy="2514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210425" y="4991245"/>
              <a:ext cx="1932099" cy="8523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rgbClr val="FFFF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Floor</a:t>
              </a:r>
            </a:p>
            <a:p>
              <a:r>
                <a:rPr lang="en-US" sz="1200" dirty="0" smtClean="0">
                  <a:solidFill>
                    <a:srgbClr val="FFFF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Monument</a:t>
              </a:r>
              <a:endParaRPr lang="en-US" sz="12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76200" y="823320"/>
            <a:ext cx="9047967" cy="4358280"/>
            <a:chOff x="76200" y="823320"/>
            <a:chExt cx="9047967" cy="4358280"/>
          </a:xfrm>
        </p:grpSpPr>
        <p:grpSp>
          <p:nvGrpSpPr>
            <p:cNvPr id="20" name="Group 19"/>
            <p:cNvGrpSpPr/>
            <p:nvPr/>
          </p:nvGrpSpPr>
          <p:grpSpPr>
            <a:xfrm>
              <a:off x="76200" y="823320"/>
              <a:ext cx="8991600" cy="4358280"/>
              <a:chOff x="76200" y="823320"/>
              <a:chExt cx="8991600" cy="4358280"/>
            </a:xfrm>
          </p:grpSpPr>
          <p:cxnSp>
            <p:nvCxnSpPr>
              <p:cNvPr id="7" name="Straight Arrow Connector 6"/>
              <p:cNvCxnSpPr/>
              <p:nvPr/>
            </p:nvCxnSpPr>
            <p:spPr>
              <a:xfrm rot="10800000">
                <a:off x="7848600" y="4514850"/>
                <a:ext cx="76200" cy="666750"/>
              </a:xfrm>
              <a:prstGeom prst="straightConnector1">
                <a:avLst/>
              </a:prstGeom>
              <a:ln w="28575">
                <a:solidFill>
                  <a:srgbClr val="FFFF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" name="Group 3"/>
              <p:cNvGrpSpPr/>
              <p:nvPr/>
            </p:nvGrpSpPr>
            <p:grpSpPr>
              <a:xfrm>
                <a:off x="76200" y="823320"/>
                <a:ext cx="8991600" cy="2426928"/>
                <a:chOff x="0" y="925872"/>
                <a:chExt cx="9144000" cy="2426928"/>
              </a:xfrm>
            </p:grpSpPr>
            <p:pic>
              <p:nvPicPr>
                <p:cNvPr id="47106" name="Picture 2" descr="C:\OLD F_Drive\Papers\IWAA2012\Pictures and Docs\Network_1.JPG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925872"/>
                  <a:ext cx="9144000" cy="2426928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5" name="TextBox 14"/>
                <p:cNvSpPr txBox="1"/>
                <p:nvPr/>
              </p:nvSpPr>
              <p:spPr>
                <a:xfrm>
                  <a:off x="5346106" y="2150730"/>
                  <a:ext cx="1213370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Upper Leve</a:t>
                  </a:r>
                  <a:r>
                    <a:rPr lang="en-US" sz="1600" dirty="0" smtClean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l </a:t>
                  </a:r>
                  <a:endParaRPr lang="en-US" sz="1600" dirty="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152400" y="2150730"/>
                  <a:ext cx="1205220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latin typeface="Tahoma" pitchFamily="34" charset="0"/>
                      <a:ea typeface="Tahoma" pitchFamily="34" charset="0"/>
                      <a:cs typeface="Tahoma" pitchFamily="34" charset="0"/>
                    </a:rPr>
                    <a:t>Lower Level </a:t>
                  </a:r>
                  <a:endParaRPr lang="en-US" sz="1400" dirty="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13" name="TextBox 12"/>
              <p:cNvSpPr txBox="1"/>
              <p:nvPr/>
            </p:nvSpPr>
            <p:spPr>
              <a:xfrm>
                <a:off x="7293038" y="1295400"/>
                <a:ext cx="1490536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Surface Network</a:t>
                </a:r>
                <a:endParaRPr lang="en-US" sz="14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cxnSp>
            <p:nvCxnSpPr>
              <p:cNvPr id="5" name="Straight Arrow Connector 4"/>
              <p:cNvCxnSpPr/>
              <p:nvPr/>
            </p:nvCxnSpPr>
            <p:spPr>
              <a:xfrm flipH="1" flipV="1">
                <a:off x="6096000" y="1143000"/>
                <a:ext cx="1144423" cy="30628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/>
              <p:cNvCxnSpPr/>
              <p:nvPr/>
            </p:nvCxnSpPr>
            <p:spPr>
              <a:xfrm flipH="1">
                <a:off x="7731712" y="1603177"/>
                <a:ext cx="76200" cy="614278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8027887" y="1603177"/>
                <a:ext cx="658913" cy="225623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/>
              <p:nvPr/>
            </p:nvCxnSpPr>
            <p:spPr>
              <a:xfrm flipV="1">
                <a:off x="7807912" y="1143000"/>
                <a:ext cx="78787" cy="22860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9200" y="2852732"/>
              <a:ext cx="4094967" cy="19620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9" name="Straight Arrow Connector 8"/>
            <p:cNvCxnSpPr/>
            <p:nvPr/>
          </p:nvCxnSpPr>
          <p:spPr>
            <a:xfrm flipV="1">
              <a:off x="1752600" y="3048000"/>
              <a:ext cx="76200" cy="457200"/>
            </a:xfrm>
            <a:prstGeom prst="straightConnector1">
              <a:avLst/>
            </a:prstGeom>
            <a:ln w="28575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Straight Arrow Connector 20"/>
          <p:cNvCxnSpPr/>
          <p:nvPr/>
        </p:nvCxnSpPr>
        <p:spPr>
          <a:xfrm flipV="1">
            <a:off x="4566823" y="4038600"/>
            <a:ext cx="462377" cy="304800"/>
          </a:xfrm>
          <a:prstGeom prst="straightConnector1">
            <a:avLst/>
          </a:prstGeom>
          <a:ln w="28575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 txBox="1">
            <a:spLocks/>
          </p:cNvSpPr>
          <p:nvPr/>
        </p:nvSpPr>
        <p:spPr bwMode="auto">
          <a:xfrm>
            <a:off x="1828800" y="152400"/>
            <a:ext cx="48006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dirty="0" smtClean="0">
                <a:latin typeface="Tahoma" pitchFamily="34" charset="0"/>
                <a:cs typeface="Tahoma" pitchFamily="34" charset="0"/>
              </a:rPr>
              <a:t>Floor Flatness Measurements</a:t>
            </a:r>
            <a:endParaRPr lang="en-US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491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38200"/>
            <a:ext cx="8704604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3707431"/>
            <a:ext cx="4819650" cy="31505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76200" y="4114800"/>
            <a:ext cx="417408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Floor Flatness measurements using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720 grid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points in the Detector Hall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made with the Laser Tracker 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These measurement results will be used for shimming the Pivoter Table pallets that the blocks sit on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329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 txBox="1">
            <a:spLocks/>
          </p:cNvSpPr>
          <p:nvPr/>
        </p:nvSpPr>
        <p:spPr bwMode="auto">
          <a:xfrm>
            <a:off x="1828800" y="152400"/>
            <a:ext cx="4648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Book End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As-Built Measurements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130" name="Picture 2" descr="C:\OLD G_Drive\NOVA\FAR DETECTOR\Pivoter Table  Assembly\Pictures\Ash River_30Mar12 - O'Sheg\IMAG04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784" y="1295400"/>
            <a:ext cx="3505200" cy="5562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6200" y="1143000"/>
            <a:ext cx="5181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The surface of the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three sections of the Book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End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on the South Wall were measured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with the Laser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Tracker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Deltas from the ideal plane defined by the Top Book End was reported to use for possible adjustments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8456" y="2929205"/>
            <a:ext cx="5447944" cy="3912417"/>
            <a:chOff x="3716695" y="2971801"/>
            <a:chExt cx="5427305" cy="3912417"/>
          </a:xfrm>
        </p:grpSpPr>
        <p:pic>
          <p:nvPicPr>
            <p:cNvPr id="51202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16695" y="2971801"/>
              <a:ext cx="5427305" cy="39124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" name="Straight Arrow Connector 2"/>
            <p:cNvCxnSpPr/>
            <p:nvPr/>
          </p:nvCxnSpPr>
          <p:spPr>
            <a:xfrm flipV="1">
              <a:off x="4343400" y="6019800"/>
              <a:ext cx="685800" cy="30480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/>
            <p:cNvSpPr txBox="1"/>
            <p:nvPr/>
          </p:nvSpPr>
          <p:spPr>
            <a:xfrm>
              <a:off x="3733800" y="6248400"/>
              <a:ext cx="181171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Pivoter Rail Plane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76329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 txBox="1">
            <a:spLocks/>
          </p:cNvSpPr>
          <p:nvPr/>
        </p:nvSpPr>
        <p:spPr bwMode="auto">
          <a:xfrm>
            <a:off x="2286000" y="152400"/>
            <a:ext cx="38862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Pivoter Rail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Measurements 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50178" name="Picture 2" descr="C:\OLD G_Drive\NOVA\FAR DETECTOR\Pictures\Ash River Far Detector Building May-2011\DSCN0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053980"/>
            <a:ext cx="4961467" cy="5651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76200" y="1498937"/>
            <a:ext cx="39624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surfaces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of the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two Pivoter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Rails were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mapped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with the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API Laser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Tracker </a:t>
            </a: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A plane fitted to the Pivoter Rails measurements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was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used to define the NOvA Far Detector Building Local Coordinate System</a:t>
            </a:r>
          </a:p>
        </p:txBody>
      </p:sp>
    </p:spTree>
    <p:extLst>
      <p:ext uri="{BB962C8B-B14F-4D97-AF65-F5344CB8AC3E}">
        <p14:creationId xmlns:p14="http://schemas.microsoft.com/office/powerpoint/2010/main" val="176329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ChangeArrowheads="1"/>
          </p:cNvSpPr>
          <p:nvPr/>
        </p:nvSpPr>
        <p:spPr bwMode="auto">
          <a:xfrm>
            <a:off x="2133600" y="136736"/>
            <a:ext cx="318388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The NOvA Experiment</a:t>
            </a:r>
          </a:p>
        </p:txBody>
      </p:sp>
      <p:sp>
        <p:nvSpPr>
          <p:cNvPr id="5123" name="Rectangle 3"/>
          <p:cNvSpPr txBox="1">
            <a:spLocks noChangeArrowheads="1"/>
          </p:cNvSpPr>
          <p:nvPr/>
        </p:nvSpPr>
        <p:spPr bwMode="auto">
          <a:xfrm>
            <a:off x="152400" y="2133600"/>
            <a:ext cx="51054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North America's most advanced neutrino experiment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NOvA is a second-generation experiment on the NuMI beamline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The NOvA project also includes accelerator upgrades to bring the NuMI beam intensity from 400 kW to 700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kW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Uses </a:t>
            </a:r>
            <a:r>
              <a:rPr lang="en-US" dirty="0">
                <a:latin typeface="Tahoma" pitchFamily="34" charset="0"/>
                <a:cs typeface="Tahoma" pitchFamily="34" charset="0"/>
              </a:rPr>
              <a:t>two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detectors to </a:t>
            </a:r>
            <a:r>
              <a:rPr lang="en-US" dirty="0">
                <a:latin typeface="Tahoma" pitchFamily="34" charset="0"/>
                <a:cs typeface="Tahoma" pitchFamily="34" charset="0"/>
              </a:rPr>
              <a:t>look for changes in the neutrino beam as it travels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: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Far 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Detector </a:t>
            </a:r>
            <a:r>
              <a:rPr lang="en-US" dirty="0">
                <a:latin typeface="Tahoma" pitchFamily="34" charset="0"/>
                <a:cs typeface="Tahoma" pitchFamily="34" charset="0"/>
              </a:rPr>
              <a:t>in Ash River,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Minnesota</a:t>
            </a:r>
          </a:p>
          <a:p>
            <a:pPr marL="0" indent="0" eaLnBrk="1" hangingPunct="1">
              <a:spcBef>
                <a:spcPct val="20000"/>
              </a:spcBef>
            </a:pPr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  </a:t>
            </a:r>
            <a:r>
              <a:rPr lang="en-US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Near 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Detector </a:t>
            </a:r>
            <a:r>
              <a:rPr lang="en-US" dirty="0">
                <a:latin typeface="Tahoma" pitchFamily="34" charset="0"/>
                <a:cs typeface="Tahoma" pitchFamily="34" charset="0"/>
              </a:rPr>
              <a:t>at Fermilab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Run for 6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years : 2015 – 2021</a:t>
            </a:r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381000" y="990600"/>
            <a:ext cx="5791200" cy="914400"/>
          </a:xfrm>
          <a:prstGeom prst="rect">
            <a:avLst/>
          </a:prstGeom>
          <a:ln>
            <a:noFill/>
          </a:ln>
        </p:spPr>
        <p:txBody>
          <a:bodyPr/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NO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Symbol" pitchFamily="18" charset="2"/>
              </a:rPr>
              <a:t>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A: N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uMI 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ff-Axis </a:t>
            </a:r>
            <a:r>
              <a:rPr lang="en-US" dirty="0">
                <a:solidFill>
                  <a:srgbClr val="FF0000"/>
                </a:solidFill>
                <a:latin typeface="Symbol" pitchFamily="18" charset="2"/>
                <a:ea typeface="+mj-ea"/>
                <a:cs typeface="+mj-cs"/>
              </a:rPr>
              <a:t>n</a:t>
            </a:r>
            <a:r>
              <a:rPr lang="en-US" i="1" baseline="-25000" dirty="0">
                <a:latin typeface="Tahoma" pitchFamily="34" charset="0"/>
                <a:ea typeface="Tahoma" pitchFamily="34" charset="0"/>
                <a:cs typeface="Tahoma" pitchFamily="34" charset="0"/>
              </a:rPr>
              <a:t>e</a:t>
            </a:r>
            <a:r>
              <a:rPr lang="en-US" dirty="0">
                <a:latin typeface="+mj-lt"/>
                <a:ea typeface="+mj-ea"/>
                <a:cs typeface="+mj-cs"/>
              </a:rPr>
              <a:t> </a:t>
            </a:r>
            <a:r>
              <a:rPr lang="en-US" dirty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ppearance Experiment</a:t>
            </a:r>
          </a:p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latin typeface="Symbol" pitchFamily="18" charset="2"/>
                <a:cs typeface="Arial" charset="0"/>
              </a:rPr>
              <a:t>n</a:t>
            </a:r>
            <a:r>
              <a:rPr lang="en-US" i="1" baseline="-25000" dirty="0">
                <a:latin typeface="Arial" charset="0"/>
                <a:cs typeface="Arial" charset="0"/>
              </a:rPr>
              <a:t>e</a:t>
            </a:r>
            <a:r>
              <a:rPr lang="en-US" dirty="0">
                <a:latin typeface="Arial" charset="0"/>
                <a:cs typeface="Arial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Arial" charset="0"/>
                <a:cs typeface="Arial" charset="0"/>
              </a:rPr>
              <a:t>=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electron neutrino</a:t>
            </a:r>
            <a:endParaRPr lang="en-US" dirty="0">
              <a:latin typeface="+mj-lt"/>
              <a:ea typeface="+mj-ea"/>
              <a:cs typeface="+mj-cs"/>
            </a:endParaRPr>
          </a:p>
        </p:txBody>
      </p:sp>
      <p:pic>
        <p:nvPicPr>
          <p:cNvPr id="5125" name="Object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17" b="-165"/>
          <a:stretch>
            <a:fillRect/>
          </a:stretch>
        </p:blipFill>
        <p:spPr bwMode="auto">
          <a:xfrm>
            <a:off x="5248275" y="1981200"/>
            <a:ext cx="3819525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 txBox="1">
            <a:spLocks/>
          </p:cNvSpPr>
          <p:nvPr/>
        </p:nvSpPr>
        <p:spPr bwMode="auto">
          <a:xfrm>
            <a:off x="2438400" y="152400"/>
            <a:ext cx="373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dirty="0" smtClean="0">
                <a:latin typeface="Tahoma" pitchFamily="34" charset="0"/>
                <a:cs typeface="Tahoma" pitchFamily="34" charset="0"/>
              </a:rPr>
              <a:t>Pivoter Table Survey</a:t>
            </a:r>
            <a:endParaRPr lang="en-US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24582" name="Picture 6" descr="C:\OLD G_Drive\NOVA\FAR DETECTOR\Pivoter Table  Assembly\6483 Pivoter Assembly at Ash River\24Apr12\photos\Picture 05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8299" y="800099"/>
            <a:ext cx="3695701" cy="2848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1318498"/>
            <a:ext cx="449580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surface of the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Pivoter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Table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was first measured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with the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Trimble S6 Total Station using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24” x 24”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(61 cm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x 61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cm) grids</a:t>
            </a:r>
          </a:p>
          <a:p>
            <a:pPr marL="285750" indent="-285750">
              <a:buFont typeface="Arial" pitchFamily="34" charset="0"/>
              <a:buChar char="•"/>
            </a:pP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Measurement  of the Table Top was made with the Table in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the vertical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position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6" name="Picture 2" descr="C:\OLD G_Drive\NOVA\FAR DETECTOR\Pivoter Table  Assembly\6483 Pivoter Assembly at Ash River\24Apr12\NOvA Meeting Reports\19Apr12 S6 Vertic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651191"/>
            <a:ext cx="6019799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889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:\OLD G_Drive\NOVA\FAR DETECTOR\Pivoter Table  Assembly\Pictures\Ash River_30Mar12 - O'Sheg\IMAG04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6386" y="990600"/>
            <a:ext cx="4371414" cy="582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1044476"/>
            <a:ext cx="4267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Flatness measurement of the east side of the Pivoter Table was made using the Laser Tracker with the Table in </a:t>
            </a:r>
            <a:r>
              <a:rPr lang="en-US" dirty="0"/>
              <a:t>the vertical </a:t>
            </a:r>
            <a:r>
              <a:rPr lang="en-US" dirty="0" smtClean="0"/>
              <a:t>position</a:t>
            </a:r>
          </a:p>
          <a:p>
            <a:pPr marL="285750" indent="-285750">
              <a:buFont typeface="Arial" pitchFamily="34" charset="0"/>
              <a:buChar char="•"/>
            </a:pPr>
            <a:endParaRPr lang="en-US" dirty="0"/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/>
              <a:t>Measurements were made at </a:t>
            </a:r>
            <a:r>
              <a:rPr lang="en-US" dirty="0"/>
              <a:t>spots where </a:t>
            </a:r>
            <a:r>
              <a:rPr lang="en-US" dirty="0" smtClean="0"/>
              <a:t>the alignment posts were installed</a:t>
            </a:r>
            <a:r>
              <a:rPr lang="en-US" dirty="0"/>
              <a:t> </a:t>
            </a:r>
            <a:endParaRPr lang="en-US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2438400" y="152400"/>
            <a:ext cx="373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dirty="0" smtClean="0">
                <a:latin typeface="Tahoma" pitchFamily="34" charset="0"/>
                <a:cs typeface="Tahoma" pitchFamily="34" charset="0"/>
              </a:rPr>
              <a:t>Pivoter Table Survey</a:t>
            </a:r>
            <a:endParaRPr lang="en-US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4" y="3398054"/>
            <a:ext cx="4572000" cy="341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2274606" y="4362628"/>
            <a:ext cx="19159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Alignment Posts 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1862270" y="4731960"/>
            <a:ext cx="1327561" cy="6864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189830" y="4738369"/>
            <a:ext cx="729839" cy="417432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09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OLD G_Drive\NOVA\FAR DETECTOR\Pivoter Table  Assembly\6483 Pivoter Assembly at Ash River\24Apr12\18Apr12\photos\DSCN06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1" y="838200"/>
            <a:ext cx="4161128" cy="2486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291" y="990600"/>
            <a:ext cx="42672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surface of the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Pivoter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Table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was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measured with the Laser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Tracker using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24” x 24”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(61 cm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x 61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cm) grids</a:t>
            </a:r>
          </a:p>
          <a:p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Measurement of the Table Top was made with the Table in </a:t>
            </a: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horizontal position</a:t>
            </a:r>
          </a:p>
          <a:p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600" dirty="0">
                <a:latin typeface="Tahoma" pitchFamily="34" charset="0"/>
                <a:ea typeface="Tahoma" pitchFamily="34" charset="0"/>
                <a:cs typeface="Tahoma" pitchFamily="34" charset="0"/>
              </a:rPr>
              <a:t>Based on these measurements, the Table surface was </a:t>
            </a:r>
            <a:r>
              <a:rPr lang="en-US" sz="16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shimmed accordingly and covered with plywood</a:t>
            </a:r>
            <a:endParaRPr lang="en-US" sz="16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2438400" y="152400"/>
            <a:ext cx="37338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dirty="0" smtClean="0">
                <a:latin typeface="Tahoma" pitchFamily="34" charset="0"/>
                <a:cs typeface="Tahoma" pitchFamily="34" charset="0"/>
              </a:rPr>
              <a:t>Pivoter Table Survey</a:t>
            </a:r>
            <a:endParaRPr lang="en-US" sz="2400" dirty="0">
              <a:latin typeface="Tahoma" pitchFamily="34" charset="0"/>
              <a:cs typeface="Tahoma" pitchFamily="34" charset="0"/>
            </a:endParaRPr>
          </a:p>
        </p:txBody>
      </p:sp>
      <p:pic>
        <p:nvPicPr>
          <p:cNvPr id="7" name="Picture 6" descr="C:\OLD G_Drive\NOVA\FAR DETECTOR\Pivoter Table  Assembly\6483 Pivoter Assembly at Ash River\24Apr12\NOvA Meeting Reports\18Apr12 7P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325127"/>
            <a:ext cx="6248400" cy="3532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193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18"/>
          <p:cNvSpPr txBox="1">
            <a:spLocks noChangeArrowheads="1"/>
          </p:cNvSpPr>
          <p:nvPr/>
        </p:nvSpPr>
        <p:spPr bwMode="auto">
          <a:xfrm>
            <a:off x="1828800" y="137066"/>
            <a:ext cx="46747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NOvA Block Plane Measurements</a:t>
            </a:r>
            <a:endParaRPr lang="en-US" sz="24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984" y="812413"/>
            <a:ext cx="1540736" cy="2422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13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9736" y="812414"/>
            <a:ext cx="4056499" cy="264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4184" y="3407496"/>
            <a:ext cx="472916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The surface of each of the 32 planes of </a:t>
            </a: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the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NOvA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Block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is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scanned with the Laser</a:t>
            </a:r>
          </a:p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Scanner located on the ceiling inverted</a:t>
            </a:r>
          </a:p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directly above the Pivoter Assembly Table</a:t>
            </a:r>
          </a:p>
          <a:p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(</a:t>
            </a:r>
            <a:r>
              <a:rPr lang="en-US" dirty="0" smtClean="0">
                <a:solidFill>
                  <a:srgbClr val="FF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See next presentation by Horst Friedsam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)</a:t>
            </a:r>
          </a:p>
          <a:p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Wingdings" pitchFamily="2" charset="2"/>
              <a:buChar char="q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Overall Block Survey </a:t>
            </a:r>
            <a:r>
              <a:rPr lang="en-US" dirty="0">
                <a:latin typeface="Tahoma" pitchFamily="34" charset="0"/>
                <a:cs typeface="Tahoma" pitchFamily="34" charset="0"/>
              </a:rPr>
              <a:t>Tolerance: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 Relative 2 mm (Horizontal) edge to edge;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 Relative 0.75 mm or better (Vertical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)</a:t>
            </a:r>
          </a:p>
          <a:p>
            <a:pPr eaLnBrk="0" hangingPunct="0"/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>
                <a:latin typeface="Tahoma" pitchFamily="34" charset="0"/>
                <a:cs typeface="Tahoma" pitchFamily="34" charset="0"/>
              </a:rPr>
              <a:t>between adjacent pieces</a:t>
            </a:r>
          </a:p>
          <a:p>
            <a:pPr eaLnBrk="0" hangingPunct="0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 Angular tolerance of ± 2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mm/15.6 </a:t>
            </a:r>
            <a:r>
              <a:rPr lang="en-US" dirty="0">
                <a:latin typeface="Tahoma" pitchFamily="34" charset="0"/>
                <a:cs typeface="Tahoma" pitchFamily="34" charset="0"/>
              </a:rPr>
              <a:t>m 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pPr eaLnBrk="0" hangingPunct="0"/>
            <a:r>
              <a:rPr lang="en-US" dirty="0" smtClean="0">
                <a:latin typeface="Tahoma" pitchFamily="34" charset="0"/>
                <a:cs typeface="Tahoma" pitchFamily="34" charset="0"/>
              </a:rPr>
              <a:t>  = </a:t>
            </a:r>
            <a:r>
              <a:rPr lang="en-US" dirty="0">
                <a:latin typeface="Tahoma" pitchFamily="34" charset="0"/>
                <a:cs typeface="Tahoma" pitchFamily="34" charset="0"/>
              </a:rPr>
              <a:t>± 0.13 mrad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969736" y="3618027"/>
            <a:ext cx="4056499" cy="3205789"/>
            <a:chOff x="5410200" y="754186"/>
            <a:chExt cx="3718347" cy="278277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10200" y="754186"/>
              <a:ext cx="3718347" cy="27827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11" name="Straight Arrow Connector 10"/>
            <p:cNvCxnSpPr/>
            <p:nvPr/>
          </p:nvCxnSpPr>
          <p:spPr>
            <a:xfrm flipH="1">
              <a:off x="8002465" y="1945689"/>
              <a:ext cx="198227" cy="990600"/>
            </a:xfrm>
            <a:prstGeom prst="straightConnector1">
              <a:avLst/>
            </a:prstGeom>
            <a:ln w="2857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009586" y="1185563"/>
              <a:ext cx="1118961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C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Block on </a:t>
              </a:r>
            </a:p>
            <a:p>
              <a:r>
                <a:rPr lang="en-US" dirty="0" smtClean="0">
                  <a:solidFill>
                    <a:srgbClr val="FFC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Pivoter</a:t>
              </a:r>
            </a:p>
            <a:p>
              <a:r>
                <a:rPr lang="en-US" dirty="0" smtClean="0">
                  <a:solidFill>
                    <a:srgbClr val="FFC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Table</a:t>
              </a:r>
              <a:endParaRPr lang="en-US" dirty="0">
                <a:solidFill>
                  <a:srgbClr val="FFC000"/>
                </a:solidFill>
              </a:endParaRPr>
            </a:p>
          </p:txBody>
        </p:sp>
      </p:grpSp>
      <p:cxnSp>
        <p:nvCxnSpPr>
          <p:cNvPr id="3" name="Straight Arrow Connector 2"/>
          <p:cNvCxnSpPr/>
          <p:nvPr/>
        </p:nvCxnSpPr>
        <p:spPr>
          <a:xfrm flipH="1">
            <a:off x="4763345" y="1524000"/>
            <a:ext cx="1637455" cy="499551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>
            <a:off x="6392254" y="1536439"/>
            <a:ext cx="530658" cy="59431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5715000" y="1188852"/>
            <a:ext cx="161980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Laser Scanner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04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057400" y="152400"/>
            <a:ext cx="19581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What’s Next?</a:t>
            </a:r>
            <a:endParaRPr lang="en-US" sz="2400" dirty="0">
              <a:solidFill>
                <a:srgbClr val="00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26628" name="Rectangle 3"/>
          <p:cNvSpPr txBox="1">
            <a:spLocks noChangeArrowheads="1"/>
          </p:cNvSpPr>
          <p:nvPr/>
        </p:nvSpPr>
        <p:spPr bwMode="auto">
          <a:xfrm>
            <a:off x="33291" y="1143000"/>
            <a:ext cx="4953000" cy="5388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  The first block, Block 0, was completed on</a:t>
            </a:r>
          </a:p>
          <a:p>
            <a:pPr eaLnBrk="1" hangingPunct="1"/>
            <a:r>
              <a:rPr lang="en-US" dirty="0" smtClean="0">
                <a:latin typeface="Tahoma" pitchFamily="34" charset="0"/>
                <a:cs typeface="Tahoma" pitchFamily="34" charset="0"/>
              </a:rPr>
              <a:t>   September 5, 2012</a:t>
            </a:r>
          </a:p>
          <a:p>
            <a:pPr eaLnBrk="1" hangingPunct="1"/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Block 0 was tilted to its vertical position on</a:t>
            </a:r>
          </a:p>
          <a:p>
            <a:pPr eaLnBrk="1" hangingPunct="1"/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</a:t>
            </a:r>
            <a:r>
              <a:rPr lang="en-US" dirty="0">
                <a:latin typeface="Tahoma" pitchFamily="34" charset="0"/>
                <a:cs typeface="Tahoma" pitchFamily="34" charset="0"/>
              </a:rPr>
              <a:t>September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10, 2012 and moved to the</a:t>
            </a:r>
          </a:p>
          <a:p>
            <a:pPr eaLnBrk="1" hangingPunct="1"/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Detector Hall south wall Book End</a:t>
            </a:r>
          </a:p>
          <a:p>
            <a:pPr eaLnBrk="1" hangingPunct="1"/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  Installation of Block 1 is underway</a:t>
            </a:r>
          </a:p>
          <a:p>
            <a:pPr eaLnBrk="1" hangingPunct="1"/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After Block 1 is completed and moved to</a:t>
            </a:r>
          </a:p>
          <a:p>
            <a:pPr eaLnBrk="1" hangingPunct="1"/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the Detector Hall, the first two blocks will</a:t>
            </a:r>
          </a:p>
          <a:p>
            <a:pPr eaLnBrk="1" hangingPunct="1"/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be filled with Liquid Scintillator</a:t>
            </a:r>
          </a:p>
          <a:p>
            <a:pPr eaLnBrk="1" hangingPunct="1"/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The blocks will be surveyed before and</a:t>
            </a:r>
          </a:p>
          <a:p>
            <a:pPr eaLnBrk="1" hangingPunct="1"/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after filling with Liquid Scintillator using the</a:t>
            </a:r>
          </a:p>
          <a:p>
            <a:pPr eaLnBrk="1" hangingPunct="1"/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Laser Tracker at the lower level and Trimble</a:t>
            </a:r>
          </a:p>
          <a:p>
            <a:pPr eaLnBrk="1" hangingPunct="1"/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S6 at the higher level</a:t>
            </a:r>
          </a:p>
          <a:p>
            <a:pPr eaLnBrk="1" hangingPunct="1"/>
            <a:endParaRPr lang="en-US" dirty="0">
              <a:latin typeface="Tahoma" pitchFamily="34" charset="0"/>
              <a:cs typeface="Tahoma" pitchFamily="34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28 more blocks to go!</a:t>
            </a:r>
          </a:p>
        </p:txBody>
      </p:sp>
      <p:pic>
        <p:nvPicPr>
          <p:cNvPr id="48130" name="Picture 2" descr="C:\OLD F_Drive\Papers\IWAA2012\Pictures and Docs\NOvA_block3-h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19200"/>
            <a:ext cx="401320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33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ChangeArrowheads="1"/>
          </p:cNvSpPr>
          <p:nvPr/>
        </p:nvSpPr>
        <p:spPr bwMode="auto">
          <a:xfrm>
            <a:off x="2057400" y="152400"/>
            <a:ext cx="36586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Status NOvA </a:t>
            </a:r>
            <a:r>
              <a:rPr lang="en-US" sz="2400" dirty="0" smtClean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Far </a:t>
            </a:r>
            <a:r>
              <a:rPr lang="en-US" sz="2400" dirty="0">
                <a:solidFill>
                  <a:srgbClr val="000000"/>
                </a:solidFill>
                <a:latin typeface="Tahoma" pitchFamily="34" charset="0"/>
                <a:cs typeface="Tahoma" pitchFamily="34" charset="0"/>
              </a:rPr>
              <a:t>Detector</a:t>
            </a:r>
          </a:p>
        </p:txBody>
      </p:sp>
      <p:sp>
        <p:nvSpPr>
          <p:cNvPr id="26628" name="Rectangle 3"/>
          <p:cNvSpPr txBox="1">
            <a:spLocks noChangeArrowheads="1"/>
          </p:cNvSpPr>
          <p:nvPr/>
        </p:nvSpPr>
        <p:spPr bwMode="auto">
          <a:xfrm>
            <a:off x="289845" y="1295400"/>
            <a:ext cx="46482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The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first super block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is scheduled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to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</a:t>
            </a:r>
          </a:p>
          <a:p>
            <a:pPr eaLnBrk="1" hangingPunct="1"/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completed by the end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of the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year</a:t>
            </a:r>
          </a:p>
          <a:p>
            <a:pPr eaLnBrk="1" hangingPunct="1"/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The Far Detector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is scheduled to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begin</a:t>
            </a:r>
          </a:p>
          <a:p>
            <a:pPr eaLnBrk="1" hangingPunct="1"/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taking data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2013</a:t>
            </a:r>
          </a:p>
          <a:p>
            <a:pPr eaLnBrk="1" hangingPunct="1"/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eaLnBrk="1" hangingPunct="1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Data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taking will continue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as the detector</a:t>
            </a:r>
          </a:p>
          <a:p>
            <a:pPr eaLnBrk="1" hangingPunct="1"/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is completed in spring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of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2014</a:t>
            </a:r>
          </a:p>
          <a:p>
            <a:pPr eaLnBrk="1" hangingPunct="1"/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 eaLnBrk="1" hangingPunct="1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NOvA experiment will run for six year : 2015 </a:t>
            </a:r>
            <a:r>
              <a:rPr lang="en-US" dirty="0">
                <a:latin typeface="Tahoma" pitchFamily="34" charset="0"/>
                <a:cs typeface="Tahoma" pitchFamily="34" charset="0"/>
              </a:rPr>
              <a:t>–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2021</a:t>
            </a:r>
          </a:p>
        </p:txBody>
      </p:sp>
      <p:pic>
        <p:nvPicPr>
          <p:cNvPr id="48130" name="Picture 2" descr="C:\OLD F_Drive\Papers\IWAA2012\Pictures and Docs\NOvA_block3-h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0"/>
            <a:ext cx="40132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84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15"/>
          <p:cNvSpPr>
            <a:spLocks noChangeArrowheads="1"/>
          </p:cNvSpPr>
          <p:nvPr/>
        </p:nvSpPr>
        <p:spPr bwMode="auto">
          <a:xfrm>
            <a:off x="152400" y="914400"/>
            <a:ext cx="541020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US" dirty="0">
                <a:latin typeface="Tahoma" pitchFamily="34" charset="0"/>
                <a:cs typeface="Tahoma" pitchFamily="34" charset="0"/>
              </a:rPr>
              <a:t>  I would like to thank 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endParaRPr lang="en-US" dirty="0">
              <a:latin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   Alignment and Metrology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Department members</a:t>
            </a:r>
          </a:p>
          <a:p>
            <a:r>
              <a:rPr lang="en-US" dirty="0" smtClean="0">
                <a:latin typeface="Tahoma" pitchFamily="34" charset="0"/>
                <a:cs typeface="Tahoma" pitchFamily="34" charset="0"/>
              </a:rPr>
              <a:t>    </a:t>
            </a:r>
            <a:r>
              <a:rPr lang="en-US" dirty="0">
                <a:latin typeface="Tahoma" pitchFamily="34" charset="0"/>
                <a:cs typeface="Tahoma" pitchFamily="34" charset="0"/>
              </a:rPr>
              <a:t>who participated in the NOvA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Far Detector</a:t>
            </a: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 survey</a:t>
            </a:r>
            <a:endParaRPr lang="en-US" dirty="0">
              <a:latin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endParaRPr lang="en-US" dirty="0">
              <a:latin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   Dr. Pat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Lukens, Dr</a:t>
            </a:r>
            <a:r>
              <a:rPr lang="en-US" dirty="0">
                <a:latin typeface="Tahoma" pitchFamily="34" charset="0"/>
                <a:cs typeface="Tahoma" pitchFamily="34" charset="0"/>
              </a:rPr>
              <a:t>. Ting Miao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and David </a:t>
            </a:r>
            <a:r>
              <a:rPr lang="en-US" dirty="0">
                <a:latin typeface="Tahoma" pitchFamily="34" charset="0"/>
                <a:cs typeface="Tahoma" pitchFamily="34" charset="0"/>
              </a:rPr>
              <a:t>Pushka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 - NOvA </a:t>
            </a:r>
            <a:r>
              <a:rPr lang="en-US" dirty="0">
                <a:latin typeface="Tahoma" pitchFamily="34" charset="0"/>
                <a:cs typeface="Tahoma" pitchFamily="34" charset="0"/>
              </a:rPr>
              <a:t>Collaboration</a:t>
            </a:r>
          </a:p>
        </p:txBody>
      </p:sp>
      <p:sp>
        <p:nvSpPr>
          <p:cNvPr id="27651" name="Text Box 18"/>
          <p:cNvSpPr txBox="1">
            <a:spLocks noChangeArrowheads="1"/>
          </p:cNvSpPr>
          <p:nvPr/>
        </p:nvSpPr>
        <p:spPr bwMode="auto">
          <a:xfrm>
            <a:off x="3200400" y="147935"/>
            <a:ext cx="259558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Acknowledgment </a:t>
            </a:r>
          </a:p>
        </p:txBody>
      </p:sp>
      <p:pic>
        <p:nvPicPr>
          <p:cNvPr id="52226" name="Picture 2" descr="C:\OLD G_Drive\NOVA\FAR DETECTOR\Pivoter Table  Assembly\Pictures\Ash River_11Apr12 - O'Sheg\IMAG05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57" y="3124200"/>
            <a:ext cx="513654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rot="20016136">
            <a:off x="260450" y="4999362"/>
            <a:ext cx="247215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66FF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Questions?</a:t>
            </a:r>
            <a:endParaRPr lang="en-US" sz="3200" b="1" dirty="0">
              <a:solidFill>
                <a:srgbClr val="0066FF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143000"/>
            <a:ext cx="3656013" cy="3122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Rectangle 3"/>
          <p:cNvSpPr txBox="1">
            <a:spLocks noChangeArrowheads="1"/>
          </p:cNvSpPr>
          <p:nvPr/>
        </p:nvSpPr>
        <p:spPr bwMode="auto">
          <a:xfrm>
            <a:off x="76200" y="4800600"/>
            <a:ext cx="4648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This site is at 810 km from Fermilab,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about 11 </a:t>
            </a:r>
            <a:r>
              <a:rPr lang="en-US" dirty="0">
                <a:latin typeface="Tahoma" pitchFamily="34" charset="0"/>
                <a:cs typeface="Tahoma" pitchFamily="34" charset="0"/>
              </a:rPr>
              <a:t>km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off-axis</a:t>
            </a:r>
          </a:p>
          <a:p>
            <a:pPr marL="0" indent="0" eaLnBrk="1" hangingPunct="1">
              <a:lnSpc>
                <a:spcPct val="80000"/>
              </a:lnSpc>
              <a:spcBef>
                <a:spcPct val="20000"/>
              </a:spcBef>
            </a:pPr>
            <a:endParaRPr lang="en-US" dirty="0">
              <a:latin typeface="Tahoma" pitchFamily="34" charset="0"/>
              <a:cs typeface="Tahoma" pitchFamily="34" charset="0"/>
            </a:endParaRP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The Ash River site is the farthest available site from Fermilab in the U.S. along the NuMI beamline</a:t>
            </a:r>
          </a:p>
        </p:txBody>
      </p:sp>
      <p:sp>
        <p:nvSpPr>
          <p:cNvPr id="6149" name="Rectangle 2"/>
          <p:cNvSpPr txBox="1">
            <a:spLocks noChangeArrowheads="1"/>
          </p:cNvSpPr>
          <p:nvPr/>
        </p:nvSpPr>
        <p:spPr bwMode="auto">
          <a:xfrm>
            <a:off x="2819400" y="152400"/>
            <a:ext cx="2819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2400" dirty="0">
                <a:latin typeface="Tahoma" pitchFamily="34" charset="0"/>
                <a:cs typeface="Tahoma" pitchFamily="34" charset="0"/>
              </a:rPr>
              <a:t>Far Detector Site</a:t>
            </a:r>
          </a:p>
        </p:txBody>
      </p:sp>
      <p:pic>
        <p:nvPicPr>
          <p:cNvPr id="6150" name="Picture 6" descr="C:\OLD F_Drive\Papers\IWAA2012\Pictures and Docs\NOvA Off-Axi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838200"/>
            <a:ext cx="4419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/>
          <p:cNvSpPr>
            <a:spLocks noChangeArrowheads="1"/>
          </p:cNvSpPr>
          <p:nvPr/>
        </p:nvSpPr>
        <p:spPr bwMode="auto">
          <a:xfrm>
            <a:off x="2659063" y="147935"/>
            <a:ext cx="239103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 smtClean="0"/>
              <a:t>NOvA Detectors</a:t>
            </a:r>
            <a:endParaRPr lang="en-US" sz="2400" dirty="0"/>
          </a:p>
        </p:txBody>
      </p:sp>
      <p:sp>
        <p:nvSpPr>
          <p:cNvPr id="8195" name="Rectangle 7"/>
          <p:cNvSpPr>
            <a:spLocks noChangeArrowheads="1"/>
          </p:cNvSpPr>
          <p:nvPr/>
        </p:nvSpPr>
        <p:spPr bwMode="auto">
          <a:xfrm>
            <a:off x="0" y="940144"/>
            <a:ext cx="4572000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latin typeface="Tahoma" pitchFamily="34" charset="0"/>
                <a:cs typeface="Tahoma" pitchFamily="34" charset="0"/>
              </a:rPr>
              <a:t>NOvA </a:t>
            </a:r>
            <a:r>
              <a:rPr lang="en-US" dirty="0" smtClean="0"/>
              <a:t>Detectors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:</a:t>
            </a:r>
          </a:p>
          <a:p>
            <a:endParaRPr lang="en-US" dirty="0">
              <a:latin typeface="Tahoma" pitchFamily="34" charset="0"/>
              <a:cs typeface="Tahoma" pitchFamily="34" charset="0"/>
            </a:endParaRP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• A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14 </a:t>
            </a:r>
            <a:r>
              <a:rPr lang="en-US" dirty="0">
                <a:latin typeface="Tahoma" pitchFamily="34" charset="0"/>
                <a:cs typeface="Tahoma" pitchFamily="34" charset="0"/>
              </a:rPr>
              <a:t>kTon Far Detector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sited 14 </a:t>
            </a:r>
            <a:r>
              <a:rPr lang="en-US" dirty="0">
                <a:latin typeface="Tahoma" pitchFamily="34" charset="0"/>
                <a:cs typeface="Tahoma" pitchFamily="34" charset="0"/>
              </a:rPr>
              <a:t>mrad 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off </a:t>
            </a:r>
            <a:r>
              <a:rPr lang="en-US" dirty="0">
                <a:latin typeface="Tahoma" pitchFamily="34" charset="0"/>
                <a:cs typeface="Tahoma" pitchFamily="34" charset="0"/>
              </a:rPr>
              <a:t>the NuMI beam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axis at </a:t>
            </a:r>
            <a:r>
              <a:rPr lang="en-US" dirty="0">
                <a:latin typeface="Tahoma" pitchFamily="34" charset="0"/>
                <a:cs typeface="Tahoma" pitchFamily="34" charset="0"/>
              </a:rPr>
              <a:t>a distance </a:t>
            </a:r>
            <a:endParaRPr lang="en-US" dirty="0" smtClean="0">
              <a:latin typeface="Tahoma" pitchFamily="34" charset="0"/>
              <a:cs typeface="Tahoma" pitchFamily="34" charset="0"/>
            </a:endParaRP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of </a:t>
            </a:r>
            <a:r>
              <a:rPr lang="en-US" dirty="0">
                <a:latin typeface="Tahoma" pitchFamily="34" charset="0"/>
                <a:cs typeface="Tahoma" pitchFamily="34" charset="0"/>
              </a:rPr>
              <a:t>810 km at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a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distance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of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11 km </a:t>
            </a:r>
          </a:p>
          <a:p>
            <a:r>
              <a:rPr lang="en-US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(A</a:t>
            </a:r>
            <a:r>
              <a:rPr lang="en-US" i="0" u="none" strike="noStrike" baseline="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ssembly underway at Ash River</a:t>
            </a:r>
            <a:r>
              <a:rPr lang="en-US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)</a:t>
            </a:r>
          </a:p>
          <a:p>
            <a:endParaRPr lang="en-US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• A 0.3 kTon Near Detector identical</a:t>
            </a: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 to the far detector sited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14 </a:t>
            </a:r>
            <a:r>
              <a:rPr lang="en-US" dirty="0">
                <a:latin typeface="Tahoma" pitchFamily="34" charset="0"/>
                <a:cs typeface="Tahoma" pitchFamily="34" charset="0"/>
              </a:rPr>
              <a:t>mrad</a:t>
            </a: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 off the NuMI beam axis at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a distance</a:t>
            </a: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>
                <a:latin typeface="Tahoma" pitchFamily="34" charset="0"/>
                <a:cs typeface="Tahoma" pitchFamily="34" charset="0"/>
              </a:rPr>
              <a:t>of 1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km from the NuMI Target </a:t>
            </a:r>
          </a:p>
          <a:p>
            <a:r>
              <a:rPr lang="en-US" dirty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 (Begin installation Spring 2013)</a:t>
            </a:r>
          </a:p>
          <a:p>
            <a:endParaRPr lang="en-US" dirty="0">
              <a:solidFill>
                <a:srgbClr val="C00000"/>
              </a:solidFill>
              <a:latin typeface="Tahoma" pitchFamily="34" charset="0"/>
              <a:cs typeface="Tahoma" pitchFamily="34" charset="0"/>
            </a:endParaRP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• An 84 Ton NDOS (</a:t>
            </a:r>
            <a:r>
              <a:rPr lang="en-US" dirty="0">
                <a:solidFill>
                  <a:srgbClr val="FF0000"/>
                </a:solidFill>
              </a:rPr>
              <a:t>N</a:t>
            </a:r>
            <a:r>
              <a:rPr lang="en-US" dirty="0"/>
              <a:t>ear </a:t>
            </a:r>
            <a:r>
              <a:rPr lang="en-US" dirty="0">
                <a:solidFill>
                  <a:srgbClr val="FF0000"/>
                </a:solidFill>
              </a:rPr>
              <a:t>D</a:t>
            </a:r>
            <a:r>
              <a:rPr lang="en-US" dirty="0"/>
              <a:t>etector </a:t>
            </a:r>
            <a:r>
              <a:rPr lang="en-US" dirty="0" smtClean="0">
                <a:solidFill>
                  <a:srgbClr val="FF0000"/>
                </a:solidFill>
                <a:latin typeface="NimbusRomNo9L-Regu"/>
              </a:rPr>
              <a:t>O</a:t>
            </a:r>
            <a:r>
              <a:rPr lang="en-US" dirty="0" smtClean="0">
                <a:latin typeface="NimbusRomNo9L-Regu"/>
              </a:rPr>
              <a:t>n</a:t>
            </a:r>
          </a:p>
          <a:p>
            <a:r>
              <a:rPr lang="en-US" dirty="0">
                <a:latin typeface="NimbusRomNo9L-Regu"/>
              </a:rPr>
              <a:t> </a:t>
            </a:r>
            <a:r>
              <a:rPr lang="en-US" dirty="0" smtClean="0">
                <a:latin typeface="NimbusRomNo9L-Regu"/>
              </a:rPr>
              <a:t> the</a:t>
            </a:r>
            <a:r>
              <a:rPr lang="en-US" dirty="0" smtClean="0">
                <a:solidFill>
                  <a:srgbClr val="FF0000"/>
                </a:solidFill>
                <a:latin typeface="NimbusRomNo9L-Regu"/>
              </a:rPr>
              <a:t> </a:t>
            </a:r>
            <a:r>
              <a:rPr lang="en-US" dirty="0">
                <a:solidFill>
                  <a:srgbClr val="FF0000"/>
                </a:solidFill>
                <a:latin typeface="NimbusRomNo9L-Regu"/>
              </a:rPr>
              <a:t>S</a:t>
            </a:r>
            <a:r>
              <a:rPr lang="en-US" dirty="0">
                <a:latin typeface="NimbusRomNo9L-Regu"/>
              </a:rPr>
              <a:t>urface</a:t>
            </a:r>
            <a:r>
              <a:rPr lang="en-US" dirty="0">
                <a:latin typeface="Tahoma" pitchFamily="34" charset="0"/>
                <a:cs typeface="Tahoma" pitchFamily="34" charset="0"/>
              </a:rPr>
              <a:t>)</a:t>
            </a:r>
            <a:r>
              <a:rPr lang="en-US" dirty="0"/>
              <a:t> </a:t>
            </a:r>
            <a:r>
              <a:rPr lang="en-US" dirty="0">
                <a:latin typeface="Tahoma" pitchFamily="34" charset="0"/>
                <a:cs typeface="Tahoma" pitchFamily="34" charset="0"/>
              </a:rPr>
              <a:t>identical to the Near</a:t>
            </a: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 Detector sited on the surface 107 mrad</a:t>
            </a: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 off the NuMI beam axis in the NOvA</a:t>
            </a: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 Near Detector Surface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Building at </a:t>
            </a:r>
          </a:p>
          <a:p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Fermilab </a:t>
            </a:r>
            <a:r>
              <a:rPr lang="en-US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n-US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IWAA2010; Completed </a:t>
            </a:r>
            <a:r>
              <a:rPr lang="en-US" b="0" i="0" u="none" strike="noStrike" baseline="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and</a:t>
            </a:r>
          </a:p>
          <a:p>
            <a:r>
              <a:rPr lang="en-US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b="0" i="0" u="none" strike="noStrike" baseline="0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running since November </a:t>
            </a:r>
            <a:r>
              <a:rPr lang="en-US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2010)</a:t>
            </a:r>
            <a:endParaRPr lang="en-US" dirty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pic>
        <p:nvPicPr>
          <p:cNvPr id="8197" name="Picture 5" descr="C:\OLD F_Drive\Papers\IWAA2012\Pictures and Docs\N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9120" y="987039"/>
            <a:ext cx="510488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6"/>
          <p:cNvSpPr>
            <a:spLocks noChangeArrowheads="1"/>
          </p:cNvSpPr>
          <p:nvPr/>
        </p:nvSpPr>
        <p:spPr bwMode="auto">
          <a:xfrm>
            <a:off x="2659063" y="147935"/>
            <a:ext cx="223715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/>
              <a:t>NOvA Detector</a:t>
            </a:r>
          </a:p>
        </p:txBody>
      </p:sp>
      <p:sp>
        <p:nvSpPr>
          <p:cNvPr id="11268" name="Rectangle 7"/>
          <p:cNvSpPr>
            <a:spLocks noChangeArrowheads="1"/>
          </p:cNvSpPr>
          <p:nvPr/>
        </p:nvSpPr>
        <p:spPr bwMode="auto">
          <a:xfrm>
            <a:off x="0" y="2149763"/>
            <a:ext cx="4876800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Arial" charset="0"/>
                <a:ea typeface="Tahoma" pitchFamily="34" charset="0"/>
                <a:cs typeface="Arial" charset="0"/>
              </a:rPr>
              <a:t>The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NOvA detectors are constructed from planes of PVC modules  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Extrusions have a cellular structure, with 16 isolated cells per extrusion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b="0" i="0" u="none" strike="noStrike" baseline="0" dirty="0" smtClean="0">
                <a:latin typeface="NimbusRomNo9L-Regu"/>
              </a:rPr>
              <a:t>A module of 32 cells is </a:t>
            </a:r>
            <a:r>
              <a:rPr lang="en-US" dirty="0" smtClean="0">
                <a:latin typeface="NimbusRomNo9L-Regu"/>
              </a:rPr>
              <a:t>constructed from two 16-cell PVC extrusions glued together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</a:t>
            </a:r>
          </a:p>
          <a:p>
            <a:pPr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  </a:t>
            </a:r>
            <a:r>
              <a:rPr lang="en-US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L = 15.6 m for Far Detector</a:t>
            </a:r>
          </a:p>
          <a:p>
            <a:pPr>
              <a:defRPr/>
            </a:pPr>
            <a:r>
              <a:rPr lang="en-US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   L </a:t>
            </a:r>
            <a:r>
              <a:rPr lang="en-US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= </a:t>
            </a:r>
            <a:r>
              <a:rPr lang="en-US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4.2 </a:t>
            </a:r>
            <a:r>
              <a:rPr lang="en-US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m for </a:t>
            </a:r>
            <a:r>
              <a:rPr lang="en-US" dirty="0" smtClean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Near </a:t>
            </a:r>
            <a:r>
              <a:rPr lang="en-US" dirty="0">
                <a:solidFill>
                  <a:srgbClr val="C00000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Detector</a:t>
            </a:r>
            <a:endParaRPr lang="en-US" dirty="0" smtClean="0">
              <a:solidFill>
                <a:srgbClr val="C00000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Modules are capped by a Manifold and an End Plate/Cap </a:t>
            </a:r>
            <a:r>
              <a:rPr lang="en-US" dirty="0" smtClean="0">
                <a:latin typeface="Arial" charset="0"/>
                <a:cs typeface="Arial" charset="0"/>
              </a:rPr>
              <a:t>to contain the liquid scintillator </a:t>
            </a: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Twelve (12) extrusion modules get placed side </a:t>
            </a:r>
            <a:r>
              <a:rPr lang="en-US" dirty="0">
                <a:latin typeface="Tahoma" pitchFamily="34" charset="0"/>
                <a:cs typeface="Tahoma" pitchFamily="34" charset="0"/>
              </a:rPr>
              <a:t>by side on a flat assembly table to form one plane of the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Far Detector</a:t>
            </a:r>
            <a:endParaRPr lang="en-US" dirty="0"/>
          </a:p>
        </p:txBody>
      </p:sp>
      <p:pic>
        <p:nvPicPr>
          <p:cNvPr id="102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838200"/>
            <a:ext cx="533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1075" y="1876425"/>
            <a:ext cx="4352925" cy="498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6" name="Rectangle 8"/>
          <p:cNvSpPr>
            <a:spLocks noChangeArrowheads="1"/>
          </p:cNvSpPr>
          <p:nvPr/>
        </p:nvSpPr>
        <p:spPr bwMode="auto">
          <a:xfrm>
            <a:off x="6477000" y="1066800"/>
            <a:ext cx="1676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hangingPunct="0"/>
            <a:r>
              <a:rPr lang="en-US">
                <a:solidFill>
                  <a:srgbClr val="FF0000"/>
                </a:solidFill>
              </a:rPr>
              <a:t>PVC Extrusion</a:t>
            </a:r>
          </a:p>
        </p:txBody>
      </p:sp>
      <p:sp>
        <p:nvSpPr>
          <p:cNvPr id="10247" name="Rectangle 9"/>
          <p:cNvSpPr>
            <a:spLocks noChangeArrowheads="1"/>
          </p:cNvSpPr>
          <p:nvPr/>
        </p:nvSpPr>
        <p:spPr bwMode="auto">
          <a:xfrm>
            <a:off x="4800600" y="6183313"/>
            <a:ext cx="1905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hangingPunct="0"/>
            <a:r>
              <a:rPr lang="en-US">
                <a:solidFill>
                  <a:srgbClr val="FF0000"/>
                </a:solidFill>
              </a:rPr>
              <a:t>PVC Module</a:t>
            </a:r>
          </a:p>
          <a:p>
            <a:pPr hangingPunct="0"/>
            <a:r>
              <a:rPr lang="en-US">
                <a:solidFill>
                  <a:srgbClr val="FF0000"/>
                </a:solidFill>
              </a:rPr>
              <a:t>= Module Plane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5562600" y="1250950"/>
            <a:ext cx="914400" cy="444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V="1">
            <a:off x="6172200" y="5715000"/>
            <a:ext cx="685800" cy="565150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"/>
          <p:cNvSpPr>
            <a:spLocks noChangeArrowheads="1"/>
          </p:cNvSpPr>
          <p:nvPr/>
        </p:nvSpPr>
        <p:spPr bwMode="auto">
          <a:xfrm>
            <a:off x="3048000" y="147935"/>
            <a:ext cx="17590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latin typeface="Tahoma" pitchFamily="34" charset="0"/>
                <a:cs typeface="Tahoma" pitchFamily="34" charset="0"/>
              </a:rPr>
              <a:t>NOvA Block</a:t>
            </a: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76200" y="1412081"/>
            <a:ext cx="5029200" cy="4801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32 planes </a:t>
            </a:r>
            <a:r>
              <a:rPr lang="en-US" dirty="0" smtClean="0"/>
              <a:t>make 1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NOvA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block </a:t>
            </a:r>
          </a:p>
          <a:p>
            <a:pPr marL="285750" indent="-285750">
              <a:buFont typeface="Arial" pitchFamily="34" charset="0"/>
              <a:buChar char="•"/>
            </a:pPr>
            <a:endParaRPr lang="en-US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5 blocks make 1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super block</a:t>
            </a:r>
            <a:endParaRPr lang="en-US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hangingPunct="0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NOvA block </a:t>
            </a:r>
            <a:r>
              <a:rPr lang="en-US" b="1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(B)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configuration is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as follows: </a:t>
            </a:r>
            <a:endParaRPr lang="en-US" dirty="0">
              <a:latin typeface="Tahoma" pitchFamily="34" charset="0"/>
              <a:cs typeface="Tahoma" pitchFamily="34" charset="0"/>
            </a:endParaRPr>
          </a:p>
          <a:p>
            <a:pPr hangingPunct="0"/>
            <a:r>
              <a:rPr lang="en-US" dirty="0">
                <a:latin typeface="Tahoma" pitchFamily="34" charset="0"/>
                <a:cs typeface="Tahoma" pitchFamily="34" charset="0"/>
              </a:rPr>
              <a:t> 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 </a:t>
            </a:r>
          </a:p>
          <a:p>
            <a:pPr hangingPunct="0"/>
            <a:r>
              <a:rPr lang="en-US" b="1" dirty="0" smtClean="0">
                <a:latin typeface="Tahoma" pitchFamily="34" charset="0"/>
                <a:cs typeface="Tahoma" pitchFamily="34" charset="0"/>
              </a:rPr>
              <a:t>B 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= v</a:t>
            </a:r>
            <a:r>
              <a:rPr lang="en-US" b="1" baseline="-25000" dirty="0">
                <a:latin typeface="Tahoma" pitchFamily="34" charset="0"/>
                <a:cs typeface="Tahoma" pitchFamily="34" charset="0"/>
              </a:rPr>
              <a:t>0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h</a:t>
            </a:r>
            <a:r>
              <a:rPr lang="en-US" b="1" baseline="-25000" dirty="0">
                <a:latin typeface="Tahoma" pitchFamily="34" charset="0"/>
                <a:cs typeface="Tahoma" pitchFamily="34" charset="0"/>
              </a:rPr>
              <a:t>1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v</a:t>
            </a:r>
            <a:r>
              <a:rPr lang="en-US" b="1" baseline="-25000" dirty="0">
                <a:latin typeface="Tahoma" pitchFamily="34" charset="0"/>
                <a:cs typeface="Tahoma" pitchFamily="34" charset="0"/>
              </a:rPr>
              <a:t>2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h</a:t>
            </a:r>
            <a:r>
              <a:rPr lang="en-US" b="1" baseline="-25000" dirty="0">
                <a:latin typeface="Tahoma" pitchFamily="34" charset="0"/>
                <a:cs typeface="Tahoma" pitchFamily="34" charset="0"/>
              </a:rPr>
              <a:t>3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v</a:t>
            </a:r>
            <a:r>
              <a:rPr lang="en-US" b="1" baseline="-25000" dirty="0">
                <a:latin typeface="Tahoma" pitchFamily="34" charset="0"/>
                <a:cs typeface="Tahoma" pitchFamily="34" charset="0"/>
              </a:rPr>
              <a:t>4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h</a:t>
            </a:r>
            <a:r>
              <a:rPr lang="en-US" b="1" baseline="-25000" dirty="0">
                <a:latin typeface="Tahoma" pitchFamily="34" charset="0"/>
                <a:cs typeface="Tahoma" pitchFamily="34" charset="0"/>
              </a:rPr>
              <a:t>5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v</a:t>
            </a:r>
            <a:r>
              <a:rPr lang="en-US" b="1" baseline="-25000" dirty="0">
                <a:latin typeface="Tahoma" pitchFamily="34" charset="0"/>
                <a:cs typeface="Tahoma" pitchFamily="34" charset="0"/>
              </a:rPr>
              <a:t>6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h</a:t>
            </a:r>
            <a:r>
              <a:rPr lang="en-US" b="1" baseline="-25000" dirty="0">
                <a:latin typeface="Tahoma" pitchFamily="34" charset="0"/>
                <a:cs typeface="Tahoma" pitchFamily="34" charset="0"/>
              </a:rPr>
              <a:t>7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v</a:t>
            </a:r>
            <a:r>
              <a:rPr lang="en-US" b="1" baseline="-25000" dirty="0">
                <a:latin typeface="Tahoma" pitchFamily="34" charset="0"/>
                <a:cs typeface="Tahoma" pitchFamily="34" charset="0"/>
              </a:rPr>
              <a:t>8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h</a:t>
            </a:r>
            <a:r>
              <a:rPr lang="en-US" b="1" baseline="-25000" dirty="0">
                <a:latin typeface="Tahoma" pitchFamily="34" charset="0"/>
                <a:cs typeface="Tahoma" pitchFamily="34" charset="0"/>
              </a:rPr>
              <a:t>9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v</a:t>
            </a:r>
            <a:r>
              <a:rPr lang="en-US" b="1" baseline="-25000" dirty="0">
                <a:latin typeface="Tahoma" pitchFamily="34" charset="0"/>
                <a:cs typeface="Tahoma" pitchFamily="34" charset="0"/>
              </a:rPr>
              <a:t>10 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….</a:t>
            </a:r>
          </a:p>
          <a:p>
            <a:pPr hangingPunct="0"/>
            <a:r>
              <a:rPr lang="en-US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           v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20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h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21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v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22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h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23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v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24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h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25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v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26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h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27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v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28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h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29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v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30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h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31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 </a:t>
            </a:r>
            <a:endParaRPr lang="en-US" dirty="0">
              <a:latin typeface="Tahoma" pitchFamily="34" charset="0"/>
              <a:cs typeface="Tahoma" pitchFamily="34" charset="0"/>
            </a:endParaRPr>
          </a:p>
          <a:p>
            <a:pPr hangingPunct="0"/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</a:p>
          <a:p>
            <a:pPr hangingPunct="0"/>
            <a:r>
              <a:rPr lang="en-US" dirty="0" smtClean="0">
                <a:latin typeface="Tahoma" pitchFamily="34" charset="0"/>
                <a:cs typeface="Tahoma" pitchFamily="34" charset="0"/>
              </a:rPr>
              <a:t>where 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v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are planes of vertical modules and</a:t>
            </a:r>
          </a:p>
          <a:p>
            <a:pPr hangingPunct="0"/>
            <a:r>
              <a:rPr lang="en-US" dirty="0">
                <a:latin typeface="Tahoma" pitchFamily="34" charset="0"/>
                <a:cs typeface="Tahoma" pitchFamily="34" charset="0"/>
              </a:rPr>
              <a:t>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        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h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 are planes of horizontal modules </a:t>
            </a:r>
            <a:endParaRPr lang="en-US" dirty="0">
              <a:latin typeface="Tahoma" pitchFamily="34" charset="0"/>
              <a:cs typeface="Tahoma" pitchFamily="34" charset="0"/>
            </a:endParaRPr>
          </a:p>
          <a:p>
            <a:pPr hangingPunct="0"/>
            <a:r>
              <a:rPr lang="en-US" dirty="0" smtClean="0"/>
              <a:t>number of planes is counted from 0 (Upstream) to 31 (Downstream)</a:t>
            </a:r>
          </a:p>
          <a:p>
            <a:pPr hangingPunct="0"/>
            <a:endParaRPr lang="en-US" dirty="0"/>
          </a:p>
          <a:p>
            <a:pPr marL="285750" indent="-285750" hangingPunct="0">
              <a:buFont typeface="Arial" pitchFamily="34" charset="0"/>
              <a:buChar char="•"/>
            </a:pPr>
            <a:r>
              <a:rPr lang="en-US" dirty="0" smtClean="0"/>
              <a:t>Block assembly starts from plane (or layer) 31 (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h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31</a:t>
            </a:r>
            <a:r>
              <a:rPr lang="en-US" dirty="0" smtClean="0"/>
              <a:t>) on the assembly table and ends with plane 0 (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v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0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5058" name="Picture 2" descr="C:\OLD F_Drive\Papers\IWAA2012\Pictures and Docs\NOvA_block3-h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08" y="1412081"/>
            <a:ext cx="3886200" cy="4910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"/>
          <p:cNvSpPr>
            <a:spLocks noChangeArrowheads="1"/>
          </p:cNvSpPr>
          <p:nvPr/>
        </p:nvSpPr>
        <p:spPr bwMode="auto">
          <a:xfrm>
            <a:off x="65518" y="3178076"/>
            <a:ext cx="507290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endParaRPr lang="en-US" dirty="0">
              <a:latin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cs typeface="Tahoma" pitchFamily="34" charset="0"/>
              </a:rPr>
              <a:t> 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dirty="0" smtClean="0"/>
              <a:t>NOvA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Far Detector </a:t>
            </a:r>
            <a:r>
              <a:rPr lang="en-US" dirty="0" smtClean="0"/>
              <a:t>consists of </a:t>
            </a:r>
          </a:p>
          <a:p>
            <a:r>
              <a:rPr lang="en-US" dirty="0"/>
              <a:t> </a:t>
            </a:r>
            <a:r>
              <a:rPr lang="en-US" dirty="0" smtClean="0"/>
              <a:t>   928 (15.6 m square) planes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 </a:t>
            </a:r>
            <a:r>
              <a:rPr lang="en-US" dirty="0" smtClean="0"/>
              <a:t>Twelve (12) modules make up a plane, </a:t>
            </a:r>
          </a:p>
          <a:p>
            <a:r>
              <a:rPr lang="en-US" dirty="0"/>
              <a:t> </a:t>
            </a:r>
            <a:r>
              <a:rPr lang="en-US" dirty="0" smtClean="0"/>
              <a:t>   and the planes alternate in having their </a:t>
            </a:r>
          </a:p>
          <a:p>
            <a:r>
              <a:rPr lang="en-US" dirty="0"/>
              <a:t> </a:t>
            </a:r>
            <a:r>
              <a:rPr lang="en-US" dirty="0" smtClean="0"/>
              <a:t>   long dimension vertical and horizontal</a:t>
            </a:r>
          </a:p>
          <a:p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153840" y="1371600"/>
            <a:ext cx="769620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hangingPunct="0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cs typeface="Tahoma" pitchFamily="34" charset="0"/>
              </a:rPr>
              <a:t> The Far Detector (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FD</a:t>
            </a:r>
            <a:r>
              <a:rPr lang="en-US" dirty="0">
                <a:latin typeface="Tahoma" pitchFamily="34" charset="0"/>
                <a:cs typeface="Tahoma" pitchFamily="34" charset="0"/>
              </a:rPr>
              <a:t>) consists of </a:t>
            </a:r>
            <a:r>
              <a:rPr lang="en-US" dirty="0" smtClean="0">
                <a:latin typeface="Tahoma" pitchFamily="34" charset="0"/>
                <a:cs typeface="Tahoma" pitchFamily="34" charset="0"/>
              </a:rPr>
              <a:t>29 blocks:</a:t>
            </a:r>
            <a:endParaRPr lang="en-US" dirty="0">
              <a:latin typeface="Tahoma" pitchFamily="34" charset="0"/>
              <a:cs typeface="Tahoma" pitchFamily="34" charset="0"/>
            </a:endParaRPr>
          </a:p>
          <a:p>
            <a:pPr hangingPunct="0"/>
            <a:r>
              <a:rPr lang="en-US" dirty="0">
                <a:latin typeface="Tahoma" pitchFamily="34" charset="0"/>
                <a:cs typeface="Tahoma" pitchFamily="34" charset="0"/>
              </a:rPr>
              <a:t> </a:t>
            </a:r>
          </a:p>
          <a:p>
            <a:pPr hangingPunct="0"/>
            <a:r>
              <a:rPr lang="en-US" b="1" dirty="0" smtClean="0">
                <a:latin typeface="Tahoma" pitchFamily="34" charset="0"/>
                <a:cs typeface="Tahoma" pitchFamily="34" charset="0"/>
              </a:rPr>
              <a:t>   FD </a:t>
            </a:r>
            <a:r>
              <a:rPr lang="en-US" b="1" dirty="0">
                <a:latin typeface="Tahoma" pitchFamily="34" charset="0"/>
                <a:cs typeface="Tahoma" pitchFamily="34" charset="0"/>
                <a:sym typeface="Wingdings" pitchFamily="2" charset="2"/>
              </a:rPr>
              <a:t></a:t>
            </a:r>
            <a:r>
              <a:rPr lang="en-US" b="1" dirty="0"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B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0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B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1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B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B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3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B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4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 B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5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……..B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25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B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26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B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27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B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28</a:t>
            </a:r>
            <a:r>
              <a:rPr lang="en-US" b="1" dirty="0" smtClean="0">
                <a:latin typeface="Tahoma" pitchFamily="34" charset="0"/>
                <a:cs typeface="Tahoma" pitchFamily="34" charset="0"/>
              </a:rPr>
              <a:t>B</a:t>
            </a:r>
            <a:r>
              <a:rPr lang="en-US" b="1" baseline="-25000" dirty="0" smtClean="0">
                <a:latin typeface="Tahoma" pitchFamily="34" charset="0"/>
                <a:cs typeface="Tahoma" pitchFamily="34" charset="0"/>
              </a:rPr>
              <a:t>28 </a:t>
            </a:r>
          </a:p>
          <a:p>
            <a:pPr hangingPunct="0"/>
            <a:r>
              <a:rPr lang="en-US" dirty="0">
                <a:latin typeface="Tahoma" pitchFamily="34" charset="0"/>
                <a:cs typeface="Tahoma" pitchFamily="34" charset="0"/>
              </a:rPr>
              <a:t> </a:t>
            </a:r>
          </a:p>
          <a:p>
            <a:r>
              <a:rPr lang="en-US" dirty="0" smtClean="0">
                <a:latin typeface="Tahoma" pitchFamily="34" charset="0"/>
                <a:cs typeface="Tahoma" pitchFamily="34" charset="0"/>
              </a:rPr>
              <a:t> where </a:t>
            </a:r>
            <a:r>
              <a:rPr lang="en-US" dirty="0">
                <a:latin typeface="Tahoma" pitchFamily="34" charset="0"/>
                <a:cs typeface="Tahoma" pitchFamily="34" charset="0"/>
              </a:rPr>
              <a:t>the number of blocks is counted </a:t>
            </a:r>
            <a:r>
              <a:rPr lang="en-US" dirty="0" smtClean="0"/>
              <a:t>0 (Upstream) to 28 (Downstream)</a:t>
            </a:r>
            <a:endParaRPr lang="en-US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12295" name="Rectangle 2"/>
          <p:cNvSpPr txBox="1">
            <a:spLocks noChangeArrowheads="1"/>
          </p:cNvSpPr>
          <p:nvPr/>
        </p:nvSpPr>
        <p:spPr bwMode="auto">
          <a:xfrm>
            <a:off x="2819400" y="152400"/>
            <a:ext cx="2438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2400" dirty="0">
                <a:latin typeface="Tahoma" pitchFamily="34" charset="0"/>
                <a:cs typeface="Tahoma" pitchFamily="34" charset="0"/>
              </a:rPr>
              <a:t>Far Detector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775676" y="2971800"/>
            <a:ext cx="4215924" cy="3429000"/>
            <a:chOff x="4775676" y="2971800"/>
            <a:chExt cx="4215924" cy="3429000"/>
          </a:xfrm>
        </p:grpSpPr>
        <p:pic>
          <p:nvPicPr>
            <p:cNvPr id="12291" name="Picture 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363" y="2971800"/>
              <a:ext cx="4059237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293" name="Line 5"/>
            <p:cNvSpPr>
              <a:spLocks noChangeShapeType="1"/>
            </p:cNvSpPr>
            <p:nvPr/>
          </p:nvSpPr>
          <p:spPr bwMode="auto">
            <a:xfrm>
              <a:off x="7315200" y="6096000"/>
              <a:ext cx="609600" cy="46038"/>
            </a:xfrm>
            <a:prstGeom prst="line">
              <a:avLst/>
            </a:prstGeom>
            <a:noFill/>
            <a:ln w="28575">
              <a:solidFill>
                <a:srgbClr val="0070C0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294" name="Text Box 6"/>
            <p:cNvSpPr txBox="1">
              <a:spLocks noChangeArrowheads="1"/>
            </p:cNvSpPr>
            <p:nvPr/>
          </p:nvSpPr>
          <p:spPr bwMode="auto">
            <a:xfrm>
              <a:off x="7961313" y="5954713"/>
              <a:ext cx="904875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r>
                <a:rPr lang="en-US">
                  <a:solidFill>
                    <a:srgbClr val="0070C0"/>
                  </a:solidFill>
                  <a:latin typeface="Tahoma" pitchFamily="34" charset="0"/>
                  <a:cs typeface="Tahoma" pitchFamily="34" charset="0"/>
                </a:rPr>
                <a:t>O’Sheg</a:t>
              </a:r>
              <a:endParaRPr lang="en-US" b="1">
                <a:solidFill>
                  <a:srgbClr val="0070C0"/>
                </a:solidFill>
                <a:latin typeface="Tahoma" pitchFamily="34" charset="0"/>
                <a:cs typeface="Tahoma" pitchFamily="34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4775676" y="5029200"/>
              <a:ext cx="725488" cy="179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  <a:cs typeface="Arial" pitchFamily="34" charset="0"/>
                </a:rPr>
                <a:t>15.6 m</a:t>
              </a:r>
            </a:p>
          </p:txBody>
        </p:sp>
        <p:sp>
          <p:nvSpPr>
            <p:cNvPr id="9" name="Rectangle 8"/>
            <p:cNvSpPr/>
            <p:nvPr/>
          </p:nvSpPr>
          <p:spPr>
            <a:xfrm>
              <a:off x="5749184" y="6116593"/>
              <a:ext cx="725488" cy="1793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  <a:cs typeface="Arial" pitchFamily="34" charset="0"/>
                </a:rPr>
                <a:t>15.6 m</a:t>
              </a:r>
            </a:p>
          </p:txBody>
        </p:sp>
        <p:sp>
          <p:nvSpPr>
            <p:cNvPr id="10" name="Rectangle 9"/>
            <p:cNvSpPr/>
            <p:nvPr/>
          </p:nvSpPr>
          <p:spPr>
            <a:xfrm rot="20291627">
              <a:off x="6481764" y="3235668"/>
              <a:ext cx="606425" cy="271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FF0000"/>
                  </a:solidFill>
                </a:rPr>
                <a:t>63 m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9" name="Picture 7" descr="C:\OLD F_Drive\Papers\IWAA2012\Pictures and Docs\Ash River FD Build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628" y="1143000"/>
            <a:ext cx="51726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8"/>
          <p:cNvSpPr txBox="1">
            <a:spLocks noChangeArrowheads="1"/>
          </p:cNvSpPr>
          <p:nvPr/>
        </p:nvSpPr>
        <p:spPr bwMode="auto">
          <a:xfrm>
            <a:off x="2057400" y="147935"/>
            <a:ext cx="44958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400" kern="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NOvA Far Detector </a:t>
            </a:r>
            <a:r>
              <a:rPr lang="en-US" altLang="ja-JP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Building</a:t>
            </a:r>
            <a:endParaRPr lang="en-US" sz="2400" kern="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auto">
          <a:xfrm>
            <a:off x="76200" y="1580852"/>
            <a:ext cx="37338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NOvA Far Detector building contains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Detector Hall at the south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end</a:t>
            </a:r>
          </a:p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74320" indent="-274320" fontAlgn="auto">
              <a:spcBef>
                <a:spcPts val="580"/>
              </a:spcBef>
              <a:spcAft>
                <a:spcPts val="0"/>
              </a:spcAft>
              <a:buFont typeface="Wingdings 2"/>
              <a:buChar char=""/>
              <a:defRPr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Block Assembly area at the north end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 txBox="1">
            <a:spLocks/>
          </p:cNvSpPr>
          <p:nvPr/>
        </p:nvSpPr>
        <p:spPr bwMode="auto">
          <a:xfrm>
            <a:off x="1905000" y="152400"/>
            <a:ext cx="4191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fontAlgn="auto">
              <a:spcBef>
                <a:spcPts val="580"/>
              </a:spcBef>
              <a:spcAft>
                <a:spcPts val="0"/>
              </a:spcAft>
              <a:defRPr/>
            </a:pP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sz="2400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NOvA Detector </a:t>
            </a:r>
            <a:r>
              <a:rPr lang="en-US" sz="2400" dirty="0">
                <a:latin typeface="Tahoma" pitchFamily="34" charset="0"/>
                <a:ea typeface="Tahoma" pitchFamily="34" charset="0"/>
                <a:cs typeface="Tahoma" pitchFamily="34" charset="0"/>
              </a:rPr>
              <a:t>Hall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2200077"/>
            <a:ext cx="491109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Detector Hall will house all the 29 NOvA blocks.</a:t>
            </a:r>
          </a:p>
          <a:p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first block will rest on the Book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End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on the South Wall</a:t>
            </a:r>
          </a:p>
          <a:p>
            <a:endParaRPr lang="en-US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The </a:t>
            </a:r>
            <a:r>
              <a:rPr lang="en-US" dirty="0">
                <a:latin typeface="Tahoma" pitchFamily="34" charset="0"/>
                <a:ea typeface="Tahoma" pitchFamily="34" charset="0"/>
                <a:cs typeface="Tahoma" pitchFamily="34" charset="0"/>
              </a:rPr>
              <a:t>Pivoter </a:t>
            </a:r>
            <a:r>
              <a:rPr lang="en-US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Rails are used by the Pivoter to transport each block to the far south end</a:t>
            </a:r>
            <a:endParaRPr lang="en-US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4911092" y="851647"/>
            <a:ext cx="4126797" cy="5930153"/>
            <a:chOff x="2544418" y="851647"/>
            <a:chExt cx="6599582" cy="3720353"/>
          </a:xfrm>
        </p:grpSpPr>
        <p:pic>
          <p:nvPicPr>
            <p:cNvPr id="15" name="Picture 2" descr="C:\OLD G_Drive\NOVA\FAR DETECTOR\Pivoter Table  Assembly\Pictures\Ash River_30Mar12 - O'Sheg\IMAG0446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418" y="851647"/>
              <a:ext cx="6599582" cy="37203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6" name="Straight Arrow Connector 15"/>
            <p:cNvCxnSpPr/>
            <p:nvPr/>
          </p:nvCxnSpPr>
          <p:spPr>
            <a:xfrm flipV="1">
              <a:off x="4724400" y="2209800"/>
              <a:ext cx="457200" cy="7620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4724400" y="2286000"/>
              <a:ext cx="457200" cy="68580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>
              <a:off x="4712295" y="2282439"/>
              <a:ext cx="457200" cy="914400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 flipV="1">
              <a:off x="4858853" y="3581400"/>
              <a:ext cx="533400" cy="22860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flipV="1">
              <a:off x="5410200" y="3581400"/>
              <a:ext cx="838200" cy="228600"/>
            </a:xfrm>
            <a:prstGeom prst="straightConnector1">
              <a:avLst/>
            </a:prstGeom>
            <a:ln w="19050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708682" y="3754634"/>
              <a:ext cx="133402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C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Pivoter Rails</a:t>
              </a:r>
              <a:endParaRPr lang="en-US" sz="1600" dirty="0">
                <a:solidFill>
                  <a:srgbClr val="FFC0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303777" y="2073830"/>
              <a:ext cx="10727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Book End</a:t>
              </a:r>
              <a:endParaRPr lang="en-US" sz="1600" dirty="0">
                <a:solidFill>
                  <a:srgbClr val="FFFF00"/>
                </a:solidFill>
                <a:latin typeface="Tahoma" pitchFamily="34" charset="0"/>
                <a:ea typeface="Tahoma" pitchFamily="34" charset="0"/>
                <a:cs typeface="Tahoma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01441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5402</TotalTime>
  <Words>1582</Words>
  <Application>Microsoft Office PowerPoint</Application>
  <PresentationFormat>On-screen Show (4:3)</PresentationFormat>
  <Paragraphs>274</Paragraphs>
  <Slides>26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8" baseType="lpstr">
      <vt:lpstr>Office Theme</vt:lpstr>
      <vt:lpstr>Document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Fermi National Accelerator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oshinowo</dc:creator>
  <cp:lastModifiedBy>Administrator</cp:lastModifiedBy>
  <cp:revision>177</cp:revision>
  <cp:lastPrinted>2012-09-11T01:32:33Z</cp:lastPrinted>
  <dcterms:created xsi:type="dcterms:W3CDTF">2010-09-01T18:57:25Z</dcterms:created>
  <dcterms:modified xsi:type="dcterms:W3CDTF">2012-11-26T16:00:16Z</dcterms:modified>
</cp:coreProperties>
</file>