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3" r:id="rId5"/>
    <p:sldId id="465" r:id="rId6"/>
    <p:sldId id="466" r:id="rId7"/>
    <p:sldId id="467" r:id="rId8"/>
    <p:sldId id="468" r:id="rId9"/>
    <p:sldId id="469" r:id="rId10"/>
    <p:sldId id="470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600" autoAdjust="0"/>
    <p:restoredTop sz="96407" autoAdjust="0"/>
  </p:normalViewPr>
  <p:slideViewPr>
    <p:cSldViewPr snapToGrid="0" showGuides="1">
      <p:cViewPr varScale="1">
        <p:scale>
          <a:sx n="67" d="100"/>
          <a:sy n="67" d="100"/>
        </p:scale>
        <p:origin x="556" y="44"/>
      </p:cViewPr>
      <p:guideLst>
        <p:guide orient="horz" pos="4080"/>
        <p:guide pos="240"/>
      </p:guideLst>
    </p:cSldViewPr>
  </p:slideViewPr>
  <p:outlineViewPr>
    <p:cViewPr>
      <p:scale>
        <a:sx n="33" d="100"/>
        <a:sy n="33" d="100"/>
      </p:scale>
      <p:origin x="0" y="5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11/01/2021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11/01/2021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>
            <a:normAutofit/>
          </a:bodyPr>
          <a:lstStyle/>
          <a:p>
            <a:r>
              <a:rPr lang="en-US" sz="3600" dirty="0"/>
              <a:t>Shipment status: January 2021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796912"/>
            <a:ext cx="6480000" cy="990600"/>
          </a:xfrm>
        </p:spPr>
        <p:txBody>
          <a:bodyPr>
            <a:normAutofit/>
          </a:bodyPr>
          <a:lstStyle/>
          <a:p>
            <a:r>
              <a:rPr lang="en-GB" dirty="0"/>
              <a:t>M. Baldini.</a:t>
            </a:r>
          </a:p>
          <a:p>
            <a:r>
              <a:rPr lang="en-US" i="1" dirty="0"/>
              <a:t>01/11/2021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07A-9482-4F89-B3BC-892AE520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0"/>
            <a:ext cx="7920000" cy="720000"/>
          </a:xfrm>
        </p:spPr>
        <p:txBody>
          <a:bodyPr/>
          <a:lstStyle/>
          <a:p>
            <a:r>
              <a:rPr lang="en-US" dirty="0"/>
              <a:t>New accelerometers devices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7FD1A7-DE2A-4A98-8659-3B5BDA77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DDCC6-9F66-4EA6-BBFE-A3A1790928DD}"/>
              </a:ext>
            </a:extLst>
          </p:cNvPr>
          <p:cNvSpPr/>
          <p:nvPr/>
        </p:nvSpPr>
        <p:spPr>
          <a:xfrm>
            <a:off x="280594" y="831761"/>
            <a:ext cx="8766206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8 new </a:t>
            </a:r>
            <a:r>
              <a:rPr lang="en-US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slamstick</a:t>
            </a: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units have been purchased and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slamstick</a:t>
            </a: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devices were shipped to BNL and LBNL.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Arriving at LBNL by Jan 13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Arriving at BNL by Jan 11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There are 3 coil crates and 4 magnet crates: each lab has a spare crate and the accelerometers that go with it are considered spare units.</a:t>
            </a:r>
          </a:p>
          <a:p>
            <a:pPr>
              <a:spcBef>
                <a:spcPts val="600"/>
              </a:spcBef>
            </a:pPr>
            <a:endParaRPr lang="en-US" alt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FF244F2-E2AF-48D4-97ED-D1806C63B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95476"/>
              </p:ext>
            </p:extLst>
          </p:nvPr>
        </p:nvGraphicFramePr>
        <p:xfrm>
          <a:off x="1443036" y="2644896"/>
          <a:ext cx="5624512" cy="15682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1307">
                  <a:extLst>
                    <a:ext uri="{9D8B030D-6E8A-4147-A177-3AD203B41FA5}">
                      <a16:colId xmlns:a16="http://schemas.microsoft.com/office/drawing/2014/main" val="1078735271"/>
                    </a:ext>
                  </a:extLst>
                </a:gridCol>
                <a:gridCol w="1125954">
                  <a:extLst>
                    <a:ext uri="{9D8B030D-6E8A-4147-A177-3AD203B41FA5}">
                      <a16:colId xmlns:a16="http://schemas.microsoft.com/office/drawing/2014/main" val="419036059"/>
                    </a:ext>
                  </a:extLst>
                </a:gridCol>
                <a:gridCol w="1513887">
                  <a:extLst>
                    <a:ext uri="{9D8B030D-6E8A-4147-A177-3AD203B41FA5}">
                      <a16:colId xmlns:a16="http://schemas.microsoft.com/office/drawing/2014/main" val="3158107453"/>
                    </a:ext>
                  </a:extLst>
                </a:gridCol>
                <a:gridCol w="1093364">
                  <a:extLst>
                    <a:ext uri="{9D8B030D-6E8A-4147-A177-3AD203B41FA5}">
                      <a16:colId xmlns:a16="http://schemas.microsoft.com/office/drawing/2014/main" val="839474103"/>
                    </a:ext>
                  </a:extLst>
                </a:gridCol>
              </a:tblGrid>
              <a:tr h="4761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LBNL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373209"/>
                  </a:ext>
                </a:extLst>
              </a:tr>
              <a:tr h="615863">
                <a:tc>
                  <a:txBody>
                    <a:bodyPr/>
                    <a:lstStyle/>
                    <a:p>
                      <a:r>
                        <a:rPr lang="en-US" dirty="0" err="1"/>
                        <a:t>slamstick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437331"/>
                  </a:ext>
                </a:extLst>
              </a:tr>
              <a:tr h="476172">
                <a:tc>
                  <a:txBody>
                    <a:bodyPr/>
                    <a:lstStyle/>
                    <a:p>
                      <a:r>
                        <a:rPr lang="en-US" dirty="0"/>
                        <a:t>CRATES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196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88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1C16-4C1F-49E0-BE3B-70FA18A3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of </a:t>
            </a:r>
            <a:r>
              <a:rPr lang="en-US" dirty="0" err="1"/>
              <a:t>slamstick</a:t>
            </a:r>
            <a:r>
              <a:rPr lang="en-US" dirty="0"/>
              <a:t> devices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3D1635-4117-45F6-8524-AE2184D42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262E7-026A-422B-83B2-67BFAB508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F500C6-51E7-4362-B544-001FB4B20F22}"/>
              </a:ext>
            </a:extLst>
          </p:cNvPr>
          <p:cNvSpPr txBox="1"/>
          <p:nvPr/>
        </p:nvSpPr>
        <p:spPr>
          <a:xfrm>
            <a:off x="1066799" y="1057275"/>
            <a:ext cx="6460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12 devices need to be re calibrated: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5 devices were calibrated (FNAL)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7 more to go between BNL and LBNL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CC52C-ABEF-448E-8C02-A0C48A8E5311}"/>
              </a:ext>
            </a:extLst>
          </p:cNvPr>
          <p:cNvSpPr txBox="1"/>
          <p:nvPr/>
        </p:nvSpPr>
        <p:spPr>
          <a:xfrm>
            <a:off x="448893" y="2584460"/>
            <a:ext cx="82462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Each lab should take care of the calibration.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Calibration takes 5 business days.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LBNL: </a:t>
            </a:r>
            <a:r>
              <a:rPr lang="en-US" sz="2000" dirty="0">
                <a:latin typeface="Century Gothic" panose="020B0502020202020204" pitchFamily="34" charset="0"/>
              </a:rPr>
              <a:t>MQXFA06 will shipped with non-calibrated devices. 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Send for calibration what need to be calibrated in the shipped packages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b="1" dirty="0">
                <a:latin typeface="Century Gothic" panose="020B0502020202020204" pitchFamily="34" charset="0"/>
              </a:rPr>
              <a:t>BNL: </a:t>
            </a:r>
            <a:r>
              <a:rPr lang="en-US" sz="2000" dirty="0">
                <a:latin typeface="Century Gothic" panose="020B0502020202020204" pitchFamily="34" charset="0"/>
              </a:rPr>
              <a:t>If possible, use calibrated devices for 213 and 215 shipment.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Since the magnet 06 will be at BNL for a while, those devices could be sent for calibration together with what is left to calibrate a BNL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119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62C5C-18FB-452F-9FD4-2853C9A9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analysis: updates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2C139-F0B9-47FF-95C6-2398905E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1CF0E-DAF3-4C83-B635-1207AA975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705BA-F2EC-46FE-AF84-73BC9A10AB0F}"/>
              </a:ext>
            </a:extLst>
          </p:cNvPr>
          <p:cNvSpPr txBox="1"/>
          <p:nvPr/>
        </p:nvSpPr>
        <p:spPr>
          <a:xfrm>
            <a:off x="529673" y="751344"/>
            <a:ext cx="8326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GP1L record data each second. Sample rate max 100 Hz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err="1">
                <a:latin typeface="Century Gothic" panose="020B0502020202020204" pitchFamily="34" charset="0"/>
              </a:rPr>
              <a:t>Slamstick</a:t>
            </a:r>
            <a:r>
              <a:rPr lang="en-US" sz="2000" dirty="0">
                <a:latin typeface="Century Gothic" panose="020B0502020202020204" pitchFamily="34" charset="0"/>
              </a:rPr>
              <a:t> sample rate is 500 to 800 Hz. Sharp shocks and high frequency response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One device is used with triggers so only shock above 4,5 g are recorded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One device record data continuously: each data files are 10 min of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530C4-E942-4B17-82F1-00CCD89443F1}"/>
              </a:ext>
            </a:extLst>
          </p:cNvPr>
          <p:cNvSpPr txBox="1"/>
          <p:nvPr/>
        </p:nvSpPr>
        <p:spPr>
          <a:xfrm>
            <a:off x="4238574" y="3747484"/>
            <a:ext cx="4798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entury Gothic" panose="020B0502020202020204" pitchFamily="34" charset="0"/>
              </a:rPr>
              <a:t>Matlab</a:t>
            </a:r>
            <a:r>
              <a:rPr lang="en-US" sz="2400" dirty="0">
                <a:latin typeface="Century Gothic" panose="020B0502020202020204" pitchFamily="34" charset="0"/>
              </a:rPr>
              <a:t> script to analyze </a:t>
            </a:r>
            <a:r>
              <a:rPr lang="en-US" sz="2400" dirty="0" err="1">
                <a:latin typeface="Century Gothic" panose="020B0502020202020204" pitchFamily="34" charset="0"/>
              </a:rPr>
              <a:t>slamstick</a:t>
            </a:r>
            <a:r>
              <a:rPr lang="en-US" sz="2400" dirty="0">
                <a:latin typeface="Century Gothic" panose="020B0502020202020204" pitchFamily="34" charset="0"/>
              </a:rPr>
              <a:t> data in short time;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Find the highest shock for each data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C5D28-C7F4-4712-9412-66DF28A383B1}"/>
              </a:ext>
            </a:extLst>
          </p:cNvPr>
          <p:cNvSpPr txBox="1"/>
          <p:nvPr/>
        </p:nvSpPr>
        <p:spPr>
          <a:xfrm>
            <a:off x="4238574" y="5737324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by M. Parker</a:t>
            </a:r>
          </a:p>
        </p:txBody>
      </p:sp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92BE91D5-C2DC-4E22-80C8-454DE691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3659038"/>
            <a:ext cx="3760693" cy="305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4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2732A2-2C8B-460B-B0C3-F4B36E3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26A7B-0DD4-489C-88C5-BE230C2F0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AE8FD0-5AD5-4529-A94B-8608C0A32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79388"/>
            <a:ext cx="7918450" cy="720725"/>
          </a:xfrm>
        </p:spPr>
        <p:txBody>
          <a:bodyPr/>
          <a:lstStyle/>
          <a:p>
            <a:r>
              <a:rPr lang="en-US" dirty="0"/>
              <a:t>Data analysis: Magnet end plate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0EBCD-C1D9-47A2-B711-44184B2C5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62" y="900113"/>
            <a:ext cx="3211276" cy="2409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D7DE03-3D51-4141-8ADD-947D537DD51F}"/>
              </a:ext>
            </a:extLst>
          </p:cNvPr>
          <p:cNvSpPr txBox="1"/>
          <p:nvPr/>
        </p:nvSpPr>
        <p:spPr>
          <a:xfrm>
            <a:off x="4429125" y="818404"/>
            <a:ext cx="3183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trip from LBNL to BNL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MQXFA04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MQXFA05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B65BB-6B8E-4771-ABFE-4C8935CFC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" y="3305454"/>
            <a:ext cx="3948217" cy="3050896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F61DF73-7B4F-4D47-AC04-5058EAEC1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101927"/>
              </p:ext>
            </p:extLst>
          </p:nvPr>
        </p:nvGraphicFramePr>
        <p:xfrm>
          <a:off x="4010025" y="1741734"/>
          <a:ext cx="4676775" cy="3563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Graph" r:id="rId5" imgW="3840480" imgH="2926080" progId="Origin50.Graph">
                  <p:embed/>
                </p:oleObj>
              </mc:Choice>
              <mc:Fallback>
                <p:oleObj name="Graph" r:id="rId5" imgW="3840480" imgH="2926080" progId="Origin50.Graph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E6009CB-AE20-40B8-AE52-FA8F850E51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0025" y="1741734"/>
                        <a:ext cx="4676775" cy="3563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FA6885-3E3E-450F-806D-EBE9B7C23A19}"/>
              </a:ext>
            </a:extLst>
          </p:cNvPr>
          <p:cNvSpPr txBox="1"/>
          <p:nvPr/>
        </p:nvSpPr>
        <p:spPr>
          <a:xfrm>
            <a:off x="4111486" y="5304900"/>
            <a:ext cx="4755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Very high sharp shocks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Origin of those shocks was not clear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Possible explanation: vibration of the red plate used for the device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7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7BC19E-F794-4ED8-AFAA-AC56CCF0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E9778-CE58-4D16-AE3C-C5D5CFCD1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A picture containing engine&#10;&#10;Description automatically generated">
            <a:extLst>
              <a:ext uri="{FF2B5EF4-FFF2-40B4-BE49-F238E27FC236}">
                <a16:creationId xmlns:a16="http://schemas.microsoft.com/office/drawing/2014/main" id="{70207B1F-A79A-4959-9911-0A650DE5A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79569" y="2054481"/>
            <a:ext cx="4636547" cy="34774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456639-279E-4FE0-B1B2-60DA34E95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79388"/>
            <a:ext cx="7918450" cy="720725"/>
          </a:xfrm>
        </p:spPr>
        <p:txBody>
          <a:bodyPr/>
          <a:lstStyle/>
          <a:p>
            <a:r>
              <a:rPr lang="en-US" dirty="0"/>
              <a:t>Data analysis: Magnet end plate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DD1252-ECD3-46CF-A62A-1BE304096811}"/>
              </a:ext>
            </a:extLst>
          </p:cNvPr>
          <p:cNvSpPr txBox="1"/>
          <p:nvPr/>
        </p:nvSpPr>
        <p:spPr>
          <a:xfrm>
            <a:off x="3477600" y="1889294"/>
            <a:ext cx="5389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No plate for MQXFA04 trip to FNAL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No data recorded on the end plate device (no data above 4.5 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MQXFA06 has been shipped with no red plate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Data will be recorded continuously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This trip should clarify if the sharp shocks were given by the red plate vibration</a:t>
            </a:r>
          </a:p>
        </p:txBody>
      </p:sp>
    </p:spTree>
    <p:extLst>
      <p:ext uri="{BB962C8B-B14F-4D97-AF65-F5344CB8AC3E}">
        <p14:creationId xmlns:p14="http://schemas.microsoft.com/office/powerpoint/2010/main" val="91114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B2EA-3356-437B-A319-F34B9A17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shipments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04B11-F4D1-45DC-BD7D-249BFA6D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0EB3B-D495-4A5C-8160-E250A0DCE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0665A-F6BE-44ED-B153-C2D7F032BC71}"/>
              </a:ext>
            </a:extLst>
          </p:cNvPr>
          <p:cNvSpPr txBox="1"/>
          <p:nvPr/>
        </p:nvSpPr>
        <p:spPr>
          <a:xfrm>
            <a:off x="612001" y="1962150"/>
            <a:ext cx="7827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MQXFA06 has been shipped Saturday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Coil 126 will be shipped over the next couple of days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Coil 213 and 215 will be shipped in 7/10 days</a:t>
            </a:r>
          </a:p>
        </p:txBody>
      </p:sp>
    </p:spTree>
    <p:extLst>
      <p:ext uri="{BB962C8B-B14F-4D97-AF65-F5344CB8AC3E}">
        <p14:creationId xmlns:p14="http://schemas.microsoft.com/office/powerpoint/2010/main" val="26627594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946e33d-fd2f-4ae4-8ee9-d90c129cdf9e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49474</TotalTime>
  <Words>395</Words>
  <Application>Microsoft Office PowerPoint</Application>
  <PresentationFormat>On-screen Show (4:3)</PresentationFormat>
  <Paragraphs>75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Thème Office</vt:lpstr>
      <vt:lpstr>Graph</vt:lpstr>
      <vt:lpstr>Shipment status: January 2021</vt:lpstr>
      <vt:lpstr>New accelerometers devices</vt:lpstr>
      <vt:lpstr>Calibration of slamstick devices </vt:lpstr>
      <vt:lpstr>Data analysis: updates</vt:lpstr>
      <vt:lpstr>Data analysis: Magnet end plate</vt:lpstr>
      <vt:lpstr>Data analysis: Magnet end plate</vt:lpstr>
      <vt:lpstr>Current shipments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Maria Baldini</cp:lastModifiedBy>
  <cp:revision>322</cp:revision>
  <cp:lastPrinted>2017-05-11T15:20:58Z</cp:lastPrinted>
  <dcterms:created xsi:type="dcterms:W3CDTF">2019-10-02T21:45:05Z</dcterms:created>
  <dcterms:modified xsi:type="dcterms:W3CDTF">2021-01-11T19:03:55Z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