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handoutMasterIdLst>
    <p:handoutMasterId r:id="rId15"/>
  </p:handoutMasterIdLst>
  <p:sldIdLst>
    <p:sldId id="256" r:id="rId3"/>
    <p:sldId id="257" r:id="rId4"/>
    <p:sldId id="269" r:id="rId5"/>
    <p:sldId id="270" r:id="rId6"/>
    <p:sldId id="271" r:id="rId7"/>
    <p:sldId id="266" r:id="rId8"/>
    <p:sldId id="262" r:id="rId9"/>
    <p:sldId id="263" r:id="rId10"/>
    <p:sldId id="267" r:id="rId11"/>
    <p:sldId id="26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366"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A350EC-EB7A-4AFA-A997-DD8035D70C46}" type="datetimeFigureOut">
              <a:rPr lang="en-US" smtClean="0"/>
              <a:pPr/>
              <a:t>8/23/2011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EF259A-234B-44C1-B7B0-97623693DD37}" type="slidenum">
              <a:rPr lang="en-US" smtClean="0"/>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E427-AF50-4473-897D-62E1E2F9C3D0}" type="datetimeFigureOut">
              <a:rPr lang="en-US" smtClean="0"/>
              <a:pPr/>
              <a:t>8/23/2011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EE3F9-838F-4FE7-815E-27BC0EE1D831}" type="slidenum">
              <a:rPr lang="en-US" smtClean="0"/>
              <a:pPr/>
              <a:t>‹#›</a:t>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9206836E-7505-455F-9A90-450F0E67EE28}" type="datetime1">
              <a:rPr lang="en-US" smtClean="0"/>
              <a:pPr/>
              <a:t>8/23/2011</a:t>
            </a:fld>
            <a:endParaRPr lang="en-US" dirty="0"/>
          </a:p>
        </p:txBody>
      </p:sp>
      <p:sp>
        <p:nvSpPr>
          <p:cNvPr id="5" name="Slide Number Placeholder 4"/>
          <p:cNvSpPr>
            <a:spLocks noGrp="1"/>
          </p:cNvSpPr>
          <p:nvPr>
            <p:ph type="sldNum" sz="quarter" idx="11"/>
          </p:nvPr>
        </p:nvSpPr>
        <p:spPr/>
        <p:txBody>
          <a:bodyPr/>
          <a:lstStyle/>
          <a:p>
            <a:fld id="{048EE3F9-838F-4FE7-815E-27BC0EE1D83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10</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8/24/2011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11</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8/23/2011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2</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8/24/2011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6</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8/23/2011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7</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8/23/2011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8</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8/23/2011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EE3F9-838F-4FE7-815E-27BC0EE1D831}" type="slidenum">
              <a:rPr lang="en-US" smtClean="0"/>
              <a:pPr/>
              <a:t>9</a:t>
            </a:fld>
            <a:endParaRPr lang="en-US" dirty="0"/>
          </a:p>
        </p:txBody>
      </p:sp>
      <p:sp>
        <p:nvSpPr>
          <p:cNvPr id="5" name="Date Placeholder 4"/>
          <p:cNvSpPr>
            <a:spLocks noGrp="1"/>
          </p:cNvSpPr>
          <p:nvPr>
            <p:ph type="dt" idx="11"/>
          </p:nvPr>
        </p:nvSpPr>
        <p:spPr/>
        <p:txBody>
          <a:bodyPr/>
          <a:lstStyle/>
          <a:p>
            <a:fld id="{5EFCEA19-2AAA-41C9-AA12-3584B1203E59}" type="datetime1">
              <a:rPr lang="en-US" smtClean="0"/>
              <a:pPr/>
              <a:t>8/23/2011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r>
              <a:rPr lang="en-US" dirty="0" smtClean="0"/>
              <a:t>FNAL Meeting, July 27, 2011</a:t>
            </a:r>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9220D0B7-090D-410F-9211-AD08DA3B9EB2}"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20D0B7-090D-410F-9211-AD08DA3B9EB2}"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dirty="0" smtClean="0"/>
              <a:t>FNAL Meeting, July 27, 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dirty="0" smtClean="0"/>
              <a:t>FNAL Meeting, July 27, 2011</a:t>
            </a:r>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dirty="0" smtClean="0"/>
              <a:t>FNAL Meeting, July 27, 2011</a:t>
            </a:r>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r>
              <a:rPr lang="en-US" dirty="0" smtClean="0"/>
              <a:t>FNAL Meeting, July 27, 2011</a:t>
            </a:r>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9220D0B7-090D-410F-9211-AD08DA3B9EB2}"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dirty="0" smtClean="0"/>
              <a:t>FNAL Meeting, July 27, 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r>
              <a:rPr lang="en-US" dirty="0" smtClean="0"/>
              <a:t>FNAL Meeting, July 27, 2011</a:t>
            </a:r>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220D0B7-090D-410F-9211-AD08DA3B9EB2}"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220D0B7-090D-410F-9211-AD08DA3B9E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FNAL Meeting, July 27, 2011</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FNAL Meeting, July 27, 2011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FNAL Meeting, July 27, 2011</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FNAL Meeting, July 27, 2011</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FNAL Meeting, July 27, 2011</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FNAL Meeting, July 27, 2011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FNAL Meeting, July 27, 2011</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20D0B7-090D-410F-9211-AD08DA3B9E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FNAL Meeting, July 27, 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0D0B7-090D-410F-9211-AD08DA3B9E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US" dirty="0" smtClean="0"/>
              <a:t>FNAL Meeting, July 27, 2011</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220D0B7-090D-410F-9211-AD08DA3B9EB2}"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00200"/>
            <a:ext cx="7406640" cy="1472184"/>
          </a:xfrm>
        </p:spPr>
        <p:txBody>
          <a:bodyPr>
            <a:normAutofit/>
          </a:bodyPr>
          <a:lstStyle/>
          <a:p>
            <a:pPr algn="ctr"/>
            <a:r>
              <a:rPr lang="en-US" dirty="0" smtClean="0"/>
              <a:t>MICE/</a:t>
            </a:r>
            <a:r>
              <a:rPr lang="en-US" dirty="0" smtClean="0"/>
              <a:t>MuCool</a:t>
            </a:r>
            <a:r>
              <a:rPr lang="en-US" dirty="0" smtClean="0"/>
              <a:t> </a:t>
            </a:r>
            <a:r>
              <a:rPr lang="en-US" dirty="0" smtClean="0"/>
              <a:t>Coupling Coil </a:t>
            </a:r>
            <a:r>
              <a:rPr lang="en-US" dirty="0" smtClean="0"/>
              <a:t>   Assembly and Test</a:t>
            </a:r>
            <a:endParaRPr lang="en-US" dirty="0"/>
          </a:p>
        </p:txBody>
      </p:sp>
      <p:sp>
        <p:nvSpPr>
          <p:cNvPr id="3" name="Subtitle 2"/>
          <p:cNvSpPr>
            <a:spLocks noGrp="1"/>
          </p:cNvSpPr>
          <p:nvPr>
            <p:ph type="subTitle" idx="1"/>
          </p:nvPr>
        </p:nvSpPr>
        <p:spPr>
          <a:xfrm>
            <a:off x="1066800" y="3124200"/>
            <a:ext cx="7924800" cy="1295400"/>
          </a:xfrm>
        </p:spPr>
        <p:txBody>
          <a:bodyPr/>
          <a:lstStyle/>
          <a:p>
            <a:r>
              <a:rPr lang="en-US" dirty="0" smtClean="0"/>
              <a:t>                    </a:t>
            </a:r>
            <a:r>
              <a:rPr lang="en-US" dirty="0" smtClean="0"/>
              <a:t>          Vladimir </a:t>
            </a:r>
            <a:r>
              <a:rPr lang="en-US" dirty="0" smtClean="0"/>
              <a:t>Kashikhin</a:t>
            </a:r>
            <a:endParaRPr lang="en-US" dirty="0"/>
          </a:p>
        </p:txBody>
      </p:sp>
      <p:sp>
        <p:nvSpPr>
          <p:cNvPr id="4" name="Date Placeholder 3"/>
          <p:cNvSpPr>
            <a:spLocks noGrp="1"/>
          </p:cNvSpPr>
          <p:nvPr>
            <p:ph type="dt" sz="half" idx="10"/>
          </p:nvPr>
        </p:nvSpPr>
        <p:spPr/>
        <p:txBody>
          <a:bodyPr/>
          <a:lstStyle/>
          <a:p>
            <a:r>
              <a:rPr lang="en-US" dirty="0" smtClean="0"/>
              <a:t>FNAL Meeting, </a:t>
            </a:r>
            <a:r>
              <a:rPr lang="en-US" dirty="0" smtClean="0"/>
              <a:t>August 24</a:t>
            </a:r>
            <a:r>
              <a:rPr lang="en-US" dirty="0" smtClean="0"/>
              <a:t>, </a:t>
            </a:r>
            <a:r>
              <a:rPr lang="en-US" dirty="0" smtClean="0"/>
              <a:t>2011</a:t>
            </a:r>
            <a:endParaRPr lang="en-US" dirty="0"/>
          </a:p>
        </p:txBody>
      </p:sp>
      <p:sp>
        <p:nvSpPr>
          <p:cNvPr id="5" name="Slide Number Placeholder 4"/>
          <p:cNvSpPr>
            <a:spLocks noGrp="1"/>
          </p:cNvSpPr>
          <p:nvPr>
            <p:ph type="sldNum" sz="quarter" idx="12"/>
          </p:nvPr>
        </p:nvSpPr>
        <p:spPr/>
        <p:txBody>
          <a:bodyPr/>
          <a:lstStyle/>
          <a:p>
            <a:fld id="{9220D0B7-090D-410F-9211-AD08DA3B9EB2}"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772400" cy="762000"/>
          </a:xfrm>
        </p:spPr>
        <p:txBody>
          <a:bodyPr>
            <a:normAutofit/>
          </a:bodyPr>
          <a:lstStyle/>
          <a:p>
            <a:pPr algn="ctr"/>
            <a:r>
              <a:rPr lang="en-US" dirty="0" smtClean="0"/>
              <a:t>Preliminary Resource Estimation  </a:t>
            </a:r>
            <a:endParaRPr lang="en-US" dirty="0"/>
          </a:p>
        </p:txBody>
      </p:sp>
      <p:sp>
        <p:nvSpPr>
          <p:cNvPr id="5" name="Slide Number Placeholder 4"/>
          <p:cNvSpPr>
            <a:spLocks noGrp="1"/>
          </p:cNvSpPr>
          <p:nvPr>
            <p:ph type="sldNum" sz="quarter" idx="12"/>
          </p:nvPr>
        </p:nvSpPr>
        <p:spPr/>
        <p:txBody>
          <a:bodyPr/>
          <a:lstStyle/>
          <a:p>
            <a:fld id="{9220D0B7-090D-410F-9211-AD08DA3B9EB2}" type="slidenum">
              <a:rPr lang="en-US" smtClean="0"/>
              <a:pPr/>
              <a:t>10</a:t>
            </a:fld>
            <a:endParaRPr lang="en-US" dirty="0"/>
          </a:p>
        </p:txBody>
      </p:sp>
      <p:sp>
        <p:nvSpPr>
          <p:cNvPr id="7"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graphicFrame>
        <p:nvGraphicFramePr>
          <p:cNvPr id="9" name="Table 8"/>
          <p:cNvGraphicFramePr>
            <a:graphicFrameLocks noGrp="1"/>
          </p:cNvGraphicFramePr>
          <p:nvPr/>
        </p:nvGraphicFramePr>
        <p:xfrm>
          <a:off x="1524000" y="1371600"/>
          <a:ext cx="7315200" cy="3235960"/>
        </p:xfrm>
        <a:graphic>
          <a:graphicData uri="http://schemas.openxmlformats.org/drawingml/2006/table">
            <a:tbl>
              <a:tblPr firstRow="1" bandRow="1">
                <a:tableStyleId>{5C22544A-7EE6-4342-B048-85BDC9FD1C3A}</a:tableStyleId>
              </a:tblPr>
              <a:tblGrid>
                <a:gridCol w="568960"/>
                <a:gridCol w="3622040"/>
                <a:gridCol w="914400"/>
                <a:gridCol w="1066800"/>
                <a:gridCol w="1143000"/>
              </a:tblGrid>
              <a:tr h="370840">
                <a:tc>
                  <a:txBody>
                    <a:bodyPr/>
                    <a:lstStyle/>
                    <a:p>
                      <a:r>
                        <a:rPr lang="en-US" dirty="0" smtClean="0"/>
                        <a:t>N</a:t>
                      </a:r>
                      <a:endParaRPr lang="en-US" dirty="0"/>
                    </a:p>
                  </a:txBody>
                  <a:tcPr/>
                </a:tc>
                <a:tc>
                  <a:txBody>
                    <a:bodyPr/>
                    <a:lstStyle/>
                    <a:p>
                      <a:r>
                        <a:rPr lang="en-US" dirty="0" smtClean="0"/>
                        <a:t>                       Task description</a:t>
                      </a:r>
                      <a:endParaRPr lang="en-US" dirty="0"/>
                    </a:p>
                  </a:txBody>
                  <a:tcPr/>
                </a:tc>
                <a:tc>
                  <a:txBody>
                    <a:bodyPr/>
                    <a:lstStyle/>
                    <a:p>
                      <a:r>
                        <a:rPr lang="en-US" smtClean="0"/>
                        <a:t>Tech.,</a:t>
                      </a:r>
                      <a:r>
                        <a:rPr lang="en-US" baseline="0" smtClean="0"/>
                        <a:t>FTE</a:t>
                      </a:r>
                      <a:endParaRPr lang="en-US" dirty="0"/>
                    </a:p>
                  </a:txBody>
                  <a:tcPr/>
                </a:tc>
                <a:tc>
                  <a:txBody>
                    <a:bodyPr/>
                    <a:lstStyle/>
                    <a:p>
                      <a:r>
                        <a:rPr lang="en-US" dirty="0" err="1" smtClean="0"/>
                        <a:t>DrafterFTE</a:t>
                      </a:r>
                      <a:endParaRPr lang="en-US" dirty="0"/>
                    </a:p>
                  </a:txBody>
                  <a:tcPr/>
                </a:tc>
                <a:tc>
                  <a:txBody>
                    <a:bodyPr/>
                    <a:lstStyle/>
                    <a:p>
                      <a:r>
                        <a:rPr lang="en-US" dirty="0" smtClean="0"/>
                        <a:t>Eng./Sci.</a:t>
                      </a:r>
                    </a:p>
                    <a:p>
                      <a:r>
                        <a:rPr lang="en-US" dirty="0" smtClean="0"/>
                        <a:t>FTE</a:t>
                      </a:r>
                      <a:endParaRPr lang="en-US" dirty="0"/>
                    </a:p>
                  </a:txBody>
                  <a:tcPr/>
                </a:tc>
              </a:tr>
              <a:tr h="370840">
                <a:tc>
                  <a:txBody>
                    <a:bodyPr/>
                    <a:lstStyle/>
                    <a:p>
                      <a:r>
                        <a:rPr lang="en-US" dirty="0" smtClean="0"/>
                        <a:t>1</a:t>
                      </a:r>
                      <a:endParaRPr lang="en-US" dirty="0"/>
                    </a:p>
                  </a:txBody>
                  <a:tcPr/>
                </a:tc>
                <a:tc>
                  <a:txBody>
                    <a:bodyPr/>
                    <a:lstStyle/>
                    <a:p>
                      <a:r>
                        <a:rPr lang="en-US" dirty="0" smtClean="0"/>
                        <a:t>Final assembly</a:t>
                      </a:r>
                      <a:endParaRPr lang="en-US" dirty="0"/>
                    </a:p>
                  </a:txBody>
                  <a:tcPr/>
                </a:tc>
                <a:tc>
                  <a:txBody>
                    <a:bodyPr/>
                    <a:lstStyle/>
                    <a:p>
                      <a:pPr algn="ctr"/>
                      <a:r>
                        <a:rPr lang="en-US" dirty="0" smtClean="0"/>
                        <a:t>3</a:t>
                      </a:r>
                      <a:endParaRPr lang="en-US" dirty="0"/>
                    </a:p>
                  </a:txBody>
                  <a:tcPr/>
                </a:tc>
                <a:tc>
                  <a:txBody>
                    <a:bodyPr/>
                    <a:lstStyle/>
                    <a:p>
                      <a:pPr algn="ctr"/>
                      <a:r>
                        <a:rPr lang="en-US" dirty="0" smtClean="0"/>
                        <a:t>0.5</a:t>
                      </a:r>
                      <a:endParaRPr lang="en-US" dirty="0"/>
                    </a:p>
                  </a:txBody>
                  <a:tcPr/>
                </a:tc>
                <a:tc>
                  <a:txBody>
                    <a:bodyPr/>
                    <a:lstStyle/>
                    <a:p>
                      <a:pPr algn="ctr"/>
                      <a:r>
                        <a:rPr lang="en-US" dirty="0" smtClean="0"/>
                        <a:t>2</a:t>
                      </a:r>
                      <a:endParaRPr lang="en-US" dirty="0"/>
                    </a:p>
                  </a:txBody>
                  <a:tcPr/>
                </a:tc>
              </a:tr>
              <a:tr h="370840">
                <a:tc>
                  <a:txBody>
                    <a:bodyPr/>
                    <a:lstStyle/>
                    <a:p>
                      <a:r>
                        <a:rPr lang="en-US" dirty="0" smtClean="0"/>
                        <a:t>2</a:t>
                      </a:r>
                      <a:endParaRPr lang="en-US" dirty="0"/>
                    </a:p>
                  </a:txBody>
                  <a:tcPr/>
                </a:tc>
                <a:tc>
                  <a:txBody>
                    <a:bodyPr/>
                    <a:lstStyle/>
                    <a:p>
                      <a:r>
                        <a:rPr lang="en-US" dirty="0" smtClean="0"/>
                        <a:t>Sub-systems</a:t>
                      </a:r>
                      <a:endParaRPr lang="en-US" dirty="0"/>
                    </a:p>
                  </a:txBody>
                  <a:tcPr/>
                </a:tc>
                <a:tc>
                  <a:txBody>
                    <a:bodyPr/>
                    <a:lstStyle/>
                    <a:p>
                      <a:pPr algn="ctr"/>
                      <a:r>
                        <a:rPr lang="en-US" dirty="0" smtClean="0"/>
                        <a:t>1</a:t>
                      </a:r>
                      <a:endParaRPr lang="en-US" dirty="0"/>
                    </a:p>
                  </a:txBody>
                  <a:tcPr/>
                </a:tc>
                <a:tc>
                  <a:txBody>
                    <a:bodyPr/>
                    <a:lstStyle/>
                    <a:p>
                      <a:pPr algn="ctr"/>
                      <a:r>
                        <a:rPr lang="en-US" dirty="0" smtClean="0"/>
                        <a:t>0.5</a:t>
                      </a:r>
                      <a:endParaRPr lang="en-US" dirty="0"/>
                    </a:p>
                  </a:txBody>
                  <a:tcPr/>
                </a:tc>
                <a:tc>
                  <a:txBody>
                    <a:bodyPr/>
                    <a:lstStyle/>
                    <a:p>
                      <a:pPr algn="ctr"/>
                      <a:r>
                        <a:rPr lang="en-US" dirty="0" smtClean="0"/>
                        <a:t>2</a:t>
                      </a:r>
                      <a:endParaRPr lang="en-US" dirty="0"/>
                    </a:p>
                  </a:txBody>
                  <a:tcPr/>
                </a:tc>
              </a:tr>
              <a:tr h="370840">
                <a:tc>
                  <a:txBody>
                    <a:bodyPr/>
                    <a:lstStyle/>
                    <a:p>
                      <a:r>
                        <a:rPr lang="en-US" dirty="0" smtClean="0"/>
                        <a:t>3</a:t>
                      </a:r>
                      <a:endParaRPr lang="en-US" dirty="0"/>
                    </a:p>
                  </a:txBody>
                  <a:tcPr/>
                </a:tc>
                <a:tc>
                  <a:txBody>
                    <a:bodyPr/>
                    <a:lstStyle/>
                    <a:p>
                      <a:r>
                        <a:rPr lang="en-US" dirty="0" smtClean="0"/>
                        <a:t>Magnet tests</a:t>
                      </a:r>
                      <a:endParaRPr lang="en-US" dirty="0"/>
                    </a:p>
                  </a:txBody>
                  <a:tcPr/>
                </a:tc>
                <a:tc>
                  <a:txBody>
                    <a:bodyPr/>
                    <a:lstStyle/>
                    <a:p>
                      <a:pPr algn="ctr"/>
                      <a:r>
                        <a:rPr lang="en-US" smtClean="0"/>
                        <a:t>1</a:t>
                      </a:r>
                      <a:endParaRPr lang="en-US" dirty="0"/>
                    </a:p>
                  </a:txBody>
                  <a:tcPr/>
                </a:tc>
                <a:tc>
                  <a:txBody>
                    <a:bodyPr/>
                    <a:lstStyle/>
                    <a:p>
                      <a:pPr algn="ctr"/>
                      <a:r>
                        <a:rPr lang="en-US" dirty="0" smtClean="0"/>
                        <a:t>0.15</a:t>
                      </a:r>
                      <a:endParaRPr lang="en-US" dirty="0"/>
                    </a:p>
                  </a:txBody>
                  <a:tcPr/>
                </a:tc>
                <a:tc>
                  <a:txBody>
                    <a:bodyPr/>
                    <a:lstStyle/>
                    <a:p>
                      <a:pPr algn="ctr"/>
                      <a:r>
                        <a:rPr lang="en-US" dirty="0" smtClean="0"/>
                        <a:t>3</a:t>
                      </a:r>
                      <a:endParaRPr lang="en-US" dirty="0"/>
                    </a:p>
                  </a:txBody>
                  <a:tcPr/>
                </a:tc>
              </a:tr>
              <a:tr h="370840">
                <a:tc>
                  <a:txBody>
                    <a:bodyPr/>
                    <a:lstStyle/>
                    <a:p>
                      <a:r>
                        <a:rPr lang="en-US" dirty="0" smtClean="0"/>
                        <a:t>4</a:t>
                      </a:r>
                      <a:endParaRPr lang="en-US" dirty="0"/>
                    </a:p>
                  </a:txBody>
                  <a:tcPr/>
                </a:tc>
                <a:tc>
                  <a:txBody>
                    <a:bodyPr/>
                    <a:lstStyle/>
                    <a:p>
                      <a:r>
                        <a:rPr lang="en-US" dirty="0" smtClean="0"/>
                        <a:t>Fabrication and test support</a:t>
                      </a:r>
                      <a:endParaRPr lang="en-US" dirty="0"/>
                    </a:p>
                  </a:txBody>
                  <a:tcPr/>
                </a:tc>
                <a:tc>
                  <a:txBody>
                    <a:bodyPr/>
                    <a:lstStyle/>
                    <a:p>
                      <a:pPr algn="ctr"/>
                      <a:r>
                        <a:rPr lang="en-US" dirty="0" smtClean="0"/>
                        <a:t>0.4</a:t>
                      </a:r>
                      <a:endParaRPr lang="en-US" dirty="0"/>
                    </a:p>
                  </a:txBody>
                  <a:tcPr/>
                </a:tc>
                <a:tc>
                  <a:txBody>
                    <a:bodyPr/>
                    <a:lstStyle/>
                    <a:p>
                      <a:pPr algn="ctr"/>
                      <a:r>
                        <a:rPr lang="en-US" dirty="0" smtClean="0"/>
                        <a:t>0.2</a:t>
                      </a:r>
                      <a:endParaRPr lang="en-US" dirty="0"/>
                    </a:p>
                  </a:txBody>
                  <a:tcPr/>
                </a:tc>
                <a:tc>
                  <a:txBody>
                    <a:bodyPr/>
                    <a:lstStyle/>
                    <a:p>
                      <a:pPr algn="ctr"/>
                      <a:r>
                        <a:rPr lang="en-US" dirty="0" smtClean="0"/>
                        <a:t>0.5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Magnet commissioning</a:t>
                      </a:r>
                    </a:p>
                  </a:txBody>
                  <a:tcPr/>
                </a:tc>
                <a:tc>
                  <a:txBody>
                    <a:bodyPr/>
                    <a:lstStyle/>
                    <a:p>
                      <a:pPr algn="ctr"/>
                      <a:r>
                        <a:rPr lang="en-US" dirty="0" smtClean="0"/>
                        <a:t>0.1</a:t>
                      </a:r>
                      <a:endParaRPr lang="en-US" dirty="0"/>
                    </a:p>
                  </a:txBody>
                  <a:tcPr/>
                </a:tc>
                <a:tc>
                  <a:txBody>
                    <a:bodyPr/>
                    <a:lstStyle/>
                    <a:p>
                      <a:pPr algn="ctr"/>
                      <a:r>
                        <a:rPr lang="en-US" dirty="0" smtClean="0"/>
                        <a:t>0.15</a:t>
                      </a:r>
                      <a:endParaRPr lang="en-US" dirty="0"/>
                    </a:p>
                  </a:txBody>
                  <a:tcPr/>
                </a:tc>
                <a:tc>
                  <a:txBody>
                    <a:bodyPr/>
                    <a:lstStyle/>
                    <a:p>
                      <a:pPr algn="ctr"/>
                      <a:r>
                        <a:rPr lang="en-US" dirty="0" smtClean="0"/>
                        <a:t>0.5</a:t>
                      </a:r>
                      <a:endParaRPr lang="en-US" dirty="0"/>
                    </a:p>
                  </a:txBody>
                  <a:tcPr/>
                </a:tc>
              </a:tr>
              <a:tr h="370840">
                <a:tc>
                  <a:txBody>
                    <a:bodyPr/>
                    <a:lstStyle/>
                    <a:p>
                      <a:endParaRPr lang="en-US" dirty="0"/>
                    </a:p>
                  </a:txBody>
                  <a:tcPr/>
                </a:tc>
                <a:tc>
                  <a:txBody>
                    <a:bodyPr/>
                    <a:lstStyle/>
                    <a:p>
                      <a:r>
                        <a:rPr lang="en-US" dirty="0" smtClean="0"/>
                        <a:t>Total for professionals</a:t>
                      </a:r>
                      <a:endParaRPr lang="en-US" dirty="0"/>
                    </a:p>
                  </a:txBody>
                  <a:tcPr/>
                </a:tc>
                <a:tc>
                  <a:txBody>
                    <a:bodyPr/>
                    <a:lstStyle/>
                    <a:p>
                      <a:pPr algn="ctr"/>
                      <a:r>
                        <a:rPr lang="en-US" dirty="0" smtClean="0"/>
                        <a:t>5.5</a:t>
                      </a:r>
                      <a:endParaRPr lang="en-US" dirty="0"/>
                    </a:p>
                  </a:txBody>
                  <a:tcPr/>
                </a:tc>
                <a:tc>
                  <a:txBody>
                    <a:bodyPr/>
                    <a:lstStyle/>
                    <a:p>
                      <a:pPr algn="ctr"/>
                      <a:r>
                        <a:rPr lang="en-US" dirty="0" smtClean="0"/>
                        <a:t>1.5</a:t>
                      </a:r>
                      <a:endParaRPr lang="en-US" dirty="0"/>
                    </a:p>
                  </a:txBody>
                  <a:tcPr/>
                </a:tc>
                <a:tc>
                  <a:txBody>
                    <a:bodyPr/>
                    <a:lstStyle/>
                    <a:p>
                      <a:pPr algn="ctr"/>
                      <a:r>
                        <a:rPr lang="en-US" dirty="0" smtClean="0"/>
                        <a:t>8</a:t>
                      </a:r>
                      <a:endParaRPr lang="en-US" dirty="0"/>
                    </a:p>
                  </a:txBody>
                  <a:tcPr/>
                </a:tc>
              </a:tr>
              <a:tr h="370840">
                <a:tc>
                  <a:txBody>
                    <a:bodyPr/>
                    <a:lstStyle/>
                    <a:p>
                      <a:endParaRPr lang="en-US" dirty="0"/>
                    </a:p>
                  </a:txBody>
                  <a:tcPr/>
                </a:tc>
                <a:tc>
                  <a:txBody>
                    <a:bodyPr/>
                    <a:lstStyle/>
                    <a:p>
                      <a:r>
                        <a:rPr lang="en-US" dirty="0" smtClean="0"/>
                        <a:t>Total</a:t>
                      </a:r>
                      <a:endParaRPr lang="en-US" dirty="0"/>
                    </a:p>
                  </a:txBody>
                  <a:tcPr/>
                </a:tc>
                <a:tc gridSpan="3">
                  <a:txBody>
                    <a:bodyPr/>
                    <a:lstStyle/>
                    <a:p>
                      <a:pPr algn="ctr"/>
                      <a:r>
                        <a:rPr lang="en-US" dirty="0" smtClean="0"/>
                        <a:t>15</a:t>
                      </a: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
        <p:nvSpPr>
          <p:cNvPr id="8" name="TextBox 7"/>
          <p:cNvSpPr txBox="1"/>
          <p:nvPr/>
        </p:nvSpPr>
        <p:spPr>
          <a:xfrm>
            <a:off x="1219200" y="4724400"/>
            <a:ext cx="7772400" cy="2031325"/>
          </a:xfrm>
          <a:prstGeom prst="rect">
            <a:avLst/>
          </a:prstGeom>
          <a:noFill/>
        </p:spPr>
        <p:txBody>
          <a:bodyPr wrap="square" rtlCol="0">
            <a:spAutoFit/>
          </a:bodyPr>
          <a:lstStyle/>
          <a:p>
            <a:r>
              <a:rPr lang="en-US" dirty="0" smtClean="0"/>
              <a:t>This estimate does not include contingency for possible magnet repair, and if some parts require a redesign. There is also the risk that the delivered magnet parts and magnet design do not meet the specified parameters. The designed magnet has a very low quench margin; even a small degradation of only 1 cm of wire out of 80 km will reduce the quench current. The number of quenches for the magnet training is strongly limited by the long recovery time.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0"/>
            <a:ext cx="4800600" cy="762000"/>
          </a:xfrm>
        </p:spPr>
        <p:txBody>
          <a:bodyPr>
            <a:normAutofit/>
          </a:bodyPr>
          <a:lstStyle/>
          <a:p>
            <a:pPr algn="ctr"/>
            <a:r>
              <a:rPr lang="en-US" dirty="0" smtClean="0"/>
              <a:t>Summary  </a:t>
            </a:r>
            <a:endParaRPr lang="en-US" dirty="0"/>
          </a:p>
        </p:txBody>
      </p:sp>
      <p:sp>
        <p:nvSpPr>
          <p:cNvPr id="6" name="TextBox 5"/>
          <p:cNvSpPr txBox="1"/>
          <p:nvPr/>
        </p:nvSpPr>
        <p:spPr>
          <a:xfrm>
            <a:off x="1143000" y="1295400"/>
            <a:ext cx="8001000" cy="4462760"/>
          </a:xfrm>
          <a:prstGeom prst="rect">
            <a:avLst/>
          </a:prstGeom>
          <a:noFill/>
        </p:spPr>
        <p:txBody>
          <a:bodyPr wrap="square" rtlCol="0">
            <a:spAutoFit/>
          </a:bodyPr>
          <a:lstStyle/>
          <a:p>
            <a:pPr marL="342900" indent="-342900">
              <a:buAutoNum type="arabicPeriod"/>
            </a:pPr>
            <a:r>
              <a:rPr lang="en-US" sz="2000" dirty="0" smtClean="0"/>
              <a:t>It is </a:t>
            </a:r>
            <a:r>
              <a:rPr lang="en-US" sz="2000" dirty="0" smtClean="0"/>
              <a:t>supposed that LBNL will modify all final drawings to meet the US standards</a:t>
            </a:r>
            <a:r>
              <a:rPr lang="en-US" sz="2000" dirty="0" smtClean="0"/>
              <a:t>.</a:t>
            </a:r>
          </a:p>
          <a:p>
            <a:pPr marL="342900" indent="-342900">
              <a:buAutoNum type="arabicPeriod"/>
            </a:pPr>
            <a:r>
              <a:rPr lang="en-US" sz="2000" dirty="0" smtClean="0"/>
              <a:t>China and WANG NMR will supply all CC parts for the final assembly.</a:t>
            </a:r>
            <a:endParaRPr lang="en-US" sz="2000" dirty="0" smtClean="0"/>
          </a:p>
          <a:p>
            <a:pPr marL="342900" indent="-342900">
              <a:buAutoNum type="arabicPeriod"/>
            </a:pPr>
            <a:r>
              <a:rPr lang="en-US" sz="2000" dirty="0" smtClean="0"/>
              <a:t>FNAL will assemble the first CC magnet for the </a:t>
            </a:r>
            <a:r>
              <a:rPr lang="en-US" sz="2000" dirty="0" err="1" smtClean="0"/>
              <a:t>MuCool</a:t>
            </a:r>
            <a:r>
              <a:rPr lang="en-US" sz="2000" dirty="0" smtClean="0"/>
              <a:t>. </a:t>
            </a:r>
          </a:p>
          <a:p>
            <a:pPr marL="342900" indent="-342900">
              <a:buAutoNum type="arabicPeriod"/>
            </a:pPr>
            <a:r>
              <a:rPr lang="en-US" sz="2000" dirty="0" smtClean="0"/>
              <a:t>The assembly site should be defined as soon as possible to start equipment preparations.</a:t>
            </a:r>
            <a:endParaRPr lang="en-US" sz="2000" dirty="0" smtClean="0"/>
          </a:p>
          <a:p>
            <a:pPr marL="342900" indent="-342900">
              <a:buAutoNum type="arabicPeriod"/>
            </a:pPr>
            <a:r>
              <a:rPr lang="en-US" sz="2000" dirty="0" smtClean="0"/>
              <a:t>FNAL will test the first magnet and will propose if needed some modifications. The CC test site might be close to the FSU cryostat in MTF.</a:t>
            </a:r>
          </a:p>
          <a:p>
            <a:pPr marL="342900" indent="-342900">
              <a:buAutoNum type="arabicPeriod"/>
            </a:pPr>
            <a:r>
              <a:rPr lang="en-US" sz="2000" dirty="0" smtClean="0"/>
              <a:t>Other CC magnets will be built by UK or China. </a:t>
            </a:r>
          </a:p>
          <a:p>
            <a:pPr marL="342900" indent="-342900">
              <a:buAutoNum type="arabicPeriod"/>
            </a:pPr>
            <a:r>
              <a:rPr lang="en-US" sz="2000" dirty="0" smtClean="0"/>
              <a:t>S</a:t>
            </a:r>
            <a:r>
              <a:rPr lang="en-US" sz="2000" dirty="0" smtClean="0"/>
              <a:t>hould be organized a tight communication between LBNL-FNAL-China to avoid delays in parts delivery, and specialist visits.</a:t>
            </a:r>
          </a:p>
          <a:p>
            <a:pPr marL="342900" indent="-342900">
              <a:buAutoNum type="arabicPeriod"/>
            </a:pPr>
            <a:r>
              <a:rPr lang="en-US" sz="2000" dirty="0" smtClean="0"/>
              <a:t>The most critical path is the design and fabrication : assembly site, travelers,  assembly and welding fixtures, measuring equipment, etc. </a:t>
            </a:r>
            <a:r>
              <a:rPr lang="en-US" sz="2400" dirty="0" smtClean="0"/>
              <a:t> </a:t>
            </a:r>
            <a:endParaRPr lang="en-US" sz="2400" dirty="0" smtClean="0"/>
          </a:p>
        </p:txBody>
      </p:sp>
      <p:sp>
        <p:nvSpPr>
          <p:cNvPr id="5" name="Slide Number Placeholder 4"/>
          <p:cNvSpPr>
            <a:spLocks noGrp="1"/>
          </p:cNvSpPr>
          <p:nvPr>
            <p:ph type="sldNum" sz="quarter" idx="12"/>
          </p:nvPr>
        </p:nvSpPr>
        <p:spPr/>
        <p:txBody>
          <a:bodyPr/>
          <a:lstStyle/>
          <a:p>
            <a:fld id="{9220D0B7-090D-410F-9211-AD08DA3B9EB2}" type="slidenum">
              <a:rPr lang="en-US" smtClean="0"/>
              <a:pPr/>
              <a:t>11</a:t>
            </a:fld>
            <a:endParaRPr lang="en-US" dirty="0"/>
          </a:p>
        </p:txBody>
      </p:sp>
      <p:sp>
        <p:nvSpPr>
          <p:cNvPr id="7"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28601"/>
            <a:ext cx="2971800" cy="762000"/>
          </a:xfrm>
        </p:spPr>
        <p:txBody>
          <a:bodyPr>
            <a:normAutofit/>
          </a:bodyPr>
          <a:lstStyle/>
          <a:p>
            <a:r>
              <a:rPr lang="en-US" dirty="0" smtClean="0"/>
              <a:t>Outline</a:t>
            </a:r>
            <a:endParaRPr lang="en-US" dirty="0"/>
          </a:p>
        </p:txBody>
      </p:sp>
      <p:sp>
        <p:nvSpPr>
          <p:cNvPr id="5" name="TextBox 4"/>
          <p:cNvSpPr txBox="1"/>
          <p:nvPr/>
        </p:nvSpPr>
        <p:spPr>
          <a:xfrm>
            <a:off x="1143000" y="1447800"/>
            <a:ext cx="7848600" cy="3539430"/>
          </a:xfrm>
          <a:prstGeom prst="rect">
            <a:avLst/>
          </a:prstGeom>
          <a:noFill/>
        </p:spPr>
        <p:txBody>
          <a:bodyPr wrap="square" rtlCol="0">
            <a:spAutoFit/>
          </a:bodyPr>
          <a:lstStyle/>
          <a:p>
            <a:pPr marL="514350" indent="-514350">
              <a:buAutoNum type="arabicPeriod"/>
            </a:pPr>
            <a:r>
              <a:rPr lang="en-US" sz="3200" dirty="0" smtClean="0"/>
              <a:t>Coupling Coil</a:t>
            </a:r>
          </a:p>
          <a:p>
            <a:pPr marL="514350" indent="-514350">
              <a:buFontTx/>
              <a:buAutoNum type="arabicPeriod"/>
            </a:pPr>
            <a:r>
              <a:rPr lang="en-US" sz="3200" dirty="0" smtClean="0"/>
              <a:t>Coupling Coil final </a:t>
            </a:r>
            <a:r>
              <a:rPr lang="en-US" sz="3200" dirty="0" smtClean="0"/>
              <a:t>assembly</a:t>
            </a:r>
          </a:p>
          <a:p>
            <a:pPr marL="514350" indent="-514350">
              <a:buFontTx/>
              <a:buAutoNum type="arabicPeriod"/>
            </a:pPr>
            <a:r>
              <a:rPr lang="en-US" sz="3200" dirty="0" smtClean="0"/>
              <a:t>CC test stand equipment</a:t>
            </a:r>
          </a:p>
          <a:p>
            <a:pPr marL="514350" indent="-514350">
              <a:buFontTx/>
              <a:buAutoNum type="arabicPeriod"/>
            </a:pPr>
            <a:r>
              <a:rPr lang="en-US" sz="3200" dirty="0" smtClean="0"/>
              <a:t>Test </a:t>
            </a:r>
            <a:r>
              <a:rPr lang="en-US" sz="3200" dirty="0" smtClean="0"/>
              <a:t>in the FSU cryostat</a:t>
            </a:r>
          </a:p>
          <a:p>
            <a:pPr marL="514350" indent="-514350">
              <a:buFontTx/>
              <a:buAutoNum type="arabicPeriod"/>
            </a:pPr>
            <a:r>
              <a:rPr lang="en-US" sz="3200" dirty="0" smtClean="0"/>
              <a:t>CC final test</a:t>
            </a:r>
            <a:endParaRPr lang="en-US" sz="3200" dirty="0" smtClean="0"/>
          </a:p>
          <a:p>
            <a:pPr marL="514350" indent="-514350">
              <a:buFontTx/>
              <a:buAutoNum type="arabicPeriod"/>
            </a:pPr>
            <a:r>
              <a:rPr lang="en-US" sz="3200" dirty="0" smtClean="0"/>
              <a:t>Preliminary resource estimation</a:t>
            </a:r>
          </a:p>
          <a:p>
            <a:pPr marL="514350" indent="-514350">
              <a:buFontTx/>
              <a:buAutoNum type="arabicPeriod"/>
            </a:pPr>
            <a:r>
              <a:rPr lang="en-US" sz="3200" dirty="0" smtClean="0"/>
              <a:t>Summary</a:t>
            </a:r>
            <a:endParaRPr lang="en-US" sz="3200" dirty="0"/>
          </a:p>
        </p:txBody>
      </p:sp>
      <p:sp>
        <p:nvSpPr>
          <p:cNvPr id="7" name="Slide Number Placeholder 6"/>
          <p:cNvSpPr>
            <a:spLocks noGrp="1"/>
          </p:cNvSpPr>
          <p:nvPr>
            <p:ph type="sldNum" sz="quarter" idx="12"/>
          </p:nvPr>
        </p:nvSpPr>
        <p:spPr/>
        <p:txBody>
          <a:bodyPr/>
          <a:lstStyle/>
          <a:p>
            <a:fld id="{9220D0B7-090D-410F-9211-AD08DA3B9EB2}" type="slidenum">
              <a:rPr lang="en-US" smtClean="0"/>
              <a:pPr/>
              <a:t>2</a:t>
            </a:fld>
            <a:endParaRPr lang="en-US" dirty="0"/>
          </a:p>
        </p:txBody>
      </p:sp>
      <p:sp>
        <p:nvSpPr>
          <p:cNvPr id="8"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p:spPr>
        <p:txBody>
          <a:bodyPr/>
          <a:lstStyle/>
          <a:p>
            <a:fld id="{36978291-664F-4342-9BC4-1A8F6DCFE087}" type="slidenum">
              <a:rPr lang="en-US" smtClean="0"/>
              <a:pPr/>
              <a:t>3</a:t>
            </a:fld>
            <a:endParaRPr lang="en-US" smtClean="0"/>
          </a:p>
        </p:txBody>
      </p:sp>
      <p:sp>
        <p:nvSpPr>
          <p:cNvPr id="18434" name="Rectangle 2"/>
          <p:cNvSpPr>
            <a:spLocks noGrp="1" noChangeArrowheads="1"/>
          </p:cNvSpPr>
          <p:nvPr>
            <p:ph type="title"/>
          </p:nvPr>
        </p:nvSpPr>
        <p:spPr>
          <a:xfrm>
            <a:off x="914400" y="76200"/>
            <a:ext cx="8229600" cy="685800"/>
          </a:xfrm>
        </p:spPr>
        <p:txBody>
          <a:bodyPr/>
          <a:lstStyle/>
          <a:p>
            <a:pPr algn="ctr" eaLnBrk="1" hangingPunct="1"/>
            <a:r>
              <a:rPr lang="en-US" sz="3200" dirty="0" smtClean="0">
                <a:solidFill>
                  <a:schemeClr val="accent5"/>
                </a:solidFill>
              </a:rPr>
              <a:t>Superconducting Coupling Coil</a:t>
            </a:r>
          </a:p>
        </p:txBody>
      </p:sp>
      <p:cxnSp>
        <p:nvCxnSpPr>
          <p:cNvPr id="18435" name="Straight Arrow Connector 19"/>
          <p:cNvCxnSpPr>
            <a:cxnSpLocks noChangeShapeType="1"/>
          </p:cNvCxnSpPr>
          <p:nvPr/>
        </p:nvCxnSpPr>
        <p:spPr bwMode="auto">
          <a:xfrm rot="5400000" flipH="1" flipV="1">
            <a:off x="1981200" y="4114800"/>
            <a:ext cx="457200" cy="457200"/>
          </a:xfrm>
          <a:prstGeom prst="straightConnector1">
            <a:avLst/>
          </a:prstGeom>
          <a:noFill/>
          <a:ln w="9525" algn="ctr">
            <a:noFill/>
            <a:round/>
            <a:headEnd/>
            <a:tailEnd type="arrow" w="med" len="med"/>
          </a:ln>
        </p:spPr>
      </p:cxnSp>
      <p:pic>
        <p:nvPicPr>
          <p:cNvPr id="5" name="Picture 4" descr="Fig7_CC_3Dold.jpg"/>
          <p:cNvPicPr>
            <a:picLocks noChangeAspect="1"/>
          </p:cNvPicPr>
          <p:nvPr/>
        </p:nvPicPr>
        <p:blipFill>
          <a:blip r:embed="rId3"/>
          <a:stretch>
            <a:fillRect/>
          </a:stretch>
        </p:blipFill>
        <p:spPr>
          <a:xfrm>
            <a:off x="685800" y="761999"/>
            <a:ext cx="7784564" cy="4648201"/>
          </a:xfrm>
          <a:prstGeom prst="rect">
            <a:avLst/>
          </a:prstGeom>
        </p:spPr>
      </p:pic>
      <p:sp>
        <p:nvSpPr>
          <p:cNvPr id="6" name="TextBox 5"/>
          <p:cNvSpPr txBox="1"/>
          <p:nvPr/>
        </p:nvSpPr>
        <p:spPr>
          <a:xfrm>
            <a:off x="152400" y="5410200"/>
            <a:ext cx="8915400" cy="1200329"/>
          </a:xfrm>
          <a:prstGeom prst="rect">
            <a:avLst/>
          </a:prstGeom>
          <a:noFill/>
        </p:spPr>
        <p:txBody>
          <a:bodyPr wrap="square" rtlCol="0">
            <a:spAutoFit/>
          </a:bodyPr>
          <a:lstStyle/>
          <a:p>
            <a:r>
              <a:rPr lang="en-US" sz="1800" dirty="0" smtClean="0">
                <a:solidFill>
                  <a:srgbClr val="0000FF"/>
                </a:solidFill>
              </a:rPr>
              <a:t>The work on the MICE coupling solenoids was started in 2003 at Oxford University. The design that emerged in 2004 was compatible with the MICE lattice. The design that evolved was a single short superconducting magnet. The magnet cryostat length was limited by the space between the RF cavity couplers.</a:t>
            </a:r>
            <a:endParaRPr lang="en-US" sz="1800" dirty="0">
              <a:solidFill>
                <a:srgbClr val="0000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p:spPr>
        <p:txBody>
          <a:bodyPr/>
          <a:lstStyle/>
          <a:p>
            <a:fld id="{36978291-664F-4342-9BC4-1A8F6DCFE087}" type="slidenum">
              <a:rPr lang="en-US" smtClean="0"/>
              <a:pPr/>
              <a:t>4</a:t>
            </a:fld>
            <a:endParaRPr lang="en-US" smtClean="0"/>
          </a:p>
        </p:txBody>
      </p:sp>
      <p:sp>
        <p:nvSpPr>
          <p:cNvPr id="18434" name="Rectangle 2"/>
          <p:cNvSpPr>
            <a:spLocks noGrp="1" noChangeArrowheads="1"/>
          </p:cNvSpPr>
          <p:nvPr>
            <p:ph type="title"/>
          </p:nvPr>
        </p:nvSpPr>
        <p:spPr>
          <a:xfrm>
            <a:off x="914400" y="76200"/>
            <a:ext cx="8229600" cy="685800"/>
          </a:xfrm>
        </p:spPr>
        <p:txBody>
          <a:bodyPr/>
          <a:lstStyle/>
          <a:p>
            <a:pPr algn="ctr" eaLnBrk="1" hangingPunct="1"/>
            <a:r>
              <a:rPr lang="en-US" sz="3200" dirty="0" smtClean="0">
                <a:solidFill>
                  <a:schemeClr val="accent5"/>
                </a:solidFill>
              </a:rPr>
              <a:t>Coupling Coil Parameters</a:t>
            </a:r>
          </a:p>
        </p:txBody>
      </p:sp>
      <p:cxnSp>
        <p:nvCxnSpPr>
          <p:cNvPr id="18435" name="Straight Arrow Connector 19"/>
          <p:cNvCxnSpPr>
            <a:cxnSpLocks noChangeShapeType="1"/>
          </p:cNvCxnSpPr>
          <p:nvPr/>
        </p:nvCxnSpPr>
        <p:spPr bwMode="auto">
          <a:xfrm rot="5400000" flipH="1" flipV="1">
            <a:off x="1981200" y="4114800"/>
            <a:ext cx="457200" cy="457200"/>
          </a:xfrm>
          <a:prstGeom prst="straightConnector1">
            <a:avLst/>
          </a:prstGeom>
          <a:noFill/>
          <a:ln w="9525" algn="ctr">
            <a:noFill/>
            <a:round/>
            <a:headEnd/>
            <a:tailEnd type="arrow" w="med" len="med"/>
          </a:ln>
        </p:spPr>
      </p:cxnSp>
      <p:pic>
        <p:nvPicPr>
          <p:cNvPr id="5" name="Picture 4" descr="Fig8_CC_table.jpg"/>
          <p:cNvPicPr>
            <a:picLocks noChangeAspect="1"/>
          </p:cNvPicPr>
          <p:nvPr/>
        </p:nvPicPr>
        <p:blipFill>
          <a:blip r:embed="rId3"/>
          <a:stretch>
            <a:fillRect/>
          </a:stretch>
        </p:blipFill>
        <p:spPr>
          <a:xfrm>
            <a:off x="1066800" y="685800"/>
            <a:ext cx="7429277" cy="6172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2"/>
          </p:nvPr>
        </p:nvSpPr>
        <p:spPr>
          <a:noFill/>
        </p:spPr>
        <p:txBody>
          <a:bodyPr/>
          <a:lstStyle/>
          <a:p>
            <a:fld id="{36978291-664F-4342-9BC4-1A8F6DCFE087}" type="slidenum">
              <a:rPr lang="en-US" smtClean="0"/>
              <a:pPr/>
              <a:t>5</a:t>
            </a:fld>
            <a:endParaRPr lang="en-US" smtClean="0"/>
          </a:p>
        </p:txBody>
      </p:sp>
      <p:sp>
        <p:nvSpPr>
          <p:cNvPr id="18434" name="Rectangle 2"/>
          <p:cNvSpPr>
            <a:spLocks noGrp="1" noChangeArrowheads="1"/>
          </p:cNvSpPr>
          <p:nvPr>
            <p:ph type="title"/>
          </p:nvPr>
        </p:nvSpPr>
        <p:spPr>
          <a:xfrm>
            <a:off x="381000" y="76200"/>
            <a:ext cx="8763000" cy="685800"/>
          </a:xfrm>
        </p:spPr>
        <p:txBody>
          <a:bodyPr/>
          <a:lstStyle/>
          <a:p>
            <a:pPr algn="ctr" eaLnBrk="1" hangingPunct="1"/>
            <a:r>
              <a:rPr lang="en-US" sz="3200" dirty="0" smtClean="0">
                <a:solidFill>
                  <a:schemeClr val="accent5"/>
                </a:solidFill>
              </a:rPr>
              <a:t>Coupling Coil Latest Design &amp; Fabrication </a:t>
            </a:r>
          </a:p>
        </p:txBody>
      </p:sp>
      <p:cxnSp>
        <p:nvCxnSpPr>
          <p:cNvPr id="18435" name="Straight Arrow Connector 19"/>
          <p:cNvCxnSpPr>
            <a:cxnSpLocks noChangeShapeType="1"/>
          </p:cNvCxnSpPr>
          <p:nvPr/>
        </p:nvCxnSpPr>
        <p:spPr bwMode="auto">
          <a:xfrm rot="5400000" flipH="1" flipV="1">
            <a:off x="1981200" y="4114800"/>
            <a:ext cx="457200" cy="457200"/>
          </a:xfrm>
          <a:prstGeom prst="straightConnector1">
            <a:avLst/>
          </a:prstGeom>
          <a:noFill/>
          <a:ln w="9525" algn="ctr">
            <a:noFill/>
            <a:round/>
            <a:headEnd/>
            <a:tailEnd type="arrow" w="med" len="med"/>
          </a:ln>
        </p:spPr>
      </p:cxnSp>
      <p:pic>
        <p:nvPicPr>
          <p:cNvPr id="40962" name="Picture 2"/>
          <p:cNvPicPr>
            <a:picLocks noChangeAspect="1" noChangeArrowheads="1"/>
          </p:cNvPicPr>
          <p:nvPr/>
        </p:nvPicPr>
        <p:blipFill>
          <a:blip r:embed="rId3"/>
          <a:srcRect/>
          <a:stretch>
            <a:fillRect/>
          </a:stretch>
        </p:blipFill>
        <p:spPr bwMode="auto">
          <a:xfrm>
            <a:off x="0" y="1371600"/>
            <a:ext cx="2194112" cy="2983992"/>
          </a:xfrm>
          <a:prstGeom prst="rect">
            <a:avLst/>
          </a:prstGeom>
          <a:noFill/>
          <a:ln w="9525">
            <a:noFill/>
            <a:miter lim="800000"/>
            <a:headEnd/>
            <a:tailEnd/>
          </a:ln>
        </p:spPr>
      </p:pic>
      <p:pic>
        <p:nvPicPr>
          <p:cNvPr id="40963" name="Picture 3"/>
          <p:cNvPicPr>
            <a:picLocks noChangeAspect="1" noChangeArrowheads="1"/>
          </p:cNvPicPr>
          <p:nvPr/>
        </p:nvPicPr>
        <p:blipFill>
          <a:blip r:embed="rId4"/>
          <a:srcRect/>
          <a:stretch>
            <a:fillRect/>
          </a:stretch>
        </p:blipFill>
        <p:spPr bwMode="auto">
          <a:xfrm>
            <a:off x="2133600" y="1371600"/>
            <a:ext cx="2454707" cy="2971800"/>
          </a:xfrm>
          <a:prstGeom prst="rect">
            <a:avLst/>
          </a:prstGeom>
          <a:noFill/>
          <a:ln w="9525">
            <a:noFill/>
            <a:miter lim="800000"/>
            <a:headEnd/>
            <a:tailEnd/>
          </a:ln>
        </p:spPr>
      </p:pic>
      <p:pic>
        <p:nvPicPr>
          <p:cNvPr id="40964" name="Picture 4"/>
          <p:cNvPicPr>
            <a:picLocks noChangeAspect="1" noChangeArrowheads="1"/>
          </p:cNvPicPr>
          <p:nvPr/>
        </p:nvPicPr>
        <p:blipFill>
          <a:blip r:embed="rId5"/>
          <a:srcRect/>
          <a:stretch>
            <a:fillRect/>
          </a:stretch>
        </p:blipFill>
        <p:spPr bwMode="auto">
          <a:xfrm>
            <a:off x="4571999" y="1066801"/>
            <a:ext cx="2403933" cy="4389244"/>
          </a:xfrm>
          <a:prstGeom prst="rect">
            <a:avLst/>
          </a:prstGeom>
          <a:noFill/>
          <a:ln w="9525">
            <a:noFill/>
            <a:miter lim="800000"/>
            <a:headEnd/>
            <a:tailEnd/>
          </a:ln>
        </p:spPr>
      </p:pic>
      <p:pic>
        <p:nvPicPr>
          <p:cNvPr id="40965" name="Picture 5"/>
          <p:cNvPicPr>
            <a:picLocks noChangeAspect="1" noChangeArrowheads="1"/>
          </p:cNvPicPr>
          <p:nvPr/>
        </p:nvPicPr>
        <p:blipFill>
          <a:blip r:embed="rId6"/>
          <a:srcRect/>
          <a:stretch>
            <a:fillRect/>
          </a:stretch>
        </p:blipFill>
        <p:spPr bwMode="auto">
          <a:xfrm>
            <a:off x="7010400" y="1066800"/>
            <a:ext cx="2133600" cy="4349262"/>
          </a:xfrm>
          <a:prstGeom prst="rect">
            <a:avLst/>
          </a:prstGeom>
          <a:noFill/>
          <a:ln w="9525">
            <a:noFill/>
            <a:miter lim="800000"/>
            <a:headEnd/>
            <a:tailEnd/>
          </a:ln>
        </p:spPr>
      </p:pic>
      <p:sp>
        <p:nvSpPr>
          <p:cNvPr id="9" name="Rectangle 8"/>
          <p:cNvSpPr/>
          <p:nvPr/>
        </p:nvSpPr>
        <p:spPr>
          <a:xfrm>
            <a:off x="4419600" y="5486400"/>
            <a:ext cx="4572000" cy="923330"/>
          </a:xfrm>
          <a:prstGeom prst="rect">
            <a:avLst/>
          </a:prstGeom>
        </p:spPr>
        <p:txBody>
          <a:bodyPr>
            <a:spAutoFit/>
          </a:bodyPr>
          <a:lstStyle/>
          <a:p>
            <a:r>
              <a:rPr lang="en-US" sz="1800" b="1" dirty="0" smtClean="0">
                <a:solidFill>
                  <a:srgbClr val="0000FF"/>
                </a:solidFill>
              </a:rPr>
              <a:t>Coil winding at </a:t>
            </a:r>
            <a:r>
              <a:rPr lang="en-US" sz="1800" b="1" dirty="0" err="1" smtClean="0">
                <a:solidFill>
                  <a:srgbClr val="0000FF"/>
                </a:solidFill>
              </a:rPr>
              <a:t>Qi</a:t>
            </a:r>
            <a:r>
              <a:rPr lang="en-US" sz="1800" b="1" dirty="0" smtClean="0">
                <a:solidFill>
                  <a:srgbClr val="0000FF"/>
                </a:solidFill>
              </a:rPr>
              <a:t> </a:t>
            </a:r>
            <a:r>
              <a:rPr lang="en-US" sz="1800" b="1" dirty="0" err="1" smtClean="0">
                <a:solidFill>
                  <a:srgbClr val="0000FF"/>
                </a:solidFill>
              </a:rPr>
              <a:t>Huan</a:t>
            </a:r>
            <a:r>
              <a:rPr lang="en-US" sz="1800" b="1" dirty="0" smtClean="0">
                <a:solidFill>
                  <a:srgbClr val="0000FF"/>
                </a:solidFill>
              </a:rPr>
              <a:t> Company in Beijing: finished SC coil winding (left) and finished Al banding (right). </a:t>
            </a:r>
            <a:endParaRPr lang="en-US" sz="1800" dirty="0">
              <a:solidFill>
                <a:srgbClr val="0000FF"/>
              </a:solidFill>
            </a:endParaRPr>
          </a:p>
        </p:txBody>
      </p:sp>
      <p:sp>
        <p:nvSpPr>
          <p:cNvPr id="10" name="Rectangle 9"/>
          <p:cNvSpPr/>
          <p:nvPr/>
        </p:nvSpPr>
        <p:spPr>
          <a:xfrm>
            <a:off x="0" y="4495800"/>
            <a:ext cx="4572000" cy="923330"/>
          </a:xfrm>
          <a:prstGeom prst="rect">
            <a:avLst/>
          </a:prstGeom>
        </p:spPr>
        <p:txBody>
          <a:bodyPr>
            <a:spAutoFit/>
          </a:bodyPr>
          <a:lstStyle/>
          <a:p>
            <a:r>
              <a:rPr lang="en-US" sz="1800" b="1" dirty="0" smtClean="0">
                <a:solidFill>
                  <a:srgbClr val="0000FF"/>
                </a:solidFill>
              </a:rPr>
              <a:t>3D CAD model of the latest cryostat design (left) and cold mass design (right).</a:t>
            </a:r>
            <a:endParaRPr lang="en-US" sz="1800" dirty="0">
              <a:solidFill>
                <a:srgbClr val="0000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0"/>
            <a:ext cx="4800600" cy="762000"/>
          </a:xfrm>
        </p:spPr>
        <p:txBody>
          <a:bodyPr>
            <a:normAutofit/>
          </a:bodyPr>
          <a:lstStyle/>
          <a:p>
            <a:pPr algn="ctr"/>
            <a:r>
              <a:rPr lang="en-US" dirty="0" smtClean="0"/>
              <a:t>CC Final Assembly</a:t>
            </a:r>
            <a:r>
              <a:rPr lang="en-US" dirty="0" smtClean="0"/>
              <a:t>  </a:t>
            </a:r>
            <a:endParaRPr lang="en-US" dirty="0"/>
          </a:p>
        </p:txBody>
      </p:sp>
      <p:sp>
        <p:nvSpPr>
          <p:cNvPr id="6" name="TextBox 5"/>
          <p:cNvSpPr txBox="1"/>
          <p:nvPr/>
        </p:nvSpPr>
        <p:spPr>
          <a:xfrm>
            <a:off x="1143000" y="914400"/>
            <a:ext cx="8001000" cy="6001643"/>
          </a:xfrm>
          <a:prstGeom prst="rect">
            <a:avLst/>
          </a:prstGeom>
          <a:noFill/>
        </p:spPr>
        <p:txBody>
          <a:bodyPr wrap="square" rtlCol="0">
            <a:spAutoFit/>
          </a:bodyPr>
          <a:lstStyle/>
          <a:p>
            <a:pPr marL="342900" indent="-342900">
              <a:buAutoNum type="arabicPeriod"/>
            </a:pPr>
            <a:r>
              <a:rPr lang="en-US" sz="2000" dirty="0" smtClean="0"/>
              <a:t>Modify the drawings and supporting documentation (LBNL) for the US industry.</a:t>
            </a:r>
          </a:p>
          <a:p>
            <a:pPr marL="342900" indent="-342900">
              <a:buAutoNum type="arabicPeriod"/>
            </a:pPr>
            <a:r>
              <a:rPr lang="en-US" sz="2000" dirty="0" smtClean="0"/>
              <a:t>Order not supplied by China parts, and materials.</a:t>
            </a:r>
          </a:p>
          <a:p>
            <a:pPr marL="342900" indent="-342900">
              <a:buAutoNum type="arabicPeriod"/>
            </a:pPr>
            <a:r>
              <a:rPr lang="en-US" sz="2000" dirty="0" smtClean="0"/>
              <a:t>Assemble the cold mass with the outer bandage ring, cooling tubes, and passive quench protection system.</a:t>
            </a:r>
          </a:p>
          <a:p>
            <a:pPr marL="342900" indent="-342900">
              <a:buAutoNum type="arabicPeriod"/>
            </a:pPr>
            <a:r>
              <a:rPr lang="en-US" sz="2000" dirty="0" smtClean="0"/>
              <a:t>Assemble the coil cold mass with the top head, including HTS current leads, cooling tubes, etc.</a:t>
            </a:r>
          </a:p>
          <a:p>
            <a:pPr marL="342900" indent="-342900">
              <a:buAutoNum type="arabicPeriod"/>
            </a:pPr>
            <a:r>
              <a:rPr lang="en-US" sz="2000" dirty="0" smtClean="0"/>
              <a:t>Put around cold mass a vacuum </a:t>
            </a:r>
            <a:r>
              <a:rPr lang="en-US" sz="2000" dirty="0" err="1" smtClean="0"/>
              <a:t>superinsulation</a:t>
            </a:r>
            <a:r>
              <a:rPr lang="en-US" sz="2000" dirty="0" smtClean="0"/>
              <a:t>.</a:t>
            </a:r>
          </a:p>
          <a:p>
            <a:pPr marL="342900" indent="-342900">
              <a:buAutoNum type="arabicPeriod"/>
            </a:pPr>
            <a:r>
              <a:rPr lang="en-US" sz="2000" dirty="0" smtClean="0"/>
              <a:t>Put the cold mass inside a vacuum vessel.</a:t>
            </a:r>
          </a:p>
          <a:p>
            <a:pPr marL="342900" indent="-342900">
              <a:buAutoNum type="arabicPeriod"/>
            </a:pPr>
            <a:r>
              <a:rPr lang="en-US" sz="2000" dirty="0" smtClean="0"/>
              <a:t>Attach and align all cold mass supports.</a:t>
            </a:r>
          </a:p>
          <a:p>
            <a:pPr marL="342900" indent="-342900">
              <a:buAutoNum type="arabicPeriod"/>
            </a:pPr>
            <a:r>
              <a:rPr lang="en-US" sz="2000" dirty="0" smtClean="0"/>
              <a:t>Weld the inner vacuum vessel ring.</a:t>
            </a:r>
          </a:p>
          <a:p>
            <a:pPr marL="342900" indent="-342900">
              <a:buAutoNum type="arabicPeriod"/>
            </a:pPr>
            <a:r>
              <a:rPr lang="en-US" sz="2000" dirty="0" smtClean="0"/>
              <a:t>Weld the top cover plate.</a:t>
            </a:r>
          </a:p>
          <a:p>
            <a:pPr marL="342900" indent="-342900">
              <a:buAutoNum type="arabicPeriod"/>
            </a:pPr>
            <a:r>
              <a:rPr lang="en-US" sz="2000" dirty="0" smtClean="0"/>
              <a:t> </a:t>
            </a:r>
            <a:r>
              <a:rPr lang="en-US" sz="2000" dirty="0" smtClean="0"/>
              <a:t>Check the vessel for vacuum leaks. </a:t>
            </a:r>
          </a:p>
          <a:p>
            <a:pPr marL="342900" indent="-342900">
              <a:buAutoNum type="arabicPeriod"/>
            </a:pPr>
            <a:r>
              <a:rPr lang="en-US" sz="2000" dirty="0" smtClean="0"/>
              <a:t> </a:t>
            </a:r>
            <a:r>
              <a:rPr lang="en-US" sz="2000" dirty="0" smtClean="0"/>
              <a:t>Pressure test.</a:t>
            </a:r>
          </a:p>
          <a:p>
            <a:pPr marL="342900" indent="-342900">
              <a:buAutoNum type="arabicPeriod"/>
            </a:pPr>
            <a:r>
              <a:rPr lang="en-US" sz="2000" dirty="0" smtClean="0"/>
              <a:t> </a:t>
            </a:r>
            <a:r>
              <a:rPr lang="en-US" sz="2000" dirty="0" smtClean="0"/>
              <a:t>High pot test.</a:t>
            </a:r>
          </a:p>
          <a:p>
            <a:pPr marL="342900" indent="-342900">
              <a:buAutoNum type="arabicPeriod"/>
            </a:pPr>
            <a:r>
              <a:rPr lang="en-US" sz="2000" dirty="0" smtClean="0"/>
              <a:t> </a:t>
            </a:r>
            <a:r>
              <a:rPr lang="en-US" sz="2000" dirty="0" smtClean="0"/>
              <a:t>Electrical test all circuits and instrumentation.</a:t>
            </a:r>
          </a:p>
          <a:p>
            <a:pPr marL="342900" indent="-342900">
              <a:buAutoNum type="arabicPeriod"/>
            </a:pPr>
            <a:r>
              <a:rPr lang="en-US" sz="2000" dirty="0" smtClean="0"/>
              <a:t> </a:t>
            </a:r>
            <a:r>
              <a:rPr lang="en-US" sz="2000" dirty="0" smtClean="0"/>
              <a:t>Magnetic field measurements at low current by Hall probe.  Defining the coil axis position at the room temperature.</a:t>
            </a:r>
            <a:endParaRPr lang="en-US" sz="2000" dirty="0" smtClean="0"/>
          </a:p>
          <a:p>
            <a:pPr marL="342900" indent="-342900"/>
            <a:endParaRPr lang="en-US" sz="2400" dirty="0" smtClean="0"/>
          </a:p>
        </p:txBody>
      </p:sp>
      <p:sp>
        <p:nvSpPr>
          <p:cNvPr id="5" name="Slide Number Placeholder 4"/>
          <p:cNvSpPr>
            <a:spLocks noGrp="1"/>
          </p:cNvSpPr>
          <p:nvPr>
            <p:ph type="sldNum" sz="quarter" idx="12"/>
          </p:nvPr>
        </p:nvSpPr>
        <p:spPr/>
        <p:txBody>
          <a:bodyPr/>
          <a:lstStyle/>
          <a:p>
            <a:fld id="{9220D0B7-090D-410F-9211-AD08DA3B9EB2}" type="slidenum">
              <a:rPr lang="en-US" smtClean="0"/>
              <a:pPr/>
              <a:t>6</a:t>
            </a:fld>
            <a:endParaRPr lang="en-US" dirty="0"/>
          </a:p>
        </p:txBody>
      </p:sp>
      <p:sp>
        <p:nvSpPr>
          <p:cNvPr id="7"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1"/>
            <a:ext cx="6705600" cy="762000"/>
          </a:xfrm>
        </p:spPr>
        <p:txBody>
          <a:bodyPr>
            <a:normAutofit/>
          </a:bodyPr>
          <a:lstStyle/>
          <a:p>
            <a:r>
              <a:rPr lang="en-US" dirty="0" smtClean="0"/>
              <a:t>Preparation for the Test </a:t>
            </a:r>
            <a:endParaRPr lang="en-US" dirty="0"/>
          </a:p>
        </p:txBody>
      </p:sp>
      <p:sp>
        <p:nvSpPr>
          <p:cNvPr id="6" name="TextBox 5"/>
          <p:cNvSpPr txBox="1"/>
          <p:nvPr/>
        </p:nvSpPr>
        <p:spPr>
          <a:xfrm>
            <a:off x="1295400" y="990600"/>
            <a:ext cx="7848600" cy="5539978"/>
          </a:xfrm>
          <a:prstGeom prst="rect">
            <a:avLst/>
          </a:prstGeom>
          <a:noFill/>
        </p:spPr>
        <p:txBody>
          <a:bodyPr wrap="square" rtlCol="0">
            <a:spAutoFit/>
          </a:bodyPr>
          <a:lstStyle/>
          <a:p>
            <a:pPr marL="342900" indent="-342900">
              <a:buAutoNum type="arabicPeriod"/>
            </a:pPr>
            <a:r>
              <a:rPr lang="en-US" sz="2400" dirty="0" smtClean="0"/>
              <a:t>Mobile cart to monitor all voltage taps and sensors.</a:t>
            </a:r>
          </a:p>
          <a:p>
            <a:pPr marL="342900" indent="-342900">
              <a:buAutoNum type="arabicPeriod"/>
            </a:pPr>
            <a:r>
              <a:rPr lang="en-US" sz="2400" dirty="0" smtClean="0"/>
              <a:t>Install the strip or </a:t>
            </a:r>
            <a:r>
              <a:rPr lang="en-US" sz="2400" dirty="0" smtClean="0"/>
              <a:t>cartridge </a:t>
            </a:r>
            <a:r>
              <a:rPr lang="en-US" sz="2400" dirty="0" smtClean="0"/>
              <a:t>heaters to have the possibility to change the cold mass temperature. </a:t>
            </a:r>
          </a:p>
          <a:p>
            <a:pPr marL="342900" indent="-342900">
              <a:buAutoNum type="arabicPeriod"/>
            </a:pPr>
            <a:r>
              <a:rPr lang="en-US" sz="2400" dirty="0" smtClean="0"/>
              <a:t>Install coil displacement sensors to monitor the coil motion under the Lorentz forces.</a:t>
            </a:r>
          </a:p>
          <a:p>
            <a:pPr marL="342900" indent="-342900">
              <a:buAutoNum type="arabicPeriod"/>
            </a:pPr>
            <a:r>
              <a:rPr lang="en-US" sz="2400" dirty="0" smtClean="0"/>
              <a:t>Install dump resistor to limit the peak voltage in the case of failure of passive quench protection system.</a:t>
            </a:r>
          </a:p>
          <a:p>
            <a:pPr marL="342900" indent="-342900">
              <a:buAutoNum type="arabicPeriod"/>
            </a:pPr>
            <a:r>
              <a:rPr lang="en-US" sz="2400" dirty="0" smtClean="0"/>
              <a:t>Prepare the quench detection and active quench protection system with the firing heater unit.</a:t>
            </a:r>
          </a:p>
          <a:p>
            <a:pPr marL="342900" indent="-342900">
              <a:buAutoNum type="arabicPeriod"/>
            </a:pPr>
            <a:r>
              <a:rPr lang="en-US" sz="2400" dirty="0" smtClean="0"/>
              <a:t>Install on the cold mass strain gages.</a:t>
            </a:r>
          </a:p>
          <a:p>
            <a:pPr marL="342900" indent="-342900">
              <a:buAutoNum type="arabicPeriod"/>
            </a:pPr>
            <a:r>
              <a:rPr lang="en-US" sz="2400" dirty="0" smtClean="0"/>
              <a:t>Protect the current leads and cold busses </a:t>
            </a:r>
            <a:r>
              <a:rPr lang="en-US" sz="2400" dirty="0" smtClean="0"/>
              <a:t>by</a:t>
            </a:r>
            <a:r>
              <a:rPr lang="en-US" sz="2400" dirty="0" smtClean="0"/>
              <a:t> </a:t>
            </a:r>
            <a:r>
              <a:rPr lang="en-US" sz="2400" dirty="0" smtClean="0"/>
              <a:t>additional voltage </a:t>
            </a:r>
            <a:r>
              <a:rPr lang="en-US" sz="2400" dirty="0" smtClean="0"/>
              <a:t>taps connected to the protection unit. </a:t>
            </a:r>
          </a:p>
          <a:p>
            <a:pPr marL="342900" indent="-342900">
              <a:buAutoNum type="arabicPeriod"/>
            </a:pPr>
            <a:r>
              <a:rPr lang="en-US" sz="2400" dirty="0" smtClean="0"/>
              <a:t>Design and fabricate the 3D Hall probe travel fixture for CC magnetic measurements.</a:t>
            </a:r>
            <a:r>
              <a:rPr lang="en-US" sz="2400" dirty="0" smtClean="0"/>
              <a:t> </a:t>
            </a:r>
            <a:endParaRPr lang="en-US" sz="2400" dirty="0" smtClean="0"/>
          </a:p>
          <a:p>
            <a:pPr marL="342900" indent="-342900"/>
            <a:endParaRPr lang="en-US" dirty="0" smtClean="0"/>
          </a:p>
        </p:txBody>
      </p:sp>
      <p:sp>
        <p:nvSpPr>
          <p:cNvPr id="32" name="Slide Number Placeholder 31"/>
          <p:cNvSpPr>
            <a:spLocks noGrp="1"/>
          </p:cNvSpPr>
          <p:nvPr>
            <p:ph type="sldNum" sz="quarter" idx="12"/>
          </p:nvPr>
        </p:nvSpPr>
        <p:spPr/>
        <p:txBody>
          <a:bodyPr/>
          <a:lstStyle/>
          <a:p>
            <a:fld id="{9220D0B7-090D-410F-9211-AD08DA3B9EB2}" type="slidenum">
              <a:rPr lang="en-US" smtClean="0"/>
              <a:pPr/>
              <a:t>7</a:t>
            </a:fld>
            <a:endParaRPr lang="en-US" dirty="0"/>
          </a:p>
        </p:txBody>
      </p:sp>
      <p:sp>
        <p:nvSpPr>
          <p:cNvPr id="7"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5715000" cy="762000"/>
          </a:xfrm>
        </p:spPr>
        <p:txBody>
          <a:bodyPr>
            <a:normAutofit/>
          </a:bodyPr>
          <a:lstStyle/>
          <a:p>
            <a:pPr algn="ctr"/>
            <a:r>
              <a:rPr lang="en-US" dirty="0" smtClean="0"/>
              <a:t>Test in the FSU Cryostat   </a:t>
            </a:r>
            <a:endParaRPr lang="en-US" dirty="0"/>
          </a:p>
        </p:txBody>
      </p:sp>
      <p:sp>
        <p:nvSpPr>
          <p:cNvPr id="6" name="TextBox 5"/>
          <p:cNvSpPr txBox="1"/>
          <p:nvPr/>
        </p:nvSpPr>
        <p:spPr>
          <a:xfrm>
            <a:off x="1143000" y="685800"/>
            <a:ext cx="8001000" cy="6247864"/>
          </a:xfrm>
          <a:prstGeom prst="rect">
            <a:avLst/>
          </a:prstGeom>
          <a:noFill/>
        </p:spPr>
        <p:txBody>
          <a:bodyPr wrap="square" rtlCol="0">
            <a:spAutoFit/>
          </a:bodyPr>
          <a:lstStyle/>
          <a:p>
            <a:pPr marL="342900" indent="-342900">
              <a:buAutoNum type="arabicPeriod"/>
            </a:pPr>
            <a:r>
              <a:rPr lang="en-US" sz="2000" dirty="0" smtClean="0"/>
              <a:t>Cool down the coil.</a:t>
            </a:r>
          </a:p>
          <a:p>
            <a:pPr marL="342900" indent="-342900">
              <a:buAutoNum type="arabicPeriod"/>
            </a:pPr>
            <a:r>
              <a:rPr lang="en-US" sz="2000" dirty="0" smtClean="0"/>
              <a:t>Measure the ground insulation resistance.</a:t>
            </a:r>
          </a:p>
          <a:p>
            <a:pPr marL="342900" indent="-342900">
              <a:buAutoNum type="arabicPeriod"/>
            </a:pPr>
            <a:r>
              <a:rPr lang="en-US" sz="2000" dirty="0" smtClean="0"/>
              <a:t>Measure the coil residual resistance including all splices.</a:t>
            </a:r>
          </a:p>
          <a:p>
            <a:pPr marL="342900" indent="-342900">
              <a:buAutoNum type="arabicPeriod"/>
            </a:pPr>
            <a:r>
              <a:rPr lang="en-US" sz="2000" dirty="0" smtClean="0"/>
              <a:t>Check the quench detection and protection systems at low current using heaters.</a:t>
            </a:r>
          </a:p>
          <a:p>
            <a:pPr marL="342900" indent="-342900">
              <a:buAutoNum type="arabicPeriod"/>
            </a:pPr>
            <a:r>
              <a:rPr lang="en-US" sz="2000" dirty="0" smtClean="0"/>
              <a:t>Measure the fringe fields at low current and extrapolate measured values to the peak 240 A current.</a:t>
            </a:r>
          </a:p>
          <a:p>
            <a:pPr marL="342900" indent="-342900">
              <a:buAutoNum type="arabicPeriod"/>
            </a:pPr>
            <a:r>
              <a:rPr lang="en-US" sz="2000" dirty="0" smtClean="0"/>
              <a:t>Increase the current up to 50 A and initiate the quench by heaters. Monitor all signals. Make all signals analysis and compare with the simulation results. Analyze the possible deviations and critical parameters.</a:t>
            </a:r>
          </a:p>
          <a:p>
            <a:pPr marL="342900" indent="-342900">
              <a:buAutoNum type="arabicPeriod"/>
            </a:pPr>
            <a:r>
              <a:rPr lang="en-US" sz="2000" dirty="0" smtClean="0"/>
              <a:t>Increase current to 100 A and repeat as in 3.</a:t>
            </a:r>
          </a:p>
          <a:p>
            <a:pPr marL="342900" indent="-342900">
              <a:buAutoNum type="arabicPeriod"/>
            </a:pPr>
            <a:r>
              <a:rPr lang="en-US" sz="2000" dirty="0" smtClean="0"/>
              <a:t>Continue to increase the current by 50 A steps (up to the real quench) repeating the careful data analysis as in 3.</a:t>
            </a:r>
          </a:p>
          <a:p>
            <a:pPr marL="342900" indent="-342900">
              <a:buAutoNum type="arabicPeriod"/>
            </a:pPr>
            <a:r>
              <a:rPr lang="en-US" sz="2000" dirty="0" smtClean="0"/>
              <a:t> Train the coil until 240 A (210 A nominal+10% margin).</a:t>
            </a:r>
          </a:p>
          <a:p>
            <a:pPr marL="342900" indent="-342900">
              <a:buAutoNum type="arabicPeriod"/>
            </a:pPr>
            <a:r>
              <a:rPr lang="en-US" sz="2000" dirty="0" smtClean="0"/>
              <a:t>Investigate the coil temperature dependence using heaters.</a:t>
            </a:r>
          </a:p>
          <a:p>
            <a:pPr marL="342900" indent="-342900">
              <a:buAutoNum type="arabicPeriod"/>
            </a:pPr>
            <a:r>
              <a:rPr lang="en-US" sz="2000" dirty="0" smtClean="0"/>
              <a:t>Investigate the coil ramp rate dependence.</a:t>
            </a:r>
          </a:p>
          <a:p>
            <a:pPr marL="342900" indent="-342900">
              <a:buAutoNum type="arabicPeriod"/>
            </a:pPr>
            <a:r>
              <a:rPr lang="en-US" sz="2000" dirty="0"/>
              <a:t> </a:t>
            </a:r>
            <a:r>
              <a:rPr lang="en-US" sz="2000" dirty="0" smtClean="0"/>
              <a:t>Warm up the coil to the room temperature and repeat all needed previous steps. </a:t>
            </a:r>
            <a:r>
              <a:rPr lang="en-US" sz="2000" dirty="0" smtClean="0"/>
              <a:t> Analyze </a:t>
            </a:r>
            <a:r>
              <a:rPr lang="en-US" sz="2000" dirty="0" smtClean="0"/>
              <a:t>the possible retraining. Repeat </a:t>
            </a:r>
            <a:r>
              <a:rPr lang="en-US" sz="2000" dirty="0" smtClean="0"/>
              <a:t>several</a:t>
            </a:r>
            <a:r>
              <a:rPr lang="en-US" sz="2000" dirty="0" smtClean="0"/>
              <a:t> </a:t>
            </a:r>
            <a:r>
              <a:rPr lang="en-US" sz="2000" dirty="0" smtClean="0"/>
              <a:t>thermal </a:t>
            </a:r>
            <a:r>
              <a:rPr lang="en-US" sz="2000" dirty="0" smtClean="0"/>
              <a:t>cycles.</a:t>
            </a:r>
            <a:endParaRPr lang="en-US" sz="2000" dirty="0" smtClean="0"/>
          </a:p>
        </p:txBody>
      </p:sp>
      <p:sp>
        <p:nvSpPr>
          <p:cNvPr id="5" name="Slide Number Placeholder 4"/>
          <p:cNvSpPr>
            <a:spLocks noGrp="1"/>
          </p:cNvSpPr>
          <p:nvPr>
            <p:ph type="sldNum" sz="quarter" idx="12"/>
          </p:nvPr>
        </p:nvSpPr>
        <p:spPr/>
        <p:txBody>
          <a:bodyPr/>
          <a:lstStyle/>
          <a:p>
            <a:fld id="{9220D0B7-090D-410F-9211-AD08DA3B9EB2}" type="slidenum">
              <a:rPr lang="en-US" smtClean="0"/>
              <a:pPr/>
              <a:t>8</a:t>
            </a:fld>
            <a:endParaRPr lang="en-US" dirty="0"/>
          </a:p>
        </p:txBody>
      </p:sp>
      <p:sp>
        <p:nvSpPr>
          <p:cNvPr id="7"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0"/>
            <a:ext cx="4800600" cy="762000"/>
          </a:xfrm>
        </p:spPr>
        <p:txBody>
          <a:bodyPr>
            <a:normAutofit/>
          </a:bodyPr>
          <a:lstStyle/>
          <a:p>
            <a:pPr algn="ctr"/>
            <a:r>
              <a:rPr lang="en-US" dirty="0" smtClean="0"/>
              <a:t>CC Final Test</a:t>
            </a:r>
            <a:r>
              <a:rPr lang="en-US" dirty="0" smtClean="0"/>
              <a:t>  </a:t>
            </a:r>
            <a:endParaRPr lang="en-US" dirty="0"/>
          </a:p>
        </p:txBody>
      </p:sp>
      <p:sp>
        <p:nvSpPr>
          <p:cNvPr id="6" name="TextBox 5"/>
          <p:cNvSpPr txBox="1"/>
          <p:nvPr/>
        </p:nvSpPr>
        <p:spPr>
          <a:xfrm>
            <a:off x="1143000" y="914400"/>
            <a:ext cx="8001000" cy="5693866"/>
          </a:xfrm>
          <a:prstGeom prst="rect">
            <a:avLst/>
          </a:prstGeom>
          <a:noFill/>
        </p:spPr>
        <p:txBody>
          <a:bodyPr wrap="square" rtlCol="0">
            <a:spAutoFit/>
          </a:bodyPr>
          <a:lstStyle/>
          <a:p>
            <a:pPr marL="342900" indent="-342900">
              <a:buAutoNum type="arabicPeriod"/>
            </a:pPr>
            <a:r>
              <a:rPr lang="en-US" sz="2000" dirty="0" smtClean="0"/>
              <a:t>Assemble and commission</a:t>
            </a:r>
            <a:r>
              <a:rPr lang="en-US" sz="2000" dirty="0" smtClean="0"/>
              <a:t> </a:t>
            </a:r>
            <a:r>
              <a:rPr lang="en-US" sz="2000" dirty="0" smtClean="0"/>
              <a:t>the CC test stand, including cryogenics, power supply, quench detection, and instrumentation systems.  </a:t>
            </a:r>
          </a:p>
          <a:p>
            <a:pPr marL="342900" indent="-342900">
              <a:buAutoNum type="arabicPeriod"/>
            </a:pPr>
            <a:r>
              <a:rPr lang="en-US" sz="2000" dirty="0" smtClean="0"/>
              <a:t>Cool down the coil from the external </a:t>
            </a:r>
            <a:r>
              <a:rPr lang="en-US" sz="2000" dirty="0" err="1" smtClean="0"/>
              <a:t>cryoplant</a:t>
            </a:r>
            <a:r>
              <a:rPr lang="en-US" sz="2000" dirty="0" smtClean="0"/>
              <a:t> . Monitor all temperature and stress sensors.  Analyze the temperature field distribution and compare with the simulations.  Analyze the coil displacement and adjust the support rods if needed.  </a:t>
            </a:r>
          </a:p>
          <a:p>
            <a:pPr marL="342900" indent="-342900">
              <a:buAutoNum type="arabicPeriod"/>
            </a:pPr>
            <a:r>
              <a:rPr lang="en-US" sz="2000" dirty="0" smtClean="0"/>
              <a:t>Repeat all test steps shown on the Slide 5.  Because of different coil position might be observed some retraining effect. Train the coil to the 240 A peak current.</a:t>
            </a:r>
          </a:p>
          <a:p>
            <a:pPr marL="342900" indent="-342900">
              <a:buAutoNum type="arabicPeriod"/>
            </a:pPr>
            <a:r>
              <a:rPr lang="en-US" sz="2000" dirty="0" smtClean="0"/>
              <a:t>Disconnect the LHe supply line. Continue coil cooling by </a:t>
            </a:r>
            <a:r>
              <a:rPr lang="en-US" sz="2000" dirty="0" err="1" smtClean="0"/>
              <a:t>Cryocoolers</a:t>
            </a:r>
            <a:r>
              <a:rPr lang="en-US" sz="2000" dirty="0" smtClean="0"/>
              <a:t>.</a:t>
            </a:r>
          </a:p>
          <a:p>
            <a:pPr marL="342900" indent="-342900">
              <a:buAutoNum type="arabicPeriod"/>
            </a:pPr>
            <a:r>
              <a:rPr lang="en-US" sz="2000" dirty="0" smtClean="0"/>
              <a:t>Repeat all test steps with </a:t>
            </a:r>
            <a:r>
              <a:rPr lang="en-US" sz="2000" dirty="0" err="1" smtClean="0"/>
              <a:t>Cryocoolers</a:t>
            </a:r>
            <a:r>
              <a:rPr lang="en-US" sz="2000" dirty="0" smtClean="0"/>
              <a:t>.  Measure the magnet temperature margin by varying the coil temperature.  </a:t>
            </a:r>
          </a:p>
          <a:p>
            <a:pPr marL="342900" indent="-342900">
              <a:buAutoNum type="arabicPeriod"/>
            </a:pPr>
            <a:r>
              <a:rPr lang="en-US" sz="2000" dirty="0" smtClean="0"/>
              <a:t>Check the work of quench protection system using heaters.</a:t>
            </a:r>
          </a:p>
          <a:p>
            <a:pPr marL="342900" indent="-342900">
              <a:buAutoNum type="arabicPeriod"/>
            </a:pPr>
            <a:r>
              <a:rPr lang="en-US" sz="2000" dirty="0" smtClean="0"/>
              <a:t>Measure the magnetic field map.</a:t>
            </a:r>
          </a:p>
          <a:p>
            <a:pPr marL="342900" indent="-342900">
              <a:buAutoNum type="arabicPeriod"/>
            </a:pPr>
            <a:r>
              <a:rPr lang="en-US" sz="2000" dirty="0" smtClean="0"/>
              <a:t>Transfer the coil magnetic axis position on the vacuum vessel reference points.</a:t>
            </a:r>
          </a:p>
          <a:p>
            <a:pPr marL="342900" indent="-342900">
              <a:buAutoNum type="arabicPeriod"/>
            </a:pPr>
            <a:r>
              <a:rPr lang="en-US" sz="2000" dirty="0" smtClean="0"/>
              <a:t>Transport the magnet to an experimental site.</a:t>
            </a:r>
            <a:endParaRPr lang="en-US" sz="2000" dirty="0" smtClean="0"/>
          </a:p>
          <a:p>
            <a:pPr marL="342900" indent="-342900"/>
            <a:endParaRPr lang="en-US" sz="2400" dirty="0" smtClean="0"/>
          </a:p>
        </p:txBody>
      </p:sp>
      <p:sp>
        <p:nvSpPr>
          <p:cNvPr id="5" name="Slide Number Placeholder 4"/>
          <p:cNvSpPr>
            <a:spLocks noGrp="1"/>
          </p:cNvSpPr>
          <p:nvPr>
            <p:ph type="sldNum" sz="quarter" idx="12"/>
          </p:nvPr>
        </p:nvSpPr>
        <p:spPr/>
        <p:txBody>
          <a:bodyPr/>
          <a:lstStyle/>
          <a:p>
            <a:fld id="{9220D0B7-090D-410F-9211-AD08DA3B9EB2}" type="slidenum">
              <a:rPr lang="en-US" smtClean="0"/>
              <a:pPr/>
              <a:t>9</a:t>
            </a:fld>
            <a:endParaRPr lang="en-US" dirty="0"/>
          </a:p>
        </p:txBody>
      </p:sp>
      <p:sp>
        <p:nvSpPr>
          <p:cNvPr id="7" name="Date Placeholder 3"/>
          <p:cNvSpPr>
            <a:spLocks noGrp="1"/>
          </p:cNvSpPr>
          <p:nvPr>
            <p:ph type="dt" sz="half" idx="10"/>
          </p:nvPr>
        </p:nvSpPr>
        <p:spPr>
          <a:xfrm>
            <a:off x="3581400" y="6305550"/>
            <a:ext cx="2133600" cy="476250"/>
          </a:xfrm>
        </p:spPr>
        <p:txBody>
          <a:bodyPr/>
          <a:lstStyle/>
          <a:p>
            <a:r>
              <a:rPr lang="en-US" dirty="0" smtClean="0"/>
              <a:t>FNAL Meeting, </a:t>
            </a:r>
            <a:r>
              <a:rPr lang="en-US" dirty="0" smtClean="0"/>
              <a:t>August 24</a:t>
            </a:r>
            <a:r>
              <a:rPr lang="en-US" dirty="0" smtClean="0"/>
              <a:t>, </a:t>
            </a:r>
            <a:r>
              <a:rPr lang="en-US" dirty="0" smtClean="0"/>
              <a:t>2011</a:t>
            </a:r>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2812</TotalTime>
  <Words>1117</Words>
  <Application>Microsoft Office PowerPoint</Application>
  <PresentationFormat>On-screen Show (4:3)</PresentationFormat>
  <Paragraphs>146</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Design</vt:lpstr>
      <vt:lpstr>Solstice</vt:lpstr>
      <vt:lpstr>MICE/MuCool Coupling Coil    Assembly and Test</vt:lpstr>
      <vt:lpstr>Outline</vt:lpstr>
      <vt:lpstr>Superconducting Coupling Coil</vt:lpstr>
      <vt:lpstr>Coupling Coil Parameters</vt:lpstr>
      <vt:lpstr>Coupling Coil Latest Design &amp; Fabrication </vt:lpstr>
      <vt:lpstr>CC Final Assembly  </vt:lpstr>
      <vt:lpstr>Preparation for the Test </vt:lpstr>
      <vt:lpstr>Test in the FSU Cryostat   </vt:lpstr>
      <vt:lpstr>CC Final Test  </vt:lpstr>
      <vt:lpstr>Preliminary Resource Estimation  </vt:lpstr>
      <vt:lpstr>Summary  </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Plan of the MICE/MuCool Cold-Mass</dc:title>
  <dc:creator>kash</dc:creator>
  <cp:lastModifiedBy>kash</cp:lastModifiedBy>
  <cp:revision>60</cp:revision>
  <dcterms:created xsi:type="dcterms:W3CDTF">2011-07-25T15:38:51Z</dcterms:created>
  <dcterms:modified xsi:type="dcterms:W3CDTF">2011-08-24T13:22:29Z</dcterms:modified>
</cp:coreProperties>
</file>