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8"/>
  </p:notesMasterIdLst>
  <p:handoutMasterIdLst>
    <p:handoutMasterId r:id="rId9"/>
  </p:handoutMasterIdLst>
  <p:sldIdLst>
    <p:sldId id="349" r:id="rId2"/>
    <p:sldId id="351" r:id="rId3"/>
    <p:sldId id="353" r:id="rId4"/>
    <p:sldId id="352" r:id="rId5"/>
    <p:sldId id="354" r:id="rId6"/>
    <p:sldId id="298" r:id="rId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ECFF"/>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showGuides="1">
      <p:cViewPr varScale="1">
        <p:scale>
          <a:sx n="98" d="100"/>
          <a:sy n="98" d="100"/>
        </p:scale>
        <p:origin x="1003" y="8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1/27/2021</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1/27/2021</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1/27/2021</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1/27/2021</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1/27/2021</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1/27/2021</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1/27/2021</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fermipoint.fnal.gov/org/wdrs/Policies/Remote%20Work%20Agreement.pdf?csf=1&amp;e=2gtLr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2.illinois.gov/ides/Pages/Report-Identity-Theft.aspx#IDimage" TargetMode="External"/><Relationship Id="rId2" Type="http://schemas.openxmlformats.org/officeDocument/2006/relationships/hyperlink" Target="https://www.identitytheft.gov/"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E6DA9-80ED-4E42-B833-38C7843C7F73}"/>
              </a:ext>
            </a:extLst>
          </p:cNvPr>
          <p:cNvSpPr>
            <a:spLocks noGrp="1"/>
          </p:cNvSpPr>
          <p:nvPr>
            <p:ph type="body" sz="quarter" idx="10"/>
          </p:nvPr>
        </p:nvSpPr>
        <p:spPr/>
        <p:txBody>
          <a:bodyPr/>
          <a:lstStyle/>
          <a:p>
            <a:r>
              <a:rPr lang="en-US" dirty="0"/>
              <a:t>Ilene Winston</a:t>
            </a:r>
          </a:p>
        </p:txBody>
      </p:sp>
      <p:sp>
        <p:nvSpPr>
          <p:cNvPr id="3" name="Text Placeholder 2">
            <a:extLst>
              <a:ext uri="{FF2B5EF4-FFF2-40B4-BE49-F238E27FC236}">
                <a16:creationId xmlns:a16="http://schemas.microsoft.com/office/drawing/2014/main" id="{2DCBFFF9-6F57-4101-B616-4DF3D7A442C7}"/>
              </a:ext>
            </a:extLst>
          </p:cNvPr>
          <p:cNvSpPr>
            <a:spLocks noGrp="1"/>
          </p:cNvSpPr>
          <p:nvPr>
            <p:ph type="body" sz="quarter" idx="11"/>
          </p:nvPr>
        </p:nvSpPr>
        <p:spPr/>
        <p:txBody>
          <a:bodyPr/>
          <a:lstStyle/>
          <a:p>
            <a:r>
              <a:rPr lang="en-US" dirty="0"/>
              <a:t>HR Updates- January 27, 2021</a:t>
            </a:r>
          </a:p>
        </p:txBody>
      </p:sp>
    </p:spTree>
    <p:extLst>
      <p:ext uri="{BB962C8B-B14F-4D97-AF65-F5344CB8AC3E}">
        <p14:creationId xmlns:p14="http://schemas.microsoft.com/office/powerpoint/2010/main" val="61467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2862" y="251752"/>
            <a:ext cx="8782538" cy="427877"/>
          </a:xfrm>
        </p:spPr>
        <p:txBody>
          <a:bodyPr/>
          <a:lstStyle/>
          <a:p>
            <a:r>
              <a:rPr lang="en-US" dirty="0"/>
              <a:t>HR Updates – Remote Work Policy</a:t>
            </a:r>
          </a:p>
        </p:txBody>
      </p:sp>
      <p:sp>
        <p:nvSpPr>
          <p:cNvPr id="3" name="Date Placeholder 2"/>
          <p:cNvSpPr>
            <a:spLocks noGrp="1"/>
          </p:cNvSpPr>
          <p:nvPr>
            <p:ph type="dt" sz="half" idx="2"/>
          </p:nvPr>
        </p:nvSpPr>
        <p:spPr/>
        <p:txBody>
          <a:bodyPr/>
          <a:lstStyle/>
          <a:p>
            <a:pPr>
              <a:defRPr/>
            </a:pPr>
            <a:fld id="{FA96D49F-E75B-CA4C-9755-57CB093C34C1}" type="datetime1">
              <a:rPr lang="en-US" smtClean="0"/>
              <a:t>1/27/2021</a:t>
            </a:fld>
            <a:endParaRPr lang="en-US" dirty="0"/>
          </a:p>
        </p:txBody>
      </p:sp>
      <p:sp>
        <p:nvSpPr>
          <p:cNvPr id="4" name="Footer Placeholder 3"/>
          <p:cNvSpPr>
            <a:spLocks noGrp="1"/>
          </p:cNvSpPr>
          <p:nvPr>
            <p:ph type="ftr" sz="quarter" idx="3"/>
          </p:nvPr>
        </p:nvSpPr>
        <p:spPr/>
        <p:txBody>
          <a:bodyPr/>
          <a:lstStyle/>
          <a:p>
            <a:pPr>
              <a:defRPr/>
            </a:pPr>
            <a:r>
              <a:rPr lang="en-US" dirty="0"/>
              <a:t>Ilene Winston | HR Updates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8" name="Content Placeholder 7">
            <a:extLst>
              <a:ext uri="{FF2B5EF4-FFF2-40B4-BE49-F238E27FC236}">
                <a16:creationId xmlns:a16="http://schemas.microsoft.com/office/drawing/2014/main" id="{23471A80-DA0C-4C9B-A658-27260AB73332}"/>
              </a:ext>
            </a:extLst>
          </p:cNvPr>
          <p:cNvSpPr>
            <a:spLocks noGrp="1"/>
          </p:cNvSpPr>
          <p:nvPr>
            <p:ph idx="1"/>
          </p:nvPr>
        </p:nvSpPr>
        <p:spPr>
          <a:xfrm>
            <a:off x="228600" y="679630"/>
            <a:ext cx="8672513" cy="5439816"/>
          </a:xfrm>
        </p:spPr>
        <p:txBody>
          <a:bodyPr/>
          <a:lstStyle/>
          <a:p>
            <a:pPr marL="0" indent="0">
              <a:buNone/>
            </a:pPr>
            <a:r>
              <a:rPr lang="en-US" sz="2000" dirty="0"/>
              <a:t>The purpose of the Remote Work Policy is to describes the requirements and procedures for FRA employees to conduct work remotely.</a:t>
            </a:r>
          </a:p>
          <a:p>
            <a:pPr marL="0" indent="0">
              <a:buNone/>
            </a:pPr>
            <a:endParaRPr lang="en-US" dirty="0"/>
          </a:p>
          <a:p>
            <a:r>
              <a:rPr lang="en-US" sz="1300" dirty="0"/>
              <a:t>Employees who may wish to have this flexibility under our Remote Work Policy must complete the </a:t>
            </a:r>
            <a:r>
              <a:rPr lang="en-US" sz="1300" u="sng" dirty="0">
                <a:hlinkClick r:id="rId2"/>
              </a:rPr>
              <a:t>Remote Work Agreement</a:t>
            </a:r>
            <a:r>
              <a:rPr lang="en-US" sz="1300" dirty="0">
                <a:hlinkClick r:id="rId2"/>
              </a:rPr>
              <a:t> </a:t>
            </a:r>
            <a:r>
              <a:rPr lang="en-US" sz="1300" dirty="0"/>
              <a:t>in advance.  </a:t>
            </a:r>
          </a:p>
          <a:p>
            <a:pPr marL="0" indent="0">
              <a:buNone/>
            </a:pPr>
            <a:endParaRPr lang="en-US" sz="1300" b="1" dirty="0"/>
          </a:p>
          <a:p>
            <a:r>
              <a:rPr lang="en-US" sz="1300" b="1" dirty="0"/>
              <a:t>Occasional Telecommuting</a:t>
            </a:r>
            <a:r>
              <a:rPr lang="en-US" sz="1300" dirty="0"/>
              <a:t> involves infrequent work by employees at locations away from their primary Fermilab worksite for reasons such as to severe weather or personal and family emergencies</a:t>
            </a:r>
          </a:p>
          <a:p>
            <a:pPr marL="0" indent="0">
              <a:buNone/>
            </a:pPr>
            <a:endParaRPr lang="en-US" sz="1300" b="1" dirty="0"/>
          </a:p>
          <a:p>
            <a:r>
              <a:rPr lang="en-US" sz="1300" b="1" dirty="0"/>
              <a:t>Regular Telecommuting </a:t>
            </a:r>
            <a:r>
              <a:rPr lang="en-US" sz="1300" dirty="0"/>
              <a:t>is an arrangement in which some of an employee’s duties are routinely performed away from his or her primary Fermilab worksite for one or more days a week on a routine basis. Telecommuting applies when the employee is working from a location within 100 miles or less of his or her primary Fermilab worksite. The extended arrangement of employees working away from the Fermilab during the COVID-19 pandemic falls under the Regular Telecommuting category. Although employees may be conducting all work remotely during the COVID-19 period, most employees retain an assigned workspace at their primary worksite and are expected to resume pre-COVID-19 regular or occasional telecommuting or begin telework when the COVID-19 period is over.</a:t>
            </a:r>
          </a:p>
          <a:p>
            <a:endParaRPr lang="en-US" sz="1300" b="1" dirty="0"/>
          </a:p>
          <a:p>
            <a:pPr lvl="0"/>
            <a:r>
              <a:rPr lang="en-US" sz="1300" b="1" dirty="0"/>
              <a:t>Long-Distance Telework (formerly Remote Duty Station) </a:t>
            </a:r>
            <a:r>
              <a:rPr lang="en-US" sz="1300" dirty="0"/>
              <a:t>may be approved when:  1) an employee requests a domestic work location on a regular, long-term basis in another state or at a location more than 100 miles from the </a:t>
            </a:r>
            <a:r>
              <a:rPr lang="en-US" sz="1300" b="1" dirty="0"/>
              <a:t>primary </a:t>
            </a:r>
            <a:r>
              <a:rPr lang="en-US" sz="1300" dirty="0"/>
              <a:t>Fermilab </a:t>
            </a:r>
            <a:r>
              <a:rPr lang="en-US" sz="1300" b="1" dirty="0"/>
              <a:t>worksite;</a:t>
            </a:r>
            <a:r>
              <a:rPr lang="en-US" sz="1300" dirty="0"/>
              <a:t> and 2) the arrangement mutually benefits the employee and the lab.  Employees may request long distance telework based on meeting the additional criteria defined in Section 5.3 of this policy. Approval for long-distance telework assignments must be reviewed and renewed annually. </a:t>
            </a:r>
          </a:p>
          <a:p>
            <a:pPr marL="0" indent="0">
              <a:buNone/>
            </a:pPr>
            <a:r>
              <a:rPr lang="en-US" sz="1300" dirty="0"/>
              <a:t> </a:t>
            </a:r>
          </a:p>
          <a:p>
            <a:endParaRPr lang="en-US" sz="2000" dirty="0"/>
          </a:p>
        </p:txBody>
      </p:sp>
    </p:spTree>
    <p:extLst>
      <p:ext uri="{BB962C8B-B14F-4D97-AF65-F5344CB8AC3E}">
        <p14:creationId xmlns:p14="http://schemas.microsoft.com/office/powerpoint/2010/main" val="247126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BAE9DB-86C3-405A-8E9F-127999F311DD}"/>
              </a:ext>
            </a:extLst>
          </p:cNvPr>
          <p:cNvSpPr>
            <a:spLocks noGrp="1"/>
          </p:cNvSpPr>
          <p:nvPr>
            <p:ph type="title"/>
          </p:nvPr>
        </p:nvSpPr>
        <p:spPr/>
        <p:txBody>
          <a:bodyPr/>
          <a:lstStyle/>
          <a:p>
            <a:r>
              <a:rPr lang="en-US" sz="2400" dirty="0"/>
              <a:t>HR Updates – Remote Work Policy Work Agreement</a:t>
            </a:r>
          </a:p>
        </p:txBody>
      </p:sp>
      <p:sp>
        <p:nvSpPr>
          <p:cNvPr id="4" name="Date Placeholder 3">
            <a:extLst>
              <a:ext uri="{FF2B5EF4-FFF2-40B4-BE49-F238E27FC236}">
                <a16:creationId xmlns:a16="http://schemas.microsoft.com/office/drawing/2014/main" id="{CABB57B5-093A-4790-A11A-02F334B9EA4B}"/>
              </a:ext>
            </a:extLst>
          </p:cNvPr>
          <p:cNvSpPr>
            <a:spLocks noGrp="1"/>
          </p:cNvSpPr>
          <p:nvPr>
            <p:ph type="dt" sz="half" idx="2"/>
          </p:nvPr>
        </p:nvSpPr>
        <p:spPr/>
        <p:txBody>
          <a:bodyPr/>
          <a:lstStyle/>
          <a:p>
            <a:pPr>
              <a:defRPr/>
            </a:pPr>
            <a:fld id="{57ADAB69-348E-2C41-AF41-E98D046040A4}" type="datetime1">
              <a:rPr lang="en-US" smtClean="0"/>
              <a:t>1/27/2021</a:t>
            </a:fld>
            <a:endParaRPr lang="en-US" dirty="0"/>
          </a:p>
        </p:txBody>
      </p:sp>
      <p:sp>
        <p:nvSpPr>
          <p:cNvPr id="5" name="Footer Placeholder 4">
            <a:extLst>
              <a:ext uri="{FF2B5EF4-FFF2-40B4-BE49-F238E27FC236}">
                <a16:creationId xmlns:a16="http://schemas.microsoft.com/office/drawing/2014/main" id="{D8B1F4C2-B97B-4964-85D1-F6256552123D}"/>
              </a:ext>
            </a:extLst>
          </p:cNvPr>
          <p:cNvSpPr>
            <a:spLocks noGrp="1"/>
          </p:cNvSpPr>
          <p:nvPr>
            <p:ph type="ftr" sz="quarter" idx="3"/>
          </p:nvPr>
        </p:nvSpPr>
        <p:spPr/>
        <p:txBody>
          <a:bodyPr/>
          <a:lstStyle/>
          <a:p>
            <a:pPr>
              <a:defRPr/>
            </a:pPr>
            <a:r>
              <a:rPr lang="en-US"/>
              <a:t>Ilene Winston | HR Updates</a:t>
            </a:r>
            <a:endParaRPr lang="en-US" b="1" dirty="0"/>
          </a:p>
        </p:txBody>
      </p:sp>
      <p:sp>
        <p:nvSpPr>
          <p:cNvPr id="6" name="Slide Number Placeholder 5">
            <a:extLst>
              <a:ext uri="{FF2B5EF4-FFF2-40B4-BE49-F238E27FC236}">
                <a16:creationId xmlns:a16="http://schemas.microsoft.com/office/drawing/2014/main" id="{075E4DAC-7D15-489C-8DF0-C11F7B386A65}"/>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10" name="Content Placeholder 9">
            <a:extLst>
              <a:ext uri="{FF2B5EF4-FFF2-40B4-BE49-F238E27FC236}">
                <a16:creationId xmlns:a16="http://schemas.microsoft.com/office/drawing/2014/main" id="{3469E47C-B84F-403E-B666-E1089206500F}"/>
              </a:ext>
            </a:extLst>
          </p:cNvPr>
          <p:cNvPicPr>
            <a:picLocks noGrp="1" noChangeAspect="1"/>
          </p:cNvPicPr>
          <p:nvPr>
            <p:ph idx="1"/>
          </p:nvPr>
        </p:nvPicPr>
        <p:blipFill>
          <a:blip r:embed="rId2"/>
          <a:stretch>
            <a:fillRect/>
          </a:stretch>
        </p:blipFill>
        <p:spPr>
          <a:xfrm>
            <a:off x="2570173" y="971550"/>
            <a:ext cx="3989367" cy="5059363"/>
          </a:xfrm>
          <a:prstGeom prst="rect">
            <a:avLst/>
          </a:prstGeom>
        </p:spPr>
      </p:pic>
    </p:spTree>
    <p:extLst>
      <p:ext uri="{BB962C8B-B14F-4D97-AF65-F5344CB8AC3E}">
        <p14:creationId xmlns:p14="http://schemas.microsoft.com/office/powerpoint/2010/main" val="354115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BAE9DB-86C3-405A-8E9F-127999F311DD}"/>
              </a:ext>
            </a:extLst>
          </p:cNvPr>
          <p:cNvSpPr>
            <a:spLocks noGrp="1"/>
          </p:cNvSpPr>
          <p:nvPr>
            <p:ph type="title"/>
          </p:nvPr>
        </p:nvSpPr>
        <p:spPr>
          <a:xfrm>
            <a:off x="328246" y="251752"/>
            <a:ext cx="8587154" cy="427877"/>
          </a:xfrm>
        </p:spPr>
        <p:txBody>
          <a:bodyPr/>
          <a:lstStyle/>
          <a:p>
            <a:r>
              <a:rPr lang="en-US" sz="2400" dirty="0"/>
              <a:t>HR Updates – Remote Work Policy Work Agreement</a:t>
            </a:r>
          </a:p>
        </p:txBody>
      </p:sp>
      <p:sp>
        <p:nvSpPr>
          <p:cNvPr id="4" name="Date Placeholder 3">
            <a:extLst>
              <a:ext uri="{FF2B5EF4-FFF2-40B4-BE49-F238E27FC236}">
                <a16:creationId xmlns:a16="http://schemas.microsoft.com/office/drawing/2014/main" id="{CABB57B5-093A-4790-A11A-02F334B9EA4B}"/>
              </a:ext>
            </a:extLst>
          </p:cNvPr>
          <p:cNvSpPr>
            <a:spLocks noGrp="1"/>
          </p:cNvSpPr>
          <p:nvPr>
            <p:ph type="dt" sz="half" idx="2"/>
          </p:nvPr>
        </p:nvSpPr>
        <p:spPr/>
        <p:txBody>
          <a:bodyPr/>
          <a:lstStyle/>
          <a:p>
            <a:pPr>
              <a:defRPr/>
            </a:pPr>
            <a:fld id="{57ADAB69-348E-2C41-AF41-E98D046040A4}" type="datetime1">
              <a:rPr lang="en-US" smtClean="0"/>
              <a:t>1/27/2021</a:t>
            </a:fld>
            <a:endParaRPr lang="en-US" dirty="0"/>
          </a:p>
        </p:txBody>
      </p:sp>
      <p:sp>
        <p:nvSpPr>
          <p:cNvPr id="5" name="Footer Placeholder 4">
            <a:extLst>
              <a:ext uri="{FF2B5EF4-FFF2-40B4-BE49-F238E27FC236}">
                <a16:creationId xmlns:a16="http://schemas.microsoft.com/office/drawing/2014/main" id="{D8B1F4C2-B97B-4964-85D1-F6256552123D}"/>
              </a:ext>
            </a:extLst>
          </p:cNvPr>
          <p:cNvSpPr>
            <a:spLocks noGrp="1"/>
          </p:cNvSpPr>
          <p:nvPr>
            <p:ph type="ftr" sz="quarter" idx="3"/>
          </p:nvPr>
        </p:nvSpPr>
        <p:spPr/>
        <p:txBody>
          <a:bodyPr/>
          <a:lstStyle/>
          <a:p>
            <a:pPr>
              <a:defRPr/>
            </a:pPr>
            <a:r>
              <a:rPr lang="en-US"/>
              <a:t>Ilene Winston | HR Updates</a:t>
            </a:r>
            <a:endParaRPr lang="en-US" b="1" dirty="0"/>
          </a:p>
        </p:txBody>
      </p:sp>
      <p:sp>
        <p:nvSpPr>
          <p:cNvPr id="6" name="Slide Number Placeholder 5">
            <a:extLst>
              <a:ext uri="{FF2B5EF4-FFF2-40B4-BE49-F238E27FC236}">
                <a16:creationId xmlns:a16="http://schemas.microsoft.com/office/drawing/2014/main" id="{075E4DAC-7D15-489C-8DF0-C11F7B386A6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10" name="Content Placeholder 9">
            <a:extLst>
              <a:ext uri="{FF2B5EF4-FFF2-40B4-BE49-F238E27FC236}">
                <a16:creationId xmlns:a16="http://schemas.microsoft.com/office/drawing/2014/main" id="{59D8B627-3E57-48BB-AED8-5FE81E231F29}"/>
              </a:ext>
            </a:extLst>
          </p:cNvPr>
          <p:cNvPicPr>
            <a:picLocks noGrp="1" noChangeAspect="1"/>
          </p:cNvPicPr>
          <p:nvPr>
            <p:ph idx="1"/>
          </p:nvPr>
        </p:nvPicPr>
        <p:blipFill>
          <a:blip r:embed="rId2"/>
          <a:stretch>
            <a:fillRect/>
          </a:stretch>
        </p:blipFill>
        <p:spPr>
          <a:xfrm>
            <a:off x="2574885" y="971550"/>
            <a:ext cx="3979943" cy="5059363"/>
          </a:xfrm>
          <a:prstGeom prst="rect">
            <a:avLst/>
          </a:prstGeom>
        </p:spPr>
      </p:pic>
    </p:spTree>
    <p:extLst>
      <p:ext uri="{BB962C8B-B14F-4D97-AF65-F5344CB8AC3E}">
        <p14:creationId xmlns:p14="http://schemas.microsoft.com/office/powerpoint/2010/main" val="284224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939529D-4611-4031-A349-E3D1211BE4D9}"/>
              </a:ext>
            </a:extLst>
          </p:cNvPr>
          <p:cNvPicPr>
            <a:picLocks noGrp="1" noChangeAspect="1"/>
          </p:cNvPicPr>
          <p:nvPr>
            <p:ph idx="1"/>
          </p:nvPr>
        </p:nvPicPr>
        <p:blipFill>
          <a:blip r:embed="rId2"/>
          <a:stretch>
            <a:fillRect/>
          </a:stretch>
        </p:blipFill>
        <p:spPr>
          <a:xfrm>
            <a:off x="2480425" y="971550"/>
            <a:ext cx="4168862" cy="5059363"/>
          </a:xfrm>
          <a:prstGeom prst="rect">
            <a:avLst/>
          </a:prstGeom>
        </p:spPr>
      </p:pic>
      <p:sp>
        <p:nvSpPr>
          <p:cNvPr id="3" name="Title 2">
            <a:extLst>
              <a:ext uri="{FF2B5EF4-FFF2-40B4-BE49-F238E27FC236}">
                <a16:creationId xmlns:a16="http://schemas.microsoft.com/office/drawing/2014/main" id="{2A62716C-DFB8-49FA-A2D2-4A3A3139BA46}"/>
              </a:ext>
            </a:extLst>
          </p:cNvPr>
          <p:cNvSpPr>
            <a:spLocks noGrp="1"/>
          </p:cNvSpPr>
          <p:nvPr>
            <p:ph type="title"/>
          </p:nvPr>
        </p:nvSpPr>
        <p:spPr/>
        <p:txBody>
          <a:bodyPr/>
          <a:lstStyle/>
          <a:p>
            <a:r>
              <a:rPr lang="en-US" sz="2400" dirty="0"/>
              <a:t>HR Updates – Remote Work Policy Work Agreement</a:t>
            </a:r>
          </a:p>
        </p:txBody>
      </p:sp>
      <p:sp>
        <p:nvSpPr>
          <p:cNvPr id="4" name="Date Placeholder 3">
            <a:extLst>
              <a:ext uri="{FF2B5EF4-FFF2-40B4-BE49-F238E27FC236}">
                <a16:creationId xmlns:a16="http://schemas.microsoft.com/office/drawing/2014/main" id="{8DF53A20-D12D-492D-9800-BAC61BCDE823}"/>
              </a:ext>
            </a:extLst>
          </p:cNvPr>
          <p:cNvSpPr>
            <a:spLocks noGrp="1"/>
          </p:cNvSpPr>
          <p:nvPr>
            <p:ph type="dt" sz="half" idx="2"/>
          </p:nvPr>
        </p:nvSpPr>
        <p:spPr/>
        <p:txBody>
          <a:bodyPr/>
          <a:lstStyle/>
          <a:p>
            <a:pPr>
              <a:defRPr/>
            </a:pPr>
            <a:fld id="{57ADAB69-348E-2C41-AF41-E98D046040A4}" type="datetime1">
              <a:rPr lang="en-US" smtClean="0"/>
              <a:t>1/27/2021</a:t>
            </a:fld>
            <a:endParaRPr lang="en-US" dirty="0"/>
          </a:p>
        </p:txBody>
      </p:sp>
      <p:sp>
        <p:nvSpPr>
          <p:cNvPr id="5" name="Footer Placeholder 4">
            <a:extLst>
              <a:ext uri="{FF2B5EF4-FFF2-40B4-BE49-F238E27FC236}">
                <a16:creationId xmlns:a16="http://schemas.microsoft.com/office/drawing/2014/main" id="{74C9BAFD-F247-439F-9811-8D8FE43085B2}"/>
              </a:ext>
            </a:extLst>
          </p:cNvPr>
          <p:cNvSpPr>
            <a:spLocks noGrp="1"/>
          </p:cNvSpPr>
          <p:nvPr>
            <p:ph type="ftr" sz="quarter" idx="3"/>
          </p:nvPr>
        </p:nvSpPr>
        <p:spPr/>
        <p:txBody>
          <a:bodyPr/>
          <a:lstStyle/>
          <a:p>
            <a:pPr>
              <a:defRPr/>
            </a:pPr>
            <a:r>
              <a:rPr lang="en-US" dirty="0"/>
              <a:t>Ilene Winston | HR Updates</a:t>
            </a:r>
            <a:endParaRPr lang="en-US" b="1" dirty="0"/>
          </a:p>
          <a:p>
            <a:pPr>
              <a:defRPr/>
            </a:pPr>
            <a:endParaRPr lang="en-US" b="1" dirty="0"/>
          </a:p>
        </p:txBody>
      </p:sp>
      <p:sp>
        <p:nvSpPr>
          <p:cNvPr id="6" name="Slide Number Placeholder 5">
            <a:extLst>
              <a:ext uri="{FF2B5EF4-FFF2-40B4-BE49-F238E27FC236}">
                <a16:creationId xmlns:a16="http://schemas.microsoft.com/office/drawing/2014/main" id="{C39F6B95-27B0-44EA-A144-DA1EAF49347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416053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228601" y="971550"/>
            <a:ext cx="8290248" cy="5382358"/>
          </a:xfrm>
        </p:spPr>
        <p:txBody>
          <a:bodyPr/>
          <a:lstStyle/>
          <a:p>
            <a:pPr marL="0" indent="0">
              <a:buNone/>
            </a:pPr>
            <a:r>
              <a:rPr lang="en-US" sz="2000" dirty="0"/>
              <a:t>Fraudulent unemployment claims have been rampant in Illinois since the onset of COVID-19 and this has been impacting Fermilab employees.</a:t>
            </a:r>
          </a:p>
          <a:p>
            <a:pPr marL="0" indent="0">
              <a:buNone/>
            </a:pPr>
            <a:endParaRPr lang="en-US" sz="2000" dirty="0"/>
          </a:p>
          <a:p>
            <a:r>
              <a:rPr lang="en-US" sz="1300" dirty="0"/>
              <a:t>Fermilab is closely monitoring these claims and directly notifying employees of any suspicious claims from IDES (Illinois Department of Employment Security).</a:t>
            </a:r>
          </a:p>
          <a:p>
            <a:endParaRPr lang="en-US" sz="1300" dirty="0"/>
          </a:p>
          <a:p>
            <a:r>
              <a:rPr lang="en-US" sz="1300" dirty="0"/>
              <a:t>If you or one of your employees receive any notifications from IDES through the mail or suspect fraud, please reach out to me for information on how to address the claim. </a:t>
            </a:r>
          </a:p>
          <a:p>
            <a:endParaRPr lang="en-US" sz="1300" dirty="0"/>
          </a:p>
          <a:p>
            <a:r>
              <a:rPr lang="en-US" sz="1300" dirty="0"/>
              <a:t>We can provide specific guidance and additional resources to assist in resolving the claim. Please note that victims of fraudulent claims will never be responsible for paying any funds to IDES and any communication that requests payment should be disregarded. </a:t>
            </a:r>
          </a:p>
          <a:p>
            <a:endParaRPr lang="en-US" sz="1300" dirty="0"/>
          </a:p>
          <a:p>
            <a:r>
              <a:rPr lang="en-US" sz="1300" dirty="0"/>
              <a:t>Fraudsters often obtain a victim’s identity through data breaches and it is recommended that you monitor your credit and update your passwords at least annually to mitigate your risk. The Federal Trade Commission’s website, </a:t>
            </a:r>
            <a:r>
              <a:rPr lang="en-US" sz="1300" u="sng" dirty="0">
                <a:hlinkClick r:id="rId2"/>
              </a:rPr>
              <a:t>Identitytheft.gov</a:t>
            </a:r>
            <a:r>
              <a:rPr lang="en-US" sz="1300" dirty="0"/>
              <a:t>, is a great starting point to report and recover from identity theft if you should any fraudulent activity.  </a:t>
            </a:r>
          </a:p>
          <a:p>
            <a:endParaRPr lang="en-US" sz="1300" dirty="0"/>
          </a:p>
          <a:p>
            <a:r>
              <a:rPr lang="en-US" sz="1300" dirty="0"/>
              <a:t>IDES also has a website dedicated to unemployment-specific fraud. IDES’ online fraud contact form  here: </a:t>
            </a:r>
            <a:r>
              <a:rPr lang="en-US" sz="1300" u="sng" dirty="0">
                <a:hlinkClick r:id="rId3"/>
              </a:rPr>
              <a:t>https://www2.illinois.gov/ides/Pages/Report-Identity-Theft.aspx#IDimage</a:t>
            </a:r>
            <a:r>
              <a:rPr lang="en-US" sz="1300" dirty="0"/>
              <a:t>. </a:t>
            </a:r>
          </a:p>
          <a:p>
            <a:endParaRPr lang="en-US" sz="1300" dirty="0"/>
          </a:p>
          <a:p>
            <a:r>
              <a:rPr lang="en-US" sz="1300" dirty="0"/>
              <a:t>Or call IDES to report the fraud at 800-814-0513. </a:t>
            </a:r>
          </a:p>
        </p:txBody>
      </p:sp>
      <p:sp>
        <p:nvSpPr>
          <p:cNvPr id="6" name="Date Placeholder 5"/>
          <p:cNvSpPr>
            <a:spLocks noGrp="1"/>
          </p:cNvSpPr>
          <p:nvPr>
            <p:ph type="dt" sz="half" idx="2"/>
          </p:nvPr>
        </p:nvSpPr>
        <p:spPr>
          <a:xfrm>
            <a:off x="736826" y="6504213"/>
            <a:ext cx="793775" cy="237285"/>
          </a:xfrm>
        </p:spPr>
        <p:txBody>
          <a:bodyPr/>
          <a:lstStyle/>
          <a:p>
            <a:pPr>
              <a:defRPr/>
            </a:pPr>
            <a:fld id="{48DA7FA5-8EFC-1446-AFE1-777E21C38831}" type="datetime1">
              <a:rPr lang="en-US" smtClean="0"/>
              <a:t>1/27/2021</a:t>
            </a:fld>
            <a:endParaRPr lang="en-US" dirty="0"/>
          </a:p>
        </p:txBody>
      </p:sp>
      <p:sp>
        <p:nvSpPr>
          <p:cNvPr id="7" name="Footer Placeholder 6"/>
          <p:cNvSpPr>
            <a:spLocks noGrp="1"/>
          </p:cNvSpPr>
          <p:nvPr>
            <p:ph type="ftr" sz="quarter" idx="3"/>
          </p:nvPr>
        </p:nvSpPr>
        <p:spPr/>
        <p:txBody>
          <a:bodyPr/>
          <a:lstStyle/>
          <a:p>
            <a:pPr>
              <a:defRPr/>
            </a:pPr>
            <a:r>
              <a:rPr lang="en-US" dirty="0"/>
              <a:t>Ilene Winston | HR Updates</a:t>
            </a:r>
            <a:endParaRPr lang="en-US" b="1" dirty="0"/>
          </a:p>
          <a:p>
            <a:pPr>
              <a:defRPr/>
            </a:pP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0" name="Title 9"/>
          <p:cNvSpPr>
            <a:spLocks noGrp="1"/>
          </p:cNvSpPr>
          <p:nvPr>
            <p:ph type="title"/>
          </p:nvPr>
        </p:nvSpPr>
        <p:spPr/>
        <p:txBody>
          <a:bodyPr/>
          <a:lstStyle/>
          <a:p>
            <a:r>
              <a:rPr lang="en-US" dirty="0"/>
              <a:t>WDRS Updates</a:t>
            </a:r>
          </a:p>
        </p:txBody>
      </p:sp>
    </p:spTree>
    <p:extLst>
      <p:ext uri="{BB962C8B-B14F-4D97-AF65-F5344CB8AC3E}">
        <p14:creationId xmlns:p14="http://schemas.microsoft.com/office/powerpoint/2010/main" val="40552475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(1)</Template>
  <TotalTime>1500</TotalTime>
  <Words>583</Words>
  <Application>Microsoft Office PowerPoint</Application>
  <PresentationFormat>On-screen Show (4:3)</PresentationFormat>
  <Paragraphs>45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Helvetica</vt:lpstr>
      <vt:lpstr>Fermilab_PPT_090815</vt:lpstr>
      <vt:lpstr>PowerPoint Presentation</vt:lpstr>
      <vt:lpstr>HR Updates – Remote Work Policy</vt:lpstr>
      <vt:lpstr>HR Updates – Remote Work Policy Work Agreement</vt:lpstr>
      <vt:lpstr>HR Updates – Remote Work Policy Work Agreement</vt:lpstr>
      <vt:lpstr>HR Updates – Remote Work Policy Work Agreement</vt:lpstr>
      <vt:lpstr>WDRS Updates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Wiedman</dc:creator>
  <cp:lastModifiedBy>Ilene B. Winston</cp:lastModifiedBy>
  <cp:revision>27</cp:revision>
  <cp:lastPrinted>2014-01-20T19:40:21Z</cp:lastPrinted>
  <dcterms:created xsi:type="dcterms:W3CDTF">2019-07-10T19:53:36Z</dcterms:created>
  <dcterms:modified xsi:type="dcterms:W3CDTF">2021-01-27T16:43:21Z</dcterms:modified>
</cp:coreProperties>
</file>