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7"/>
  </p:notesMasterIdLst>
  <p:sldIdLst>
    <p:sldId id="1132" r:id="rId3"/>
    <p:sldId id="1139" r:id="rId4"/>
    <p:sldId id="1138" r:id="rId5"/>
    <p:sldId id="11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86" d="100"/>
          <a:sy n="86" d="100"/>
        </p:scale>
        <p:origin x="33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B7161-107A-40F4-AC22-DF4054CD685F}"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0EFC5D-0763-41F7-8DE5-3F2C45CEEC97}" type="slidenum">
              <a:rPr lang="en-US" smtClean="0"/>
              <a:t>‹#›</a:t>
            </a:fld>
            <a:endParaRPr lang="en-US"/>
          </a:p>
        </p:txBody>
      </p:sp>
    </p:spTree>
    <p:extLst>
      <p:ext uri="{BB962C8B-B14F-4D97-AF65-F5344CB8AC3E}">
        <p14:creationId xmlns:p14="http://schemas.microsoft.com/office/powerpoint/2010/main" val="90429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E3BD72-1F9D-404A-A6D7-BFB817DCB24B}" type="slidenum">
              <a:rPr lang="en-US" altLang="en-US" smtClean="0"/>
              <a:pPr>
                <a:defRPr/>
              </a:pPr>
              <a:t>1</a:t>
            </a:fld>
            <a:endParaRPr lang="en-US" altLang="en-US"/>
          </a:p>
        </p:txBody>
      </p:sp>
    </p:spTree>
    <p:extLst>
      <p:ext uri="{BB962C8B-B14F-4D97-AF65-F5344CB8AC3E}">
        <p14:creationId xmlns:p14="http://schemas.microsoft.com/office/powerpoint/2010/main" val="57308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1AD6E-E10F-42AD-A9EB-FDA760D59D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1556B6-4512-40BE-94D2-33A326E9B6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C1F1EC-A5DA-4541-B923-AF5572BAEFA4}"/>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5" name="Footer Placeholder 4">
            <a:extLst>
              <a:ext uri="{FF2B5EF4-FFF2-40B4-BE49-F238E27FC236}">
                <a16:creationId xmlns:a16="http://schemas.microsoft.com/office/drawing/2014/main" id="{B641EF8F-86AB-47CD-BB54-60BE007BAD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8ABAD-0863-4E6A-98FB-8E9F050859A9}"/>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247582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10AB-4AC3-4CE7-9BA9-D54F2EAF40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ECB403-2B29-4A45-80E2-023384B73A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4B8A-DD06-41E1-8E44-CCFE6A3E4423}"/>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5" name="Footer Placeholder 4">
            <a:extLst>
              <a:ext uri="{FF2B5EF4-FFF2-40B4-BE49-F238E27FC236}">
                <a16:creationId xmlns:a16="http://schemas.microsoft.com/office/drawing/2014/main" id="{22DF2D94-DE16-4901-B8FA-E37136869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2043D-2162-492E-97A0-5B31A92E66F3}"/>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237406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C6296B-09D7-4CE2-B468-FF8CEB6390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FBFC8D-5117-4925-A67E-5668FBA0AA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83A64-49C3-4C72-8639-4DF98303B988}"/>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5" name="Footer Placeholder 4">
            <a:extLst>
              <a:ext uri="{FF2B5EF4-FFF2-40B4-BE49-F238E27FC236}">
                <a16:creationId xmlns:a16="http://schemas.microsoft.com/office/drawing/2014/main" id="{E2E9920F-2C46-4700-AD37-CBA7FCF62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6BE10-38BC-4C70-B8BF-3ECB701106AD}"/>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3316576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04801" y="971551"/>
            <a:ext cx="11563351"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251753"/>
            <a:ext cx="115824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982436" y="6504213"/>
            <a:ext cx="900491"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45B32D13-9B97-4C91-9DAE-EB8F39DA2B72}" type="datetime1">
              <a:rPr lang="en-US" smtClean="0"/>
              <a:t>1/27/2021</a:t>
            </a:fld>
            <a:endParaRPr lang="en-US" dirty="0"/>
          </a:p>
        </p:txBody>
      </p:sp>
      <p:sp>
        <p:nvSpPr>
          <p:cNvPr id="9" name="Footer Placeholder 4"/>
          <p:cNvSpPr>
            <a:spLocks noGrp="1"/>
          </p:cNvSpPr>
          <p:nvPr>
            <p:ph type="ftr" sz="quarter" idx="3"/>
          </p:nvPr>
        </p:nvSpPr>
        <p:spPr>
          <a:xfrm>
            <a:off x="2040804" y="6504214"/>
            <a:ext cx="8349491"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Raymond Lewis &amp; Katie Swanson | Department Heads Meeting</a:t>
            </a:r>
            <a:endParaRPr lang="en-US" b="1" dirty="0"/>
          </a:p>
        </p:txBody>
      </p:sp>
      <p:sp>
        <p:nvSpPr>
          <p:cNvPr id="10" name="Slide Number Placeholder 5"/>
          <p:cNvSpPr>
            <a:spLocks noGrp="1"/>
          </p:cNvSpPr>
          <p:nvPr>
            <p:ph type="sldNum" sz="quarter" idx="4"/>
          </p:nvPr>
        </p:nvSpPr>
        <p:spPr>
          <a:xfrm>
            <a:off x="296333" y="6504214"/>
            <a:ext cx="552451"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1614397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58334" y="1149350"/>
            <a:ext cx="4356100" cy="590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1075267" y="3559284"/>
            <a:ext cx="10035117"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1075267" y="4841093"/>
            <a:ext cx="10035117"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115208522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334" y="1149350"/>
            <a:ext cx="43561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1075267" y="3559284"/>
            <a:ext cx="10035117"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p>
        </p:txBody>
      </p:sp>
      <p:sp>
        <p:nvSpPr>
          <p:cNvPr id="24" name="Text Placeholder 23"/>
          <p:cNvSpPr>
            <a:spLocks noGrp="1"/>
          </p:cNvSpPr>
          <p:nvPr>
            <p:ph type="body" sz="quarter" idx="10"/>
          </p:nvPr>
        </p:nvSpPr>
        <p:spPr>
          <a:xfrm>
            <a:off x="1075267" y="4841093"/>
            <a:ext cx="10035117"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08854272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p>
        </p:txBody>
      </p:sp>
      <p:sp>
        <p:nvSpPr>
          <p:cNvPr id="3"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600018" y="6515100"/>
            <a:ext cx="1435100" cy="241300"/>
          </a:xfrm>
        </p:spPr>
        <p:txBody>
          <a:bodyPr/>
          <a:lstStyle>
            <a:lvl1pPr>
              <a:defRPr sz="1200"/>
            </a:lvl1pPr>
          </a:lstStyle>
          <a:p>
            <a:r>
              <a:rPr lang="en-US" altLang="en-US"/>
              <a:t>DATE</a:t>
            </a:r>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b="1"/>
              <a:t>MEETING TITLE</a:t>
            </a:r>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537635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305820" y="4765101"/>
            <a:ext cx="566928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6206067" y="4765101"/>
            <a:ext cx="5681133"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304801" y="1043695"/>
            <a:ext cx="5668432"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p:cNvSpPr>
            <a:spLocks noGrp="1"/>
          </p:cNvSpPr>
          <p:nvPr>
            <p:ph sz="half" idx="18"/>
          </p:nvPr>
        </p:nvSpPr>
        <p:spPr>
          <a:xfrm>
            <a:off x="6206067" y="1043695"/>
            <a:ext cx="5681135"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p>
        </p:txBody>
      </p:sp>
      <p:sp>
        <p:nvSpPr>
          <p:cNvPr id="7" name="Date Placeholder 3"/>
          <p:cNvSpPr>
            <a:spLocks noGrp="1"/>
          </p:cNvSpPr>
          <p:nvPr>
            <p:ph type="dt" sz="half" idx="19"/>
          </p:nvPr>
        </p:nvSpPr>
        <p:spPr/>
        <p:txBody>
          <a:bodyPr/>
          <a:lstStyle>
            <a:lvl1pPr>
              <a:defRPr sz="1200"/>
            </a:lvl1pPr>
          </a:lstStyle>
          <a:p>
            <a:r>
              <a:rPr lang="en-US" altLang="en-US"/>
              <a:t>DATE</a:t>
            </a:r>
          </a:p>
        </p:txBody>
      </p:sp>
      <p:sp>
        <p:nvSpPr>
          <p:cNvPr id="8" name="Footer Placeholder 4"/>
          <p:cNvSpPr>
            <a:spLocks noGrp="1"/>
          </p:cNvSpPr>
          <p:nvPr>
            <p:ph type="ftr" sz="quarter" idx="20"/>
          </p:nvPr>
        </p:nvSpPr>
        <p:spPr/>
        <p:txBody>
          <a:bodyPr/>
          <a:lstStyle>
            <a:lvl1pPr>
              <a:defRPr sz="1200" dirty="0" smtClean="0"/>
            </a:lvl1pPr>
          </a:lstStyle>
          <a:p>
            <a:pPr>
              <a:defRPr/>
            </a:pPr>
            <a:r>
              <a:rPr lang="en-US" b="1"/>
              <a:t>MEETING TITLE</a:t>
            </a:r>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3231984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1043693"/>
            <a:ext cx="4037192"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4626611" y="1043695"/>
            <a:ext cx="7227147"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p>
        </p:txBody>
      </p:sp>
      <p:sp>
        <p:nvSpPr>
          <p:cNvPr id="5" name="Date Placeholder 3"/>
          <p:cNvSpPr>
            <a:spLocks noGrp="1"/>
          </p:cNvSpPr>
          <p:nvPr>
            <p:ph type="dt" sz="half" idx="16"/>
          </p:nvPr>
        </p:nvSpPr>
        <p:spPr/>
        <p:txBody>
          <a:bodyPr/>
          <a:lstStyle>
            <a:lvl1pPr>
              <a:defRPr sz="1200"/>
            </a:lvl1pPr>
          </a:lstStyle>
          <a:p>
            <a:r>
              <a:rPr lang="en-US" altLang="en-US"/>
              <a:t>DATE</a:t>
            </a:r>
          </a:p>
        </p:txBody>
      </p:sp>
      <p:sp>
        <p:nvSpPr>
          <p:cNvPr id="6" name="Footer Placeholder 4"/>
          <p:cNvSpPr>
            <a:spLocks noGrp="1"/>
          </p:cNvSpPr>
          <p:nvPr>
            <p:ph type="ftr" sz="quarter" idx="17"/>
          </p:nvPr>
        </p:nvSpPr>
        <p:spPr/>
        <p:txBody>
          <a:bodyPr/>
          <a:lstStyle>
            <a:lvl1pPr>
              <a:defRPr sz="1200" dirty="0" smtClean="0"/>
            </a:lvl1pPr>
          </a:lstStyle>
          <a:p>
            <a:pPr>
              <a:defRPr/>
            </a:pPr>
            <a:r>
              <a:rPr lang="en-US" b="1"/>
              <a:t>MEETING TITLE</a:t>
            </a:r>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005618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98765" y="1043694"/>
            <a:ext cx="11601135"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p>
        </p:txBody>
      </p:sp>
      <p:sp>
        <p:nvSpPr>
          <p:cNvPr id="5" name="Date Placeholder 3"/>
          <p:cNvSpPr>
            <a:spLocks noGrp="1"/>
          </p:cNvSpPr>
          <p:nvPr>
            <p:ph type="dt" sz="half" idx="10"/>
          </p:nvPr>
        </p:nvSpPr>
        <p:spPr/>
        <p:txBody>
          <a:bodyPr/>
          <a:lstStyle>
            <a:lvl1pPr>
              <a:defRPr sz="1200"/>
            </a:lvl1pPr>
          </a:lstStyle>
          <a:p>
            <a:r>
              <a:rPr lang="en-US" altLang="en-US"/>
              <a:t>DATE</a:t>
            </a:r>
          </a:p>
        </p:txBody>
      </p:sp>
      <p:sp>
        <p:nvSpPr>
          <p:cNvPr id="6" name="Footer Placeholder 4"/>
          <p:cNvSpPr>
            <a:spLocks noGrp="1"/>
          </p:cNvSpPr>
          <p:nvPr>
            <p:ph type="ftr" sz="quarter" idx="11"/>
          </p:nvPr>
        </p:nvSpPr>
        <p:spPr/>
        <p:txBody>
          <a:bodyPr/>
          <a:lstStyle>
            <a:lvl1pPr>
              <a:defRPr sz="1200" dirty="0" smtClean="0"/>
            </a:lvl1pPr>
          </a:lstStyle>
          <a:p>
            <a:pPr>
              <a:defRPr/>
            </a:pPr>
            <a:r>
              <a:rPr lang="en-US" b="1"/>
              <a:t>MEETING TITLE</a:t>
            </a:r>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361256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B537D-F505-4BF7-8137-6B4BF9210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A0D61-B32A-436A-B1A5-21B841F142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FEEF8C-5FBD-480E-ABB0-469F06BF47B8}"/>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5" name="Footer Placeholder 4">
            <a:extLst>
              <a:ext uri="{FF2B5EF4-FFF2-40B4-BE49-F238E27FC236}">
                <a16:creationId xmlns:a16="http://schemas.microsoft.com/office/drawing/2014/main" id="{4DC013FF-A59D-4291-8163-1388D6149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1475B-9927-4AE3-9305-4F1E84DF8201}"/>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144190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6A54-7EB8-442C-97C9-A1B8326819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B3E8CC-7AB0-47F3-BA5B-9429E95CA8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6561A3-7DDB-435F-8997-940706D7474E}"/>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5" name="Footer Placeholder 4">
            <a:extLst>
              <a:ext uri="{FF2B5EF4-FFF2-40B4-BE49-F238E27FC236}">
                <a16:creationId xmlns:a16="http://schemas.microsoft.com/office/drawing/2014/main" id="{A507FAD2-4BB4-4FFA-B7FA-9D60C69C7F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4CDA8-99A1-4023-AFE4-13F0A6575D66}"/>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399231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8BEF5-EE14-4D43-B158-624594AFB3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20D59-B07D-46D7-AC8B-5D09FE1B91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7AD23F-5870-4B67-8416-7E9858FD8B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BF1A01-C376-4A6D-BE3E-14DD341CC863}"/>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6" name="Footer Placeholder 5">
            <a:extLst>
              <a:ext uri="{FF2B5EF4-FFF2-40B4-BE49-F238E27FC236}">
                <a16:creationId xmlns:a16="http://schemas.microsoft.com/office/drawing/2014/main" id="{2AAC2CBD-A4BB-4A8C-8630-CCD696AF2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46294B-91C4-49AB-8946-16BF3D677B42}"/>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293237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70D5-FB39-4F50-AC91-64FA3F9150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EC51A4-A0B0-4593-AD91-E9AEEB5AF8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75946F-7FC9-4F1D-91D1-9ED725FFFE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9E8826-99E8-48EC-92CB-5C0A64719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99D884-D571-4A0A-BA43-14FC341409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1F475D-8EA7-4667-9FF9-AD556346918C}"/>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8" name="Footer Placeholder 7">
            <a:extLst>
              <a:ext uri="{FF2B5EF4-FFF2-40B4-BE49-F238E27FC236}">
                <a16:creationId xmlns:a16="http://schemas.microsoft.com/office/drawing/2014/main" id="{B690551C-D100-4E9E-961E-F8B1CDD871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B3E2D5-AAE1-430A-AB69-C7FA86178276}"/>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136149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4BFD2-D313-46D8-A687-D7B3B3B1C2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866334-9283-424F-86FD-27BB7A08BEB5}"/>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4" name="Footer Placeholder 3">
            <a:extLst>
              <a:ext uri="{FF2B5EF4-FFF2-40B4-BE49-F238E27FC236}">
                <a16:creationId xmlns:a16="http://schemas.microsoft.com/office/drawing/2014/main" id="{0420AF6D-6035-4A31-927B-A579CE9E70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6EAAC4-60EA-4042-904A-66FCCD3C2884}"/>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196941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43ED69-9AD5-4F53-A524-D43AF8337769}"/>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3" name="Footer Placeholder 2">
            <a:extLst>
              <a:ext uri="{FF2B5EF4-FFF2-40B4-BE49-F238E27FC236}">
                <a16:creationId xmlns:a16="http://schemas.microsoft.com/office/drawing/2014/main" id="{384B47A1-39D9-43C9-8827-4F8E4A106A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62FA04-51B9-4B13-8882-A6812F9A1139}"/>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120288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A747-E729-4B52-A296-54FABBCF8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67A164-CC49-4077-BF7B-EC107978E8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C59B5A-117B-4E33-B4EF-9EF159951C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96ACC7-1F89-4B58-B983-68293851C6DC}"/>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6" name="Footer Placeholder 5">
            <a:extLst>
              <a:ext uri="{FF2B5EF4-FFF2-40B4-BE49-F238E27FC236}">
                <a16:creationId xmlns:a16="http://schemas.microsoft.com/office/drawing/2014/main" id="{0A4C0D19-5B49-4283-888A-5BAC1C8A0C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16023C-04A7-477C-88AD-4D49E3ED5161}"/>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113132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6A37-B825-47C2-8088-C1537924DE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6C6198-9B72-4914-91E1-A75DC2B9A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BA167F-5229-461A-A50D-2A4476343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D136D3-4348-423D-B949-B9854F3961D5}"/>
              </a:ext>
            </a:extLst>
          </p:cNvPr>
          <p:cNvSpPr>
            <a:spLocks noGrp="1"/>
          </p:cNvSpPr>
          <p:nvPr>
            <p:ph type="dt" sz="half" idx="10"/>
          </p:nvPr>
        </p:nvSpPr>
        <p:spPr/>
        <p:txBody>
          <a:bodyPr/>
          <a:lstStyle/>
          <a:p>
            <a:fld id="{BA7A1301-53DF-454C-AE73-BF5AFA9700EF}" type="datetimeFigureOut">
              <a:rPr lang="en-US" smtClean="0"/>
              <a:t>1/27/2021</a:t>
            </a:fld>
            <a:endParaRPr lang="en-US"/>
          </a:p>
        </p:txBody>
      </p:sp>
      <p:sp>
        <p:nvSpPr>
          <p:cNvPr id="6" name="Footer Placeholder 5">
            <a:extLst>
              <a:ext uri="{FF2B5EF4-FFF2-40B4-BE49-F238E27FC236}">
                <a16:creationId xmlns:a16="http://schemas.microsoft.com/office/drawing/2014/main" id="{4F7247A2-C48B-4A2C-B827-CD4DE3F1B5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0A016-7EC0-414A-8268-5C75427DA55B}"/>
              </a:ext>
            </a:extLst>
          </p:cNvPr>
          <p:cNvSpPr>
            <a:spLocks noGrp="1"/>
          </p:cNvSpPr>
          <p:nvPr>
            <p:ph type="sldNum" sz="quarter" idx="12"/>
          </p:nvPr>
        </p:nvSpPr>
        <p:spPr/>
        <p:txBody>
          <a:bodyPr/>
          <a:lstStyle/>
          <a:p>
            <a:fld id="{C53FAA03-3D55-4C27-92DF-4FE97F9DCCAE}" type="slidenum">
              <a:rPr lang="en-US" smtClean="0"/>
              <a:t>‹#›</a:t>
            </a:fld>
            <a:endParaRPr lang="en-US"/>
          </a:p>
        </p:txBody>
      </p:sp>
    </p:spTree>
    <p:extLst>
      <p:ext uri="{BB962C8B-B14F-4D97-AF65-F5344CB8AC3E}">
        <p14:creationId xmlns:p14="http://schemas.microsoft.com/office/powerpoint/2010/main" val="2635403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3.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08F5EF-F669-4008-8EAE-6A04A11711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B34B30-7DDC-4D0A-9166-456DA90602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7E78F-250E-43EC-80D0-C8BA0F8523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A1301-53DF-454C-AE73-BF5AFA9700EF}" type="datetimeFigureOut">
              <a:rPr lang="en-US" smtClean="0"/>
              <a:t>1/27/2021</a:t>
            </a:fld>
            <a:endParaRPr lang="en-US"/>
          </a:p>
        </p:txBody>
      </p:sp>
      <p:sp>
        <p:nvSpPr>
          <p:cNvPr id="5" name="Footer Placeholder 4">
            <a:extLst>
              <a:ext uri="{FF2B5EF4-FFF2-40B4-BE49-F238E27FC236}">
                <a16:creationId xmlns:a16="http://schemas.microsoft.com/office/drawing/2014/main" id="{54F2DE03-5926-47BC-92E8-404821F39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26EC7C-113A-40A3-B633-83D2675CE0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FAA03-3D55-4C27-92DF-4FE97F9DCCAE}" type="slidenum">
              <a:rPr lang="en-US" smtClean="0"/>
              <a:t>‹#›</a:t>
            </a:fld>
            <a:endParaRPr lang="en-US"/>
          </a:p>
        </p:txBody>
      </p:sp>
    </p:spTree>
    <p:extLst>
      <p:ext uri="{BB962C8B-B14F-4D97-AF65-F5344CB8AC3E}">
        <p14:creationId xmlns:p14="http://schemas.microsoft.com/office/powerpoint/2010/main" val="119473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8612718" y="6515100"/>
            <a:ext cx="1435100"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a:t>DATE</a:t>
            </a:r>
          </a:p>
        </p:txBody>
      </p:sp>
      <p:sp>
        <p:nvSpPr>
          <p:cNvPr id="11" name="Footer Placeholder 4"/>
          <p:cNvSpPr>
            <a:spLocks noGrp="1"/>
          </p:cNvSpPr>
          <p:nvPr>
            <p:ph type="ftr" sz="quarter" idx="3"/>
          </p:nvPr>
        </p:nvSpPr>
        <p:spPr>
          <a:xfrm>
            <a:off x="1075267" y="6515100"/>
            <a:ext cx="7164917"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b="1"/>
              <a:t>MEETING TITLE</a:t>
            </a:r>
          </a:p>
        </p:txBody>
      </p:sp>
      <p:sp>
        <p:nvSpPr>
          <p:cNvPr id="13" name="Slide Number Placeholder 5"/>
          <p:cNvSpPr>
            <a:spLocks noGrp="1"/>
          </p:cNvSpPr>
          <p:nvPr>
            <p:ph type="sldNum" sz="quarter" idx="4"/>
          </p:nvPr>
        </p:nvSpPr>
        <p:spPr>
          <a:xfrm>
            <a:off x="304801" y="6515100"/>
            <a:ext cx="596900"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920092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esh-docdb.fnal.gov/cgi-bin/sso/RetrieveFile?docid=5518&amp;filename=2021-01-24%20Memo%20Fed%20workplace%20safety.pdf&amp;version=24"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eric1g/22073332343/" TargetMode="External"/><Relationship Id="rId2" Type="http://schemas.openxmlformats.org/officeDocument/2006/relationships/image" Target="../media/image5.jp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2330450" y="3178176"/>
            <a:ext cx="7526338" cy="163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rPr>
              <a:t>PPD Department Heads Meeting </a:t>
            </a:r>
            <a:br>
              <a:rPr lang="en-US" altLang="en-US" dirty="0">
                <a:latin typeface="Helvetica" panose="020B0604020202020204" pitchFamily="34" charset="0"/>
              </a:rPr>
            </a:br>
            <a:r>
              <a:rPr lang="en-US" altLang="en-US" dirty="0">
                <a:latin typeface="Helvetica" panose="020B0604020202020204" pitchFamily="34" charset="0"/>
              </a:rPr>
              <a:t>ESH</a:t>
            </a:r>
            <a:br>
              <a:rPr lang="en-US" altLang="en-US" dirty="0">
                <a:latin typeface="Helvetica" panose="020B0604020202020204" pitchFamily="34" charset="0"/>
              </a:rPr>
            </a:br>
            <a:r>
              <a:rPr lang="en-US" altLang="en-US" dirty="0">
                <a:latin typeface="Helvetica" panose="020B0604020202020204" pitchFamily="34" charset="0"/>
              </a:rPr>
              <a:t>January 2021</a:t>
            </a:r>
          </a:p>
        </p:txBody>
      </p:sp>
      <p:sp>
        <p:nvSpPr>
          <p:cNvPr id="7171" name="Text Placeholder 2"/>
          <p:cNvSpPr>
            <a:spLocks noGrp="1"/>
          </p:cNvSpPr>
          <p:nvPr>
            <p:ph type="body" sz="quarter" idx="10"/>
          </p:nvPr>
        </p:nvSpPr>
        <p:spPr bwMode="auto">
          <a:xfrm>
            <a:off x="2330450" y="5194301"/>
            <a:ext cx="7526338" cy="914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rPr>
              <a:t>Raymond Lewis, Katie Swanson &amp; Bridget Iverson</a:t>
            </a:r>
          </a:p>
          <a:p>
            <a:pPr eaLnBrk="1" hangingPunct="1"/>
            <a:endParaRPr lang="en-US" altLang="en-US" dirty="0">
              <a:latin typeface="Helvetica"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353257-22F4-4FD9-8AE8-AD93EE81D031}"/>
              </a:ext>
            </a:extLst>
          </p:cNvPr>
          <p:cNvSpPr>
            <a:spLocks noGrp="1"/>
          </p:cNvSpPr>
          <p:nvPr>
            <p:ph type="title"/>
          </p:nvPr>
        </p:nvSpPr>
        <p:spPr/>
        <p:txBody>
          <a:bodyPr/>
          <a:lstStyle/>
          <a:p>
            <a:r>
              <a:rPr lang="en-US" b="1" dirty="0">
                <a:solidFill>
                  <a:schemeClr val="accent1">
                    <a:lumMod val="75000"/>
                  </a:schemeClr>
                </a:solidFill>
                <a:latin typeface="+mn-lt"/>
              </a:rPr>
              <a:t>COVID at the lab</a:t>
            </a:r>
          </a:p>
        </p:txBody>
      </p:sp>
      <p:sp>
        <p:nvSpPr>
          <p:cNvPr id="8" name="Text Placeholder 7">
            <a:extLst>
              <a:ext uri="{FF2B5EF4-FFF2-40B4-BE49-F238E27FC236}">
                <a16:creationId xmlns:a16="http://schemas.microsoft.com/office/drawing/2014/main" id="{1BE78BCC-3C63-43D6-9ECA-F9937612427A}"/>
              </a:ext>
            </a:extLst>
          </p:cNvPr>
          <p:cNvSpPr>
            <a:spLocks noGrp="1"/>
          </p:cNvSpPr>
          <p:nvPr>
            <p:ph type="body" idx="1"/>
          </p:nvPr>
        </p:nvSpPr>
        <p:spPr/>
        <p:txBody>
          <a:bodyPr>
            <a:normAutofit/>
          </a:bodyPr>
          <a:lstStyle/>
          <a:p>
            <a:r>
              <a:rPr lang="en-US" sz="3600" dirty="0"/>
              <a:t>Fermilab</a:t>
            </a:r>
          </a:p>
        </p:txBody>
      </p:sp>
      <p:sp>
        <p:nvSpPr>
          <p:cNvPr id="2" name="Content Placeholder 1">
            <a:extLst>
              <a:ext uri="{FF2B5EF4-FFF2-40B4-BE49-F238E27FC236}">
                <a16:creationId xmlns:a16="http://schemas.microsoft.com/office/drawing/2014/main" id="{6ABB6C3E-CB7E-47BF-9BF4-B7F3EF2D9331}"/>
              </a:ext>
            </a:extLst>
          </p:cNvPr>
          <p:cNvSpPr>
            <a:spLocks noGrp="1"/>
          </p:cNvSpPr>
          <p:nvPr>
            <p:ph sz="half" idx="2"/>
          </p:nvPr>
        </p:nvSpPr>
        <p:spPr/>
        <p:txBody>
          <a:bodyPr/>
          <a:lstStyle/>
          <a:p>
            <a:r>
              <a:rPr lang="en-US" dirty="0"/>
              <a:t>128 Suspected</a:t>
            </a:r>
          </a:p>
          <a:p>
            <a:r>
              <a:rPr lang="en-US" dirty="0"/>
              <a:t>46 Confirmed</a:t>
            </a:r>
          </a:p>
          <a:p>
            <a:r>
              <a:rPr lang="en-US" dirty="0"/>
              <a:t>226 Quarantined</a:t>
            </a:r>
          </a:p>
          <a:p>
            <a:pPr marL="0" indent="0">
              <a:buNone/>
            </a:pPr>
            <a:r>
              <a:rPr lang="en-US" b="1" i="1" dirty="0">
                <a:solidFill>
                  <a:srgbClr val="7030A0"/>
                </a:solidFill>
              </a:rPr>
              <a:t>Since Jan. 1:</a:t>
            </a:r>
          </a:p>
          <a:p>
            <a:r>
              <a:rPr lang="en-US" b="1" dirty="0">
                <a:solidFill>
                  <a:srgbClr val="7030A0"/>
                </a:solidFill>
              </a:rPr>
              <a:t>17 Suspected</a:t>
            </a:r>
          </a:p>
          <a:p>
            <a:r>
              <a:rPr lang="en-US" b="1" dirty="0">
                <a:solidFill>
                  <a:srgbClr val="7030A0"/>
                </a:solidFill>
              </a:rPr>
              <a:t>4 Confirmed</a:t>
            </a:r>
          </a:p>
          <a:p>
            <a:r>
              <a:rPr lang="en-US" b="1" dirty="0">
                <a:solidFill>
                  <a:srgbClr val="7030A0"/>
                </a:solidFill>
              </a:rPr>
              <a:t>27 Quarantined</a:t>
            </a:r>
          </a:p>
          <a:p>
            <a:pPr marL="0" indent="0">
              <a:buNone/>
            </a:pPr>
            <a:endParaRPr lang="en-US" dirty="0"/>
          </a:p>
          <a:p>
            <a:pPr lvl="1"/>
            <a:endParaRPr lang="en-US" dirty="0"/>
          </a:p>
          <a:p>
            <a:pPr marL="0" indent="0">
              <a:buNone/>
            </a:pPr>
            <a:endParaRPr lang="en-US" dirty="0"/>
          </a:p>
        </p:txBody>
      </p:sp>
      <p:sp>
        <p:nvSpPr>
          <p:cNvPr id="9" name="Text Placeholder 8">
            <a:extLst>
              <a:ext uri="{FF2B5EF4-FFF2-40B4-BE49-F238E27FC236}">
                <a16:creationId xmlns:a16="http://schemas.microsoft.com/office/drawing/2014/main" id="{ED5411F4-0F96-4E67-BD47-0A5F0C9311B8}"/>
              </a:ext>
            </a:extLst>
          </p:cNvPr>
          <p:cNvSpPr>
            <a:spLocks noGrp="1"/>
          </p:cNvSpPr>
          <p:nvPr>
            <p:ph type="body" sz="quarter" idx="3"/>
          </p:nvPr>
        </p:nvSpPr>
        <p:spPr/>
        <p:txBody>
          <a:bodyPr>
            <a:normAutofit/>
          </a:bodyPr>
          <a:lstStyle/>
          <a:p>
            <a:r>
              <a:rPr lang="en-US" sz="3600" dirty="0"/>
              <a:t>PPD</a:t>
            </a:r>
          </a:p>
        </p:txBody>
      </p:sp>
      <p:sp>
        <p:nvSpPr>
          <p:cNvPr id="10" name="Content Placeholder 9">
            <a:extLst>
              <a:ext uri="{FF2B5EF4-FFF2-40B4-BE49-F238E27FC236}">
                <a16:creationId xmlns:a16="http://schemas.microsoft.com/office/drawing/2014/main" id="{F5307DBE-A781-4329-9BEE-04499D1D81FB}"/>
              </a:ext>
            </a:extLst>
          </p:cNvPr>
          <p:cNvSpPr>
            <a:spLocks noGrp="1"/>
          </p:cNvSpPr>
          <p:nvPr>
            <p:ph sz="quarter" idx="4"/>
          </p:nvPr>
        </p:nvSpPr>
        <p:spPr/>
        <p:txBody>
          <a:bodyPr/>
          <a:lstStyle/>
          <a:p>
            <a:r>
              <a:rPr lang="en-US" dirty="0"/>
              <a:t>19 Suspected </a:t>
            </a:r>
          </a:p>
          <a:p>
            <a:r>
              <a:rPr lang="en-US" dirty="0"/>
              <a:t>8 Confirmed</a:t>
            </a:r>
          </a:p>
          <a:p>
            <a:r>
              <a:rPr lang="en-US" dirty="0"/>
              <a:t>29 Quarantined</a:t>
            </a:r>
          </a:p>
          <a:p>
            <a:pPr marL="0" indent="0">
              <a:buNone/>
            </a:pPr>
            <a:r>
              <a:rPr lang="en-US" b="1" i="1" dirty="0">
                <a:solidFill>
                  <a:srgbClr val="7030A0"/>
                </a:solidFill>
              </a:rPr>
              <a:t>Since Jan. 1:</a:t>
            </a:r>
          </a:p>
          <a:p>
            <a:r>
              <a:rPr lang="en-US" b="1" dirty="0">
                <a:solidFill>
                  <a:srgbClr val="7030A0"/>
                </a:solidFill>
              </a:rPr>
              <a:t>1 Suspected (User)</a:t>
            </a:r>
          </a:p>
          <a:p>
            <a:r>
              <a:rPr lang="en-US" b="1" dirty="0">
                <a:solidFill>
                  <a:srgbClr val="7030A0"/>
                </a:solidFill>
              </a:rPr>
              <a:t>1 Confirmed</a:t>
            </a:r>
          </a:p>
          <a:p>
            <a:r>
              <a:rPr lang="en-US" b="1" dirty="0">
                <a:solidFill>
                  <a:srgbClr val="7030A0"/>
                </a:solidFill>
              </a:rPr>
              <a:t>1 Quarantined</a:t>
            </a:r>
          </a:p>
          <a:p>
            <a:endParaRPr lang="en-US" dirty="0"/>
          </a:p>
        </p:txBody>
      </p:sp>
      <p:sp>
        <p:nvSpPr>
          <p:cNvPr id="4" name="Date Placeholder 3">
            <a:extLst>
              <a:ext uri="{FF2B5EF4-FFF2-40B4-BE49-F238E27FC236}">
                <a16:creationId xmlns:a16="http://schemas.microsoft.com/office/drawing/2014/main" id="{A74DAD60-F76F-4131-BDF3-3721CA833D28}"/>
              </a:ext>
            </a:extLst>
          </p:cNvPr>
          <p:cNvSpPr>
            <a:spLocks noGrp="1"/>
          </p:cNvSpPr>
          <p:nvPr>
            <p:ph type="dt" sz="half" idx="10"/>
          </p:nvPr>
        </p:nvSpPr>
        <p:spPr/>
        <p:txBody>
          <a:bodyPr/>
          <a:lstStyle/>
          <a:p>
            <a:pPr>
              <a:defRPr/>
            </a:pPr>
            <a:fld id="{45B32D13-9B97-4C91-9DAE-EB8F39DA2B72}" type="datetime1">
              <a:rPr lang="en-US" smtClean="0"/>
              <a:t>1/27/2021</a:t>
            </a:fld>
            <a:endParaRPr lang="en-US" dirty="0"/>
          </a:p>
        </p:txBody>
      </p:sp>
      <p:sp>
        <p:nvSpPr>
          <p:cNvPr id="5" name="Footer Placeholder 4">
            <a:extLst>
              <a:ext uri="{FF2B5EF4-FFF2-40B4-BE49-F238E27FC236}">
                <a16:creationId xmlns:a16="http://schemas.microsoft.com/office/drawing/2014/main" id="{11DC3F6A-0A64-4851-ABC3-C60A32FD6A11}"/>
              </a:ext>
            </a:extLst>
          </p:cNvPr>
          <p:cNvSpPr>
            <a:spLocks noGrp="1"/>
          </p:cNvSpPr>
          <p:nvPr>
            <p:ph type="ftr" sz="quarter" idx="11"/>
          </p:nvPr>
        </p:nvSpPr>
        <p:spPr/>
        <p:txBody>
          <a:bodyPr/>
          <a:lstStyle/>
          <a:p>
            <a:pPr>
              <a:defRPr/>
            </a:pPr>
            <a:r>
              <a:rPr lang="en-US" dirty="0"/>
              <a:t>Raymond Lewis &amp; Katie Swanson | Department Heads Meeting</a:t>
            </a:r>
            <a:endParaRPr lang="en-US" b="1" dirty="0"/>
          </a:p>
        </p:txBody>
      </p:sp>
      <p:sp>
        <p:nvSpPr>
          <p:cNvPr id="6" name="Slide Number Placeholder 5">
            <a:extLst>
              <a:ext uri="{FF2B5EF4-FFF2-40B4-BE49-F238E27FC236}">
                <a16:creationId xmlns:a16="http://schemas.microsoft.com/office/drawing/2014/main" id="{3F50012B-166F-4499-BA40-B97EDC9B0E14}"/>
              </a:ext>
            </a:extLst>
          </p:cNvPr>
          <p:cNvSpPr>
            <a:spLocks noGrp="1"/>
          </p:cNvSpPr>
          <p:nvPr>
            <p:ph type="sldNum" sz="quarter" idx="12"/>
          </p:nvPr>
        </p:nvSpPr>
        <p:spPr/>
        <p:txBody>
          <a:bodyPr/>
          <a:lstStyle/>
          <a:p>
            <a:pPr>
              <a:defRPr/>
            </a:pPr>
            <a:fld id="{148C009B-CB69-E04A-B9B3-34B26D69E9CF}" type="slidenum">
              <a:rPr lang="en-US" smtClean="0"/>
              <a:pPr>
                <a:defRPr/>
              </a:pPr>
              <a:t>2</a:t>
            </a:fld>
            <a:endParaRPr lang="en-US" dirty="0"/>
          </a:p>
        </p:txBody>
      </p:sp>
    </p:spTree>
    <p:extLst>
      <p:ext uri="{BB962C8B-B14F-4D97-AF65-F5344CB8AC3E}">
        <p14:creationId xmlns:p14="http://schemas.microsoft.com/office/powerpoint/2010/main" val="293616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BB6C3E-CB7E-47BF-9BF4-B7F3EF2D9331}"/>
              </a:ext>
            </a:extLst>
          </p:cNvPr>
          <p:cNvSpPr>
            <a:spLocks noGrp="1"/>
          </p:cNvSpPr>
          <p:nvPr>
            <p:ph idx="1"/>
          </p:nvPr>
        </p:nvSpPr>
        <p:spPr>
          <a:xfrm>
            <a:off x="146860" y="899318"/>
            <a:ext cx="9751741" cy="5059363"/>
          </a:xfrm>
        </p:spPr>
        <p:txBody>
          <a:bodyPr>
            <a:normAutofit fontScale="77500" lnSpcReduction="20000"/>
          </a:bodyPr>
          <a:lstStyle/>
          <a:p>
            <a:r>
              <a:rPr lang="en-US" sz="3200" dirty="0"/>
              <a:t>Quarantine changed from 14 to </a:t>
            </a:r>
            <a:r>
              <a:rPr lang="en-US" sz="3200" dirty="0">
                <a:highlight>
                  <a:srgbClr val="FFFF00"/>
                </a:highlight>
              </a:rPr>
              <a:t>10 days</a:t>
            </a:r>
            <a:r>
              <a:rPr lang="en-US" sz="3200" dirty="0"/>
              <a:t>. Please try to avoid close proximity work for days 10-14 onsite. Close proximity work still requiring Division Head approval.</a:t>
            </a:r>
          </a:p>
          <a:p>
            <a:pPr marL="0" indent="0">
              <a:buNone/>
            </a:pPr>
            <a:endParaRPr lang="en-US" sz="3200" dirty="0"/>
          </a:p>
          <a:p>
            <a:r>
              <a:rPr lang="en-US" sz="3200" dirty="0">
                <a:hlinkClick r:id="rId2"/>
              </a:rPr>
              <a:t>New Executive Order </a:t>
            </a:r>
            <a:r>
              <a:rPr lang="en-US" sz="3200" dirty="0"/>
              <a:t>requires face masks at all times unless in your own 4-walled office with the door shut, </a:t>
            </a:r>
            <a:r>
              <a:rPr lang="en-US" sz="3200" dirty="0">
                <a:highlight>
                  <a:srgbClr val="FFFF00"/>
                </a:highlight>
              </a:rPr>
              <a:t>so face masks in cubicles required.  </a:t>
            </a:r>
          </a:p>
          <a:p>
            <a:pPr marL="457200" lvl="1" indent="0">
              <a:buNone/>
            </a:pPr>
            <a:r>
              <a:rPr lang="en-US" sz="3000" dirty="0"/>
              <a:t>Excerpt from the OMB memo:</a:t>
            </a:r>
          </a:p>
          <a:p>
            <a:pPr marL="457200" lvl="1" indent="0">
              <a:buNone/>
            </a:pPr>
            <a:r>
              <a:rPr lang="en-US" dirty="0"/>
              <a:t>Appropriate masks should be worn consistently. Masks should be worn in any common areas or shared workspaces (including open floorplan office space, cubicle embankments, and conference rooms). Masks should also be worn in outdoor shared spaces when physical distancing cannot be maintained. Agencies may provide for exceptions consistent with CDC guidelines, for example when an individual is alone in an office with floor to ceiling walls and a closed door or for a limited time when eating or drinking and maintaining distancing in accordance with CDC guidelines. </a:t>
            </a:r>
            <a:endParaRPr lang="en-US" sz="2400" dirty="0">
              <a:highlight>
                <a:srgbClr val="FFFF00"/>
              </a:highlight>
            </a:endParaRPr>
          </a:p>
          <a:p>
            <a:pPr marL="0" indent="0">
              <a:buNone/>
            </a:pPr>
            <a:endParaRPr lang="en-US" sz="3200" dirty="0">
              <a:highlight>
                <a:srgbClr val="FFFF00"/>
              </a:highlight>
            </a:endParaRPr>
          </a:p>
          <a:p>
            <a:r>
              <a:rPr lang="en-US" sz="3200" dirty="0"/>
              <a:t>9 cases of the B.1.1.7 variant reported in Illinois samples collected 12/29-1/15</a:t>
            </a:r>
          </a:p>
          <a:p>
            <a:pPr marL="0" indent="0">
              <a:buNone/>
            </a:pPr>
            <a:endParaRPr lang="en-US" dirty="0"/>
          </a:p>
          <a:p>
            <a:pPr lvl="1"/>
            <a:endParaRPr lang="en-US" dirty="0"/>
          </a:p>
          <a:p>
            <a:pPr marL="0" indent="0">
              <a:buNone/>
            </a:pPr>
            <a:endParaRPr lang="en-US" dirty="0"/>
          </a:p>
        </p:txBody>
      </p:sp>
      <p:sp>
        <p:nvSpPr>
          <p:cNvPr id="3" name="Title 2">
            <a:extLst>
              <a:ext uri="{FF2B5EF4-FFF2-40B4-BE49-F238E27FC236}">
                <a16:creationId xmlns:a16="http://schemas.microsoft.com/office/drawing/2014/main" id="{E9353257-22F4-4FD9-8AE8-AD93EE81D031}"/>
              </a:ext>
            </a:extLst>
          </p:cNvPr>
          <p:cNvSpPr>
            <a:spLocks noGrp="1"/>
          </p:cNvSpPr>
          <p:nvPr>
            <p:ph type="title"/>
          </p:nvPr>
        </p:nvSpPr>
        <p:spPr/>
        <p:txBody>
          <a:bodyPr>
            <a:noAutofit/>
          </a:bodyPr>
          <a:lstStyle/>
          <a:p>
            <a:r>
              <a:rPr lang="en-US" sz="3200" b="1" dirty="0">
                <a:latin typeface="+mn-lt"/>
              </a:rPr>
              <a:t>COVID protocol updates</a:t>
            </a:r>
          </a:p>
        </p:txBody>
      </p:sp>
      <p:sp>
        <p:nvSpPr>
          <p:cNvPr id="4" name="Date Placeholder 3">
            <a:extLst>
              <a:ext uri="{FF2B5EF4-FFF2-40B4-BE49-F238E27FC236}">
                <a16:creationId xmlns:a16="http://schemas.microsoft.com/office/drawing/2014/main" id="{A74DAD60-F76F-4131-BDF3-3721CA833D28}"/>
              </a:ext>
            </a:extLst>
          </p:cNvPr>
          <p:cNvSpPr>
            <a:spLocks noGrp="1"/>
          </p:cNvSpPr>
          <p:nvPr>
            <p:ph type="dt" sz="half" idx="2"/>
          </p:nvPr>
        </p:nvSpPr>
        <p:spPr/>
        <p:txBody>
          <a:bodyPr/>
          <a:lstStyle/>
          <a:p>
            <a:pPr>
              <a:defRPr/>
            </a:pPr>
            <a:fld id="{45B32D13-9B97-4C91-9DAE-EB8F39DA2B72}" type="datetime1">
              <a:rPr lang="en-US" smtClean="0"/>
              <a:t>1/27/2021</a:t>
            </a:fld>
            <a:endParaRPr lang="en-US" dirty="0"/>
          </a:p>
        </p:txBody>
      </p:sp>
      <p:sp>
        <p:nvSpPr>
          <p:cNvPr id="5" name="Footer Placeholder 4">
            <a:extLst>
              <a:ext uri="{FF2B5EF4-FFF2-40B4-BE49-F238E27FC236}">
                <a16:creationId xmlns:a16="http://schemas.microsoft.com/office/drawing/2014/main" id="{11DC3F6A-0A64-4851-ABC3-C60A32FD6A11}"/>
              </a:ext>
            </a:extLst>
          </p:cNvPr>
          <p:cNvSpPr>
            <a:spLocks noGrp="1"/>
          </p:cNvSpPr>
          <p:nvPr>
            <p:ph type="ftr" sz="quarter" idx="3"/>
          </p:nvPr>
        </p:nvSpPr>
        <p:spPr/>
        <p:txBody>
          <a:bodyPr/>
          <a:lstStyle/>
          <a:p>
            <a:pPr>
              <a:defRPr/>
            </a:pPr>
            <a:r>
              <a:rPr lang="en-US" dirty="0"/>
              <a:t>Raymond Lewis &amp; Katie Swanson | Department Heads Meeting</a:t>
            </a:r>
            <a:endParaRPr lang="en-US" b="1" dirty="0"/>
          </a:p>
        </p:txBody>
      </p:sp>
      <p:sp>
        <p:nvSpPr>
          <p:cNvPr id="6" name="Slide Number Placeholder 5">
            <a:extLst>
              <a:ext uri="{FF2B5EF4-FFF2-40B4-BE49-F238E27FC236}">
                <a16:creationId xmlns:a16="http://schemas.microsoft.com/office/drawing/2014/main" id="{3F50012B-166F-4499-BA40-B97EDC9B0E14}"/>
              </a:ext>
            </a:extLst>
          </p:cNvPr>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spTree>
    <p:extLst>
      <p:ext uri="{BB962C8B-B14F-4D97-AF65-F5344CB8AC3E}">
        <p14:creationId xmlns:p14="http://schemas.microsoft.com/office/powerpoint/2010/main" val="64091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63B90DC-5B05-46EA-BF99-D0DAC8699E60}"/>
              </a:ext>
            </a:extLst>
          </p:cNvPr>
          <p:cNvSpPr>
            <a:spLocks noGrp="1"/>
          </p:cNvSpPr>
          <p:nvPr>
            <p:ph sz="half" idx="17"/>
          </p:nvPr>
        </p:nvSpPr>
        <p:spPr>
          <a:xfrm>
            <a:off x="4041169" y="879310"/>
            <a:ext cx="6626830" cy="5100252"/>
          </a:xfrm>
        </p:spPr>
        <p:txBody>
          <a:bodyPr/>
          <a:lstStyle/>
          <a:p>
            <a:pPr marL="0" indent="0">
              <a:buNone/>
            </a:pPr>
            <a:r>
              <a:rPr lang="en-US" sz="1800" dirty="0"/>
              <a:t>Everyone (employees, visitors and contractors) traveling by </a:t>
            </a:r>
            <a:r>
              <a:rPr lang="en-US" sz="1800" i="1" dirty="0"/>
              <a:t>commercial airline</a:t>
            </a:r>
            <a:r>
              <a:rPr lang="en-US" sz="1800" dirty="0"/>
              <a:t> to Fermilab, Batavia for business/work-related reasons must do the following:</a:t>
            </a:r>
          </a:p>
          <a:p>
            <a:pPr lvl="1"/>
            <a:r>
              <a:rPr lang="en-US" sz="1800" dirty="0"/>
              <a:t>Quarantine for </a:t>
            </a:r>
            <a:r>
              <a:rPr lang="en-US" sz="1800" strike="dblStrike" dirty="0"/>
              <a:t>14</a:t>
            </a:r>
            <a:r>
              <a:rPr lang="en-US" sz="1800" dirty="0"/>
              <a:t> </a:t>
            </a:r>
            <a:r>
              <a:rPr lang="en-US" sz="1800" b="1" dirty="0"/>
              <a:t>10</a:t>
            </a:r>
            <a:r>
              <a:rPr lang="en-US" sz="1800" dirty="0"/>
              <a:t> days, if possible.  Please telecommute during this time.</a:t>
            </a:r>
          </a:p>
          <a:p>
            <a:pPr lvl="1"/>
            <a:r>
              <a:rPr lang="en-US" sz="1800" dirty="0"/>
              <a:t>If quarantine is not possible:</a:t>
            </a:r>
          </a:p>
          <a:p>
            <a:pPr lvl="2"/>
            <a:r>
              <a:rPr lang="en-US" sz="1600" dirty="0"/>
              <a:t>You may access the site but are not allowed to perform any close proximity work (&lt; 6 feet), regardless of protective measures, until results of a COVID-19 test are received.</a:t>
            </a:r>
          </a:p>
          <a:p>
            <a:pPr lvl="3"/>
            <a:r>
              <a:rPr lang="en-US" sz="1400" dirty="0"/>
              <a:t>Note: Until negative covid test results are received, business travelers must keep a minimum of 6 feet between themselves and others at all times, regardless of protective measures. COVID-19 testing is not required if this minimum distance can be maintained, and after 14 days close proximity work may be done with appropriate hazard analysis and protective measures. </a:t>
            </a:r>
          </a:p>
          <a:p>
            <a:pPr lvl="2"/>
            <a:r>
              <a:rPr lang="en-US" sz="1600" dirty="0"/>
              <a:t>A test will be administered 5 days after your arrival</a:t>
            </a:r>
          </a:p>
          <a:p>
            <a:pPr lvl="2"/>
            <a:r>
              <a:rPr lang="en-US" sz="1600" dirty="0"/>
              <a:t>If the results are negative, close proximity work may proceed (with appropriate HA, PPE, protective measures, etc.).  If the result is positive, you must leave the laboratory and isolate (guidance will be provided), and contact tracing will be completed.</a:t>
            </a:r>
          </a:p>
        </p:txBody>
      </p:sp>
      <p:sp>
        <p:nvSpPr>
          <p:cNvPr id="6" name="Title 5">
            <a:extLst>
              <a:ext uri="{FF2B5EF4-FFF2-40B4-BE49-F238E27FC236}">
                <a16:creationId xmlns:a16="http://schemas.microsoft.com/office/drawing/2014/main" id="{C2DC142B-C02F-4C4F-A85E-0A8CC8B828FF}"/>
              </a:ext>
            </a:extLst>
          </p:cNvPr>
          <p:cNvSpPr>
            <a:spLocks noGrp="1"/>
          </p:cNvSpPr>
          <p:nvPr>
            <p:ph type="title"/>
          </p:nvPr>
        </p:nvSpPr>
        <p:spPr/>
        <p:txBody>
          <a:bodyPr/>
          <a:lstStyle/>
          <a:p>
            <a:r>
              <a:rPr lang="en-US" dirty="0"/>
              <a:t>Business Travel– Arriving at Fermilab (Batavia)</a:t>
            </a:r>
          </a:p>
        </p:txBody>
      </p:sp>
      <p:sp>
        <p:nvSpPr>
          <p:cNvPr id="7" name="Date Placeholder 6">
            <a:extLst>
              <a:ext uri="{FF2B5EF4-FFF2-40B4-BE49-F238E27FC236}">
                <a16:creationId xmlns:a16="http://schemas.microsoft.com/office/drawing/2014/main" id="{7F93F256-822C-441E-A33B-412FD4FDD8B0}"/>
              </a:ext>
            </a:extLst>
          </p:cNvPr>
          <p:cNvSpPr>
            <a:spLocks noGrp="1"/>
          </p:cNvSpPr>
          <p:nvPr>
            <p:ph type="dt" sz="half" idx="19"/>
          </p:nvPr>
        </p:nvSpPr>
        <p:spPr/>
        <p:txBody>
          <a:bodyPr/>
          <a:lstStyle/>
          <a:p>
            <a:pPr defTabSz="457200" fontAlgn="base">
              <a:spcBef>
                <a:spcPct val="0"/>
              </a:spcBef>
              <a:spcAft>
                <a:spcPct val="0"/>
              </a:spcAft>
            </a:pPr>
            <a:r>
              <a:rPr lang="en-US" altLang="en-US">
                <a:ea typeface="Geneva" pitchFamily="121" charset="-128"/>
              </a:rPr>
              <a:t>DATE</a:t>
            </a:r>
          </a:p>
        </p:txBody>
      </p:sp>
      <p:sp>
        <p:nvSpPr>
          <p:cNvPr id="8" name="Footer Placeholder 7">
            <a:extLst>
              <a:ext uri="{FF2B5EF4-FFF2-40B4-BE49-F238E27FC236}">
                <a16:creationId xmlns:a16="http://schemas.microsoft.com/office/drawing/2014/main" id="{8F700EB3-3AEA-4FB9-A0D3-DBE2D11D4656}"/>
              </a:ext>
            </a:extLst>
          </p:cNvPr>
          <p:cNvSpPr>
            <a:spLocks noGrp="1"/>
          </p:cNvSpPr>
          <p:nvPr>
            <p:ph type="ftr" sz="quarter" idx="20"/>
          </p:nvPr>
        </p:nvSpPr>
        <p:spPr/>
        <p:txBody>
          <a:bodyPr/>
          <a:lstStyle/>
          <a:p>
            <a:pPr defTabSz="457200" fontAlgn="base">
              <a:spcBef>
                <a:spcPct val="0"/>
              </a:spcBef>
              <a:spcAft>
                <a:spcPct val="0"/>
              </a:spcAft>
              <a:defRPr/>
            </a:pPr>
            <a:r>
              <a:rPr lang="en-US" b="1"/>
              <a:t>MEETING TITLE</a:t>
            </a:r>
          </a:p>
        </p:txBody>
      </p:sp>
      <p:sp>
        <p:nvSpPr>
          <p:cNvPr id="9" name="Slide Number Placeholder 8">
            <a:extLst>
              <a:ext uri="{FF2B5EF4-FFF2-40B4-BE49-F238E27FC236}">
                <a16:creationId xmlns:a16="http://schemas.microsoft.com/office/drawing/2014/main" id="{725F87A1-3ED5-4E6B-A19F-054828D8FD58}"/>
              </a:ext>
            </a:extLst>
          </p:cNvPr>
          <p:cNvSpPr>
            <a:spLocks noGrp="1"/>
          </p:cNvSpPr>
          <p:nvPr>
            <p:ph type="sldNum" sz="quarter" idx="21"/>
          </p:nvPr>
        </p:nvSpPr>
        <p:spPr/>
        <p:txBody>
          <a:bodyPr/>
          <a:lstStyle/>
          <a:p>
            <a:pPr defTabSz="457200" fontAlgn="base">
              <a:spcBef>
                <a:spcPct val="0"/>
              </a:spcBef>
              <a:spcAft>
                <a:spcPct val="0"/>
              </a:spcAft>
            </a:pPr>
            <a:fld id="{47C05DF5-FB48-4D3F-AF82-EC74A689CACF}" type="slidenum">
              <a:rPr lang="en-US" altLang="en-US">
                <a:ea typeface="Geneva" pitchFamily="121" charset="-128"/>
              </a:rPr>
              <a:pPr defTabSz="457200" fontAlgn="base">
                <a:spcBef>
                  <a:spcPct val="0"/>
                </a:spcBef>
                <a:spcAft>
                  <a:spcPct val="0"/>
                </a:spcAft>
              </a:pPr>
              <a:t>4</a:t>
            </a:fld>
            <a:endParaRPr lang="en-US" altLang="en-US">
              <a:ea typeface="Geneva" pitchFamily="121" charset="-128"/>
            </a:endParaRPr>
          </a:p>
        </p:txBody>
      </p:sp>
      <p:pic>
        <p:nvPicPr>
          <p:cNvPr id="11" name="Picture 10" descr="A picture containing building, clock, outdoor, tower&#10;&#10;Description automatically generated">
            <a:extLst>
              <a:ext uri="{FF2B5EF4-FFF2-40B4-BE49-F238E27FC236}">
                <a16:creationId xmlns:a16="http://schemas.microsoft.com/office/drawing/2014/main" id="{749BE579-5D14-45D5-8EF5-C14D4B428D1B}"/>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33098"/>
          <a:stretch/>
        </p:blipFill>
        <p:spPr>
          <a:xfrm>
            <a:off x="1524000" y="940836"/>
            <a:ext cx="2363056" cy="5295577"/>
          </a:xfrm>
          <a:prstGeom prst="rect">
            <a:avLst/>
          </a:prstGeom>
        </p:spPr>
      </p:pic>
    </p:spTree>
    <p:extLst>
      <p:ext uri="{BB962C8B-B14F-4D97-AF65-F5344CB8AC3E}">
        <p14:creationId xmlns:p14="http://schemas.microsoft.com/office/powerpoint/2010/main" val="2012378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472</Words>
  <Application>Microsoft Office PowerPoint</Application>
  <PresentationFormat>Widescreen</PresentationFormat>
  <Paragraphs>47</Paragraphs>
  <Slides>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Helvetica</vt:lpstr>
      <vt:lpstr>Office Theme</vt:lpstr>
      <vt:lpstr>Blank</vt:lpstr>
      <vt:lpstr>PPD Department Heads Meeting  ESH January 2021</vt:lpstr>
      <vt:lpstr>COVID at the lab</vt:lpstr>
      <vt:lpstr>COVID protocol updates</vt:lpstr>
      <vt:lpstr>Business Travel– Arriving at Fermilab (Batavia)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Swanson, 6497 12372N</dc:creator>
  <cp:lastModifiedBy>Katie Swanson, 6497 12372N</cp:lastModifiedBy>
  <cp:revision>11</cp:revision>
  <dcterms:created xsi:type="dcterms:W3CDTF">2021-01-26T19:10:05Z</dcterms:created>
  <dcterms:modified xsi:type="dcterms:W3CDTF">2021-01-27T13:21:35Z</dcterms:modified>
</cp:coreProperties>
</file>