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74" r:id="rId3"/>
    <p:sldMasterId id="2147483683" r:id="rId4"/>
    <p:sldMasterId id="2147483694" r:id="rId5"/>
    <p:sldMasterId id="2147483711" r:id="rId6"/>
  </p:sldMasterIdLst>
  <p:sldIdLst>
    <p:sldId id="257" r:id="rId7"/>
    <p:sldId id="256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11746"/>
            <a:ext cx="11057467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7" y="3209908"/>
            <a:ext cx="11061700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188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98721979-06EF-40B1-A169-C523FBB0D445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6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9130" y="274638"/>
            <a:ext cx="11384816" cy="88386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369130" y="1357503"/>
            <a:ext cx="11384816" cy="4920571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30188" indent="-23018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400" b="0" i="0">
                <a:solidFill>
                  <a:srgbClr val="3C5A77"/>
                </a:solidFill>
                <a:latin typeface="Helvetica"/>
              </a:defRPr>
            </a:lvl1pPr>
            <a:lvl2pPr marL="514350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60425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98563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1400" b="0" i="0">
                <a:solidFill>
                  <a:srgbClr val="3C5A77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2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B9765-4D24-4CBD-A329-DF85D292EA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3FE5E8B-5EFA-4451-9964-7909A314829E}" type="datetime1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AA9FE-4289-44DC-B79C-5B1402718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7DE12-534F-455F-B899-EED0B3632A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7269C37-F1AD-4E91-B8A3-755FEC9D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47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365760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CBD97E7-7E5C-4D4C-881C-A65D07D3A5BF}" type="datetime1">
              <a:rPr lang="en-US" smtClean="0">
                <a:latin typeface="Helvetica"/>
                <a:cs typeface="Helvetica"/>
              </a:rPr>
              <a:t>1/22/2021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Edit Master text styles</a:t>
            </a:r>
          </a:p>
          <a:p>
            <a:pPr marL="256032" marR="0" lvl="1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Second level</a:t>
            </a:r>
          </a:p>
          <a:p>
            <a:pPr marL="256032" marR="0" lvl="2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Third level</a:t>
            </a:r>
          </a:p>
          <a:p>
            <a:pPr marL="256032" marR="0" lvl="3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Fourth level</a:t>
            </a:r>
          </a:p>
          <a:p>
            <a:pPr marL="256032" marR="0" lvl="4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3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F30416-CD3A-4D06-B14A-EAB348569464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51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36CB-D4F1-4A8A-B7F5-54F3EDF276DF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50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0010A-6133-4724-9A4C-B6ADE1B6F03A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69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3666-E806-4F9D-8123-590023E2A2C7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11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0CC3A-9E10-4231-B0E2-60BFB1DCF595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992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F8E0AAD1-D15B-48BE-B163-BF75D8238F5D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36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2FCE5ADD-EC8B-4F3D-8DAF-57E2D340FE6B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4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1" y="432612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1" y="1238253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D1260643-71C9-41AC-8266-0082DBCCFB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3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fld id="{5E879B97-5B1D-4129-8997-08777D359C05}" type="datetimeFigureOut">
              <a:rPr lang="en-US" smtClean="0"/>
              <a:t>1/22/2021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98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9130" y="274638"/>
            <a:ext cx="11384816" cy="88386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369130" y="1357503"/>
            <a:ext cx="11384816" cy="4920571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30188" indent="-23018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400" b="0" i="0">
                <a:solidFill>
                  <a:srgbClr val="3C5A77"/>
                </a:solidFill>
                <a:latin typeface="Helvetica"/>
              </a:defRPr>
            </a:lvl1pPr>
            <a:lvl2pPr marL="514350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60425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98563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1400" b="0" i="0">
                <a:solidFill>
                  <a:srgbClr val="3C5A77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2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B9765-4D24-4CBD-A329-DF85D292EA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279190D-5267-4EC9-BB6B-5F1ABD222001}" type="datetime1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AA9FE-4289-44DC-B79C-5B1402718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7DE12-534F-455F-B899-EED0B3632A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7269C37-F1AD-4E91-B8A3-755FEC9D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53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DBD701-226D-4613-9575-322EB30ED660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68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062A0-8F09-41FD-8DA9-58DA0B39766B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359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0CE4-FD61-4696-8416-8E4E5BFD786F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920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3E19-1969-4A2F-B6C8-F2301C863866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3664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A5CDB-A5F1-422B-9C54-0AEA9DD8461D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53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9502D22E-2E7C-4433-BA5D-E943C16DAA16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21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20405936-6D46-4B47-9EB4-879D0DDC860C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388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BAE5-D679-4674-A7A5-BA47C1BD8F97}" type="datetime1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265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971551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51753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04213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90CF5553-725E-4C8E-B742-597516828F0B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0804" y="6504214"/>
            <a:ext cx="8349491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333" y="6504214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9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9B97-5B1D-4129-8997-08777D359C05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0643-71C9-41AC-8266-0082DBCCF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848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2" y="103665"/>
            <a:ext cx="11563349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Bef>
                <a:spcPts val="12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rgbClr val="404040"/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rgbClr val="404040"/>
                </a:solidFill>
              </a:defRPr>
            </a:lvl4pPr>
            <a:lvl5pPr marL="2057400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fld id="{C4545437-09CC-4800-99E2-D2E3FC8182D5}" type="datetime1">
              <a:rPr lang="en-US" altLang="en-US" smtClean="0"/>
              <a:t>1/22/2021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76" y="6515100"/>
            <a:ext cx="5911160" cy="241300"/>
          </a:xfrm>
        </p:spPr>
        <p:txBody>
          <a:bodyPr/>
          <a:lstStyle>
            <a:lvl1pPr>
              <a:defRPr sz="12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b="1" smtClean="0"/>
              <a:t>Lambert | ArgonCube Engineering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8CA2-75EA-4F42-B0AF-FB09753735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03133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9363" y="6488431"/>
            <a:ext cx="6965878" cy="187325"/>
          </a:xfrm>
        </p:spPr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352" y="6488431"/>
            <a:ext cx="700617" cy="187325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8FB8245-C0E1-4471-BB93-7EA3F3DC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098169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9735ABD5-165C-43A9-9DE4-CAAD78ECA516}" type="datetime1">
              <a:rPr lang="en-US" smtClean="0"/>
              <a:t>1/22/2021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149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399885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35502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0A09F50-5586-4002-A5E4-66A77DAEF38E}" type="datetime1">
              <a:rPr lang="en-US" smtClean="0"/>
              <a:t>1/22/2021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912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Edit Master text styles</a:t>
            </a:r>
          </a:p>
          <a:p>
            <a:pPr marL="256032" lvl="1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56032" lvl="2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Third level</a:t>
            </a:r>
          </a:p>
          <a:p>
            <a:pPr marL="256032" lvl="3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Fourth level</a:t>
            </a:r>
          </a:p>
          <a:p>
            <a:pPr marL="256032" lvl="4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7BC82D-A827-42AE-A090-8B827C4B3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E181F79E-2A8B-4484-A86B-66C0E8D7C018}" type="datetime1">
              <a:rPr lang="en-US" smtClean="0"/>
              <a:t>1/22/2021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735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821519" y="6488431"/>
            <a:ext cx="7103318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92352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2420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610B1260-F20C-48F9-9336-A83AD969CBE9}" type="datetime1">
              <a:rPr lang="en-US" smtClean="0"/>
              <a:t>1/22/2021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496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1529" y="6488430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F8F6C8-BAAF-4D4A-A3A0-448596DDB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58D0DB20-59C0-418D-87C8-2BC1AFE463DD}" type="datetime1">
              <a:rPr lang="en-US" smtClean="0"/>
              <a:t>1/22/2021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395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C23A2E0-AF67-414B-A4B4-E66525B2D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54EC5E29-0A98-48C9-BCF0-5401C0626F5E}" type="datetime1">
              <a:rPr lang="en-US" smtClean="0"/>
              <a:t>1/22/2021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49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B9DBF6E-42F6-4744-BB00-707B0BEDC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A36636D1-B053-4F18-BEED-A66F16AE803F}" type="datetime1">
              <a:rPr lang="en-US" smtClean="0"/>
              <a:t>1/22/2021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551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8DB43C0-702E-4349-A1BA-F326D96091EC}" type="datetime1">
              <a:rPr lang="en-US" smtClean="0">
                <a:latin typeface="Helvetica"/>
                <a:cs typeface="Helvetica"/>
              </a:rPr>
              <a:t>1/22/2021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301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867665-2BD5-4840-80C1-D76AA00118E5}" type="datetime1">
              <a:rPr lang="en-US" smtClean="0">
                <a:latin typeface="Helvetica"/>
                <a:cs typeface="Helvetica"/>
              </a:rPr>
              <a:t>1/22/2021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1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435984-7707-4424-80A5-B2245B647D83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415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6E34F3A-D102-4957-B012-7B0C2DA4448B}" type="datetime1">
              <a:rPr lang="en-US" smtClean="0">
                <a:latin typeface="Helvetica"/>
                <a:cs typeface="Helvetica"/>
              </a:rPr>
              <a:t>1/22/2021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26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BC7628-6B21-4548-BD6F-FB4988FD4EAA}" type="datetime1">
              <a:rPr lang="en-US" smtClean="0">
                <a:latin typeface="Helvetica"/>
                <a:cs typeface="Helvetica"/>
              </a:rPr>
              <a:t>1/22/2021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408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EE4C6A-F281-4DA9-A75F-5374167C7D09}" type="datetime1">
              <a:rPr lang="en-US" smtClean="0">
                <a:latin typeface="Helvetica"/>
                <a:cs typeface="Helvetica"/>
              </a:rPr>
              <a:t>1/22/2021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931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ABE8D15-9027-4A11-B97A-3909BDC3D998}" type="datetime1">
              <a:rPr lang="en-US" smtClean="0">
                <a:latin typeface="Helvetica"/>
                <a:cs typeface="Helvetica"/>
              </a:rPr>
              <a:t>1/22/2021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7542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09B4274-CA7E-486A-A4E1-A002F3338B9F}" type="datetime1">
              <a:rPr lang="en-US" smtClean="0">
                <a:latin typeface="Helvetica"/>
                <a:cs typeface="Helvetica"/>
              </a:rPr>
              <a:t>1/22/2021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029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7C9713-C94E-467A-93F7-000E9541D0AD}" type="datetime1">
              <a:rPr lang="en-US" smtClean="0">
                <a:latin typeface="Helvetica"/>
                <a:cs typeface="Helvetica"/>
              </a:rPr>
              <a:t>1/22/2021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825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54B743C-AEE4-43E8-A7EA-2DF1FF2C5DF1}" type="datetime1">
              <a:rPr lang="en-US" smtClean="0">
                <a:latin typeface="Helvetica"/>
                <a:cs typeface="Helvetica"/>
              </a:rPr>
              <a:t>1/22/2021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631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EA0F60-77F3-443F-AE6B-ABC7F3E38779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LBNL ND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108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4094-7F9A-4FCD-BC79-07669130E451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LBNL ND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67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89511-A672-45C8-B878-FDDE11E3AED0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LBNL ND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5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19BB8-1E80-451E-B3A0-AF785D8CFEA2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6631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A56A-5DD1-461D-9087-86FADF94267F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LBNL ND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55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3F334-B0DA-45B4-AD93-92E8EEDEA645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LBNL ND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621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88C6A594-7FB0-42A7-ACEC-890E1A70759C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LBNL ND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5871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A9BC372A-35FF-46A7-B37A-4A9C6619C812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LBNL ND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684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9130" y="274638"/>
            <a:ext cx="11384816" cy="88386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369130" y="1357503"/>
            <a:ext cx="11384816" cy="4920571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30188" indent="-23018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400" b="0" i="0">
                <a:solidFill>
                  <a:srgbClr val="3C5A77"/>
                </a:solidFill>
                <a:latin typeface="Helvetica"/>
              </a:defRPr>
            </a:lvl1pPr>
            <a:lvl2pPr marL="514350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60425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98563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1400" b="0" i="0">
                <a:solidFill>
                  <a:srgbClr val="3C5A77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2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B9765-4D24-4CBD-A329-DF85D292EA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47BA090-DC80-423A-A892-2321D197436B}" type="datetime1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AA9FE-4289-44DC-B79C-5B1402718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Lambert | LBNL ND Engineering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7DE12-534F-455F-B899-EED0B3632A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7269C37-F1AD-4E91-B8A3-755FEC9D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573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365760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4413EDF-92CA-47DD-B7E1-D0C43ECF3A5C}" type="datetime1">
              <a:rPr lang="en-US" smtClean="0">
                <a:latin typeface="Helvetica"/>
                <a:cs typeface="Helvetica"/>
              </a:rPr>
              <a:t>1/22/2021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LBNL ND Engineering Meeting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Edit Master text styles</a:t>
            </a:r>
          </a:p>
          <a:p>
            <a:pPr marL="256032" marR="0" lvl="1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Second level</a:t>
            </a:r>
          </a:p>
          <a:p>
            <a:pPr marL="256032" marR="0" lvl="2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Third level</a:t>
            </a:r>
          </a:p>
          <a:p>
            <a:pPr marL="256032" marR="0" lvl="3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Fourth level</a:t>
            </a:r>
          </a:p>
          <a:p>
            <a:pPr marL="256032" marR="0" lvl="4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4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9D0A7-45C2-4B67-99C4-6642B27778F8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7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C338F-6F19-497C-82F8-75DE3AA43D83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9ED57-8EC3-40F7-9691-BDA4B1F468F7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2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F5EE1470-00C1-44CF-B794-85D163D30B8F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4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1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257908" y="475760"/>
            <a:ext cx="11723077" cy="14248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9" name="Picture 6" descr="FermiLogo_RGB_NALBlue.png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1" y="6009719"/>
            <a:ext cx="2125969" cy="37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>
            <a:cxnSpLocks/>
          </p:cNvCxnSpPr>
          <p:nvPr/>
        </p:nvCxnSpPr>
        <p:spPr>
          <a:xfrm flipV="1">
            <a:off x="257908" y="5728951"/>
            <a:ext cx="11723077" cy="17586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9941" y="5896736"/>
            <a:ext cx="872067" cy="85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96033" y="5746537"/>
            <a:ext cx="2476892" cy="93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6279" y="5974476"/>
            <a:ext cx="2909413" cy="4862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4FC561-2D50-493E-B53E-15498501F7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93334" y="115803"/>
            <a:ext cx="1810669" cy="37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64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9292" y="6357938"/>
            <a:ext cx="11840308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B239D63-F711-47F8-A80C-16F864ADD9B8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0A30A5-7676-4279-9A6A-148E61F351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39847" y="6451676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51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609600" y="6357938"/>
            <a:ext cx="11057467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2822E6B-B98B-4910-B384-8E9BCCCCFA66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986065-A285-4FD0-9C53-8BFF5F677D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39848" y="6451676"/>
            <a:ext cx="1515533" cy="23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39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609600" y="6357938"/>
            <a:ext cx="11057467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FA84C05-6E6A-4C33-ACD3-AB12DF7293EA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059BE4-CA4F-4C5E-8251-30A3FCB25A8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39848" y="6451676"/>
            <a:ext cx="1515533" cy="23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9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6357938"/>
            <a:ext cx="1166770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200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CA974EB4-63D0-4176-B5A8-711CFB54C631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2"/>
            <a:ext cx="7329349" cy="18732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679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F0F08D-1383-4141-915C-29DECEA73C8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10285" y="6425229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9292" y="6357938"/>
            <a:ext cx="11840308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18A5A14C-5C77-4C36-B15F-18B0593E266F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LBNL ND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0A30A5-7676-4279-9A6A-148E61F351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39847" y="6451676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30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ArgonCube Engineering Meeting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22</a:t>
            </a:r>
            <a:r>
              <a:rPr lang="en-US" baseline="30000" dirty="0" smtClean="0"/>
              <a:t>nd</a:t>
            </a:r>
            <a:r>
              <a:rPr lang="en-US" dirty="0" smtClean="0"/>
              <a:t>, </a:t>
            </a:r>
            <a:r>
              <a:rPr lang="en-US" dirty="0" smtClean="0"/>
              <a:t>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2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Light Readout – Sasha </a:t>
            </a:r>
            <a:r>
              <a:rPr lang="en-US" dirty="0" err="1" smtClean="0"/>
              <a:t>Selyunin</a:t>
            </a:r>
            <a:endParaRPr lang="en-US" dirty="0" smtClean="0"/>
          </a:p>
          <a:p>
            <a:r>
              <a:rPr lang="en-US" dirty="0" smtClean="0"/>
              <a:t>Charge Readout – Brooke Morrison</a:t>
            </a:r>
            <a:endParaRPr lang="en-US" dirty="0" smtClean="0"/>
          </a:p>
          <a:p>
            <a:r>
              <a:rPr lang="en-US" dirty="0" smtClean="0"/>
              <a:t>Module 0 Schedule – Andrew Lambert</a:t>
            </a:r>
          </a:p>
          <a:p>
            <a:r>
              <a:rPr lang="en-US" dirty="0" smtClean="0"/>
              <a:t>Round Table -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0 Recent Progress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609599" y="961424"/>
            <a:ext cx="11057467" cy="5439387"/>
          </a:xfrm>
        </p:spPr>
        <p:txBody>
          <a:bodyPr/>
          <a:lstStyle/>
          <a:p>
            <a:r>
              <a:rPr lang="en-US" sz="1800" dirty="0" smtClean="0"/>
              <a:t>Functional testing enclosure for pixel boards: </a:t>
            </a:r>
            <a:r>
              <a:rPr lang="en-US" sz="1800" dirty="0" smtClean="0"/>
              <a:t>production </a:t>
            </a:r>
            <a:r>
              <a:rPr lang="en-US" sz="1800" dirty="0" smtClean="0"/>
              <a:t>at LBNL </a:t>
            </a:r>
            <a:r>
              <a:rPr lang="en-US" sz="1800" dirty="0" smtClean="0"/>
              <a:t>shops completed</a:t>
            </a:r>
            <a:endParaRPr lang="en-US" sz="1800" dirty="0" smtClean="0"/>
          </a:p>
          <a:p>
            <a:pPr lvl="1"/>
            <a:r>
              <a:rPr lang="en-US" sz="1600" dirty="0" smtClean="0"/>
              <a:t>Enclosure assembly being assembled today &amp; testing beings</a:t>
            </a:r>
          </a:p>
          <a:p>
            <a:r>
              <a:rPr lang="en-US" sz="1800" dirty="0" smtClean="0"/>
              <a:t>Functional testing enclosure for light tiles: production complete, assembly complete, in testing now</a:t>
            </a:r>
            <a:endParaRPr lang="en-US" sz="1800" dirty="0" smtClean="0"/>
          </a:p>
          <a:p>
            <a:r>
              <a:rPr lang="en-US" sz="1800" dirty="0" smtClean="0"/>
              <a:t>Top </a:t>
            </a:r>
            <a:r>
              <a:rPr lang="en-US" sz="1800" dirty="0" smtClean="0"/>
              <a:t>flange </a:t>
            </a:r>
            <a:r>
              <a:rPr lang="en-US" sz="1800" dirty="0" smtClean="0"/>
              <a:t>LAr </a:t>
            </a:r>
            <a:r>
              <a:rPr lang="en-US" sz="1800" dirty="0" smtClean="0"/>
              <a:t>inlet </a:t>
            </a:r>
            <a:r>
              <a:rPr lang="en-US" sz="1800" dirty="0" smtClean="0"/>
              <a:t>modification – welding complete?</a:t>
            </a:r>
            <a:endParaRPr lang="en-US" sz="1800" dirty="0" smtClean="0"/>
          </a:p>
          <a:p>
            <a:r>
              <a:rPr lang="en-US" sz="1800" dirty="0" smtClean="0"/>
              <a:t>James and I combed through Module 0 schedule this week &amp; updated (see next slide)</a:t>
            </a:r>
            <a:endParaRPr lang="en-US" sz="1800" dirty="0"/>
          </a:p>
          <a:p>
            <a:r>
              <a:rPr lang="en-US" sz="1800" dirty="0" smtClean="0"/>
              <a:t>Continuing </a:t>
            </a:r>
            <a:r>
              <a:rPr lang="en-US" sz="1800" dirty="0" smtClean="0"/>
              <a:t>tasks:</a:t>
            </a:r>
          </a:p>
          <a:p>
            <a:pPr lvl="1"/>
            <a:r>
              <a:rPr lang="en-US" sz="1600" dirty="0"/>
              <a:t>PLC</a:t>
            </a:r>
          </a:p>
          <a:p>
            <a:pPr lvl="1"/>
            <a:r>
              <a:rPr lang="en-US" sz="1600" dirty="0" smtClean="0"/>
              <a:t>Charge tile </a:t>
            </a:r>
            <a:r>
              <a:rPr lang="en-US" sz="1600" dirty="0"/>
              <a:t>s</a:t>
            </a:r>
            <a:r>
              <a:rPr lang="en-US" sz="1600" dirty="0" smtClean="0"/>
              <a:t>hipment </a:t>
            </a:r>
            <a:r>
              <a:rPr lang="en-US" sz="1600" dirty="0" smtClean="0"/>
              <a:t>to </a:t>
            </a:r>
            <a:r>
              <a:rPr lang="en-US" sz="1600" dirty="0" smtClean="0"/>
              <a:t>Bern &amp; test</a:t>
            </a:r>
            <a:endParaRPr lang="en-US" sz="1600" dirty="0" smtClean="0"/>
          </a:p>
          <a:p>
            <a:pPr lvl="1"/>
            <a:r>
              <a:rPr lang="en-US" sz="1600" dirty="0" smtClean="0"/>
              <a:t>Complete light </a:t>
            </a:r>
            <a:r>
              <a:rPr lang="en-US" sz="1600" dirty="0" smtClean="0"/>
              <a:t>readout </a:t>
            </a:r>
            <a:r>
              <a:rPr lang="en-US" sz="1600" dirty="0" smtClean="0"/>
              <a:t>testing</a:t>
            </a:r>
          </a:p>
          <a:p>
            <a:pPr lvl="1"/>
            <a:r>
              <a:rPr lang="en-US" sz="1600" dirty="0" smtClean="0"/>
              <a:t>Cryogenics system regeneration</a:t>
            </a:r>
          </a:p>
          <a:p>
            <a:pPr lvl="1"/>
            <a:r>
              <a:rPr lang="en-US" sz="1600" dirty="0" smtClean="0"/>
              <a:t>Procedure development</a:t>
            </a:r>
            <a:endParaRPr lang="en-US" sz="1600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933251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432610"/>
            <a:ext cx="2565633" cy="1173882"/>
          </a:xfrm>
        </p:spPr>
        <p:txBody>
          <a:bodyPr/>
          <a:lstStyle/>
          <a:p>
            <a:r>
              <a:rPr lang="en-US" dirty="0" smtClean="0"/>
              <a:t>Module 0 Assembly &amp; Test Schedule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BB333A-E0EE-455B-99BE-EF9E69A37C4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1/22/2021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Lambert | LBNL ND Engineering Meeting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AA3EDC-84CE-5D44-955B-22A59AD27526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pic>
        <p:nvPicPr>
          <p:cNvPr id="12" name="Content Placeholder 24"/>
          <p:cNvPicPr>
            <a:picLocks noGrp="1" noChangeAspect="1"/>
          </p:cNvPicPr>
          <p:nvPr>
            <p:ph idx="13"/>
          </p:nvPr>
        </p:nvPicPr>
        <p:blipFill rotWithShape="1">
          <a:blip r:embed="rId2"/>
          <a:srcRect l="1221" r="1204"/>
          <a:stretch/>
        </p:blipFill>
        <p:spPr>
          <a:xfrm>
            <a:off x="3343013" y="54529"/>
            <a:ext cx="8750492" cy="621624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6194" y="5700215"/>
            <a:ext cx="2919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Test begins March 10th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895749" y="5884881"/>
            <a:ext cx="1761689" cy="41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43948" y="3045205"/>
            <a:ext cx="32381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Critical path currently flows through charge + light tile warm testing prior to TPC assembly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Cryogenic PLC development competing with this based on recent updates from Bern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Igor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Kreslo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(Bern) working closely with FNAL colleagues on this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9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0 Procedure Development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919BB8-1E80-451E-B3A0-AF785D8CFEA2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621008604"/>
              </p:ext>
            </p:extLst>
          </p:nvPr>
        </p:nvGraphicFramePr>
        <p:xfrm>
          <a:off x="605368" y="901730"/>
          <a:ext cx="10979829" cy="5238750"/>
        </p:xfrm>
        <a:graphic>
          <a:graphicData uri="http://schemas.openxmlformats.org/drawingml/2006/table">
            <a:tbl>
              <a:tblPr/>
              <a:tblGrid>
                <a:gridCol w="645873">
                  <a:extLst>
                    <a:ext uri="{9D8B030D-6E8A-4147-A177-3AD203B41FA5}">
                      <a16:colId xmlns:a16="http://schemas.microsoft.com/office/drawing/2014/main" val="3276943205"/>
                    </a:ext>
                  </a:extLst>
                </a:gridCol>
                <a:gridCol w="3855662">
                  <a:extLst>
                    <a:ext uri="{9D8B030D-6E8A-4147-A177-3AD203B41FA5}">
                      <a16:colId xmlns:a16="http://schemas.microsoft.com/office/drawing/2014/main" val="3275510727"/>
                    </a:ext>
                  </a:extLst>
                </a:gridCol>
                <a:gridCol w="1585322">
                  <a:extLst>
                    <a:ext uri="{9D8B030D-6E8A-4147-A177-3AD203B41FA5}">
                      <a16:colId xmlns:a16="http://schemas.microsoft.com/office/drawing/2014/main" val="562733717"/>
                    </a:ext>
                  </a:extLst>
                </a:gridCol>
                <a:gridCol w="2346913">
                  <a:extLst>
                    <a:ext uri="{9D8B030D-6E8A-4147-A177-3AD203B41FA5}">
                      <a16:colId xmlns:a16="http://schemas.microsoft.com/office/drawing/2014/main" val="1465879620"/>
                    </a:ext>
                  </a:extLst>
                </a:gridCol>
                <a:gridCol w="2546059">
                  <a:extLst>
                    <a:ext uri="{9D8B030D-6E8A-4147-A177-3AD203B41FA5}">
                      <a16:colId xmlns:a16="http://schemas.microsoft.com/office/drawing/2014/main" val="1184069929"/>
                    </a:ext>
                  </a:extLst>
                </a:gridCol>
              </a:tblGrid>
              <a:tr h="206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</a:p>
                  </a:txBody>
                  <a:tcPr marL="3810" marR="3810" marT="7620" marB="762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Document Description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Who?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454259"/>
                  </a:ext>
                </a:extLst>
              </a:tr>
              <a:tr h="391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 Cage Assembly Procedure</a:t>
                      </a: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Francois/SLAC</a:t>
                      </a: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Completed, used in Module 0 HV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354666"/>
                  </a:ext>
                </a:extLst>
              </a:tr>
              <a:tr h="4003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TPC Integration Procedure</a:t>
                      </a: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Near Complete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JJ/CSU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 lessons learned from Module 0 HV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assembly, pixel mapping &amp; light mapping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189534"/>
                  </a:ext>
                </a:extLst>
              </a:tr>
              <a:tr h="2063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Pixel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Board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Warm Enclosure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Acceptance Test (Post Shipment)</a:t>
                      </a: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Brooke/LBNL</a:t>
                      </a: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&amp; Armin reviewing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713312"/>
                  </a:ext>
                </a:extLst>
              </a:tr>
              <a:tr h="4004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Pixel Anode Bring-Up (Post TPC Installation to Cryostat, warm)</a:t>
                      </a: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Brooke/LBNL</a:t>
                      </a: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&amp; Armin reviewing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685356"/>
                  </a:ext>
                </a:extLst>
              </a:tr>
              <a:tr h="4004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 Readout Acceptance Test (Post Construction, pre-installation)</a:t>
                      </a: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Igor/BERN; Nikolay/JINR</a:t>
                      </a: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073494"/>
                  </a:ext>
                </a:extLst>
              </a:tr>
              <a:tr h="4004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 Readout Bring-Up (Post TPC Installation to Cryostat, warm)</a:t>
                      </a: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Igor/BERN; Nikolay/JINR</a:t>
                      </a: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016611"/>
                  </a:ext>
                </a:extLst>
              </a:tr>
              <a:tr h="4004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Integrated TPC Grounding &amp; Noise Testing Procedure (warm)</a:t>
                      </a: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Started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Armin/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LBNL;Igor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/BERN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Review: Linda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 + Light Teams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11873"/>
                  </a:ext>
                </a:extLst>
              </a:tr>
              <a:tr h="4004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Voltage Cable Insertion Procedure (warm)</a:t>
                      </a: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Started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Knut/SLAC</a:t>
                      </a: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 lessons learned from Module 0 HV assembly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923904"/>
                  </a:ext>
                </a:extLst>
              </a:tr>
              <a:tr h="5854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TPC Lifting &amp; Installation Procedure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Started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James/FNAL;AL/LBNL</a:t>
                      </a:r>
                    </a:p>
                  </a:txBody>
                  <a:tcPr marL="3810" marR="3810" marT="7620" marB="76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Covers TPC removal from support frame through cryostat installation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140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220601"/>
      </p:ext>
    </p:extLst>
  </p:cSld>
  <p:clrMapOvr>
    <a:masterClrMapping/>
  </p:clrMapOvr>
</p:sld>
</file>

<file path=ppt/theme/theme1.xml><?xml version="1.0" encoding="utf-8"?>
<a:theme xmlns:a="http://schemas.openxmlformats.org/drawingml/2006/main" name="LBNF-DUNE-DO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BNF-DUNE-DOE" id="{A5ED00A0-D36D-4C1F-8E08-F30CCC96FCC7}" vid="{AC319CA5-2DE5-4751-8D9D-CD57D77D56FA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LBNF-DUNE-DOE</Template>
  <TotalTime>4682</TotalTime>
  <Words>349</Words>
  <Application>Microsoft Office PowerPoint</Application>
  <PresentationFormat>Widescreen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ＭＳ Ｐゴシック</vt:lpstr>
      <vt:lpstr>Arial</vt:lpstr>
      <vt:lpstr>Calibri</vt:lpstr>
      <vt:lpstr>Geneva</vt:lpstr>
      <vt:lpstr>Helvetica</vt:lpstr>
      <vt:lpstr>Lucida Grande</vt:lpstr>
      <vt:lpstr>LBNF-DUNE-DOE</vt:lpstr>
      <vt:lpstr>LBNF Content-Footer Theme</vt:lpstr>
      <vt:lpstr>1_LBNF Content-Footer Theme</vt:lpstr>
      <vt:lpstr>2_LBNF Content-Footer Theme</vt:lpstr>
      <vt:lpstr>3_LBNF Content-Footer Theme</vt:lpstr>
      <vt:lpstr>4_LBNF Content-Footer Theme</vt:lpstr>
      <vt:lpstr>ArgonCube Engineering Meeting</vt:lpstr>
      <vt:lpstr>Agenda</vt:lpstr>
      <vt:lpstr>Module 0 Recent Progress</vt:lpstr>
      <vt:lpstr>Module 0 Assembly &amp; Test Schedule</vt:lpstr>
      <vt:lpstr>Module 0 Procedure Development</vt:lpstr>
    </vt:vector>
  </TitlesOfParts>
  <Company>Lawrence Berkeley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R. Lambert</dc:creator>
  <cp:lastModifiedBy>Andrew R. Lambert</cp:lastModifiedBy>
  <cp:revision>27</cp:revision>
  <dcterms:created xsi:type="dcterms:W3CDTF">2020-12-03T00:35:12Z</dcterms:created>
  <dcterms:modified xsi:type="dcterms:W3CDTF">2021-01-22T15:53:33Z</dcterms:modified>
</cp:coreProperties>
</file>